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p:sldMasterIdLst>
    <p:sldMasterId id="2147483648" r:id="rId1"/>
  </p:sldMasterIdLst>
  <p:notesMasterIdLst>
    <p:notesMasterId r:id="rId125"/>
  </p:notesMasterIdLst>
  <p:handoutMasterIdLst>
    <p:handoutMasterId r:id="rId126"/>
  </p:handoutMasterIdLst>
  <p:sldIdLst>
    <p:sldId id="508" r:id="rId2"/>
    <p:sldId id="532" r:id="rId3"/>
    <p:sldId id="530" r:id="rId4"/>
    <p:sldId id="531" r:id="rId5"/>
    <p:sldId id="520" r:id="rId6"/>
    <p:sldId id="623" r:id="rId7"/>
    <p:sldId id="624" r:id="rId8"/>
    <p:sldId id="513" r:id="rId9"/>
    <p:sldId id="625" r:id="rId10"/>
    <p:sldId id="626" r:id="rId11"/>
    <p:sldId id="512" r:id="rId12"/>
    <p:sldId id="627" r:id="rId13"/>
    <p:sldId id="628" r:id="rId14"/>
    <p:sldId id="514" r:id="rId15"/>
    <p:sldId id="517" r:id="rId16"/>
    <p:sldId id="515" r:id="rId17"/>
    <p:sldId id="629" r:id="rId18"/>
    <p:sldId id="518" r:id="rId19"/>
    <p:sldId id="519" r:id="rId20"/>
    <p:sldId id="522" r:id="rId21"/>
    <p:sldId id="521" r:id="rId22"/>
    <p:sldId id="523" r:id="rId23"/>
    <p:sldId id="630" r:id="rId24"/>
    <p:sldId id="631" r:id="rId25"/>
    <p:sldId id="632" r:id="rId26"/>
    <p:sldId id="524" r:id="rId27"/>
    <p:sldId id="634" r:id="rId28"/>
    <p:sldId id="633" r:id="rId29"/>
    <p:sldId id="525" r:id="rId30"/>
    <p:sldId id="526" r:id="rId31"/>
    <p:sldId id="527" r:id="rId32"/>
    <p:sldId id="635" r:id="rId33"/>
    <p:sldId id="528" r:id="rId34"/>
    <p:sldId id="529" r:id="rId35"/>
    <p:sldId id="533" r:id="rId36"/>
    <p:sldId id="534" r:id="rId37"/>
    <p:sldId id="647" r:id="rId38"/>
    <p:sldId id="646" r:id="rId39"/>
    <p:sldId id="536" r:id="rId40"/>
    <p:sldId id="648" r:id="rId41"/>
    <p:sldId id="649" r:id="rId42"/>
    <p:sldId id="537" r:id="rId43"/>
    <p:sldId id="538" r:id="rId44"/>
    <p:sldId id="550" r:id="rId45"/>
    <p:sldId id="551" r:id="rId46"/>
    <p:sldId id="636" r:id="rId47"/>
    <p:sldId id="637" r:id="rId48"/>
    <p:sldId id="539" r:id="rId49"/>
    <p:sldId id="542" r:id="rId50"/>
    <p:sldId id="543" r:id="rId51"/>
    <p:sldId id="544" r:id="rId52"/>
    <p:sldId id="546" r:id="rId53"/>
    <p:sldId id="547" r:id="rId54"/>
    <p:sldId id="548" r:id="rId55"/>
    <p:sldId id="549" r:id="rId56"/>
    <p:sldId id="552" r:id="rId57"/>
    <p:sldId id="553" r:id="rId58"/>
    <p:sldId id="554" r:id="rId59"/>
    <p:sldId id="555" r:id="rId60"/>
    <p:sldId id="556" r:id="rId61"/>
    <p:sldId id="557" r:id="rId62"/>
    <p:sldId id="622" r:id="rId63"/>
    <p:sldId id="591" r:id="rId64"/>
    <p:sldId id="638" r:id="rId65"/>
    <p:sldId id="639" r:id="rId66"/>
    <p:sldId id="594" r:id="rId67"/>
    <p:sldId id="595" r:id="rId68"/>
    <p:sldId id="596" r:id="rId69"/>
    <p:sldId id="597" r:id="rId70"/>
    <p:sldId id="560" r:id="rId71"/>
    <p:sldId id="561" r:id="rId72"/>
    <p:sldId id="563" r:id="rId73"/>
    <p:sldId id="621" r:id="rId74"/>
    <p:sldId id="570" r:id="rId75"/>
    <p:sldId id="572" r:id="rId76"/>
    <p:sldId id="571" r:id="rId77"/>
    <p:sldId id="640" r:id="rId78"/>
    <p:sldId id="574" r:id="rId79"/>
    <p:sldId id="589" r:id="rId80"/>
    <p:sldId id="641" r:id="rId81"/>
    <p:sldId id="642" r:id="rId82"/>
    <p:sldId id="586" r:id="rId83"/>
    <p:sldId id="576" r:id="rId84"/>
    <p:sldId id="577" r:id="rId85"/>
    <p:sldId id="581" r:id="rId86"/>
    <p:sldId id="578" r:id="rId87"/>
    <p:sldId id="580" r:id="rId88"/>
    <p:sldId id="582" r:id="rId89"/>
    <p:sldId id="584" r:id="rId90"/>
    <p:sldId id="585" r:id="rId91"/>
    <p:sldId id="510" r:id="rId92"/>
    <p:sldId id="480" r:id="rId93"/>
    <p:sldId id="587" r:id="rId94"/>
    <p:sldId id="650" r:id="rId95"/>
    <p:sldId id="651" r:id="rId96"/>
    <p:sldId id="652" r:id="rId97"/>
    <p:sldId id="653" r:id="rId98"/>
    <p:sldId id="588" r:id="rId99"/>
    <p:sldId id="643" r:id="rId100"/>
    <p:sldId id="644" r:id="rId101"/>
    <p:sldId id="645" r:id="rId102"/>
    <p:sldId id="590" r:id="rId103"/>
    <p:sldId id="598" r:id="rId104"/>
    <p:sldId id="599" r:id="rId105"/>
    <p:sldId id="600" r:id="rId106"/>
    <p:sldId id="601" r:id="rId107"/>
    <p:sldId id="602" r:id="rId108"/>
    <p:sldId id="603" r:id="rId109"/>
    <p:sldId id="607" r:id="rId110"/>
    <p:sldId id="606" r:id="rId111"/>
    <p:sldId id="605" r:id="rId112"/>
    <p:sldId id="608" r:id="rId113"/>
    <p:sldId id="610" r:id="rId114"/>
    <p:sldId id="611" r:id="rId115"/>
    <p:sldId id="612" r:id="rId116"/>
    <p:sldId id="613" r:id="rId117"/>
    <p:sldId id="614" r:id="rId118"/>
    <p:sldId id="615" r:id="rId119"/>
    <p:sldId id="616" r:id="rId120"/>
    <p:sldId id="617" r:id="rId121"/>
    <p:sldId id="618" r:id="rId122"/>
    <p:sldId id="619" r:id="rId123"/>
    <p:sldId id="620" r:id="rId124"/>
  </p:sldIdLst>
  <p:sldSz cx="9144000" cy="6858000" type="overhead"/>
  <p:notesSz cx="7315200" cy="9601200"/>
  <p:embeddedFontLst>
    <p:embeddedFont>
      <p:font typeface="CMMI7" panose="020B0500000000000000" pitchFamily="34" charset="0"/>
      <p:regular r:id="rId127"/>
    </p:embeddedFont>
    <p:embeddedFont>
      <p:font typeface="Verdana" panose="020B0604030504040204" pitchFamily="34" charset="0"/>
      <p:regular r:id="rId128"/>
      <p:bold r:id="rId129"/>
      <p:italic r:id="rId130"/>
      <p:boldItalic r:id="rId131"/>
    </p:embeddedFont>
    <p:embeddedFont>
      <p:font typeface="CMR10" panose="020B0500000000000000" pitchFamily="34" charset="0"/>
      <p:regular r:id="rId132"/>
    </p:embeddedFont>
    <p:embeddedFont>
      <p:font typeface="Marlett" pitchFamily="2" charset="2"/>
      <p:regular r:id="rId133"/>
    </p:embeddedFont>
    <p:embeddedFont>
      <p:font typeface="Comic Sans MS" panose="030F0702030302020204" pitchFamily="66" charset="0"/>
      <p:regular r:id="rId134"/>
      <p:bold r:id="rId135"/>
    </p:embeddedFont>
    <p:embeddedFont>
      <p:font typeface="CMSY10ORIG" panose="020B0500000000000000" pitchFamily="34" charset="0"/>
      <p:regular r:id="rId136"/>
    </p:embeddedFont>
    <p:embeddedFont>
      <p:font typeface="Gill Sans MT" panose="020B0502020104020203" pitchFamily="34" charset="0"/>
      <p:regular r:id="rId137"/>
      <p:bold r:id="rId138"/>
      <p:italic r:id="rId139"/>
      <p:boldItalic r:id="rId140"/>
    </p:embeddedFont>
    <p:embeddedFont>
      <p:font typeface="CMMI10" panose="020B0500000000000000" pitchFamily="34" charset="0"/>
      <p:regular r:id="rId141"/>
    </p:embeddedFont>
    <p:embeddedFont>
      <p:font typeface="cmsy10" panose="020B0500000000000000" pitchFamily="34" charset="0"/>
      <p:regular r:id="rId142"/>
    </p:embeddedFont>
    <p:embeddedFont>
      <p:font typeface="ＭＳ Ｐゴシック" panose="020B0600070205080204" pitchFamily="34" charset="-128"/>
      <p:regular r:id="rId143"/>
    </p:embeddedFont>
  </p:embeddedFontLst>
  <p:defaultTextStyle>
    <a:defPPr>
      <a:defRPr lang="en-US"/>
    </a:defPPr>
    <a:lvl1pPr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1pPr>
    <a:lvl2pPr marL="4572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2pPr>
    <a:lvl3pPr marL="9144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3pPr>
    <a:lvl4pPr marL="13716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4pPr>
    <a:lvl5pPr marL="18288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5pPr>
    <a:lvl6pPr marL="22860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6pPr>
    <a:lvl7pPr marL="27432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7pPr>
    <a:lvl8pPr marL="32004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8pPr>
    <a:lvl9pPr marL="36576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FF"/>
    <a:srgbClr val="6666FF"/>
    <a:srgbClr val="00FFFF"/>
    <a:srgbClr val="FF0000"/>
    <a:srgbClr val="CCFFFF"/>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807" autoAdjust="0"/>
  </p:normalViewPr>
  <p:slideViewPr>
    <p:cSldViewPr snapToGrid="0">
      <p:cViewPr>
        <p:scale>
          <a:sx n="60" d="100"/>
          <a:sy n="60" d="100"/>
        </p:scale>
        <p:origin x="-283" y="-1157"/>
      </p:cViewPr>
      <p:guideLst>
        <p:guide orient="horz" pos="2160"/>
        <p:guide pos="288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24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7.fntdata"/><Relationship Id="rId138" Type="http://schemas.openxmlformats.org/officeDocument/2006/relationships/font" Target="fonts/font12.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2.fntdata"/><Relationship Id="rId144"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8.fntdata"/><Relationship Id="rId139" Type="http://schemas.openxmlformats.org/officeDocument/2006/relationships/font" Target="fonts/font13.fntdata"/><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font" Target="fonts/font3.fntdata"/><Relationship Id="rId137"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font" Target="fonts/font6.fntdata"/><Relationship Id="rId140" Type="http://schemas.openxmlformats.org/officeDocument/2006/relationships/font" Target="fonts/font14.fntdata"/><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4.fntdata"/><Relationship Id="rId135" Type="http://schemas.openxmlformats.org/officeDocument/2006/relationships/font" Target="fonts/font9.fntdata"/><Relationship Id="rId143"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141" Type="http://schemas.openxmlformats.org/officeDocument/2006/relationships/font" Target="fonts/font15.fntdata"/><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5.fntdata"/><Relationship Id="rId136" Type="http://schemas.openxmlformats.org/officeDocument/2006/relationships/font" Target="fonts/font10.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handoutMaster" Target="handoutMasters/handoutMaster1.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font" Target="fonts/font1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algn="l" eaLnBrk="0" hangingPunct="0">
              <a:defRPr sz="1300">
                <a:latin typeface="Comic Sans MS" pitchFamily="66" charset="0"/>
                <a:ea typeface="+mn-ea"/>
                <a:cs typeface="+mn-cs"/>
              </a:defRPr>
            </a:lvl1pPr>
          </a:lstStyle>
          <a:p>
            <a:pPr>
              <a:defRPr/>
            </a:pPr>
            <a:endParaRPr lang="en-US" dirty="0">
              <a:latin typeface="Arial" panose="020B0604020202020204" pitchFamily="34" charset="0"/>
            </a:endParaRPr>
          </a:p>
        </p:txBody>
      </p:sp>
      <p:sp>
        <p:nvSpPr>
          <p:cNvPr id="40963"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algn="r" eaLnBrk="0" hangingPunct="0">
              <a:defRPr sz="1300">
                <a:latin typeface="Comic Sans MS" pitchFamily="66" charset="0"/>
                <a:ea typeface="+mn-ea"/>
                <a:cs typeface="+mn-cs"/>
              </a:defRPr>
            </a:lvl1pPr>
          </a:lstStyle>
          <a:p>
            <a:pPr>
              <a:defRPr/>
            </a:pPr>
            <a:endParaRPr lang="en-US" dirty="0">
              <a:latin typeface="Arial" panose="020B0604020202020204" pitchFamily="34" charset="0"/>
            </a:endParaRPr>
          </a:p>
        </p:txBody>
      </p:sp>
      <p:sp>
        <p:nvSpPr>
          <p:cNvPr id="40964"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algn="l" eaLnBrk="0" hangingPunct="0">
              <a:defRPr sz="1300">
                <a:latin typeface="Comic Sans MS" pitchFamily="66" charset="0"/>
                <a:ea typeface="+mn-ea"/>
                <a:cs typeface="+mn-cs"/>
              </a:defRPr>
            </a:lvl1pPr>
          </a:lstStyle>
          <a:p>
            <a:pPr>
              <a:defRPr/>
            </a:pPr>
            <a:endParaRPr lang="en-US" dirty="0">
              <a:latin typeface="Arial" panose="020B0604020202020204" pitchFamily="34" charset="0"/>
            </a:endParaRPr>
          </a:p>
        </p:txBody>
      </p:sp>
      <p:sp>
        <p:nvSpPr>
          <p:cNvPr id="40965"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algn="r" eaLnBrk="0" hangingPunct="0">
              <a:defRPr sz="1300">
                <a:latin typeface="Comic Sans MS" pitchFamily="66" charset="0"/>
                <a:ea typeface="+mn-ea"/>
                <a:cs typeface="+mn-cs"/>
              </a:defRPr>
            </a:lvl1pPr>
          </a:lstStyle>
          <a:p>
            <a:pPr>
              <a:defRPr/>
            </a:pPr>
            <a:fld id="{A876645F-23D0-450E-A70F-009A297ACE0C}" type="slidenum">
              <a:rPr lang="en-US">
                <a:latin typeface="Arial" panose="020B0604020202020204" pitchFamily="34" charset="0"/>
              </a:rPr>
              <a:pPr>
                <a:defRPr/>
              </a:pPr>
              <a:t>‹#›</a:t>
            </a:fld>
            <a:endParaRPr lang="en-US" dirty="0">
              <a:latin typeface="Arial" panose="020B0604020202020204" pitchFamily="34" charset="0"/>
            </a:endParaRPr>
          </a:p>
        </p:txBody>
      </p:sp>
    </p:spTree>
    <p:extLst>
      <p:ext uri="{BB962C8B-B14F-4D97-AF65-F5344CB8AC3E}">
        <p14:creationId xmlns:p14="http://schemas.microsoft.com/office/powerpoint/2010/main" val="13235857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eaLnBrk="0" hangingPunct="0">
              <a:defRPr sz="1300">
                <a:latin typeface="Marlett" pitchFamily="2" charset="2"/>
                <a:ea typeface="+mn-ea"/>
                <a:cs typeface="+mn-cs"/>
              </a:defRPr>
            </a:lvl1pPr>
          </a:lstStyle>
          <a:p>
            <a:pPr>
              <a:defRPr/>
            </a:pPr>
            <a:endParaRPr lang="en-US"/>
          </a:p>
        </p:txBody>
      </p:sp>
      <p:sp>
        <p:nvSpPr>
          <p:cNvPr id="6147"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0" hangingPunct="0">
              <a:defRPr sz="1300">
                <a:latin typeface="Marlett" pitchFamily="2" charset="2"/>
                <a:ea typeface="+mn-ea"/>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6150"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eaLnBrk="0" hangingPunct="0">
              <a:defRPr sz="1300">
                <a:latin typeface="Marlett" pitchFamily="2" charset="2"/>
                <a:ea typeface="+mn-ea"/>
                <a:cs typeface="+mn-cs"/>
              </a:defRPr>
            </a:lvl1pPr>
          </a:lstStyle>
          <a:p>
            <a:pPr>
              <a:defRPr/>
            </a:pPr>
            <a:endParaRPr lang="en-US"/>
          </a:p>
        </p:txBody>
      </p:sp>
      <p:sp>
        <p:nvSpPr>
          <p:cNvPr id="6151"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0" hangingPunct="0">
              <a:defRPr sz="1300">
                <a:latin typeface="Marlett" pitchFamily="2" charset="2"/>
                <a:ea typeface="+mn-ea"/>
                <a:cs typeface="+mn-cs"/>
              </a:defRPr>
            </a:lvl1pPr>
          </a:lstStyle>
          <a:p>
            <a:pPr>
              <a:defRPr/>
            </a:pPr>
            <a:fld id="{9CA48E0E-F128-4382-90F4-BD957CB0441C}" type="slidenum">
              <a:rPr lang="en-US"/>
              <a:pPr>
                <a:defRPr/>
              </a:pPr>
              <a:t>‹#›</a:t>
            </a:fld>
            <a:endParaRPr lang="en-US"/>
          </a:p>
        </p:txBody>
      </p:sp>
    </p:spTree>
    <p:extLst>
      <p:ext uri="{BB962C8B-B14F-4D97-AF65-F5344CB8AC3E}">
        <p14:creationId xmlns:p14="http://schemas.microsoft.com/office/powerpoint/2010/main" val="7131334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itchFamily="-72" charset="-128"/>
        <a:cs typeface="ＭＳ Ｐゴシック" pitchFamily="-72" charset="-128"/>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itchFamily="-72" charset="-128"/>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itchFamily="-72" charset="-128"/>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itchFamily="-72" charset="-128"/>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itchFamily="-7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18C608E-EE0F-433D-BFEB-DE265B61B3FA}" type="slidenum">
              <a:rPr lang="en-US"/>
              <a:pPr/>
              <a:t>1</a:t>
            </a:fld>
            <a:endParaRPr lang="en-US"/>
          </a:p>
        </p:txBody>
      </p:sp>
      <p:sp>
        <p:nvSpPr>
          <p:cNvPr id="6146" name="Rectangle 7"/>
          <p:cNvSpPr txBox="1">
            <a:spLocks noGrp="1" noChangeArrowheads="1"/>
          </p:cNvSpPr>
          <p:nvPr/>
        </p:nvSpPr>
        <p:spPr bwMode="auto">
          <a:xfrm>
            <a:off x="4145280" y="9121140"/>
            <a:ext cx="3169920" cy="480060"/>
          </a:xfrm>
          <a:prstGeom prst="rect">
            <a:avLst/>
          </a:prstGeom>
          <a:noFill/>
          <a:ln w="9525">
            <a:noFill/>
            <a:miter lim="800000"/>
            <a:headEnd/>
            <a:tailEnd/>
          </a:ln>
        </p:spPr>
        <p:txBody>
          <a:bodyPr lIns="96653" tIns="48326" rIns="96653" bIns="48326" anchor="b"/>
          <a:lstStyle/>
          <a:p>
            <a:pPr algn="r" eaLnBrk="0" hangingPunct="0"/>
            <a:fld id="{4AF87DD0-A627-4EBD-82BC-B932426052A0}" type="slidenum">
              <a:rPr lang="ar-SA" sz="1300">
                <a:latin typeface="Marlett" pitchFamily="2" charset="2"/>
              </a:rPr>
              <a:pPr algn="r" eaLnBrk="0" hangingPunct="0"/>
              <a:t>1</a:t>
            </a:fld>
            <a:endParaRPr lang="en-US" sz="1300">
              <a:latin typeface="Marlett" pitchFamily="2" charset="2"/>
            </a:endParaRPr>
          </a:p>
        </p:txBody>
      </p:sp>
      <p:sp>
        <p:nvSpPr>
          <p:cNvPr id="6147" name="Rectangle 2"/>
          <p:cNvSpPr>
            <a:spLocks noGrp="1" noRot="1" noChangeAspect="1" noChangeArrowheads="1" noTextEdit="1"/>
          </p:cNvSpPr>
          <p:nvPr>
            <p:ph type="sldImg"/>
          </p:nvPr>
        </p:nvSpPr>
        <p:spPr>
          <a:xfrm>
            <a:off x="1258888" y="720725"/>
            <a:ext cx="4800600" cy="3600450"/>
          </a:xfrm>
          <a:ln/>
        </p:spPr>
      </p:sp>
      <p:sp>
        <p:nvSpPr>
          <p:cNvPr id="6148" name="Rectangle 3"/>
          <p:cNvSpPr>
            <a:spLocks noGrp="1" noChangeArrowheads="1"/>
          </p:cNvSpPr>
          <p:nvPr>
            <p:ph type="body" idx="1"/>
          </p:nvPr>
        </p:nvSpPr>
        <p:spPr>
          <a:xfrm>
            <a:off x="975360" y="4560570"/>
            <a:ext cx="5364480" cy="4320540"/>
          </a:xfrm>
        </p:spPr>
        <p:txBody>
          <a:bodyPr lIns="96653" tIns="48326" rIns="96653" bIns="48326"/>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ea typeface="ＭＳ Ｐゴシック" pitchFamily="-72" charset="-128"/>
                <a:cs typeface="ＭＳ Ｐゴシック" pitchFamily="-72" charset="-128"/>
              </a:rPr>
              <a:t>It is remarkable that to obtain the characterization of two-process task solvability, we need only a few</a:t>
            </a:r>
          </a:p>
          <a:p>
            <a:r>
              <a:rPr lang="en-US" sz="1200" b="0" i="0" u="none" strike="noStrike" kern="1200" baseline="0" dirty="0" smtClean="0">
                <a:solidFill>
                  <a:schemeClr val="tx1"/>
                </a:solidFill>
                <a:ea typeface="ＭＳ Ｐゴシック" pitchFamily="-72" charset="-128"/>
                <a:cs typeface="ＭＳ Ｐゴシック" pitchFamily="-72" charset="-128"/>
              </a:rPr>
              <a:t>notions from graph theory, namely, maps between graphs and connectivity.</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2</a:t>
            </a:fld>
            <a:endParaRPr lang="en-US"/>
          </a:p>
        </p:txBody>
      </p:sp>
    </p:spTree>
    <p:extLst>
      <p:ext uri="{BB962C8B-B14F-4D97-AF65-F5344CB8AC3E}">
        <p14:creationId xmlns:p14="http://schemas.microsoft.com/office/powerpoint/2010/main" val="4033550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56EED0-E808-497C-BD16-6D07048374B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952168-A38A-4BCD-8F87-FFC6F8EE4BC6}" type="slidenum">
              <a:rPr lang="en-US"/>
              <a:pPr/>
              <a:t>5</a:t>
            </a:fld>
            <a:endParaRPr lang="en-US" dirty="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From a purely combinatorial point of view,</a:t>
            </a:r>
            <a:r>
              <a:rPr lang="en-US" baseline="0" dirty="0" smtClean="0"/>
              <a:t> a</a:t>
            </a:r>
            <a:r>
              <a:rPr lang="en-US" dirty="0" smtClean="0"/>
              <a:t> </a:t>
            </a:r>
            <a:r>
              <a:rPr lang="en-US" i="1" dirty="0" smtClean="0"/>
              <a:t>vertex</a:t>
            </a:r>
            <a:r>
              <a:rPr lang="en-US" dirty="0" smtClean="0"/>
              <a:t> is just an element from some domain. It is often convenient to visualize a vertex as a</a:t>
            </a:r>
            <a:r>
              <a:rPr lang="en-US" baseline="0" dirty="0" smtClean="0"/>
              <a:t> point in some Euclidean space.</a:t>
            </a:r>
            <a:endParaRPr lang="en-US" dirty="0" smtClean="0"/>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952168-A38A-4BCD-8F87-FFC6F8EE4BC6}" type="slidenum">
              <a:rPr lang="en-US"/>
              <a:pPr/>
              <a:t>6</a:t>
            </a:fld>
            <a:endParaRPr lang="en-US" dirty="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From a purely combinatorial point of view,</a:t>
            </a:r>
            <a:r>
              <a:rPr lang="en-US" baseline="0" dirty="0" smtClean="0"/>
              <a:t> a</a:t>
            </a:r>
            <a:r>
              <a:rPr lang="en-US" dirty="0" smtClean="0"/>
              <a:t> </a:t>
            </a:r>
            <a:r>
              <a:rPr lang="en-US" i="1" dirty="0" smtClean="0"/>
              <a:t>vertex</a:t>
            </a:r>
            <a:r>
              <a:rPr lang="en-US" dirty="0" smtClean="0"/>
              <a:t> is just an element from some domain. It is often convenient to visualize a vertex as a</a:t>
            </a:r>
            <a:r>
              <a:rPr lang="en-US" baseline="0" dirty="0" smtClean="0"/>
              <a:t> point in some Euclidean space.</a:t>
            </a:r>
            <a:endParaRPr lang="en-US" dirty="0" smtClean="0"/>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952168-A38A-4BCD-8F87-FFC6F8EE4BC6}" type="slidenum">
              <a:rPr lang="en-US"/>
              <a:pPr/>
              <a:t>7</a:t>
            </a:fld>
            <a:endParaRPr lang="en-US" dirty="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From a purely combinatorial point of view,</a:t>
            </a:r>
            <a:r>
              <a:rPr lang="en-US" baseline="0" dirty="0" smtClean="0"/>
              <a:t> a</a:t>
            </a:r>
            <a:r>
              <a:rPr lang="en-US" dirty="0" smtClean="0"/>
              <a:t> </a:t>
            </a:r>
            <a:r>
              <a:rPr lang="en-US" i="1" dirty="0" smtClean="0"/>
              <a:t>vertex</a:t>
            </a:r>
            <a:r>
              <a:rPr lang="en-US" dirty="0" smtClean="0"/>
              <a:t> is just an element from some domain. It is often convenient to visualize a vertex as a</a:t>
            </a:r>
            <a:r>
              <a:rPr lang="en-US" baseline="0" dirty="0" smtClean="0"/>
              <a:t> point in some Euclidean space.</a:t>
            </a:r>
            <a:endParaRPr lang="en-US" dirty="0" smtClean="0"/>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pair of vertices can be linked by an </a:t>
            </a:r>
            <a:r>
              <a:rPr lang="en-US" i="1" dirty="0" smtClean="0"/>
              <a:t>edge</a:t>
            </a:r>
            <a:r>
              <a:rPr lang="en-US" dirty="0" smtClean="0"/>
              <a:t>. An edge is just a set of two vertices.</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8</a:t>
            </a:fld>
            <a:endParaRPr lang="en-US"/>
          </a:p>
        </p:txBody>
      </p:sp>
    </p:spTree>
    <p:extLst>
      <p:ext uri="{BB962C8B-B14F-4D97-AF65-F5344CB8AC3E}">
        <p14:creationId xmlns:p14="http://schemas.microsoft.com/office/powerpoint/2010/main" val="3270467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pair of vertices can be linked by an </a:t>
            </a:r>
            <a:r>
              <a:rPr lang="en-US" i="1" dirty="0" smtClean="0"/>
              <a:t>edge</a:t>
            </a:r>
            <a:r>
              <a:rPr lang="en-US" dirty="0" smtClean="0"/>
              <a:t>. An edge is just a set of two vertices.</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9</a:t>
            </a:fld>
            <a:endParaRPr lang="en-US"/>
          </a:p>
        </p:txBody>
      </p:sp>
    </p:spTree>
    <p:extLst>
      <p:ext uri="{BB962C8B-B14F-4D97-AF65-F5344CB8AC3E}">
        <p14:creationId xmlns:p14="http://schemas.microsoft.com/office/powerpoint/2010/main" val="3270467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pair of vertices can be linked by an </a:t>
            </a:r>
            <a:r>
              <a:rPr lang="en-US" i="1" dirty="0" smtClean="0"/>
              <a:t>edge</a:t>
            </a:r>
            <a:r>
              <a:rPr lang="en-US" dirty="0" smtClean="0"/>
              <a:t>. An edge is just a set of two vertices.</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10</a:t>
            </a:fld>
            <a:endParaRPr lang="en-US"/>
          </a:p>
        </p:txBody>
      </p:sp>
    </p:spTree>
    <p:extLst>
      <p:ext uri="{BB962C8B-B14F-4D97-AF65-F5344CB8AC3E}">
        <p14:creationId xmlns:p14="http://schemas.microsoft.com/office/powerpoint/2010/main" val="3270467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Informally, a </a:t>
            </a:r>
            <a:r>
              <a:rPr lang="en-US" i="1" dirty="0" smtClean="0"/>
              <a:t>graph</a:t>
            </a:r>
            <a:r>
              <a:rPr lang="en-US" dirty="0" smtClean="0"/>
              <a:t> is a set of vertices with some pairs linked by edges. This definition is standard.</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11</a:t>
            </a:fld>
            <a:endParaRPr lang="en-US"/>
          </a:p>
        </p:txBody>
      </p:sp>
    </p:spTree>
    <p:extLst>
      <p:ext uri="{BB962C8B-B14F-4D97-AF65-F5344CB8AC3E}">
        <p14:creationId xmlns:p14="http://schemas.microsoft.com/office/powerpoint/2010/main" val="1982576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Informally, a </a:t>
            </a:r>
            <a:r>
              <a:rPr lang="en-US" i="1" dirty="0" smtClean="0"/>
              <a:t>graph</a:t>
            </a:r>
            <a:r>
              <a:rPr lang="en-US" dirty="0" smtClean="0"/>
              <a:t> is a set of vertices with some pairs linked by edges. This definition is standard.</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12</a:t>
            </a:fld>
            <a:endParaRPr lang="en-US"/>
          </a:p>
        </p:txBody>
      </p:sp>
    </p:spTree>
    <p:extLst>
      <p:ext uri="{BB962C8B-B14F-4D97-AF65-F5344CB8AC3E}">
        <p14:creationId xmlns:p14="http://schemas.microsoft.com/office/powerpoint/2010/main" val="1982576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Informally, a </a:t>
            </a:r>
            <a:r>
              <a:rPr lang="en-US" i="1" dirty="0" smtClean="0"/>
              <a:t>graph</a:t>
            </a:r>
            <a:r>
              <a:rPr lang="en-US" dirty="0" smtClean="0"/>
              <a:t> is a set of vertices with some pairs linked by edges. This definition is standard.</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13</a:t>
            </a:fld>
            <a:endParaRPr lang="en-US"/>
          </a:p>
        </p:txBody>
      </p:sp>
    </p:spTree>
    <p:extLst>
      <p:ext uri="{BB962C8B-B14F-4D97-AF65-F5344CB8AC3E}">
        <p14:creationId xmlns:p14="http://schemas.microsoft.com/office/powerpoint/2010/main" val="1982576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Formally, a graph is given by a set V of</a:t>
            </a:r>
            <a:r>
              <a:rPr lang="en-US" baseline="0" dirty="0" smtClean="0"/>
              <a:t> vertices, and a collection of subsets of vertices, satisfying certain properties.</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14</a:t>
            </a:fld>
            <a:endParaRPr lang="en-US"/>
          </a:p>
        </p:txBody>
      </p:sp>
    </p:spTree>
    <p:extLst>
      <p:ext uri="{BB962C8B-B14F-4D97-AF65-F5344CB8AC3E}">
        <p14:creationId xmlns:p14="http://schemas.microsoft.com/office/powerpoint/2010/main" val="19825762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set V is called the set of </a:t>
            </a:r>
            <a:r>
              <a:rPr lang="en-US" i="1" dirty="0" smtClean="0"/>
              <a:t>vertices</a:t>
            </a:r>
            <a:r>
              <a:rPr lang="en-US" dirty="0" smtClean="0"/>
              <a:t>, and the subsets are called </a:t>
            </a:r>
            <a:r>
              <a:rPr lang="en-US" i="1" dirty="0" smtClean="0"/>
              <a:t>simplices</a:t>
            </a:r>
            <a:r>
              <a:rPr lang="en-US" dirty="0" smtClean="0"/>
              <a:t>, sing: </a:t>
            </a:r>
            <a:r>
              <a:rPr lang="en-US" i="1" dirty="0" smtClean="0"/>
              <a:t>simplex</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15</a:t>
            </a:fld>
            <a:endParaRPr lang="en-US"/>
          </a:p>
        </p:txBody>
      </p:sp>
    </p:spTree>
    <p:extLst>
      <p:ext uri="{BB962C8B-B14F-4D97-AF65-F5344CB8AC3E}">
        <p14:creationId xmlns:p14="http://schemas.microsoft.com/office/powerpoint/2010/main" val="1982576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graph is a set of sets of vertices, satisfying [animation]</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16</a:t>
            </a:fld>
            <a:endParaRPr lang="en-US"/>
          </a:p>
        </p:txBody>
      </p:sp>
    </p:spTree>
    <p:extLst>
      <p:ext uri="{BB962C8B-B14F-4D97-AF65-F5344CB8AC3E}">
        <p14:creationId xmlns:p14="http://schemas.microsoft.com/office/powerpoint/2010/main" val="1982576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graph is a set of sets of vertices, satisfying [animation]</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17</a:t>
            </a:fld>
            <a:endParaRPr lang="en-US"/>
          </a:p>
        </p:txBody>
      </p:sp>
    </p:spTree>
    <p:extLst>
      <p:ext uri="{BB962C8B-B14F-4D97-AF65-F5344CB8AC3E}">
        <p14:creationId xmlns:p14="http://schemas.microsoft.com/office/powerpoint/2010/main" val="1982576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singleton set containing each vertex</a:t>
            </a:r>
            <a:r>
              <a:rPr lang="en-US" baseline="0" dirty="0" smtClean="0"/>
              <a:t> is in the graph. Usually we will be casual about the distinction between a vertex and its singleton set.</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18</a:t>
            </a:fld>
            <a:endParaRPr lang="en-US"/>
          </a:p>
        </p:txBody>
      </p:sp>
    </p:spTree>
    <p:extLst>
      <p:ext uri="{BB962C8B-B14F-4D97-AF65-F5344CB8AC3E}">
        <p14:creationId xmlns:p14="http://schemas.microsoft.com/office/powerpoint/2010/main" val="1982576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Graphs are closed under inclusion. If X is a simplex</a:t>
            </a:r>
            <a:r>
              <a:rPr lang="en-US" baseline="0" dirty="0" smtClean="0"/>
              <a:t> in \</a:t>
            </a:r>
            <a:r>
              <a:rPr lang="en-US" baseline="0" dirty="0" err="1" smtClean="0"/>
              <a:t>cG</a:t>
            </a:r>
            <a:r>
              <a:rPr lang="en-US" baseline="0" dirty="0" smtClean="0"/>
              <a:t>, and Y is a subset of X, then X is also in \</a:t>
            </a:r>
            <a:r>
              <a:rPr lang="en-US" baseline="0" dirty="0" err="1" smtClean="0"/>
              <a:t>cG</a:t>
            </a:r>
            <a:r>
              <a:rPr lang="en-US" baseline="0" dirty="0" smtClean="0"/>
              <a:t>. For graphs, this just says that if an edge is in the graph, so are its two vertices.</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19</a:t>
            </a:fld>
            <a:endParaRPr lang="en-US"/>
          </a:p>
        </p:txBody>
      </p:sp>
    </p:spTree>
    <p:extLst>
      <p:ext uri="{BB962C8B-B14F-4D97-AF65-F5344CB8AC3E}">
        <p14:creationId xmlns:p14="http://schemas.microsoft.com/office/powerpoint/2010/main" val="19825762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vertex has dimension zero, an edge has dimension one. The dimension of a simplex is one less than its cardinality. We will revisit this later when we introduce simplices</a:t>
            </a:r>
            <a:r>
              <a:rPr lang="en-US" baseline="0" dirty="0" smtClean="0"/>
              <a:t> of higher dimension.</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20</a:t>
            </a:fld>
            <a:endParaRPr lang="en-US"/>
          </a:p>
        </p:txBody>
      </p:sp>
    </p:spTree>
    <p:extLst>
      <p:ext uri="{BB962C8B-B14F-4D97-AF65-F5344CB8AC3E}">
        <p14:creationId xmlns:p14="http://schemas.microsoft.com/office/powerpoint/2010/main" val="790675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graph is pure if either no vertex is in an edge, or they all are. The first is pure of dimension 0, and the second is pure of dimension 1.</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21</a:t>
            </a:fld>
            <a:endParaRPr lang="en-US"/>
          </a:p>
        </p:txBody>
      </p:sp>
    </p:spTree>
    <p:extLst>
      <p:ext uri="{BB962C8B-B14F-4D97-AF65-F5344CB8AC3E}">
        <p14:creationId xmlns:p14="http://schemas.microsoft.com/office/powerpoint/2010/main" val="3041343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Assume $C$ is </a:t>
            </a:r>
            <a:r>
              <a:rPr lang="en-US" dirty="0" err="1" smtClean="0"/>
              <a:t>a~set</a:t>
            </a:r>
            <a:r>
              <a:rPr lang="en-US" dirty="0" smtClean="0"/>
              <a:t>.  A \</a:t>
            </a:r>
            <a:r>
              <a:rPr lang="en-US" dirty="0" err="1" smtClean="0"/>
              <a:t>emph</a:t>
            </a:r>
            <a:r>
              <a:rPr lang="en-US" dirty="0" smtClean="0"/>
              <a:t>{coloring} of a graph $\</a:t>
            </a:r>
            <a:r>
              <a:rPr lang="en-US" dirty="0" err="1" smtClean="0"/>
              <a:t>cG</a:t>
            </a:r>
            <a:r>
              <a:rPr lang="en-US" dirty="0" smtClean="0"/>
              <a:t>$ is </a:t>
            </a:r>
            <a:r>
              <a:rPr lang="en-US" dirty="0" err="1" smtClean="0"/>
              <a:t>a~function</a:t>
            </a:r>
            <a:r>
              <a:rPr lang="en-US" dirty="0" smtClean="0"/>
              <a:t> $\chi:~V(\</a:t>
            </a:r>
            <a:r>
              <a:rPr lang="en-US" dirty="0" err="1" smtClean="0"/>
              <a:t>cG</a:t>
            </a:r>
            <a:r>
              <a:rPr lang="en-US" dirty="0" smtClean="0"/>
              <a:t>)~\</a:t>
            </a:r>
            <a:r>
              <a:rPr lang="en-US" dirty="0" err="1" smtClean="0"/>
              <a:t>rightarrow</a:t>
            </a:r>
            <a:r>
              <a:rPr lang="en-US" dirty="0" smtClean="0"/>
              <a:t> C$, such that for each edge $\set{s_0,s_1}$ of $\</a:t>
            </a:r>
            <a:r>
              <a:rPr lang="en-US" dirty="0" err="1" smtClean="0"/>
              <a:t>cG</a:t>
            </a:r>
            <a:r>
              <a:rPr lang="en-US" dirty="0" smtClean="0"/>
              <a:t>$, $\chi(s_0) \</a:t>
            </a:r>
            <a:r>
              <a:rPr lang="en-US" dirty="0" err="1" smtClean="0"/>
              <a:t>neq</a:t>
            </a:r>
            <a:r>
              <a:rPr lang="en-US" dirty="0" smtClean="0"/>
              <a:t> \chi(s_1)$.  We say that a graph</a:t>
            </a:r>
          </a:p>
          <a:p>
            <a:r>
              <a:rPr lang="en-US" dirty="0" smtClean="0"/>
              <a:t>is \</a:t>
            </a:r>
            <a:r>
              <a:rPr lang="en-US" dirty="0" err="1" smtClean="0"/>
              <a:t>emph</a:t>
            </a:r>
            <a:r>
              <a:rPr lang="en-US" dirty="0" smtClean="0"/>
              <a:t>{chromatic}, or that it is \</a:t>
            </a:r>
            <a:r>
              <a:rPr lang="en-US" dirty="0" err="1" smtClean="0"/>
              <a:t>emph</a:t>
            </a:r>
            <a:r>
              <a:rPr lang="en-US" dirty="0" smtClean="0"/>
              <a:t>{colored by $C$}, if it is equipped with </a:t>
            </a:r>
            <a:r>
              <a:rPr lang="en-US" dirty="0" err="1" smtClean="0"/>
              <a:t>a~coloring</a:t>
            </a:r>
            <a:r>
              <a:rPr lang="en-US" dirty="0" smtClean="0"/>
              <a:t> $\</a:t>
            </a:r>
            <a:r>
              <a:rPr lang="en-US" dirty="0" err="1" smtClean="0"/>
              <a:t>chi:V</a:t>
            </a:r>
            <a:r>
              <a:rPr lang="en-US" dirty="0" smtClean="0"/>
              <a:t>(\</a:t>
            </a:r>
            <a:r>
              <a:rPr lang="en-US" dirty="0" err="1" smtClean="0"/>
              <a:t>cG</a:t>
            </a:r>
            <a:r>
              <a:rPr lang="en-US" dirty="0" smtClean="0"/>
              <a:t>)\</a:t>
            </a:r>
            <a:r>
              <a:rPr lang="en-US" dirty="0" err="1" smtClean="0"/>
              <a:t>rightarrow</a:t>
            </a:r>
            <a:r>
              <a:rPr lang="en-US" dirty="0" smtClean="0"/>
              <a:t> C$. Often we will color vertices with just two colors: $C=\set{A,B}$, where $A$ and $B$ are the names of the two processes.</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22</a:t>
            </a:fld>
            <a:endParaRPr lang="en-US"/>
          </a:p>
        </p:txBody>
      </p:sp>
    </p:spTree>
    <p:extLst>
      <p:ext uri="{BB962C8B-B14F-4D97-AF65-F5344CB8AC3E}">
        <p14:creationId xmlns:p14="http://schemas.microsoft.com/office/powerpoint/2010/main" val="11056676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Assume $C$ is </a:t>
            </a:r>
            <a:r>
              <a:rPr lang="en-US" dirty="0" err="1" smtClean="0"/>
              <a:t>a~set</a:t>
            </a:r>
            <a:r>
              <a:rPr lang="en-US" dirty="0" smtClean="0"/>
              <a:t>.  A \</a:t>
            </a:r>
            <a:r>
              <a:rPr lang="en-US" dirty="0" err="1" smtClean="0"/>
              <a:t>emph</a:t>
            </a:r>
            <a:r>
              <a:rPr lang="en-US" dirty="0" smtClean="0"/>
              <a:t>{coloring} of a graph $\</a:t>
            </a:r>
            <a:r>
              <a:rPr lang="en-US" dirty="0" err="1" smtClean="0"/>
              <a:t>cG</a:t>
            </a:r>
            <a:r>
              <a:rPr lang="en-US" dirty="0" smtClean="0"/>
              <a:t>$ is </a:t>
            </a:r>
            <a:r>
              <a:rPr lang="en-US" dirty="0" err="1" smtClean="0"/>
              <a:t>a~function</a:t>
            </a:r>
            <a:r>
              <a:rPr lang="en-US" dirty="0" smtClean="0"/>
              <a:t> $\chi:~V(\</a:t>
            </a:r>
            <a:r>
              <a:rPr lang="en-US" dirty="0" err="1" smtClean="0"/>
              <a:t>cG</a:t>
            </a:r>
            <a:r>
              <a:rPr lang="en-US" dirty="0" smtClean="0"/>
              <a:t>)~\</a:t>
            </a:r>
            <a:r>
              <a:rPr lang="en-US" dirty="0" err="1" smtClean="0"/>
              <a:t>rightarrow</a:t>
            </a:r>
            <a:r>
              <a:rPr lang="en-US" dirty="0" smtClean="0"/>
              <a:t> C$, such that for each edge $\set{s_0,s_1}$ of $\</a:t>
            </a:r>
            <a:r>
              <a:rPr lang="en-US" dirty="0" err="1" smtClean="0"/>
              <a:t>cG</a:t>
            </a:r>
            <a:r>
              <a:rPr lang="en-US" dirty="0" smtClean="0"/>
              <a:t>$, $\chi(s_0) \</a:t>
            </a:r>
            <a:r>
              <a:rPr lang="en-US" dirty="0" err="1" smtClean="0"/>
              <a:t>neq</a:t>
            </a:r>
            <a:r>
              <a:rPr lang="en-US" dirty="0" smtClean="0"/>
              <a:t> \chi(s_1)$.  We say that a graph</a:t>
            </a:r>
          </a:p>
          <a:p>
            <a:r>
              <a:rPr lang="en-US" dirty="0" smtClean="0"/>
              <a:t>is \</a:t>
            </a:r>
            <a:r>
              <a:rPr lang="en-US" dirty="0" err="1" smtClean="0"/>
              <a:t>emph</a:t>
            </a:r>
            <a:r>
              <a:rPr lang="en-US" dirty="0" smtClean="0"/>
              <a:t>{chromatic}, or that it is \</a:t>
            </a:r>
            <a:r>
              <a:rPr lang="en-US" dirty="0" err="1" smtClean="0"/>
              <a:t>emph</a:t>
            </a:r>
            <a:r>
              <a:rPr lang="en-US" dirty="0" smtClean="0"/>
              <a:t>{colored by $C$}, if it is equipped with </a:t>
            </a:r>
            <a:r>
              <a:rPr lang="en-US" dirty="0" err="1" smtClean="0"/>
              <a:t>a~coloring</a:t>
            </a:r>
            <a:r>
              <a:rPr lang="en-US" dirty="0" smtClean="0"/>
              <a:t> $\</a:t>
            </a:r>
            <a:r>
              <a:rPr lang="en-US" dirty="0" err="1" smtClean="0"/>
              <a:t>chi:V</a:t>
            </a:r>
            <a:r>
              <a:rPr lang="en-US" dirty="0" smtClean="0"/>
              <a:t>(\</a:t>
            </a:r>
            <a:r>
              <a:rPr lang="en-US" dirty="0" err="1" smtClean="0"/>
              <a:t>cG</a:t>
            </a:r>
            <a:r>
              <a:rPr lang="en-US" dirty="0" smtClean="0"/>
              <a:t>)\</a:t>
            </a:r>
            <a:r>
              <a:rPr lang="en-US" dirty="0" err="1" smtClean="0"/>
              <a:t>rightarrow</a:t>
            </a:r>
            <a:r>
              <a:rPr lang="en-US" dirty="0" smtClean="0"/>
              <a:t> C$. Often we will color vertices with just two colors: $C=\set{A,B}$, where $A$ and $B$ are the names of the two processes.</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23</a:t>
            </a:fld>
            <a:endParaRPr lang="en-US"/>
          </a:p>
        </p:txBody>
      </p:sp>
    </p:spTree>
    <p:extLst>
      <p:ext uri="{BB962C8B-B14F-4D97-AF65-F5344CB8AC3E}">
        <p14:creationId xmlns:p14="http://schemas.microsoft.com/office/powerpoint/2010/main" val="11056676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Assume $C$ is </a:t>
            </a:r>
            <a:r>
              <a:rPr lang="en-US" dirty="0" err="1" smtClean="0"/>
              <a:t>a~set</a:t>
            </a:r>
            <a:r>
              <a:rPr lang="en-US" dirty="0" smtClean="0"/>
              <a:t>.  A \</a:t>
            </a:r>
            <a:r>
              <a:rPr lang="en-US" dirty="0" err="1" smtClean="0"/>
              <a:t>emph</a:t>
            </a:r>
            <a:r>
              <a:rPr lang="en-US" dirty="0" smtClean="0"/>
              <a:t>{coloring} of a graph $\</a:t>
            </a:r>
            <a:r>
              <a:rPr lang="en-US" dirty="0" err="1" smtClean="0"/>
              <a:t>cG</a:t>
            </a:r>
            <a:r>
              <a:rPr lang="en-US" dirty="0" smtClean="0"/>
              <a:t>$ is </a:t>
            </a:r>
            <a:r>
              <a:rPr lang="en-US" dirty="0" err="1" smtClean="0"/>
              <a:t>a~function</a:t>
            </a:r>
            <a:r>
              <a:rPr lang="en-US" dirty="0" smtClean="0"/>
              <a:t> $\chi:~V(\</a:t>
            </a:r>
            <a:r>
              <a:rPr lang="en-US" dirty="0" err="1" smtClean="0"/>
              <a:t>cG</a:t>
            </a:r>
            <a:r>
              <a:rPr lang="en-US" dirty="0" smtClean="0"/>
              <a:t>)~\</a:t>
            </a:r>
            <a:r>
              <a:rPr lang="en-US" dirty="0" err="1" smtClean="0"/>
              <a:t>rightarrow</a:t>
            </a:r>
            <a:r>
              <a:rPr lang="en-US" dirty="0" smtClean="0"/>
              <a:t> C$, such that for each edge $\set{s_0,s_1}$ of $\</a:t>
            </a:r>
            <a:r>
              <a:rPr lang="en-US" dirty="0" err="1" smtClean="0"/>
              <a:t>cG</a:t>
            </a:r>
            <a:r>
              <a:rPr lang="en-US" dirty="0" smtClean="0"/>
              <a:t>$, $\chi(s_0) \</a:t>
            </a:r>
            <a:r>
              <a:rPr lang="en-US" dirty="0" err="1" smtClean="0"/>
              <a:t>neq</a:t>
            </a:r>
            <a:r>
              <a:rPr lang="en-US" dirty="0" smtClean="0"/>
              <a:t> \chi(s_1)$.  We say that a graph</a:t>
            </a:r>
          </a:p>
          <a:p>
            <a:r>
              <a:rPr lang="en-US" dirty="0" smtClean="0"/>
              <a:t>is \</a:t>
            </a:r>
            <a:r>
              <a:rPr lang="en-US" dirty="0" err="1" smtClean="0"/>
              <a:t>emph</a:t>
            </a:r>
            <a:r>
              <a:rPr lang="en-US" dirty="0" smtClean="0"/>
              <a:t>{chromatic}, or that it is \</a:t>
            </a:r>
            <a:r>
              <a:rPr lang="en-US" dirty="0" err="1" smtClean="0"/>
              <a:t>emph</a:t>
            </a:r>
            <a:r>
              <a:rPr lang="en-US" dirty="0" smtClean="0"/>
              <a:t>{colored by $C$}, if it is equipped with </a:t>
            </a:r>
            <a:r>
              <a:rPr lang="en-US" dirty="0" err="1" smtClean="0"/>
              <a:t>a~coloring</a:t>
            </a:r>
            <a:r>
              <a:rPr lang="en-US" dirty="0" smtClean="0"/>
              <a:t> $\</a:t>
            </a:r>
            <a:r>
              <a:rPr lang="en-US" dirty="0" err="1" smtClean="0"/>
              <a:t>chi:V</a:t>
            </a:r>
            <a:r>
              <a:rPr lang="en-US" dirty="0" smtClean="0"/>
              <a:t>(\</a:t>
            </a:r>
            <a:r>
              <a:rPr lang="en-US" dirty="0" err="1" smtClean="0"/>
              <a:t>cG</a:t>
            </a:r>
            <a:r>
              <a:rPr lang="en-US" dirty="0" smtClean="0"/>
              <a:t>)\</a:t>
            </a:r>
            <a:r>
              <a:rPr lang="en-US" dirty="0" err="1" smtClean="0"/>
              <a:t>rightarrow</a:t>
            </a:r>
            <a:r>
              <a:rPr lang="en-US" dirty="0" smtClean="0"/>
              <a:t> C$. Often we will color vertices with just two colors: $C=\set{A,B}$, where $A$ and $B$ are the names of the two processes.</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24</a:t>
            </a:fld>
            <a:endParaRPr lang="en-US"/>
          </a:p>
        </p:txBody>
      </p:sp>
    </p:spTree>
    <p:extLst>
      <p:ext uri="{BB962C8B-B14F-4D97-AF65-F5344CB8AC3E}">
        <p14:creationId xmlns:p14="http://schemas.microsoft.com/office/powerpoint/2010/main" val="11056676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Assume $C$ is </a:t>
            </a:r>
            <a:r>
              <a:rPr lang="en-US" dirty="0" err="1" smtClean="0"/>
              <a:t>a~set</a:t>
            </a:r>
            <a:r>
              <a:rPr lang="en-US" dirty="0" smtClean="0"/>
              <a:t>.  A \</a:t>
            </a:r>
            <a:r>
              <a:rPr lang="en-US" dirty="0" err="1" smtClean="0"/>
              <a:t>emph</a:t>
            </a:r>
            <a:r>
              <a:rPr lang="en-US" dirty="0" smtClean="0"/>
              <a:t>{coloring} of a graph $\</a:t>
            </a:r>
            <a:r>
              <a:rPr lang="en-US" dirty="0" err="1" smtClean="0"/>
              <a:t>cG</a:t>
            </a:r>
            <a:r>
              <a:rPr lang="en-US" dirty="0" smtClean="0"/>
              <a:t>$ is </a:t>
            </a:r>
            <a:r>
              <a:rPr lang="en-US" dirty="0" err="1" smtClean="0"/>
              <a:t>a~function</a:t>
            </a:r>
            <a:r>
              <a:rPr lang="en-US" dirty="0" smtClean="0"/>
              <a:t> $\chi:~V(\</a:t>
            </a:r>
            <a:r>
              <a:rPr lang="en-US" dirty="0" err="1" smtClean="0"/>
              <a:t>cG</a:t>
            </a:r>
            <a:r>
              <a:rPr lang="en-US" dirty="0" smtClean="0"/>
              <a:t>)~\</a:t>
            </a:r>
            <a:r>
              <a:rPr lang="en-US" dirty="0" err="1" smtClean="0"/>
              <a:t>rightarrow</a:t>
            </a:r>
            <a:r>
              <a:rPr lang="en-US" dirty="0" smtClean="0"/>
              <a:t> C$, such that for each edge $\set{s_0,s_1}$ of $\</a:t>
            </a:r>
            <a:r>
              <a:rPr lang="en-US" dirty="0" err="1" smtClean="0"/>
              <a:t>cG</a:t>
            </a:r>
            <a:r>
              <a:rPr lang="en-US" dirty="0" smtClean="0"/>
              <a:t>$, $\chi(s_0) \</a:t>
            </a:r>
            <a:r>
              <a:rPr lang="en-US" dirty="0" err="1" smtClean="0"/>
              <a:t>neq</a:t>
            </a:r>
            <a:r>
              <a:rPr lang="en-US" dirty="0" smtClean="0"/>
              <a:t> \chi(s_1)$.  We say that a graph</a:t>
            </a:r>
          </a:p>
          <a:p>
            <a:r>
              <a:rPr lang="en-US" dirty="0" smtClean="0"/>
              <a:t>is \</a:t>
            </a:r>
            <a:r>
              <a:rPr lang="en-US" dirty="0" err="1" smtClean="0"/>
              <a:t>emph</a:t>
            </a:r>
            <a:r>
              <a:rPr lang="en-US" dirty="0" smtClean="0"/>
              <a:t>{chromatic}, or that it is \</a:t>
            </a:r>
            <a:r>
              <a:rPr lang="en-US" dirty="0" err="1" smtClean="0"/>
              <a:t>emph</a:t>
            </a:r>
            <a:r>
              <a:rPr lang="en-US" dirty="0" smtClean="0"/>
              <a:t>{colored by $C$}, if it is equipped with </a:t>
            </a:r>
            <a:r>
              <a:rPr lang="en-US" dirty="0" err="1" smtClean="0"/>
              <a:t>a~coloring</a:t>
            </a:r>
            <a:r>
              <a:rPr lang="en-US" dirty="0" smtClean="0"/>
              <a:t> $\</a:t>
            </a:r>
            <a:r>
              <a:rPr lang="en-US" dirty="0" err="1" smtClean="0"/>
              <a:t>chi:V</a:t>
            </a:r>
            <a:r>
              <a:rPr lang="en-US" dirty="0" smtClean="0"/>
              <a:t>(\</a:t>
            </a:r>
            <a:r>
              <a:rPr lang="en-US" dirty="0" err="1" smtClean="0"/>
              <a:t>cG</a:t>
            </a:r>
            <a:r>
              <a:rPr lang="en-US" dirty="0" smtClean="0"/>
              <a:t>)\</a:t>
            </a:r>
            <a:r>
              <a:rPr lang="en-US" dirty="0" err="1" smtClean="0"/>
              <a:t>rightarrow</a:t>
            </a:r>
            <a:r>
              <a:rPr lang="en-US" dirty="0" smtClean="0"/>
              <a:t> C$. Often we will color vertices with just two colors: $C=\set{A,B}$, where $A$ and $B$ are the names of the two processes.</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25</a:t>
            </a:fld>
            <a:endParaRPr lang="en-US"/>
          </a:p>
        </p:txBody>
      </p:sp>
    </p:spTree>
    <p:extLst>
      <p:ext uri="{BB962C8B-B14F-4D97-AF65-F5344CB8AC3E}">
        <p14:creationId xmlns:p14="http://schemas.microsoft.com/office/powerpoint/2010/main" val="1105667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generally, given a set $L$, an \</a:t>
            </a:r>
            <a:r>
              <a:rPr lang="en-US" dirty="0" err="1" smtClean="0"/>
              <a:t>emph</a:t>
            </a:r>
            <a:r>
              <a:rPr lang="en-US" dirty="0" smtClean="0"/>
              <a:t>{$L$-labeling} of $\</a:t>
            </a:r>
            <a:r>
              <a:rPr lang="en-US" dirty="0" err="1" smtClean="0"/>
              <a:t>cG</a:t>
            </a:r>
            <a:r>
              <a:rPr lang="en-US" dirty="0" smtClean="0"/>
              <a:t>$ is defined as a function $f$ that assigns to each vertex an element of $L$, without any further conditions imposed by the existence of edges. We say the graph is \</a:t>
            </a:r>
            <a:r>
              <a:rPr lang="en-US" dirty="0" err="1" smtClean="0"/>
              <a:t>emph</a:t>
            </a:r>
            <a:r>
              <a:rPr lang="en-US" dirty="0" smtClean="0"/>
              <a:t>{labeled} by~$L$.  A coloring is a labeling, but not vice-versa.</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26</a:t>
            </a:fld>
            <a:endParaRPr lang="en-US"/>
          </a:p>
        </p:txBody>
      </p:sp>
    </p:spTree>
    <p:extLst>
      <p:ext uri="{BB962C8B-B14F-4D97-AF65-F5344CB8AC3E}">
        <p14:creationId xmlns:p14="http://schemas.microsoft.com/office/powerpoint/2010/main" val="32227067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generally, given a set $L$, an \</a:t>
            </a:r>
            <a:r>
              <a:rPr lang="en-US" dirty="0" err="1" smtClean="0"/>
              <a:t>emph</a:t>
            </a:r>
            <a:r>
              <a:rPr lang="en-US" dirty="0" smtClean="0"/>
              <a:t>{$L$-labeling} of $\</a:t>
            </a:r>
            <a:r>
              <a:rPr lang="en-US" dirty="0" err="1" smtClean="0"/>
              <a:t>cG</a:t>
            </a:r>
            <a:r>
              <a:rPr lang="en-US" dirty="0" smtClean="0"/>
              <a:t>$ is defined as a function $f$ that assigns to each vertex an element of $L$, without any further conditions imposed by the existence of edges. We say the graph is \</a:t>
            </a:r>
            <a:r>
              <a:rPr lang="en-US" dirty="0" err="1" smtClean="0"/>
              <a:t>emph</a:t>
            </a:r>
            <a:r>
              <a:rPr lang="en-US" dirty="0" smtClean="0"/>
              <a:t>{labeled} by~$L$.  A coloring is a labeling, but not vice-versa.</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27</a:t>
            </a:fld>
            <a:endParaRPr lang="en-US"/>
          </a:p>
        </p:txBody>
      </p:sp>
    </p:spTree>
    <p:extLst>
      <p:ext uri="{BB962C8B-B14F-4D97-AF65-F5344CB8AC3E}">
        <p14:creationId xmlns:p14="http://schemas.microsoft.com/office/powerpoint/2010/main" val="32227067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generally, given a set $L$, an \</a:t>
            </a:r>
            <a:r>
              <a:rPr lang="en-US" dirty="0" err="1" smtClean="0"/>
              <a:t>emph</a:t>
            </a:r>
            <a:r>
              <a:rPr lang="en-US" dirty="0" smtClean="0"/>
              <a:t>{$L$-labeling} of $\</a:t>
            </a:r>
            <a:r>
              <a:rPr lang="en-US" dirty="0" err="1" smtClean="0"/>
              <a:t>cG</a:t>
            </a:r>
            <a:r>
              <a:rPr lang="en-US" dirty="0" smtClean="0"/>
              <a:t>$ is defined as a function $f$ that assigns to each vertex an element of $L$, without any further conditions imposed by the existence of edges. We say the graph is \</a:t>
            </a:r>
            <a:r>
              <a:rPr lang="en-US" dirty="0" err="1" smtClean="0"/>
              <a:t>emph</a:t>
            </a:r>
            <a:r>
              <a:rPr lang="en-US" dirty="0" smtClean="0"/>
              <a:t>{labeled} by~$L$.  A coloring is a labeling, but not vice-versa.</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28</a:t>
            </a:fld>
            <a:endParaRPr lang="en-US"/>
          </a:p>
        </p:txBody>
      </p:sp>
    </p:spTree>
    <p:extLst>
      <p:ext uri="{BB962C8B-B14F-4D97-AF65-F5344CB8AC3E}">
        <p14:creationId xmlns:p14="http://schemas.microsoft.com/office/powerpoint/2010/main" val="32227067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distributed computing, if $s$ is a vertex in a labeled chromatic graph, we denote by $\name(s)$ the value $\chi(s)$, and by $\view(s)$ the value $f(s)$.  Moreover, we assume that each vertex in a labeled  chromatic graph is uniquely identified by its values of $\name(\</a:t>
            </a:r>
            <a:r>
              <a:rPr lang="en-US" dirty="0" err="1" smtClean="0"/>
              <a:t>cdot</a:t>
            </a:r>
            <a:r>
              <a:rPr lang="en-US" dirty="0" smtClean="0"/>
              <a:t>)$ and $\view(\</a:t>
            </a:r>
            <a:r>
              <a:rPr lang="en-US" dirty="0" err="1" smtClean="0"/>
              <a:t>cdot</a:t>
            </a:r>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29</a:t>
            </a:fld>
            <a:endParaRPr lang="en-US"/>
          </a:p>
        </p:txBody>
      </p:sp>
    </p:spTree>
    <p:extLst>
      <p:ext uri="{BB962C8B-B14F-4D97-AF65-F5344CB8AC3E}">
        <p14:creationId xmlns:p14="http://schemas.microsoft.com/office/powerpoint/2010/main" val="11056676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4C6F32-A01C-4F11-84F6-D62B60C7973B}" type="slidenum">
              <a:rPr lang="en-US"/>
              <a:pPr/>
              <a:t>30</a:t>
            </a:fld>
            <a:endParaRPr lang="en-US" dirty="0"/>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r>
              <a:rPr lang="en-US" dirty="0" smtClean="0"/>
              <a:t>Given two graphs $\</a:t>
            </a:r>
            <a:r>
              <a:rPr lang="en-US" dirty="0" err="1" smtClean="0"/>
              <a:t>cG</a:t>
            </a:r>
            <a:r>
              <a:rPr lang="en-US" dirty="0" smtClean="0"/>
              <a:t>$ and $\</a:t>
            </a:r>
            <a:r>
              <a:rPr lang="en-US" dirty="0" err="1" smtClean="0"/>
              <a:t>cH</a:t>
            </a:r>
            <a:r>
              <a:rPr lang="en-US" dirty="0" smtClean="0"/>
              <a:t>$, a \</a:t>
            </a:r>
            <a:r>
              <a:rPr lang="en-US" dirty="0" err="1" smtClean="0"/>
              <a:t>emph</a:t>
            </a:r>
            <a:r>
              <a:rPr lang="en-US" dirty="0" smtClean="0"/>
              <a:t>{vertex map} $\mu:~V(\</a:t>
            </a:r>
            <a:r>
              <a:rPr lang="en-US" dirty="0" err="1" smtClean="0"/>
              <a:t>cG</a:t>
            </a:r>
            <a:r>
              <a:rPr lang="en-US" dirty="0" smtClean="0"/>
              <a:t>)~\</a:t>
            </a:r>
            <a:r>
              <a:rPr lang="en-US" dirty="0" err="1" smtClean="0"/>
              <a:t>rightarrow~V</a:t>
            </a:r>
            <a:r>
              <a:rPr lang="en-US" dirty="0" smtClean="0"/>
              <a:t>(\</a:t>
            </a:r>
            <a:r>
              <a:rPr lang="en-US" dirty="0" err="1" smtClean="0"/>
              <a:t>cH</a:t>
            </a:r>
            <a:r>
              <a:rPr lang="en-US" dirty="0" smtClean="0"/>
              <a:t>)$ carries each vertex of $\</a:t>
            </a:r>
            <a:r>
              <a:rPr lang="en-US" dirty="0" err="1" smtClean="0"/>
              <a:t>cG</a:t>
            </a:r>
            <a:r>
              <a:rPr lang="en-US" dirty="0" smtClean="0"/>
              <a:t>$ to a vertex of $\</a:t>
            </a:r>
            <a:r>
              <a:rPr lang="en-US" dirty="0" err="1" smtClean="0"/>
              <a:t>cH</a:t>
            </a:r>
            <a:r>
              <a:rPr lang="en-US" dirty="0" smtClean="0"/>
              <a:t>$.  However, for the map to preserve structure, it must also carry edges to edges.  The vertex map $\mu$ is a \</a:t>
            </a:r>
            <a:r>
              <a:rPr lang="en-US" dirty="0" err="1" smtClean="0"/>
              <a:t>emph</a:t>
            </a:r>
            <a:r>
              <a:rPr lang="en-US" dirty="0" smtClean="0"/>
              <a:t>{</a:t>
            </a:r>
            <a:r>
              <a:rPr lang="en-US" dirty="0" err="1" smtClean="0"/>
              <a:t>simplicial</a:t>
            </a:r>
            <a:r>
              <a:rPr lang="en-US" dirty="0" smtClean="0"/>
              <a:t> map} if it also carries simplices to simplices: that is, if $\set{\vs_0,\vs_1}$ is a simplex in $\</a:t>
            </a:r>
            <a:r>
              <a:rPr lang="en-US" dirty="0" err="1" smtClean="0"/>
              <a:t>cG</a:t>
            </a:r>
            <a:r>
              <a:rPr lang="en-US" dirty="0" smtClean="0"/>
              <a:t>$, then $\set{\mu(\vs_0),\mu(\vs_1)}$ is a simplex of $\</a:t>
            </a:r>
            <a:r>
              <a:rPr lang="en-US" dirty="0" err="1" smtClean="0"/>
              <a:t>cH</a:t>
            </a:r>
            <a:r>
              <a:rPr lang="en-US" dirty="0" smtClean="0"/>
              <a:t>$. Notice that $\mu(\vs_0)$ and $\mu(\vs_1)$ need not be distinct: the image of an edge may be a vertex.</a:t>
            </a:r>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4C6F32-A01C-4F11-84F6-D62B60C7973B}" type="slidenum">
              <a:rPr lang="en-US"/>
              <a:pPr/>
              <a:t>31</a:t>
            </a:fld>
            <a:endParaRPr lang="en-US" dirty="0"/>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r>
              <a:rPr lang="en-US" dirty="0" smtClean="0"/>
              <a:t>Notice that $\mu(\vs_0)$ and $\mu(\vs_1)$ need not be distinct: the image of an edge may be a vertex.  If, for $\vs_0 \</a:t>
            </a:r>
            <a:r>
              <a:rPr lang="en-US" dirty="0" err="1" smtClean="0"/>
              <a:t>neq</a:t>
            </a:r>
            <a:r>
              <a:rPr lang="en-US" dirty="0" smtClean="0"/>
              <a:t> \</a:t>
            </a:r>
            <a:r>
              <a:rPr lang="en-US" dirty="0" err="1" smtClean="0"/>
              <a:t>vs_i</a:t>
            </a:r>
            <a:r>
              <a:rPr lang="en-US" dirty="0" smtClean="0"/>
              <a:t>$, $\mu(\vs_0) \</a:t>
            </a:r>
            <a:r>
              <a:rPr lang="en-US" dirty="0" err="1" smtClean="0"/>
              <a:t>neq</a:t>
            </a:r>
            <a:r>
              <a:rPr lang="en-US" dirty="0" smtClean="0"/>
              <a:t> \mu(\vs_1)$, then the map is said to be \</a:t>
            </a:r>
            <a:r>
              <a:rPr lang="en-US" dirty="0" err="1" smtClean="0"/>
              <a:t>emph</a:t>
            </a:r>
            <a:r>
              <a:rPr lang="en-US" dirty="0" smtClean="0"/>
              <a:t>{rigid}. In the terminology of graph theory, </a:t>
            </a:r>
            <a:r>
              <a:rPr lang="en-US" dirty="0" err="1" smtClean="0"/>
              <a:t>a~rigid</a:t>
            </a:r>
            <a:r>
              <a:rPr lang="en-US" dirty="0" smtClean="0"/>
              <a:t> simplicial map is called a~\</a:t>
            </a:r>
            <a:r>
              <a:rPr lang="en-US" dirty="0" err="1" smtClean="0"/>
              <a:t>emph</a:t>
            </a:r>
            <a:r>
              <a:rPr lang="en-US" dirty="0" smtClean="0"/>
              <a:t>{graph homomorphism}.</a:t>
            </a:r>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4C6F32-A01C-4F11-84F6-D62B60C7973B}" type="slidenum">
              <a:rPr lang="en-US"/>
              <a:pPr/>
              <a:t>32</a:t>
            </a:fld>
            <a:endParaRPr lang="en-US" dirty="0"/>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r>
              <a:rPr lang="en-US" dirty="0" smtClean="0"/>
              <a:t>Notice that $\mu(\vs_0)$ and $\mu(\vs_1)$ need not be distinct: the image of an edge may be a vertex.  If, for $\vs_0 \</a:t>
            </a:r>
            <a:r>
              <a:rPr lang="en-US" dirty="0" err="1" smtClean="0"/>
              <a:t>neq</a:t>
            </a:r>
            <a:r>
              <a:rPr lang="en-US" dirty="0" smtClean="0"/>
              <a:t> \</a:t>
            </a:r>
            <a:r>
              <a:rPr lang="en-US" dirty="0" err="1" smtClean="0"/>
              <a:t>vs_i</a:t>
            </a:r>
            <a:r>
              <a:rPr lang="en-US" dirty="0" smtClean="0"/>
              <a:t>$, $\mu(\vs_0) \</a:t>
            </a:r>
            <a:r>
              <a:rPr lang="en-US" dirty="0" err="1" smtClean="0"/>
              <a:t>neq</a:t>
            </a:r>
            <a:r>
              <a:rPr lang="en-US" dirty="0" smtClean="0"/>
              <a:t> \mu(\vs_1)$, then the map is said to be \</a:t>
            </a:r>
            <a:r>
              <a:rPr lang="en-US" dirty="0" err="1" smtClean="0"/>
              <a:t>emph</a:t>
            </a:r>
            <a:r>
              <a:rPr lang="en-US" dirty="0" smtClean="0"/>
              <a:t>{rigid}. In the terminology of graph theory, </a:t>
            </a:r>
            <a:r>
              <a:rPr lang="en-US" dirty="0" err="1" smtClean="0"/>
              <a:t>a~rigid</a:t>
            </a:r>
            <a:r>
              <a:rPr lang="en-US" dirty="0" smtClean="0"/>
              <a:t> simplicial map is called a~\</a:t>
            </a:r>
            <a:r>
              <a:rPr lang="en-US" dirty="0" err="1" smtClean="0"/>
              <a:t>emph</a:t>
            </a:r>
            <a:r>
              <a:rPr lang="en-US" dirty="0" smtClean="0"/>
              <a:t>{graph homomorphism}.</a:t>
            </a:r>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 graph is </a:t>
            </a:r>
            <a:r>
              <a:rPr lang="en-US" i="1" dirty="0" smtClean="0"/>
              <a:t>connected</a:t>
            </a:r>
            <a:r>
              <a:rPr lang="en-US" dirty="0" smtClean="0"/>
              <a:t> if there is a path between every pair of vertices.</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34</a:t>
            </a:fld>
            <a:endParaRPr lang="en-US"/>
          </a:p>
        </p:txBody>
      </p:sp>
    </p:spTree>
    <p:extLst>
      <p:ext uri="{BB962C8B-B14F-4D97-AF65-F5344CB8AC3E}">
        <p14:creationId xmlns:p14="http://schemas.microsoft.com/office/powerpoint/2010/main" val="33447505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example of a graph that is not connected.</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35</a:t>
            </a:fld>
            <a:endParaRPr lang="en-US"/>
          </a:p>
        </p:txBody>
      </p:sp>
    </p:spTree>
    <p:extLst>
      <p:ext uri="{BB962C8B-B14F-4D97-AF65-F5344CB8AC3E}">
        <p14:creationId xmlns:p14="http://schemas.microsoft.com/office/powerpoint/2010/main" val="1962051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a simplicial map carries simplices to simplices, it is also useful in the context of distributed computing to define maps  that carry simplices to </a:t>
            </a:r>
            <a:r>
              <a:rPr lang="en-US" dirty="0" err="1" smtClean="0"/>
              <a:t>subgraphs</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37</a:t>
            </a:fld>
            <a:endParaRPr lang="en-US"/>
          </a:p>
        </p:txBody>
      </p:sp>
    </p:spTree>
    <p:extLst>
      <p:ext uri="{BB962C8B-B14F-4D97-AF65-F5344CB8AC3E}">
        <p14:creationId xmlns:p14="http://schemas.microsoft.com/office/powerpoint/2010/main" val="23375853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a simplicial map carries simplices to simplices, it is also useful in the context of distributed computing to define maps  that carry simplices to </a:t>
            </a:r>
            <a:r>
              <a:rPr lang="en-US" dirty="0" err="1" smtClean="0"/>
              <a:t>subgraphs</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38</a:t>
            </a:fld>
            <a:endParaRPr lang="en-US"/>
          </a:p>
        </p:txBody>
      </p:sp>
    </p:spTree>
    <p:extLst>
      <p:ext uri="{BB962C8B-B14F-4D97-AF65-F5344CB8AC3E}">
        <p14:creationId xmlns:p14="http://schemas.microsoft.com/office/powerpoint/2010/main" val="23375853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42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dirty="0" err="1" smtClean="0"/>
              <a:t>cI</a:t>
            </a:r>
            <a:r>
              <a:rPr lang="en-US" dirty="0" smtClean="0"/>
              <a:t>$ is a pure chromatic \</a:t>
            </a:r>
            <a:r>
              <a:rPr lang="en-US" dirty="0" err="1" smtClean="0"/>
              <a:t>emph</a:t>
            </a:r>
            <a:r>
              <a:rPr lang="en-US" dirty="0" smtClean="0"/>
              <a:t>{input graph} of dimension~$1$</a:t>
            </a:r>
          </a:p>
          <a:p>
            <a:r>
              <a:rPr lang="en-US" dirty="0" smtClean="0"/>
              <a:t>colored by $\set{A,B}$ and labeled by $\Vin$; </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48</a:t>
            </a:fld>
            <a:endParaRPr lang="en-US"/>
          </a:p>
        </p:txBody>
      </p:sp>
    </p:spTree>
    <p:extLst>
      <p:ext uri="{BB962C8B-B14F-4D97-AF65-F5344CB8AC3E}">
        <p14:creationId xmlns:p14="http://schemas.microsoft.com/office/powerpoint/2010/main" val="35927158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dirty="0" err="1" smtClean="0"/>
              <a:t>cI</a:t>
            </a:r>
            <a:r>
              <a:rPr lang="en-US" dirty="0" smtClean="0"/>
              <a:t>$ is a pure chromatic \</a:t>
            </a:r>
            <a:r>
              <a:rPr lang="en-US" dirty="0" err="1" smtClean="0"/>
              <a:t>emph</a:t>
            </a:r>
            <a:r>
              <a:rPr lang="en-US" dirty="0" smtClean="0"/>
              <a:t>{input graph} of dimension~$1$</a:t>
            </a:r>
          </a:p>
          <a:p>
            <a:r>
              <a:rPr lang="en-US" dirty="0" smtClean="0"/>
              <a:t>colored by $\set{A,B}$ and labeled by $\Vin$; </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49</a:t>
            </a:fld>
            <a:endParaRPr lang="en-US"/>
          </a:p>
        </p:txBody>
      </p:sp>
    </p:spTree>
    <p:extLst>
      <p:ext uri="{BB962C8B-B14F-4D97-AF65-F5344CB8AC3E}">
        <p14:creationId xmlns:p14="http://schemas.microsoft.com/office/powerpoint/2010/main" val="35927158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dirty="0" err="1" smtClean="0"/>
              <a:t>cI</a:t>
            </a:r>
            <a:r>
              <a:rPr lang="en-US" dirty="0" smtClean="0"/>
              <a:t>$ is a pure chromatic \</a:t>
            </a:r>
            <a:r>
              <a:rPr lang="en-US" dirty="0" err="1" smtClean="0"/>
              <a:t>emph</a:t>
            </a:r>
            <a:r>
              <a:rPr lang="en-US" dirty="0" smtClean="0"/>
              <a:t>{input graph} of dimension~$1$</a:t>
            </a:r>
          </a:p>
          <a:p>
            <a:r>
              <a:rPr lang="en-US" dirty="0" smtClean="0"/>
              <a:t>colored by $\set{A,B}$ and labeled by $\Vin$; </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50</a:t>
            </a:fld>
            <a:endParaRPr lang="en-US"/>
          </a:p>
        </p:txBody>
      </p:sp>
    </p:spTree>
    <p:extLst>
      <p:ext uri="{BB962C8B-B14F-4D97-AF65-F5344CB8AC3E}">
        <p14:creationId xmlns:p14="http://schemas.microsoft.com/office/powerpoint/2010/main" val="35927158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dirty="0" err="1" smtClean="0"/>
              <a:t>cO</a:t>
            </a:r>
            <a:r>
              <a:rPr lang="en-US" dirty="0" smtClean="0"/>
              <a:t>$ is a pure chromatic \</a:t>
            </a:r>
            <a:r>
              <a:rPr lang="en-US" dirty="0" err="1" smtClean="0"/>
              <a:t>emph</a:t>
            </a:r>
            <a:r>
              <a:rPr lang="en-US" dirty="0" smtClean="0"/>
              <a:t>{output graph}</a:t>
            </a:r>
          </a:p>
          <a:p>
            <a:r>
              <a:rPr lang="en-US" dirty="0" smtClean="0"/>
              <a:t>of dimension~$1$ colored by $\set{A,B}$ and labeled by $\</a:t>
            </a:r>
            <a:r>
              <a:rPr lang="en-US" dirty="0" err="1" smtClean="0"/>
              <a:t>Vout</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51</a:t>
            </a:fld>
            <a:endParaRPr lang="en-US"/>
          </a:p>
        </p:txBody>
      </p:sp>
    </p:spTree>
    <p:extLst>
      <p:ext uri="{BB962C8B-B14F-4D97-AF65-F5344CB8AC3E}">
        <p14:creationId xmlns:p14="http://schemas.microsoft.com/office/powerpoint/2010/main" val="35927158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4" y="9121776"/>
            <a:ext cx="3170237" cy="479425"/>
          </a:xfrm>
          <a:prstGeom prst="rect">
            <a:avLst/>
          </a:prstGeom>
          <a:noFill/>
          <a:ln w="9525">
            <a:noFill/>
            <a:miter lim="800000"/>
            <a:headEnd/>
            <a:tailEnd/>
          </a:ln>
        </p:spPr>
        <p:txBody>
          <a:bodyPr lIns="96653" tIns="48326" rIns="96653" bIns="48326" anchor="b">
            <a:prstTxWarp prst="textNoShape">
              <a:avLst/>
            </a:prstTxWarp>
          </a:bodyPr>
          <a:lstStyle/>
          <a:p>
            <a:pPr algn="r" eaLnBrk="0" hangingPunct="0"/>
            <a:fld id="{CE6BFD19-7AAD-4C64-A354-9D0211E2A60F}" type="slidenum">
              <a:rPr lang="en-US" sz="1300">
                <a:latin typeface="Marlett" pitchFamily="2" charset="2"/>
              </a:rPr>
              <a:pPr algn="r" eaLnBrk="0" hangingPunct="0"/>
              <a:t>57</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Here is how to consider this problem using the combinatorial approach, encompassing all possible scenarios in a single geometric object, a graph.</a:t>
            </a:r>
          </a:p>
          <a:p>
            <a:endParaRPr lang="en-US" dirty="0" smtClean="0"/>
          </a:p>
          <a:p>
            <a:r>
              <a:rPr lang="en-US" dirty="0" smtClean="0"/>
              <a:t>Alice has two possible initial states: she intends to attack either at dawn, or at noon the next day. Each such state is a black vertex. Bob has only one possible initial state: he </a:t>
            </a:r>
            <a:r>
              <a:rPr lang="en-US" dirty="0" err="1" smtClean="0"/>
              <a:t>await's</a:t>
            </a:r>
            <a:r>
              <a:rPr lang="en-US" dirty="0" smtClean="0"/>
              <a:t> Alice's order. This state is the white vertex linking the two edges, representing Bob's uncertainty whether he is in a world where Alice intends to attack at dawn, on the left, or in a world where she intends to attack at noon, on the right.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66</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If they both run, then any edge in the output graph is acceptable.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67</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If they both run, then any edge in the output graph is acceptable.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68</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If they both run, then any edge in the output graph is acceptable.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69</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If they both run, then any edge in the output graph is acceptable.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70</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consider a protocol execution in which the processes exchange information through the channels (message-passing, read-write memory, or other) provided by the model. At the end of the execution, each process has its own view (final state). The set of all possible final views themselves form a chromatic graph. Each vertex is a pair $(</a:t>
            </a:r>
            <a:r>
              <a:rPr lang="en-US" dirty="0" err="1" smtClean="0"/>
              <a:t>P,p</a:t>
            </a:r>
            <a:r>
              <a:rPr lang="en-US" dirty="0" smtClean="0"/>
              <a:t>)$, where $P$ is a process name, and $p$ is $P$'s view (final state) at the end of some execution. A pair of such vertices $\set{(</a:t>
            </a:r>
            <a:r>
              <a:rPr lang="en-US" dirty="0" err="1" smtClean="0"/>
              <a:t>A,a</a:t>
            </a:r>
            <a:r>
              <a:rPr lang="en-US" dirty="0" smtClean="0"/>
              <a:t>),(</a:t>
            </a:r>
            <a:r>
              <a:rPr lang="en-US" dirty="0" err="1" smtClean="0"/>
              <a:t>B,b</a:t>
            </a:r>
            <a:r>
              <a:rPr lang="en-US" dirty="0" smtClean="0"/>
              <a:t>)}$ is an edge if there is some execution where $A$ halts with view $a$ and $B$ halts with view $b$. This graph is called the \</a:t>
            </a:r>
            <a:r>
              <a:rPr lang="en-US" dirty="0" err="1" smtClean="0"/>
              <a:t>emph</a:t>
            </a:r>
            <a:r>
              <a:rPr lang="en-US" dirty="0" smtClean="0"/>
              <a:t>{protocol graph}.</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71</a:t>
            </a:fld>
            <a:endParaRPr lang="en-US"/>
          </a:p>
        </p:txBody>
      </p:sp>
    </p:spTree>
    <p:extLst>
      <p:ext uri="{BB962C8B-B14F-4D97-AF65-F5344CB8AC3E}">
        <p14:creationId xmlns:p14="http://schemas.microsoft.com/office/powerpoint/2010/main" val="40289920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6F922C-F0D1-40DC-A6FC-4E72FB561E34}" type="slidenum">
              <a:rPr lang="en-US" smtClean="0"/>
              <a:pPr/>
              <a:t>72</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6F922C-F0D1-40DC-A6FC-4E72FB561E34}" type="slidenum">
              <a:rPr lang="en-US" smtClean="0"/>
              <a:pPr/>
              <a:t>73</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6F922C-F0D1-40DC-A6FC-4E72FB561E34}" type="slidenum">
              <a:rPr lang="en-US" smtClean="0"/>
              <a:pPr/>
              <a:t>74</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6F922C-F0D1-40DC-A6FC-4E72FB561E34}" type="slidenum">
              <a:rPr lang="en-US" smtClean="0"/>
              <a:pPr/>
              <a:t>75</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6F922C-F0D1-40DC-A6FC-4E72FB561E34}" type="slidenum">
              <a:rPr lang="en-US" smtClean="0"/>
              <a:pPr/>
              <a:t>76</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6F922C-F0D1-40DC-A6FC-4E72FB561E34}" type="slidenum">
              <a:rPr lang="en-US" smtClean="0"/>
              <a:pPr/>
              <a:t>77</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6F922C-F0D1-40DC-A6FC-4E72FB561E34}" type="slidenum">
              <a:rPr lang="en-US" smtClean="0"/>
              <a:pPr/>
              <a:t>78</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82</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Here is the one-round protocol graph for two processes, where each process writes to memory, reads the other’s value, and then</a:t>
            </a:r>
            <a:r>
              <a:rPr lang="en-US" baseline="0" dirty="0" smtClean="0"/>
              <a:t> halts. Let’s take a closer look at the </a:t>
            </a:r>
            <a:r>
              <a:rPr lang="en-US" baseline="0" smtClean="0"/>
              <a:t>protocol graph.</a:t>
            </a:r>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83</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Here is the one-round protocol graph for two processes, where each process writes to memory, reads the other’s value, and then</a:t>
            </a:r>
            <a:r>
              <a:rPr lang="en-US" baseline="0" dirty="0" smtClean="0"/>
              <a:t> halts. Let’s take a closer look at the </a:t>
            </a:r>
            <a:r>
              <a:rPr lang="en-US" baseline="0" smtClean="0"/>
              <a:t>protocol graph.</a:t>
            </a:r>
            <a:endParaRPr 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84</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Each vertex represents a view.</a:t>
            </a:r>
            <a:r>
              <a:rPr lang="en-US" baseline="0" dirty="0" smtClean="0"/>
              <a:t> Alice has two possible views. Of course, in a longer execution, she would have many more views.</a:t>
            </a:r>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85</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Each vertex represents a view.</a:t>
            </a:r>
            <a:r>
              <a:rPr lang="en-US" baseline="0" dirty="0" smtClean="0"/>
              <a:t> Alice has two possible views. Of course, in a longer execution, she would have many more views.</a:t>
            </a:r>
            <a:endParaRPr 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86</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Each edge represents an execution. A vertex on the boundary of two edges is</a:t>
            </a:r>
            <a:r>
              <a:rPr lang="en-US" baseline="0" dirty="0" smtClean="0"/>
              <a:t> a view that can’t distinguish which execution actually happened.</a:t>
            </a:r>
            <a:endParaRPr lang="en-US"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87</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Each edge represents an execution. A vertex on the boundary of two edges is</a:t>
            </a:r>
            <a:r>
              <a:rPr lang="en-US" baseline="0" dirty="0" smtClean="0"/>
              <a:t> a view that can’t distinguish which execution actually happened.</a:t>
            </a:r>
            <a:endParaRPr lang="en-US"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88</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Here is the one-round protocol graph for two processes, where each process writes to memory, reads the other’s value, and then</a:t>
            </a:r>
            <a:r>
              <a:rPr lang="en-US" baseline="0" dirty="0" smtClean="0"/>
              <a:t> halts. Let’s take a closer look at the </a:t>
            </a:r>
            <a:r>
              <a:rPr lang="en-US" baseline="0" smtClean="0"/>
              <a:t>protocol graph.</a:t>
            </a:r>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89</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Here is the one-round protocol graph for two processes, where each process writes to memory, reads the other’s value, and then</a:t>
            </a:r>
            <a:r>
              <a:rPr lang="en-US" baseline="0" dirty="0" smtClean="0"/>
              <a:t> halts. Let’s take a closer look at the </a:t>
            </a:r>
            <a:r>
              <a:rPr lang="en-US" baseline="0" smtClean="0"/>
              <a:t>protocol graph.</a:t>
            </a:r>
            <a:endParaRPr 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90</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There is  a strict carrier map $\Xi$ from $\</a:t>
            </a:r>
            <a:r>
              <a:rPr lang="en-US" dirty="0" err="1" smtClean="0"/>
              <a:t>cI</a:t>
            </a:r>
            <a:r>
              <a:rPr lang="en-US" dirty="0" smtClean="0"/>
              <a:t>$ to $\</a:t>
            </a:r>
            <a:r>
              <a:rPr lang="en-US" dirty="0" err="1" smtClean="0"/>
              <a:t>cP</a:t>
            </a:r>
            <a:r>
              <a:rPr lang="en-US" dirty="0" smtClean="0"/>
              <a:t>$, called the \</a:t>
            </a:r>
            <a:r>
              <a:rPr lang="en-US" dirty="0" err="1" smtClean="0"/>
              <a:t>emph</a:t>
            </a:r>
            <a:r>
              <a:rPr lang="en-US" dirty="0" smtClean="0"/>
              <a:t>{execution carrier map}, that carries each input simplex to a </a:t>
            </a:r>
            <a:r>
              <a:rPr lang="en-US" dirty="0" err="1" smtClean="0"/>
              <a:t>subgraph</a:t>
            </a:r>
            <a:r>
              <a:rPr lang="en-US" dirty="0" smtClean="0"/>
              <a:t> of the protocol graph. $\Xi$ carries each input vertex $(</a:t>
            </a:r>
            <a:r>
              <a:rPr lang="en-US" dirty="0" err="1" smtClean="0"/>
              <a:t>P,v</a:t>
            </a:r>
            <a:r>
              <a:rPr lang="en-US" dirty="0" smtClean="0"/>
              <a:t>)$ to the solo execution in which $P$ finishes the protocol without hearing from the other process. It carries each input edge $\set{(</a:t>
            </a:r>
            <a:r>
              <a:rPr lang="en-US" dirty="0" err="1" smtClean="0"/>
              <a:t>A,a</a:t>
            </a:r>
            <a:r>
              <a:rPr lang="en-US" dirty="0" smtClean="0"/>
              <a:t>),(</a:t>
            </a:r>
            <a:r>
              <a:rPr lang="en-US" dirty="0" err="1" smtClean="0"/>
              <a:t>B,b</a:t>
            </a:r>
            <a:r>
              <a:rPr lang="en-US" dirty="0" smtClean="0"/>
              <a:t>)}$ to the </a:t>
            </a:r>
            <a:r>
              <a:rPr lang="en-US" dirty="0" err="1" smtClean="0"/>
              <a:t>subgraph</a:t>
            </a:r>
            <a:r>
              <a:rPr lang="en-US" dirty="0" smtClean="0"/>
              <a:t> of executions where $A$ starts with input $a$ and $B$ with $b$.</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91</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The protocol graph is related to the output graph by a \</a:t>
            </a:r>
            <a:r>
              <a:rPr lang="en-US" dirty="0" err="1" smtClean="0"/>
              <a:t>emph</a:t>
            </a:r>
            <a:r>
              <a:rPr lang="en-US" dirty="0" smtClean="0"/>
              <a:t>{decision map} $\delta$ that sends each protocol graph vertex $(</a:t>
            </a:r>
            <a:r>
              <a:rPr lang="en-US" dirty="0" err="1" smtClean="0"/>
              <a:t>P,p</a:t>
            </a:r>
            <a:r>
              <a:rPr lang="en-US" dirty="0" smtClean="0"/>
              <a:t>)$ to an output graph vertex $(</a:t>
            </a:r>
            <a:r>
              <a:rPr lang="en-US" dirty="0" err="1" smtClean="0"/>
              <a:t>P,w</a:t>
            </a:r>
            <a:r>
              <a:rPr lang="en-US" dirty="0" smtClean="0"/>
              <a:t>)$, labeled with the same name. Operationally, this map should be understood as follows: if there is a protocol execution in which $P$ finishes with view $p$ and then chooses output $w$, then $(</a:t>
            </a:r>
            <a:r>
              <a:rPr lang="en-US" dirty="0" err="1" smtClean="0"/>
              <a:t>P,p</a:t>
            </a:r>
            <a:r>
              <a:rPr lang="en-US" dirty="0" smtClean="0"/>
              <a:t>)$ is a vertex in the protocol graph, $(</a:t>
            </a:r>
            <a:r>
              <a:rPr lang="en-US" dirty="0" err="1" smtClean="0"/>
              <a:t>P,w</a:t>
            </a:r>
            <a:r>
              <a:rPr lang="en-US" dirty="0" smtClean="0"/>
              <a:t>)$ a vertex in the output graph, and $\delta((</a:t>
            </a:r>
            <a:r>
              <a:rPr lang="en-US" dirty="0" err="1" smtClean="0"/>
              <a:t>P,p</a:t>
            </a:r>
            <a:r>
              <a:rPr lang="en-US" dirty="0" smtClean="0"/>
              <a:t>)) = (</a:t>
            </a:r>
            <a:r>
              <a:rPr lang="en-US" dirty="0" err="1" smtClean="0"/>
              <a:t>P,w</a:t>
            </a:r>
            <a:r>
              <a:rPr lang="en-US" dirty="0" smtClean="0"/>
              <a:t>)$. It is easy to see that $\delta$ is a simplicial map, carrying edges to edges, because any pair of mutually compatible final views yields a pair of mutually compatible decision values. </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92</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Here is how the various</a:t>
            </a:r>
            <a:r>
              <a:rPr lang="en-US" baseline="0" dirty="0" smtClean="0"/>
              <a:t> graphs and maps fit together.</a:t>
            </a:r>
            <a:endParaRPr lang="en-US"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4BB558E-7A7B-4BEB-A1C5-4B18FBD6FDE2}" type="slidenum">
              <a:rPr lang="en-US" smtClean="0"/>
              <a:pPr>
                <a:defRPr/>
              </a:pPr>
              <a:t>102</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106</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As we have already seen, the one-round layered read-write protocol for a single input simplex is a subdivision of that</a:t>
            </a:r>
            <a:r>
              <a:rPr lang="en-US" baseline="0" dirty="0" smtClean="0"/>
              <a:t> simplex.</a:t>
            </a:r>
            <a:endParaRPr lang="en-US" dirty="0"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twoGenerals</a:t>
            </a:r>
            <a:r>
              <a:rPr lang="en-US" dirty="0" smtClean="0"/>
              <a:t>-</a:t>
            </a:r>
            <a:r>
              <a:rPr lang="en-US" dirty="0" err="1" smtClean="0"/>
              <a:t>protocolGraph</a:t>
            </a:r>
            <a:r>
              <a:rPr lang="en-US" dirty="0" smtClean="0"/>
              <a:t>-carrier</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107</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108</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113</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Here is why this works: one process must see the other, and jump to the middle. If</a:t>
            </a:r>
            <a:r>
              <a:rPr lang="en-US" baseline="0" dirty="0" smtClean="0"/>
              <a:t> each one sees the other, and jumps, they are still within 1/3 of one </a:t>
            </a:r>
            <a:r>
              <a:rPr lang="en-US" baseline="0" dirty="0" err="1" smtClean="0"/>
              <a:t>anpther</a:t>
            </a:r>
            <a:r>
              <a:rPr lang="en-US" baseline="0" dirty="0" smtClean="0"/>
              <a:t>.</a:t>
            </a:r>
            <a:endParaRPr lang="en-US" dirty="0"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prstTxWarp prst="textNoShape">
              <a:avLst/>
            </a:prstTxWarp>
          </a:bodyPr>
          <a:lstStyle/>
          <a:p>
            <a:pPr algn="r" eaLnBrk="0" hangingPunct="0"/>
            <a:fld id="{CE6BFD19-7AAD-4C64-A354-9D0211E2A60F}" type="slidenum">
              <a:rPr lang="en-US" sz="1300">
                <a:latin typeface="Marlett" pitchFamily="2" charset="2"/>
              </a:rPr>
              <a:pPr algn="r" eaLnBrk="0" hangingPunct="0"/>
              <a:t>114</a:t>
            </a:fld>
            <a:endParaRPr lang="en-US" sz="1300">
              <a:latin typeface="Marlett" pitchFamily="2" charset="2"/>
            </a:endParaRPr>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noFill/>
          <a:ln>
            <a:solidFill>
              <a:srgbClr val="000000"/>
            </a:solidFill>
          </a:ln>
        </p:spPr>
        <p:txBody>
          <a:bodyPr/>
          <a:lstStyle/>
          <a:p>
            <a:r>
              <a:rPr lang="en-US" dirty="0" smtClean="0"/>
              <a:t>Here is how the various</a:t>
            </a:r>
            <a:r>
              <a:rPr lang="en-US" baseline="0" dirty="0" smtClean="0"/>
              <a:t> graphs and maps fit together.</a:t>
            </a:r>
            <a:endParaRPr lang="en-US" dirty="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5approx.pdf</a:t>
            </a:r>
            <a:endParaRPr lang="en-US" dirty="0"/>
          </a:p>
        </p:txBody>
      </p:sp>
      <p:sp>
        <p:nvSpPr>
          <p:cNvPr id="4" name="Slide Number Placeholder 3"/>
          <p:cNvSpPr>
            <a:spLocks noGrp="1"/>
          </p:cNvSpPr>
          <p:nvPr>
            <p:ph type="sldNum" sz="quarter" idx="10"/>
          </p:nvPr>
        </p:nvSpPr>
        <p:spPr/>
        <p:txBody>
          <a:bodyPr/>
          <a:lstStyle/>
          <a:p>
            <a:pPr>
              <a:defRPr/>
            </a:pPr>
            <a:fld id="{9CA48E0E-F128-4382-90F4-BD957CB0441C}" type="slidenum">
              <a:rPr lang="en-US" smtClean="0"/>
              <a:pPr>
                <a:defRPr/>
              </a:pPr>
              <a:t>116</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118</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a:noFill/>
        </p:spPr>
        <p:txBody>
          <a:bodyPr/>
          <a:lstStyle/>
          <a:p>
            <a:fld id="{737F6488-3414-4831-AF89-B557648DF732}" type="slidenum">
              <a:rPr lang="ar-SA" smtClean="0"/>
              <a:pPr/>
              <a:t>123</a:t>
            </a:fld>
            <a:endParaRPr lang="en-US" smtClean="0"/>
          </a:p>
        </p:txBody>
      </p:sp>
      <p:sp>
        <p:nvSpPr>
          <p:cNvPr id="389123" name="Rectangle 2"/>
          <p:cNvSpPr>
            <a:spLocks noGrp="1" noRot="1" noChangeAspect="1" noChangeArrowheads="1" noTextEdit="1"/>
          </p:cNvSpPr>
          <p:nvPr>
            <p:ph type="sldImg"/>
          </p:nvPr>
        </p:nvSpPr>
        <p:spPr>
          <a:ln/>
        </p:spPr>
      </p:sp>
      <p:sp>
        <p:nvSpPr>
          <p:cNvPr id="389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lvl1pPr>
              <a:defRPr/>
            </a:lvl1pPr>
          </a:lstStyle>
          <a:p>
            <a:pPr>
              <a:defRPr/>
            </a:pPr>
            <a:fld id="{F1AF9EDB-92CC-4A20-9B0B-ADA32589A69E}" type="slidenum">
              <a:rPr lang="en-US"/>
              <a:pPr>
                <a:defRPr/>
              </a:pPr>
              <a:t>‹#›</a:t>
            </a:fld>
            <a:endParaRPr lang="en-US"/>
          </a:p>
        </p:txBody>
      </p:sp>
      <p:sp>
        <p:nvSpPr>
          <p:cNvPr id="7" name="Footer Placeholder 3"/>
          <p:cNvSpPr>
            <a:spLocks noGrp="1"/>
          </p:cNvSpPr>
          <p:nvPr>
            <p:ph type="ftr" sz="quarter" idx="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123AE77-F87E-4432-902B-98C7DE81BE71}" type="slidenum">
              <a:rPr lang="en-US"/>
              <a:pPr>
                <a:defRPr/>
              </a:pPr>
              <a:t>‹#›</a:t>
            </a:fld>
            <a:endParaRPr lang="en-US"/>
          </a:p>
        </p:txBody>
      </p:sp>
      <p:sp>
        <p:nvSpPr>
          <p:cNvPr id="7" name="Footer Placeholder 3"/>
          <p:cNvSpPr>
            <a:spLocks noGrp="1"/>
          </p:cNvSpPr>
          <p:nvPr>
            <p:ph type="ftr" sz="quarter" idx="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lvl1pPr>
              <a:defRPr/>
            </a:lvl1pPr>
          </a:lstStyle>
          <a:p>
            <a:pPr>
              <a:defRPr/>
            </a:pPr>
            <a:fld id="{82D97325-6CBB-4C18-A787-18C16799722A}" type="slidenum">
              <a:rPr lang="en-US"/>
              <a:pPr>
                <a:defRPr/>
              </a:pPr>
              <a:t>‹#›</a:t>
            </a:fld>
            <a:endParaRPr lang="en-US"/>
          </a:p>
        </p:txBody>
      </p:sp>
      <p:sp>
        <p:nvSpPr>
          <p:cNvPr id="8" name="Footer Placeholder 3"/>
          <p:cNvSpPr>
            <a:spLocks noGrp="1"/>
          </p:cNvSpPr>
          <p:nvPr>
            <p:ph type="ftr" sz="quarter" idx="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lvl1pPr>
              <a:defRPr/>
            </a:lvl1pPr>
          </a:lstStyle>
          <a:p>
            <a:pPr>
              <a:defRPr/>
            </a:pPr>
            <a:fld id="{5C52878A-DC5C-46BC-8FFA-34C15EB1724B}" type="slidenum">
              <a:rPr lang="en-US"/>
              <a:pPr>
                <a:defRPr/>
              </a:pPr>
              <a:t>‹#›</a:t>
            </a:fld>
            <a:endParaRPr lang="en-US"/>
          </a:p>
        </p:txBody>
      </p:sp>
      <p:sp>
        <p:nvSpPr>
          <p:cNvPr id="8" name="Footer Placeholder 3"/>
          <p:cNvSpPr>
            <a:spLocks noGrp="1"/>
          </p:cNvSpPr>
          <p:nvPr>
            <p:ph type="ftr" sz="quarter" idx="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lvl1pPr>
              <a:defRPr/>
            </a:lvl1pPr>
          </a:lstStyle>
          <a:p>
            <a:pPr>
              <a:defRPr/>
            </a:pPr>
            <a:fld id="{9738169B-7C76-4B4F-A049-C0C83C92F509}" type="slidenum">
              <a:rPr lang="en-US"/>
              <a:pPr>
                <a:defRPr/>
              </a:pPr>
              <a:t>‹#›</a:t>
            </a:fld>
            <a:endParaRPr lang="en-US"/>
          </a:p>
        </p:txBody>
      </p:sp>
      <p:sp>
        <p:nvSpPr>
          <p:cNvPr id="10" name="Footer Placeholder 3"/>
          <p:cNvSpPr>
            <a:spLocks noGrp="1"/>
          </p:cNvSpPr>
          <p:nvPr>
            <p:ph type="ftr" sz="quarter" idx="1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9"/>
          <p:cNvSpPr>
            <a:spLocks noGrp="1"/>
          </p:cNvSpPr>
          <p:nvPr>
            <p:ph type="sldNum" sz="quarter" idx="11"/>
          </p:nvPr>
        </p:nvSpPr>
        <p:spPr/>
        <p:txBody>
          <a:bodyPr/>
          <a:lstStyle>
            <a:lvl1pPr>
              <a:defRPr/>
            </a:lvl1pPr>
          </a:lstStyle>
          <a:p>
            <a:pPr>
              <a:defRPr/>
            </a:pPr>
            <a:fld id="{D00CE9E0-F6A1-4E8E-BB09-1EDDAB12400D}"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3"/>
          <p:cNvSpPr>
            <a:spLocks noGrp="1"/>
          </p:cNvSpPr>
          <p:nvPr>
            <p:ph type="ftr" sz="quarter" idx="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lvl1pPr>
              <a:defRPr/>
            </a:lvl1pPr>
          </a:lstStyle>
          <a:p>
            <a:pPr>
              <a:defRPr/>
            </a:pPr>
            <a:fld id="{605E84E7-E9DA-479C-8F8F-4C8E7F376B9D}" type="slidenum">
              <a:rPr lang="en-US"/>
              <a:pPr>
                <a:defRPr/>
              </a:pPr>
              <a:t>‹#›</a:t>
            </a:fld>
            <a:endParaRPr lang="en-US"/>
          </a:p>
        </p:txBody>
      </p:sp>
      <p:sp>
        <p:nvSpPr>
          <p:cNvPr id="8" name="Footer Placeholder 3"/>
          <p:cNvSpPr>
            <a:spLocks noGrp="1"/>
          </p:cNvSpPr>
          <p:nvPr>
            <p:ph type="ftr" sz="quarter" idx="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lvl1pPr>
              <a:defRPr/>
            </a:lvl1pPr>
          </a:lstStyle>
          <a:p>
            <a:pPr>
              <a:defRPr/>
            </a:pPr>
            <a:fld id="{5B8FAE06-6FD2-4AD6-AFD4-735E1BE4A53E}" type="slidenum">
              <a:rPr lang="en-US"/>
              <a:pPr>
                <a:defRPr/>
              </a:pPr>
              <a:t>‹#›</a:t>
            </a:fld>
            <a:endParaRPr lang="en-US"/>
          </a:p>
        </p:txBody>
      </p:sp>
      <p:sp>
        <p:nvSpPr>
          <p:cNvPr id="8" name="Footer Placeholder 3"/>
          <p:cNvSpPr>
            <a:spLocks noGrp="1"/>
          </p:cNvSpPr>
          <p:nvPr>
            <p:ph type="ftr" sz="quarter" idx="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lvl1pPr>
          </a:lstStyle>
          <a:p>
            <a:pPr>
              <a:defRPr/>
            </a:pPr>
            <a:fld id="{C420644B-B182-48F3-84B6-1BC306CB09F9}" type="slidenum">
              <a:rPr lang="en-US"/>
              <a:pPr>
                <a:defRPr/>
              </a:pPr>
              <a:t>‹#›</a:t>
            </a:fld>
            <a:endParaRPr lang="en-US"/>
          </a:p>
        </p:txBody>
      </p:sp>
      <p:sp>
        <p:nvSpPr>
          <p:cNvPr id="7" name="Footer Placeholder 3"/>
          <p:cNvSpPr>
            <a:spLocks noGrp="1"/>
          </p:cNvSpPr>
          <p:nvPr>
            <p:ph type="ftr" sz="quarter" idx="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lvl1pPr>
          </a:lstStyle>
          <a:p>
            <a:pPr>
              <a:defRPr/>
            </a:pPr>
            <a:fld id="{A3D3BA78-55E3-4714-B59D-D8A266AB4A18}" type="slidenum">
              <a:rPr lang="en-US"/>
              <a:pPr>
                <a:defRPr/>
              </a:pPr>
              <a:t>‹#›</a:t>
            </a:fld>
            <a:endParaRPr lang="en-US"/>
          </a:p>
        </p:txBody>
      </p:sp>
      <p:sp>
        <p:nvSpPr>
          <p:cNvPr id="7" name="Footer Placeholder 3"/>
          <p:cNvSpPr>
            <a:spLocks noGrp="1"/>
          </p:cNvSpPr>
          <p:nvPr>
            <p:ph type="ftr" sz="quarter" idx="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lvl1pPr>
              <a:defRPr/>
            </a:lvl1pPr>
          </a:lstStyle>
          <a:p>
            <a:pPr>
              <a:defRPr/>
            </a:pPr>
            <a:fld id="{F5CB6DE5-53C5-42F0-8CEB-A5D29A431C4B}" type="slidenum">
              <a:rPr lang="en-US"/>
              <a:pPr>
                <a:defRPr/>
              </a:pPr>
              <a:t>‹#›</a:t>
            </a:fld>
            <a:endParaRPr lang="en-US"/>
          </a:p>
        </p:txBody>
      </p:sp>
      <p:sp>
        <p:nvSpPr>
          <p:cNvPr id="8" name="Footer Placeholder 3"/>
          <p:cNvSpPr>
            <a:spLocks noGrp="1"/>
          </p:cNvSpPr>
          <p:nvPr>
            <p:ph type="ftr" sz="quarter" idx="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 para editar título</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a:p>
            <a:pPr lvl="1"/>
            <a:r>
              <a:rPr lang="en-US" dirty="0"/>
              <a:t>Segundo </a:t>
            </a:r>
            <a:r>
              <a:rPr lang="en-US" dirty="0" err="1"/>
              <a:t>nivel</a:t>
            </a:r>
            <a:endParaRPr lang="en-US" dirty="0"/>
          </a:p>
          <a:p>
            <a:pPr lvl="2"/>
            <a:r>
              <a:rPr lang="en-US" dirty="0" err="1"/>
              <a:t>Tercer</a:t>
            </a:r>
            <a:r>
              <a:rPr lang="en-US" dirty="0"/>
              <a:t> </a:t>
            </a:r>
            <a:r>
              <a:rPr lang="en-US" dirty="0" err="1"/>
              <a:t>nivel</a:t>
            </a:r>
            <a:endParaRPr lang="en-US" dirty="0"/>
          </a:p>
          <a:p>
            <a:pPr lvl="3"/>
            <a:r>
              <a:rPr lang="en-US" dirty="0"/>
              <a:t>Cuarto </a:t>
            </a:r>
            <a:r>
              <a:rPr lang="en-US" dirty="0" err="1"/>
              <a:t>nivel</a:t>
            </a:r>
            <a:endParaRPr lang="en-US" dirty="0"/>
          </a:p>
          <a:p>
            <a:pPr lvl="4"/>
            <a:r>
              <a:rPr lang="en-US" dirty="0" err="1"/>
              <a:t>Quinto</a:t>
            </a:r>
            <a:r>
              <a:rPr lang="en-US" dirty="0"/>
              <a:t> </a:t>
            </a:r>
            <a:r>
              <a:rPr lang="en-US" dirty="0" err="1"/>
              <a:t>nivel</a:t>
            </a: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chemeClr val="tx1"/>
                </a:solidFill>
                <a:latin typeface="Arial" pitchFamily="-72" charset="0"/>
                <a:ea typeface="Arial" pitchFamily="-72" charset="0"/>
                <a:cs typeface="Arial" pitchFamily="-72" charset="0"/>
              </a:defRPr>
            </a:lvl1pPr>
          </a:lstStyle>
          <a:p>
            <a:pPr>
              <a:defRPr/>
            </a:pPr>
            <a:fld id="{C2A725BC-D097-4E35-9BB4-F0C9FC2B94DA}" type="slidenum">
              <a:rPr lang="en-US"/>
              <a:pPr>
                <a:defRPr/>
              </a:pPr>
              <a:t>‹#›</a:t>
            </a:fld>
            <a:endParaRPr lang="en-US"/>
          </a:p>
        </p:txBody>
      </p:sp>
      <p:pic>
        <p:nvPicPr>
          <p:cNvPr id="7" name="Picture 2" descr="http://ecx.images-amazon.com/images/I/51jtNBvavPL.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2085" y="5683162"/>
            <a:ext cx="790381" cy="973376"/>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3"/>
          <p:cNvSpPr>
            <a:spLocks noGrp="1"/>
          </p:cNvSpPr>
          <p:nvPr>
            <p:ph type="ftr" sz="quarter" idx="3"/>
          </p:nvPr>
        </p:nvSpPr>
        <p:spPr>
          <a:xfrm>
            <a:off x="3124200" y="6248400"/>
            <a:ext cx="2895600" cy="457200"/>
          </a:xfrm>
          <a:prstGeom prst="rect">
            <a:avLst/>
          </a:prstGeom>
        </p:spPr>
        <p:txBody>
          <a:bodyPr/>
          <a:lstStyle>
            <a:lvl1pPr>
              <a:defRPr/>
            </a:lvl1p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dt="0"/>
  <p:txStyles>
    <p:titleStyle>
      <a:lvl1pPr algn="ctr" rtl="0" eaLnBrk="0" fontAlgn="base" hangingPunct="0">
        <a:spcBef>
          <a:spcPct val="0"/>
        </a:spcBef>
        <a:spcAft>
          <a:spcPct val="0"/>
        </a:spcAft>
        <a:defRPr sz="4400">
          <a:solidFill>
            <a:schemeClr val="tx2"/>
          </a:solidFill>
          <a:latin typeface="Arial" pitchFamily="34" charset="0"/>
          <a:ea typeface="ＭＳ Ｐゴシック" pitchFamily="-72" charset="-128"/>
          <a:cs typeface="ＭＳ Ｐゴシック" pitchFamily="-72" charset="-128"/>
        </a:defRPr>
      </a:lvl1pPr>
      <a:lvl2pPr algn="ctr" rtl="0" eaLnBrk="0" fontAlgn="base" hangingPunct="0">
        <a:spcBef>
          <a:spcPct val="0"/>
        </a:spcBef>
        <a:spcAft>
          <a:spcPct val="0"/>
        </a:spcAft>
        <a:defRPr sz="4400">
          <a:solidFill>
            <a:schemeClr val="tx2"/>
          </a:solidFill>
          <a:latin typeface="Arial" pitchFamily="-72" charset="0"/>
          <a:ea typeface="ＭＳ Ｐゴシック" pitchFamily="-72" charset="-128"/>
          <a:cs typeface="ＭＳ Ｐゴシック" pitchFamily="-72" charset="-128"/>
        </a:defRPr>
      </a:lvl2pPr>
      <a:lvl3pPr algn="ctr" rtl="0" eaLnBrk="0" fontAlgn="base" hangingPunct="0">
        <a:spcBef>
          <a:spcPct val="0"/>
        </a:spcBef>
        <a:spcAft>
          <a:spcPct val="0"/>
        </a:spcAft>
        <a:defRPr sz="4400">
          <a:solidFill>
            <a:schemeClr val="tx2"/>
          </a:solidFill>
          <a:latin typeface="Arial" pitchFamily="-72" charset="0"/>
          <a:ea typeface="ＭＳ Ｐゴシック" pitchFamily="-72" charset="-128"/>
          <a:cs typeface="ＭＳ Ｐゴシック" pitchFamily="-72" charset="-128"/>
        </a:defRPr>
      </a:lvl3pPr>
      <a:lvl4pPr algn="ctr" rtl="0" eaLnBrk="0" fontAlgn="base" hangingPunct="0">
        <a:spcBef>
          <a:spcPct val="0"/>
        </a:spcBef>
        <a:spcAft>
          <a:spcPct val="0"/>
        </a:spcAft>
        <a:defRPr sz="4400">
          <a:solidFill>
            <a:schemeClr val="tx2"/>
          </a:solidFill>
          <a:latin typeface="Arial" pitchFamily="-72" charset="0"/>
          <a:ea typeface="ＭＳ Ｐゴシック" pitchFamily="-72" charset="-128"/>
          <a:cs typeface="ＭＳ Ｐゴシック" pitchFamily="-72" charset="-128"/>
        </a:defRPr>
      </a:lvl4pPr>
      <a:lvl5pPr algn="ctr" rtl="0" eaLnBrk="0" fontAlgn="base" hangingPunct="0">
        <a:spcBef>
          <a:spcPct val="0"/>
        </a:spcBef>
        <a:spcAft>
          <a:spcPct val="0"/>
        </a:spcAft>
        <a:defRPr sz="4400">
          <a:solidFill>
            <a:schemeClr val="tx2"/>
          </a:solidFill>
          <a:latin typeface="Arial" pitchFamily="-72" charset="0"/>
          <a:ea typeface="ＭＳ Ｐゴシック" pitchFamily="-72" charset="-128"/>
          <a:cs typeface="ＭＳ Ｐゴシック" pitchFamily="-72" charset="-128"/>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0000FF"/>
          </a:solidFill>
          <a:latin typeface="Arial" pitchFamily="34" charset="0"/>
          <a:ea typeface="ＭＳ Ｐゴシック" pitchFamily="-72" charset="-128"/>
          <a:cs typeface="ＭＳ Ｐゴシック" pitchFamily="-72" charset="-128"/>
        </a:defRPr>
      </a:lvl1pPr>
      <a:lvl2pPr marL="742950" indent="-285750" algn="l" rtl="0" eaLnBrk="0" fontAlgn="base" hangingPunct="0">
        <a:spcBef>
          <a:spcPct val="20000"/>
        </a:spcBef>
        <a:spcAft>
          <a:spcPct val="0"/>
        </a:spcAft>
        <a:buChar char="–"/>
        <a:defRPr sz="2800">
          <a:solidFill>
            <a:srgbClr val="0000FF"/>
          </a:solidFill>
          <a:latin typeface="Arial" pitchFamily="34" charset="0"/>
          <a:ea typeface="ＭＳ Ｐゴシック" pitchFamily="-72" charset="-128"/>
          <a:cs typeface="ＭＳ Ｐゴシック" pitchFamily="-72" charset="-128"/>
        </a:defRPr>
      </a:lvl2pPr>
      <a:lvl3pPr marL="1143000" indent="-228600" algn="l" rtl="0" eaLnBrk="0" fontAlgn="base" hangingPunct="0">
        <a:spcBef>
          <a:spcPct val="20000"/>
        </a:spcBef>
        <a:spcAft>
          <a:spcPct val="0"/>
        </a:spcAft>
        <a:buChar char="•"/>
        <a:defRPr sz="2400">
          <a:solidFill>
            <a:srgbClr val="0000FF"/>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rgbClr val="0000FF"/>
          </a:solidFill>
          <a:latin typeface="Arial" panose="020B0604020202020204" pitchFamily="34" charset="0"/>
          <a:ea typeface="ＭＳ Ｐゴシック" pitchFamily="-72" charset="-128"/>
        </a:defRPr>
      </a:lvl4pPr>
      <a:lvl5pPr marL="2057400" indent="-228600" algn="l" rtl="0" eaLnBrk="0" fontAlgn="base" hangingPunct="0">
        <a:spcBef>
          <a:spcPct val="20000"/>
        </a:spcBef>
        <a:spcAft>
          <a:spcPct val="0"/>
        </a:spcAft>
        <a:buChar char="»"/>
        <a:defRPr sz="2000">
          <a:solidFill>
            <a:srgbClr val="0000FF"/>
          </a:solidFill>
          <a:latin typeface="Arial" panose="020B0604020202020204" pitchFamily="34" charset="0"/>
          <a:ea typeface="ＭＳ Ｐゴシック" pitchFamily="-72" charset="-128"/>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noFill/>
            <a:miter lim="800000"/>
            <a:headEnd/>
            <a:tailEnd/>
          </a:ln>
        </p:spPr>
      </p:pic>
      <p:pic>
        <p:nvPicPr>
          <p:cNvPr id="5123" name="Picture 3"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noFill/>
            <a:miter lim="800000"/>
            <a:headEnd/>
            <a:tailEnd/>
          </a:ln>
        </p:spPr>
      </p:pic>
      <p:sp>
        <p:nvSpPr>
          <p:cNvPr id="5124" name="Rectangle 4"/>
          <p:cNvSpPr>
            <a:spLocks noGrp="1" noChangeArrowheads="1"/>
          </p:cNvSpPr>
          <p:nvPr>
            <p:ph type="ctrTitle" idx="4294967295"/>
          </p:nvPr>
        </p:nvSpPr>
        <p:spPr>
          <a:xfrm>
            <a:off x="685800" y="292100"/>
            <a:ext cx="7772400" cy="1143000"/>
          </a:xfrm>
        </p:spPr>
        <p:txBody>
          <a:bodyPr/>
          <a:lstStyle/>
          <a:p>
            <a:r>
              <a:rPr lang="en-US" altLang="en-US" dirty="0" smtClean="0"/>
              <a:t>Two-Process Systems</a:t>
            </a:r>
            <a:endParaRPr lang="en-US" dirty="0"/>
          </a:p>
        </p:txBody>
      </p:sp>
      <p:sp>
        <p:nvSpPr>
          <p:cNvPr id="5126" name="Rectangle 6"/>
          <p:cNvSpPr>
            <a:spLocks noChangeArrowheads="1"/>
          </p:cNvSpPr>
          <p:nvPr/>
        </p:nvSpPr>
        <p:spPr bwMode="auto">
          <a:xfrm>
            <a:off x="392113" y="5586531"/>
            <a:ext cx="1509712" cy="1087224"/>
          </a:xfrm>
          <a:prstGeom prst="rect">
            <a:avLst/>
          </a:prstGeom>
          <a:solidFill>
            <a:schemeClr val="bg1"/>
          </a:solidFill>
          <a:ln w="9525">
            <a:noFill/>
            <a:miter lim="800000"/>
            <a:headEnd/>
            <a:tailEnd/>
          </a:ln>
        </p:spPr>
        <p:txBody>
          <a:bodyPr wrap="none" anchor="ctr"/>
          <a:lstStyle/>
          <a:p>
            <a:pPr algn="r" eaLnBrk="0" hangingPunct="0"/>
            <a:endParaRPr lang="en-US" sz="4400" b="1" dirty="0">
              <a:solidFill>
                <a:srgbClr val="0000FF"/>
              </a:solidFill>
              <a:latin typeface="Arial" pitchFamily="34" charset="0"/>
            </a:endParaRPr>
          </a:p>
        </p:txBody>
      </p:sp>
      <p:sp>
        <p:nvSpPr>
          <p:cNvPr id="9" name="TextBox 8"/>
          <p:cNvSpPr txBox="1"/>
          <p:nvPr>
            <p:custDataLst>
              <p:tags r:id="rId1"/>
            </p:custDataLst>
          </p:nvPr>
        </p:nvSpPr>
        <p:spPr>
          <a:xfrm>
            <a:off x="0" y="7112000"/>
            <a:ext cx="9144000" cy="2123658"/>
          </a:xfrm>
          <a:prstGeom prst="rect">
            <a:avLst/>
          </a:prstGeom>
          <a:noFill/>
        </p:spPr>
        <p:txBody>
          <a:bodyPr vert="horz" rtlCol="0">
            <a:spAutoFit/>
          </a:bodyPr>
          <a:lstStyle/>
          <a:p>
            <a:r>
              <a:rPr lang="en-US" dirty="0" err="1" smtClean="0">
                <a:latin typeface="Arial" pitchFamily="34" charset="0"/>
              </a:rPr>
              <a:t>TexPoint</a:t>
            </a:r>
            <a:r>
              <a:rPr lang="en-US" dirty="0" smtClean="0">
                <a:latin typeface="Arial" pitchFamily="34" charset="0"/>
              </a:rPr>
              <a:t> fonts used in EMF. </a:t>
            </a:r>
          </a:p>
          <a:p>
            <a:r>
              <a:rPr lang="en-US" dirty="0" smtClean="0">
                <a:latin typeface="Arial" pitchFamily="34" charset="0"/>
              </a:rPr>
              <a:t>Read the </a:t>
            </a:r>
            <a:r>
              <a:rPr lang="en-US" dirty="0" err="1" smtClean="0">
                <a:latin typeface="Arial" pitchFamily="34" charset="0"/>
              </a:rPr>
              <a:t>TexPoint</a:t>
            </a:r>
            <a:r>
              <a:rPr lang="en-US" dirty="0" smtClean="0">
                <a:latin typeface="Arial" pitchFamily="34" charset="0"/>
              </a:rPr>
              <a:t> manual before you delete this box.: </a:t>
            </a:r>
            <a:r>
              <a:rPr lang="en-US" dirty="0" smtClean="0">
                <a:latin typeface="CMR10"/>
              </a:rPr>
              <a:t>A</a:t>
            </a:r>
            <a:r>
              <a:rPr lang="en-US" dirty="0" smtClean="0">
                <a:latin typeface="CMSY10ORIG"/>
              </a:rPr>
              <a:t>A</a:t>
            </a:r>
            <a:r>
              <a:rPr lang="en-US" dirty="0" smtClean="0">
                <a:latin typeface="CMMI10"/>
              </a:rPr>
              <a:t>A</a:t>
            </a:r>
            <a:r>
              <a:rPr lang="en-US" dirty="0" smtClean="0">
                <a:latin typeface="CMMI7"/>
              </a:rPr>
              <a:t>A</a:t>
            </a:r>
            <a:endParaRPr lang="en-US" dirty="0">
              <a:latin typeface="Arial" pitchFamily="34" charset="0"/>
            </a:endParaRPr>
          </a:p>
        </p:txBody>
      </p:sp>
      <p:pic>
        <p:nvPicPr>
          <p:cNvPr id="196610" name="Picture 2" descr="http://ecx.images-amazon.com/images/I/51jtNBvavPL._SY300_.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9950" y="1238250"/>
            <a:ext cx="2324100" cy="2857500"/>
          </a:xfrm>
          <a:prstGeom prst="rect">
            <a:avLst/>
          </a:prstGeom>
          <a:noFill/>
          <a:extLst>
            <a:ext uri="{909E8E84-426E-40DD-AFC4-6F175D3DCCD1}">
              <a14:hiddenFill xmlns:a14="http://schemas.microsoft.com/office/drawing/2010/main">
                <a:solidFill>
                  <a:srgbClr val="FFFFFF"/>
                </a:solidFill>
              </a14:hiddenFill>
            </a:ext>
          </a:extLst>
        </p:spPr>
      </p:pic>
      <p:sp>
        <p:nvSpPr>
          <p:cNvPr id="5125" name="Rectangle 5"/>
          <p:cNvSpPr>
            <a:spLocks noGrp="1" noChangeArrowheads="1"/>
          </p:cNvSpPr>
          <p:nvPr>
            <p:ph type="subTitle" idx="4294967295"/>
          </p:nvPr>
        </p:nvSpPr>
        <p:spPr>
          <a:xfrm>
            <a:off x="27296" y="4403658"/>
            <a:ext cx="9089408" cy="1927225"/>
          </a:xfrm>
        </p:spPr>
        <p:txBody>
          <a:bodyPr/>
          <a:lstStyle/>
          <a:p>
            <a:pPr marL="0" indent="0" algn="ctr">
              <a:lnSpc>
                <a:spcPct val="80000"/>
              </a:lnSpc>
              <a:buFontTx/>
              <a:buNone/>
            </a:pPr>
            <a:r>
              <a:rPr lang="en-US" sz="2400" dirty="0">
                <a:solidFill>
                  <a:srgbClr val="7030A0"/>
                </a:solidFill>
              </a:rPr>
              <a:t>Companion slides </a:t>
            </a:r>
            <a:r>
              <a:rPr lang="en-US" sz="2400" dirty="0" smtClean="0">
                <a:solidFill>
                  <a:srgbClr val="7030A0"/>
                </a:solidFill>
              </a:rPr>
              <a:t>for</a:t>
            </a:r>
          </a:p>
          <a:p>
            <a:pPr marL="0" indent="0" algn="ctr">
              <a:lnSpc>
                <a:spcPct val="80000"/>
              </a:lnSpc>
              <a:buFontTx/>
              <a:buNone/>
            </a:pPr>
            <a:r>
              <a:rPr lang="en-US" sz="2800" dirty="0" smtClean="0"/>
              <a:t>Distributed Computing</a:t>
            </a:r>
          </a:p>
          <a:p>
            <a:pPr marL="0" indent="0" algn="ctr">
              <a:lnSpc>
                <a:spcPct val="80000"/>
              </a:lnSpc>
              <a:buFontTx/>
              <a:buNone/>
            </a:pPr>
            <a:r>
              <a:rPr lang="en-US" sz="2800" dirty="0" smtClean="0"/>
              <a:t>Through </a:t>
            </a:r>
            <a:r>
              <a:rPr lang="en-US" sz="2800" dirty="0"/>
              <a:t>Combinatorial Topology</a:t>
            </a:r>
          </a:p>
          <a:p>
            <a:pPr marL="0" indent="0" algn="ctr">
              <a:lnSpc>
                <a:spcPct val="80000"/>
              </a:lnSpc>
              <a:buFontTx/>
              <a:buNone/>
            </a:pPr>
            <a:r>
              <a:rPr lang="en-US" sz="2400" dirty="0" smtClean="0">
                <a:solidFill>
                  <a:srgbClr val="7030A0"/>
                </a:solidFill>
              </a:rPr>
              <a:t>Maurice </a:t>
            </a:r>
            <a:r>
              <a:rPr lang="en-US" sz="2400" dirty="0">
                <a:solidFill>
                  <a:srgbClr val="7030A0"/>
                </a:solidFill>
              </a:rPr>
              <a:t>Herlihy </a:t>
            </a:r>
            <a:r>
              <a:rPr lang="en-US" sz="2400" dirty="0" smtClean="0">
                <a:solidFill>
                  <a:srgbClr val="7030A0"/>
                </a:solidFill>
              </a:rPr>
              <a:t>&amp; Dmitry </a:t>
            </a:r>
            <a:r>
              <a:rPr lang="en-US" sz="2400" dirty="0" err="1" smtClean="0">
                <a:solidFill>
                  <a:srgbClr val="7030A0"/>
                </a:solidFill>
              </a:rPr>
              <a:t>Kozlov</a:t>
            </a:r>
            <a:r>
              <a:rPr lang="en-US" sz="2400" dirty="0" smtClean="0">
                <a:solidFill>
                  <a:srgbClr val="7030A0"/>
                </a:solidFill>
              </a:rPr>
              <a:t> &amp; Sergio </a:t>
            </a:r>
            <a:r>
              <a:rPr lang="en-US" sz="2400" dirty="0" err="1" smtClean="0">
                <a:solidFill>
                  <a:srgbClr val="7030A0"/>
                </a:solidFill>
              </a:rPr>
              <a:t>Rajsbaum</a:t>
            </a:r>
            <a:endParaRPr lang="en-US" sz="2400" dirty="0">
              <a:solidFill>
                <a:schemeClr val="hlink"/>
              </a:solidFill>
            </a:endParaRPr>
          </a:p>
        </p:txBody>
      </p:sp>
      <p:sp>
        <p:nvSpPr>
          <p:cNvPr id="5" name="Footer Placeholder 4"/>
          <p:cNvSpPr>
            <a:spLocks noGrp="1"/>
          </p:cNvSpPr>
          <p:nvPr>
            <p:ph type="ftr" sz="quarter" idx="3"/>
          </p:nvPr>
        </p:nvSpPr>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extLst>
      <p:ext uri="{BB962C8B-B14F-4D97-AF65-F5344CB8AC3E}">
        <p14:creationId xmlns:p14="http://schemas.microsoft.com/office/powerpoint/2010/main" val="1342794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p:txBody>
          <a:bodyPr/>
          <a:lstStyle/>
          <a:p>
            <a:r>
              <a:rPr lang="en-US" dirty="0" smtClean="0"/>
              <a:t>Two-Process Systems</a:t>
            </a:r>
            <a:endParaRPr lang="en-US" dirty="0"/>
          </a:p>
        </p:txBody>
      </p:sp>
      <p:grpSp>
        <p:nvGrpSpPr>
          <p:cNvPr id="47" name="Group 46"/>
          <p:cNvGrpSpPr/>
          <p:nvPr/>
        </p:nvGrpSpPr>
        <p:grpSpPr>
          <a:xfrm>
            <a:off x="2165846" y="2194748"/>
            <a:ext cx="4812308" cy="2468505"/>
            <a:chOff x="2740025" y="3258016"/>
            <a:chExt cx="4812308" cy="2468505"/>
          </a:xfrm>
        </p:grpSpPr>
        <p:grpSp>
          <p:nvGrpSpPr>
            <p:cNvPr id="24" name="Group 39"/>
            <p:cNvGrpSpPr>
              <a:grpSpLocks/>
            </p:cNvGrpSpPr>
            <p:nvPr/>
          </p:nvGrpSpPr>
          <p:grpSpPr bwMode="auto">
            <a:xfrm rot="822990">
              <a:off x="2740025" y="3973921"/>
              <a:ext cx="1676400" cy="1752600"/>
              <a:chOff x="3312" y="2640"/>
              <a:chExt cx="1056" cy="1104"/>
            </a:xfrm>
          </p:grpSpPr>
          <p:sp>
            <p:nvSpPr>
              <p:cNvPr id="25" name="Freeform 40"/>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grpSp>
            <p:nvGrpSpPr>
              <p:cNvPr id="26" name="Group 41"/>
              <p:cNvGrpSpPr>
                <a:grpSpLocks/>
              </p:cNvGrpSpPr>
              <p:nvPr/>
            </p:nvGrpSpPr>
            <p:grpSpPr bwMode="auto">
              <a:xfrm>
                <a:off x="3312" y="2928"/>
                <a:ext cx="837" cy="816"/>
                <a:chOff x="3312" y="2928"/>
                <a:chExt cx="837" cy="816"/>
              </a:xfrm>
            </p:grpSpPr>
            <p:sp>
              <p:nvSpPr>
                <p:cNvPr id="28" name="Freeform 42"/>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29" name="Freeform 43"/>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30" name="Freeform 44"/>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31" name="Freeform 45"/>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32" name="Freeform 46"/>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33" name="Freeform 47"/>
                <p:cNvSpPr>
                  <a:spLocks/>
                </p:cNvSpPr>
                <p:nvPr/>
              </p:nvSpPr>
              <p:spPr bwMode="auto">
                <a:xfrm flipH="1">
                  <a:off x="3648" y="3408"/>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34" name="Freeform 48"/>
                <p:cNvSpPr>
                  <a:spLocks/>
                </p:cNvSpPr>
                <p:nvPr/>
              </p:nvSpPr>
              <p:spPr bwMode="auto">
                <a:xfrm flipH="1">
                  <a:off x="3840" y="3264"/>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grpSp>
          <p:sp>
            <p:nvSpPr>
              <p:cNvPr id="27" name="Freeform 49"/>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grpSp>
        <p:grpSp>
          <p:nvGrpSpPr>
            <p:cNvPr id="35" name="Group 50"/>
            <p:cNvGrpSpPr>
              <a:grpSpLocks/>
            </p:cNvGrpSpPr>
            <p:nvPr/>
          </p:nvGrpSpPr>
          <p:grpSpPr bwMode="auto">
            <a:xfrm rot="1577981">
              <a:off x="5701308" y="3258016"/>
              <a:ext cx="1851025" cy="1143000"/>
              <a:chOff x="3024" y="1680"/>
              <a:chExt cx="1166" cy="720"/>
            </a:xfrm>
          </p:grpSpPr>
          <p:sp>
            <p:nvSpPr>
              <p:cNvPr id="36" name="Freeform 51"/>
              <p:cNvSpPr>
                <a:spLocks/>
              </p:cNvSpPr>
              <p:nvPr/>
            </p:nvSpPr>
            <p:spPr bwMode="auto">
              <a:xfrm rot="17195886" flipH="1">
                <a:off x="3072" y="1824"/>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37" name="Freeform 52"/>
              <p:cNvSpPr>
                <a:spLocks/>
              </p:cNvSpPr>
              <p:nvPr/>
            </p:nvSpPr>
            <p:spPr bwMode="auto">
              <a:xfrm flipH="1">
                <a:off x="3648" y="168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38" name="Freeform 53"/>
              <p:cNvSpPr>
                <a:spLocks/>
              </p:cNvSpPr>
              <p:nvPr/>
            </p:nvSpPr>
            <p:spPr bwMode="auto">
              <a:xfrm flipH="1">
                <a:off x="3520" y="177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39" name="Freeform 54"/>
              <p:cNvSpPr>
                <a:spLocks/>
              </p:cNvSpPr>
              <p:nvPr/>
            </p:nvSpPr>
            <p:spPr bwMode="auto">
              <a:xfrm flipH="1">
                <a:off x="3360" y="1680"/>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40" name="Freeform 55"/>
              <p:cNvSpPr>
                <a:spLocks/>
              </p:cNvSpPr>
              <p:nvPr/>
            </p:nvSpPr>
            <p:spPr bwMode="auto">
              <a:xfrm flipH="1">
                <a:off x="3648" y="1776"/>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41" name="Freeform 56"/>
              <p:cNvSpPr>
                <a:spLocks/>
              </p:cNvSpPr>
              <p:nvPr/>
            </p:nvSpPr>
            <p:spPr bwMode="auto">
              <a:xfrm flipH="1">
                <a:off x="3360" y="2016"/>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anose="020B0604020202020204" pitchFamily="34" charset="0"/>
                </a:endParaRPr>
              </a:p>
            </p:txBody>
          </p:sp>
          <p:sp>
            <p:nvSpPr>
              <p:cNvPr id="42" name="Freeform 57"/>
              <p:cNvSpPr>
                <a:spLocks/>
              </p:cNvSpPr>
              <p:nvPr/>
            </p:nvSpPr>
            <p:spPr bwMode="auto">
              <a:xfrm flipH="1">
                <a:off x="3984" y="1872"/>
                <a:ext cx="206" cy="288"/>
              </a:xfrm>
              <a:custGeom>
                <a:avLst/>
                <a:gdLst>
                  <a:gd name="T0" fmla="*/ 118 w 336"/>
                  <a:gd name="T1" fmla="*/ 0 h 432"/>
                  <a:gd name="T2" fmla="*/ 206 w 336"/>
                  <a:gd name="T3" fmla="*/ 64 h 432"/>
                  <a:gd name="T4" fmla="*/ 59 w 336"/>
                  <a:gd name="T5" fmla="*/ 96 h 432"/>
                  <a:gd name="T6" fmla="*/ 59 w 336"/>
                  <a:gd name="T7" fmla="*/ 288 h 432"/>
                  <a:gd name="T8" fmla="*/ 0 w 336"/>
                  <a:gd name="T9" fmla="*/ 224 h 432"/>
                  <a:gd name="T10" fmla="*/ 0 w 336"/>
                  <a:gd name="T11" fmla="*/ 32 h 432"/>
                  <a:gd name="T12" fmla="*/ 118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43" name="Freeform 58"/>
              <p:cNvSpPr>
                <a:spLocks/>
              </p:cNvSpPr>
              <p:nvPr/>
            </p:nvSpPr>
            <p:spPr bwMode="auto">
              <a:xfrm flipH="1">
                <a:off x="3840" y="2016"/>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sp>
            <p:nvSpPr>
              <p:cNvPr id="44" name="Freeform 59"/>
              <p:cNvSpPr>
                <a:spLocks/>
              </p:cNvSpPr>
              <p:nvPr/>
            </p:nvSpPr>
            <p:spPr bwMode="auto">
              <a:xfrm rot="17466810" flipH="1">
                <a:off x="3360" y="201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anose="020B0604020202020204" pitchFamily="34" charset="0"/>
                </a:endParaRPr>
              </a:p>
            </p:txBody>
          </p:sp>
        </p:grpSp>
        <p:sp>
          <p:nvSpPr>
            <p:cNvPr id="45" name="Freeform 38"/>
            <p:cNvSpPr>
              <a:spLocks/>
            </p:cNvSpPr>
            <p:nvPr/>
          </p:nvSpPr>
          <p:spPr bwMode="auto">
            <a:xfrm rot="1102716">
              <a:off x="4547293" y="3352879"/>
              <a:ext cx="954326" cy="867569"/>
            </a:xfrm>
            <a:custGeom>
              <a:avLst/>
              <a:gdLst>
                <a:gd name="T0" fmla="*/ 0 w 528"/>
                <a:gd name="T1" fmla="*/ 762000 h 480"/>
                <a:gd name="T2" fmla="*/ 381000 w 528"/>
                <a:gd name="T3" fmla="*/ 381000 h 480"/>
                <a:gd name="T4" fmla="*/ 0 w 528"/>
                <a:gd name="T5" fmla="*/ 381000 h 480"/>
                <a:gd name="T6" fmla="*/ 838200 w 528"/>
                <a:gd name="T7" fmla="*/ 0 h 480"/>
                <a:gd name="T8" fmla="*/ 457200 w 528"/>
                <a:gd name="T9" fmla="*/ 304800 h 480"/>
                <a:gd name="T10" fmla="*/ 685800 w 528"/>
                <a:gd name="T11" fmla="*/ 304800 h 480"/>
                <a:gd name="T12" fmla="*/ 0 w 528"/>
                <a:gd name="T13" fmla="*/ 76200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anose="020B0604020202020204" pitchFamily="34" charset="0"/>
              </a:endParaRPr>
            </a:p>
          </p:txBody>
        </p:sp>
        <p:sp>
          <p:nvSpPr>
            <p:cNvPr id="46" name="Freeform 60"/>
            <p:cNvSpPr>
              <a:spLocks/>
            </p:cNvSpPr>
            <p:nvPr/>
          </p:nvSpPr>
          <p:spPr bwMode="auto">
            <a:xfrm rot="1667407">
              <a:off x="4843446" y="3750745"/>
              <a:ext cx="947114" cy="861013"/>
            </a:xfrm>
            <a:custGeom>
              <a:avLst/>
              <a:gdLst>
                <a:gd name="T0" fmla="*/ 0 w 528"/>
                <a:gd name="T1" fmla="*/ 762000 h 480"/>
                <a:gd name="T2" fmla="*/ 381000 w 528"/>
                <a:gd name="T3" fmla="*/ 381000 h 480"/>
                <a:gd name="T4" fmla="*/ 0 w 528"/>
                <a:gd name="T5" fmla="*/ 381000 h 480"/>
                <a:gd name="T6" fmla="*/ 838200 w 528"/>
                <a:gd name="T7" fmla="*/ 0 h 480"/>
                <a:gd name="T8" fmla="*/ 457200 w 528"/>
                <a:gd name="T9" fmla="*/ 304800 h 480"/>
                <a:gd name="T10" fmla="*/ 685800 w 528"/>
                <a:gd name="T11" fmla="*/ 304800 h 480"/>
                <a:gd name="T12" fmla="*/ 0 w 528"/>
                <a:gd name="T13" fmla="*/ 76200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anose="020B0604020202020204" pitchFamily="34" charset="0"/>
              </a:endParaRPr>
            </a:p>
          </p:txBody>
        </p:sp>
      </p:grpSp>
      <p:sp>
        <p:nvSpPr>
          <p:cNvPr id="48" name="Text Box 122"/>
          <p:cNvSpPr txBox="1">
            <a:spLocks noChangeArrowheads="1"/>
          </p:cNvSpPr>
          <p:nvPr/>
        </p:nvSpPr>
        <p:spPr bwMode="auto">
          <a:xfrm>
            <a:off x="3968798" y="3837384"/>
            <a:ext cx="4701307" cy="138499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smtClean="0">
                <a:latin typeface="Arial" pitchFamily="34" charset="0"/>
                <a:cs typeface="Arial" pitchFamily="34" charset="0"/>
              </a:rPr>
              <a:t>Two-process systems can be captured by elementary </a:t>
            </a:r>
            <a:r>
              <a:rPr lang="en-US" sz="2800" b="1" i="1" dirty="0" smtClean="0">
                <a:solidFill>
                  <a:schemeClr val="tx1"/>
                </a:solidFill>
                <a:latin typeface="Arial" pitchFamily="34" charset="0"/>
                <a:cs typeface="Arial" pitchFamily="34" charset="0"/>
              </a:rPr>
              <a:t>graph theory</a:t>
            </a:r>
          </a:p>
        </p:txBody>
      </p:sp>
      <p:sp>
        <p:nvSpPr>
          <p:cNvPr id="49" name="Text Box 122"/>
          <p:cNvSpPr txBox="1">
            <a:spLocks noChangeArrowheads="1"/>
          </p:cNvSpPr>
          <p:nvPr/>
        </p:nvSpPr>
        <p:spPr bwMode="auto">
          <a:xfrm>
            <a:off x="3309187" y="5094684"/>
            <a:ext cx="4701307" cy="1384995"/>
          </a:xfrm>
          <a:prstGeom prst="rect">
            <a:avLst/>
          </a:prstGeom>
          <a:solidFill>
            <a:schemeClr val="bg1">
              <a:alpha val="89999"/>
            </a:schemeClr>
          </a:solidFill>
          <a:ln w="38100" algn="ctr">
            <a:solidFill>
              <a:schemeClr val="accent1"/>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smtClean="0">
                <a:latin typeface="Arial" pitchFamily="34" charset="0"/>
                <a:cs typeface="Arial" pitchFamily="34" charset="0"/>
              </a:rPr>
              <a:t>gentle introduction to more general structures needed later for larger systems</a:t>
            </a:r>
            <a:endParaRPr lang="en-US" sz="2800" b="1" i="1" dirty="0" smtClean="0">
              <a:solidFill>
                <a:schemeClr val="tx1"/>
              </a:solidFill>
              <a:latin typeface="Arial" pitchFamily="34" charset="0"/>
              <a:cs typeface="Arial" pitchFamily="34" charset="0"/>
            </a:endParaRPr>
          </a:p>
        </p:txBody>
      </p:sp>
      <p:sp>
        <p:nvSpPr>
          <p:cNvPr id="4" name="Footer Placeholder 3"/>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2</a:t>
            </a:fld>
            <a:endParaRPr lang="en-US"/>
          </a:p>
        </p:txBody>
      </p:sp>
    </p:spTree>
    <p:extLst>
      <p:ext uri="{BB962C8B-B14F-4D97-AF65-F5344CB8AC3E}">
        <p14:creationId xmlns:p14="http://schemas.microsoft.com/office/powerpoint/2010/main" val="343816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blinds(horizontal)">
                                      <p:cBhvr>
                                        <p:cTn id="1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Map</a:t>
            </a:r>
            <a:endParaRPr lang="en-US" dirty="0"/>
          </a:p>
        </p:txBody>
      </p:sp>
      <p:sp>
        <p:nvSpPr>
          <p:cNvPr id="6" name="Text Box 122"/>
          <p:cNvSpPr txBox="1">
            <a:spLocks noChangeArrowheads="1"/>
          </p:cNvSpPr>
          <p:nvPr/>
        </p:nvSpPr>
        <p:spPr bwMode="auto">
          <a:xfrm>
            <a:off x="904422" y="1686764"/>
            <a:ext cx="431714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Elementary Graph Theory</a:t>
            </a:r>
          </a:p>
        </p:txBody>
      </p:sp>
      <p:sp>
        <p:nvSpPr>
          <p:cNvPr id="12" name="Text Box 122"/>
          <p:cNvSpPr txBox="1">
            <a:spLocks noChangeArrowheads="1"/>
          </p:cNvSpPr>
          <p:nvPr/>
        </p:nvSpPr>
        <p:spPr bwMode="auto">
          <a:xfrm>
            <a:off x="904422" y="2639126"/>
            <a:ext cx="110344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Tasks</a:t>
            </a:r>
          </a:p>
        </p:txBody>
      </p:sp>
      <p:sp>
        <p:nvSpPr>
          <p:cNvPr id="13" name="Text Box 122"/>
          <p:cNvSpPr txBox="1">
            <a:spLocks noChangeArrowheads="1"/>
          </p:cNvSpPr>
          <p:nvPr/>
        </p:nvSpPr>
        <p:spPr bwMode="auto">
          <a:xfrm>
            <a:off x="904422" y="3591488"/>
            <a:ext cx="388439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Models of Computation</a:t>
            </a:r>
          </a:p>
        </p:txBody>
      </p:sp>
      <p:sp>
        <p:nvSpPr>
          <p:cNvPr id="14" name="Text Box 122"/>
          <p:cNvSpPr txBox="1">
            <a:spLocks noChangeArrowheads="1"/>
          </p:cNvSpPr>
          <p:nvPr/>
        </p:nvSpPr>
        <p:spPr bwMode="auto">
          <a:xfrm>
            <a:off x="904422" y="4543850"/>
            <a:ext cx="404412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Approximate Agreement</a:t>
            </a:r>
          </a:p>
        </p:txBody>
      </p:sp>
      <p:sp>
        <p:nvSpPr>
          <p:cNvPr id="15" name="Text Box 122"/>
          <p:cNvSpPr txBox="1">
            <a:spLocks noChangeArrowheads="1"/>
          </p:cNvSpPr>
          <p:nvPr/>
        </p:nvSpPr>
        <p:spPr bwMode="auto">
          <a:xfrm>
            <a:off x="904422" y="5496212"/>
            <a:ext cx="264232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Task Solvability</a:t>
            </a:r>
          </a:p>
        </p:txBody>
      </p:sp>
      <p:sp>
        <p:nvSpPr>
          <p:cNvPr id="16" name="Footer Placeholder 1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3</a:t>
            </a:fld>
            <a:endParaRPr lang="en-US"/>
          </a:p>
        </p:txBody>
      </p:sp>
    </p:spTree>
    <p:extLst>
      <p:ext uri="{BB962C8B-B14F-4D97-AF65-F5344CB8AC3E}">
        <p14:creationId xmlns:p14="http://schemas.microsoft.com/office/powerpoint/2010/main" val="22902340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Map</a:t>
            </a:r>
            <a:endParaRPr lang="en-US" dirty="0"/>
          </a:p>
        </p:txBody>
      </p:sp>
      <p:sp>
        <p:nvSpPr>
          <p:cNvPr id="6" name="Text Box 122"/>
          <p:cNvSpPr txBox="1">
            <a:spLocks noChangeArrowheads="1"/>
          </p:cNvSpPr>
          <p:nvPr/>
        </p:nvSpPr>
        <p:spPr bwMode="auto">
          <a:xfrm>
            <a:off x="904422" y="1686764"/>
            <a:ext cx="431714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Elementary Graph Theory</a:t>
            </a:r>
          </a:p>
        </p:txBody>
      </p:sp>
      <p:sp>
        <p:nvSpPr>
          <p:cNvPr id="12" name="Text Box 122"/>
          <p:cNvSpPr txBox="1">
            <a:spLocks noChangeArrowheads="1"/>
          </p:cNvSpPr>
          <p:nvPr/>
        </p:nvSpPr>
        <p:spPr bwMode="auto">
          <a:xfrm>
            <a:off x="904422" y="2639126"/>
            <a:ext cx="110344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Tasks</a:t>
            </a:r>
          </a:p>
        </p:txBody>
      </p:sp>
      <p:sp>
        <p:nvSpPr>
          <p:cNvPr id="13" name="Text Box 122"/>
          <p:cNvSpPr txBox="1">
            <a:spLocks noChangeArrowheads="1"/>
          </p:cNvSpPr>
          <p:nvPr/>
        </p:nvSpPr>
        <p:spPr bwMode="auto">
          <a:xfrm>
            <a:off x="904422" y="3591488"/>
            <a:ext cx="388439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Models of Computation</a:t>
            </a:r>
          </a:p>
        </p:txBody>
      </p:sp>
      <p:sp>
        <p:nvSpPr>
          <p:cNvPr id="14" name="Text Box 122"/>
          <p:cNvSpPr txBox="1">
            <a:spLocks noChangeArrowheads="1"/>
          </p:cNvSpPr>
          <p:nvPr/>
        </p:nvSpPr>
        <p:spPr bwMode="auto">
          <a:xfrm>
            <a:off x="904422" y="4543850"/>
            <a:ext cx="404412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Approximate Agreement</a:t>
            </a:r>
          </a:p>
        </p:txBody>
      </p:sp>
      <p:sp>
        <p:nvSpPr>
          <p:cNvPr id="15" name="Text Box 122"/>
          <p:cNvSpPr txBox="1">
            <a:spLocks noChangeArrowheads="1"/>
          </p:cNvSpPr>
          <p:nvPr/>
        </p:nvSpPr>
        <p:spPr bwMode="auto">
          <a:xfrm>
            <a:off x="904422" y="5496212"/>
            <a:ext cx="264232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Task Solvability</a:t>
            </a:r>
          </a:p>
        </p:txBody>
      </p:sp>
      <p:sp>
        <p:nvSpPr>
          <p:cNvPr id="4" name="Footer Placeholder 3"/>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4</a:t>
            </a:fld>
            <a:endParaRPr lang="en-US"/>
          </a:p>
        </p:txBody>
      </p:sp>
    </p:spTree>
    <p:extLst>
      <p:ext uri="{BB962C8B-B14F-4D97-AF65-F5344CB8AC3E}">
        <p14:creationId xmlns:p14="http://schemas.microsoft.com/office/powerpoint/2010/main" val="2735183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t>A Vertex</a:t>
            </a:r>
          </a:p>
        </p:txBody>
      </p:sp>
      <p:sp>
        <p:nvSpPr>
          <p:cNvPr id="16387" name="Line 3"/>
          <p:cNvSpPr>
            <a:spLocks noChangeShapeType="1"/>
          </p:cNvSpPr>
          <p:nvPr/>
        </p:nvSpPr>
        <p:spPr bwMode="auto">
          <a:xfrm flipV="1">
            <a:off x="1804611" y="2222564"/>
            <a:ext cx="0" cy="3478213"/>
          </a:xfrm>
          <a:prstGeom prst="line">
            <a:avLst/>
          </a:prstGeom>
          <a:noFill/>
          <a:ln w="38100">
            <a:solidFill>
              <a:schemeClr val="tx1"/>
            </a:solidFill>
            <a:round/>
            <a:headEnd/>
            <a:tailEnd type="triangle" w="med" len="med"/>
          </a:ln>
          <a:effectLst/>
        </p:spPr>
        <p:txBody>
          <a:bodyPr wrap="none" anchor="ctr"/>
          <a:lstStyle/>
          <a:p>
            <a:endParaRPr lang="en-US" dirty="0">
              <a:latin typeface="Arial" panose="020B0604020202020204" pitchFamily="34" charset="0"/>
            </a:endParaRPr>
          </a:p>
        </p:txBody>
      </p:sp>
      <p:sp>
        <p:nvSpPr>
          <p:cNvPr id="16388" name="Freeform 4"/>
          <p:cNvSpPr>
            <a:spLocks/>
          </p:cNvSpPr>
          <p:nvPr/>
        </p:nvSpPr>
        <p:spPr bwMode="auto">
          <a:xfrm>
            <a:off x="1814136" y="5691252"/>
            <a:ext cx="4311650" cy="20637"/>
          </a:xfrm>
          <a:custGeom>
            <a:avLst/>
            <a:gdLst/>
            <a:ahLst/>
            <a:cxnLst>
              <a:cxn ang="0">
                <a:pos x="0" y="6"/>
              </a:cxn>
              <a:cxn ang="0">
                <a:pos x="2716" y="0"/>
              </a:cxn>
              <a:cxn ang="0">
                <a:pos x="2703" y="13"/>
              </a:cxn>
            </a:cxnLst>
            <a:rect l="0" t="0" r="r" b="b"/>
            <a:pathLst>
              <a:path w="2716" h="13">
                <a:moveTo>
                  <a:pt x="0" y="6"/>
                </a:moveTo>
                <a:lnTo>
                  <a:pt x="2716" y="0"/>
                </a:lnTo>
                <a:lnTo>
                  <a:pt x="2703" y="13"/>
                </a:lnTo>
              </a:path>
            </a:pathLst>
          </a:custGeom>
          <a:noFill/>
          <a:ln w="38100" cmpd="sng">
            <a:solidFill>
              <a:schemeClr val="tx1"/>
            </a:solidFill>
            <a:round/>
            <a:headEnd type="none" w="med" len="med"/>
            <a:tailEnd type="triangle" w="med" len="med"/>
          </a:ln>
          <a:effectLst/>
        </p:spPr>
        <p:txBody>
          <a:bodyPr wrap="none" anchor="ctr"/>
          <a:lstStyle/>
          <a:p>
            <a:endParaRPr lang="en-US" dirty="0">
              <a:latin typeface="Arial" panose="020B0604020202020204" pitchFamily="34" charset="0"/>
            </a:endParaRPr>
          </a:p>
        </p:txBody>
      </p:sp>
      <p:sp>
        <p:nvSpPr>
          <p:cNvPr id="16389" name="Line 5"/>
          <p:cNvSpPr>
            <a:spLocks noChangeShapeType="1"/>
          </p:cNvSpPr>
          <p:nvPr/>
        </p:nvSpPr>
        <p:spPr bwMode="auto">
          <a:xfrm flipV="1">
            <a:off x="1823661" y="4167252"/>
            <a:ext cx="3349625" cy="1533525"/>
          </a:xfrm>
          <a:prstGeom prst="line">
            <a:avLst/>
          </a:prstGeom>
          <a:noFill/>
          <a:ln w="38100">
            <a:solidFill>
              <a:schemeClr val="tx1"/>
            </a:solidFill>
            <a:round/>
            <a:headEnd/>
            <a:tailEnd type="triangle" w="med" len="med"/>
          </a:ln>
          <a:effectLst/>
        </p:spPr>
        <p:txBody>
          <a:bodyPr wrap="none" anchor="ctr"/>
          <a:lstStyle/>
          <a:p>
            <a:endParaRPr lang="en-US" dirty="0">
              <a:latin typeface="Arial" panose="020B0604020202020204" pitchFamily="34" charset="0"/>
            </a:endParaRPr>
          </a:p>
        </p:txBody>
      </p:sp>
      <p:sp>
        <p:nvSpPr>
          <p:cNvPr id="16392" name="Oval 8"/>
          <p:cNvSpPr>
            <a:spLocks noChangeArrowheads="1"/>
          </p:cNvSpPr>
          <p:nvPr/>
        </p:nvSpPr>
        <p:spPr bwMode="auto">
          <a:xfrm>
            <a:off x="2704723" y="4175189"/>
            <a:ext cx="685800" cy="609600"/>
          </a:xfrm>
          <a:prstGeom prst="ellipse">
            <a:avLst/>
          </a:prstGeom>
          <a:solidFill>
            <a:srgbClr val="00FFFF"/>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6393" name="Oval 9"/>
          <p:cNvSpPr>
            <a:spLocks noChangeArrowheads="1"/>
          </p:cNvSpPr>
          <p:nvPr/>
        </p:nvSpPr>
        <p:spPr bwMode="auto">
          <a:xfrm>
            <a:off x="3163511" y="4321239"/>
            <a:ext cx="98425" cy="212725"/>
          </a:xfrm>
          <a:prstGeom prst="ellipse">
            <a:avLst/>
          </a:prstGeom>
          <a:solidFill>
            <a:schemeClr val="hlink"/>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4" name="Footer Placeholder 3"/>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5</a:t>
            </a:fld>
            <a:endParaRPr lang="en-US"/>
          </a:p>
        </p:txBody>
      </p:sp>
    </p:spTree>
    <p:extLst>
      <p:ext uri="{BB962C8B-B14F-4D97-AF65-F5344CB8AC3E}">
        <p14:creationId xmlns:p14="http://schemas.microsoft.com/office/powerpoint/2010/main" val="39941842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t>A Vertex</a:t>
            </a:r>
          </a:p>
        </p:txBody>
      </p:sp>
      <p:sp>
        <p:nvSpPr>
          <p:cNvPr id="16387" name="Line 3"/>
          <p:cNvSpPr>
            <a:spLocks noChangeShapeType="1"/>
          </p:cNvSpPr>
          <p:nvPr/>
        </p:nvSpPr>
        <p:spPr bwMode="auto">
          <a:xfrm flipV="1">
            <a:off x="1804611" y="2222564"/>
            <a:ext cx="0" cy="3478213"/>
          </a:xfrm>
          <a:prstGeom prst="line">
            <a:avLst/>
          </a:prstGeom>
          <a:noFill/>
          <a:ln w="38100">
            <a:solidFill>
              <a:schemeClr val="tx1"/>
            </a:solidFill>
            <a:round/>
            <a:headEnd/>
            <a:tailEnd type="triangle" w="med" len="med"/>
          </a:ln>
          <a:effectLst/>
        </p:spPr>
        <p:txBody>
          <a:bodyPr wrap="none" anchor="ctr"/>
          <a:lstStyle/>
          <a:p>
            <a:endParaRPr lang="en-US" dirty="0">
              <a:latin typeface="Arial" panose="020B0604020202020204" pitchFamily="34" charset="0"/>
            </a:endParaRPr>
          </a:p>
        </p:txBody>
      </p:sp>
      <p:sp>
        <p:nvSpPr>
          <p:cNvPr id="16388" name="Freeform 4"/>
          <p:cNvSpPr>
            <a:spLocks/>
          </p:cNvSpPr>
          <p:nvPr/>
        </p:nvSpPr>
        <p:spPr bwMode="auto">
          <a:xfrm>
            <a:off x="1814136" y="5691252"/>
            <a:ext cx="4311650" cy="20637"/>
          </a:xfrm>
          <a:custGeom>
            <a:avLst/>
            <a:gdLst/>
            <a:ahLst/>
            <a:cxnLst>
              <a:cxn ang="0">
                <a:pos x="0" y="6"/>
              </a:cxn>
              <a:cxn ang="0">
                <a:pos x="2716" y="0"/>
              </a:cxn>
              <a:cxn ang="0">
                <a:pos x="2703" y="13"/>
              </a:cxn>
            </a:cxnLst>
            <a:rect l="0" t="0" r="r" b="b"/>
            <a:pathLst>
              <a:path w="2716" h="13">
                <a:moveTo>
                  <a:pt x="0" y="6"/>
                </a:moveTo>
                <a:lnTo>
                  <a:pt x="2716" y="0"/>
                </a:lnTo>
                <a:lnTo>
                  <a:pt x="2703" y="13"/>
                </a:lnTo>
              </a:path>
            </a:pathLst>
          </a:custGeom>
          <a:noFill/>
          <a:ln w="38100" cmpd="sng">
            <a:solidFill>
              <a:schemeClr val="tx1"/>
            </a:solidFill>
            <a:round/>
            <a:headEnd type="none" w="med" len="med"/>
            <a:tailEnd type="triangle" w="med" len="med"/>
          </a:ln>
          <a:effectLst/>
        </p:spPr>
        <p:txBody>
          <a:bodyPr wrap="none" anchor="ctr"/>
          <a:lstStyle/>
          <a:p>
            <a:endParaRPr lang="en-US" dirty="0">
              <a:latin typeface="Arial" panose="020B0604020202020204" pitchFamily="34" charset="0"/>
            </a:endParaRPr>
          </a:p>
        </p:txBody>
      </p:sp>
      <p:sp>
        <p:nvSpPr>
          <p:cNvPr id="16389" name="Line 5"/>
          <p:cNvSpPr>
            <a:spLocks noChangeShapeType="1"/>
          </p:cNvSpPr>
          <p:nvPr/>
        </p:nvSpPr>
        <p:spPr bwMode="auto">
          <a:xfrm flipV="1">
            <a:off x="1823661" y="4167252"/>
            <a:ext cx="3349625" cy="1533525"/>
          </a:xfrm>
          <a:prstGeom prst="line">
            <a:avLst/>
          </a:prstGeom>
          <a:noFill/>
          <a:ln w="38100">
            <a:solidFill>
              <a:schemeClr val="tx1"/>
            </a:solidFill>
            <a:round/>
            <a:headEnd/>
            <a:tailEnd type="triangle" w="med" len="med"/>
          </a:ln>
          <a:effectLst/>
        </p:spPr>
        <p:txBody>
          <a:bodyPr wrap="none" anchor="ctr"/>
          <a:lstStyle/>
          <a:p>
            <a:endParaRPr lang="en-US" dirty="0">
              <a:latin typeface="Arial" panose="020B0604020202020204" pitchFamily="34" charset="0"/>
            </a:endParaRPr>
          </a:p>
        </p:txBody>
      </p:sp>
      <p:sp>
        <p:nvSpPr>
          <p:cNvPr id="16392" name="Oval 8"/>
          <p:cNvSpPr>
            <a:spLocks noChangeArrowheads="1"/>
          </p:cNvSpPr>
          <p:nvPr/>
        </p:nvSpPr>
        <p:spPr bwMode="auto">
          <a:xfrm>
            <a:off x="2704723" y="4175189"/>
            <a:ext cx="685800" cy="609600"/>
          </a:xfrm>
          <a:prstGeom prst="ellipse">
            <a:avLst/>
          </a:prstGeom>
          <a:solidFill>
            <a:srgbClr val="00FFFF"/>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6393" name="Oval 9"/>
          <p:cNvSpPr>
            <a:spLocks noChangeArrowheads="1"/>
          </p:cNvSpPr>
          <p:nvPr/>
        </p:nvSpPr>
        <p:spPr bwMode="auto">
          <a:xfrm>
            <a:off x="3163511" y="4321239"/>
            <a:ext cx="98425" cy="212725"/>
          </a:xfrm>
          <a:prstGeom prst="ellipse">
            <a:avLst/>
          </a:prstGeom>
          <a:solidFill>
            <a:schemeClr val="hlink"/>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1" name="Text Box 122"/>
          <p:cNvSpPr txBox="1">
            <a:spLocks noChangeArrowheads="1"/>
          </p:cNvSpPr>
          <p:nvPr/>
        </p:nvSpPr>
        <p:spPr bwMode="auto">
          <a:xfrm>
            <a:off x="787876" y="1581982"/>
            <a:ext cx="587547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solidFill>
                  <a:schemeClr val="tx1"/>
                </a:solidFill>
                <a:latin typeface="Arial" pitchFamily="34" charset="0"/>
                <a:cs typeface="Arial" pitchFamily="34" charset="0"/>
              </a:rPr>
              <a:t>Combinatorial</a:t>
            </a:r>
            <a:r>
              <a:rPr lang="en-US" sz="2800" dirty="0" smtClean="0">
                <a:latin typeface="Arial" pitchFamily="34" charset="0"/>
                <a:cs typeface="Arial" pitchFamily="34" charset="0"/>
              </a:rPr>
              <a:t>: an element of a set.</a:t>
            </a:r>
            <a:endParaRPr lang="en-US" sz="2800" dirty="0" smtClean="0">
              <a:solidFill>
                <a:schemeClr val="tx1"/>
              </a:solidFill>
              <a:latin typeface="Arial" pitchFamily="34" charset="0"/>
              <a:cs typeface="Arial" pitchFamily="34" charset="0"/>
            </a:endParaRPr>
          </a:p>
        </p:txBody>
      </p:sp>
      <p:sp>
        <p:nvSpPr>
          <p:cNvPr id="4" name="Footer Placeholder 3"/>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6</a:t>
            </a:fld>
            <a:endParaRPr lang="en-US"/>
          </a:p>
        </p:txBody>
      </p:sp>
    </p:spTree>
    <p:extLst>
      <p:ext uri="{BB962C8B-B14F-4D97-AF65-F5344CB8AC3E}">
        <p14:creationId xmlns:p14="http://schemas.microsoft.com/office/powerpoint/2010/main" val="350671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t>A Vertex</a:t>
            </a:r>
          </a:p>
        </p:txBody>
      </p:sp>
      <p:sp>
        <p:nvSpPr>
          <p:cNvPr id="16387" name="Line 3"/>
          <p:cNvSpPr>
            <a:spLocks noChangeShapeType="1"/>
          </p:cNvSpPr>
          <p:nvPr/>
        </p:nvSpPr>
        <p:spPr bwMode="auto">
          <a:xfrm flipV="1">
            <a:off x="1804611" y="2222564"/>
            <a:ext cx="0" cy="3478213"/>
          </a:xfrm>
          <a:prstGeom prst="line">
            <a:avLst/>
          </a:prstGeom>
          <a:noFill/>
          <a:ln w="38100">
            <a:solidFill>
              <a:schemeClr val="tx1"/>
            </a:solidFill>
            <a:round/>
            <a:headEnd/>
            <a:tailEnd type="triangle" w="med" len="med"/>
          </a:ln>
          <a:effectLst/>
        </p:spPr>
        <p:txBody>
          <a:bodyPr wrap="none" anchor="ctr"/>
          <a:lstStyle/>
          <a:p>
            <a:endParaRPr lang="en-US" dirty="0">
              <a:latin typeface="Arial" panose="020B0604020202020204" pitchFamily="34" charset="0"/>
            </a:endParaRPr>
          </a:p>
        </p:txBody>
      </p:sp>
      <p:sp>
        <p:nvSpPr>
          <p:cNvPr id="16388" name="Freeform 4"/>
          <p:cNvSpPr>
            <a:spLocks/>
          </p:cNvSpPr>
          <p:nvPr/>
        </p:nvSpPr>
        <p:spPr bwMode="auto">
          <a:xfrm>
            <a:off x="1814136" y="5691252"/>
            <a:ext cx="4311650" cy="20637"/>
          </a:xfrm>
          <a:custGeom>
            <a:avLst/>
            <a:gdLst/>
            <a:ahLst/>
            <a:cxnLst>
              <a:cxn ang="0">
                <a:pos x="0" y="6"/>
              </a:cxn>
              <a:cxn ang="0">
                <a:pos x="2716" y="0"/>
              </a:cxn>
              <a:cxn ang="0">
                <a:pos x="2703" y="13"/>
              </a:cxn>
            </a:cxnLst>
            <a:rect l="0" t="0" r="r" b="b"/>
            <a:pathLst>
              <a:path w="2716" h="13">
                <a:moveTo>
                  <a:pt x="0" y="6"/>
                </a:moveTo>
                <a:lnTo>
                  <a:pt x="2716" y="0"/>
                </a:lnTo>
                <a:lnTo>
                  <a:pt x="2703" y="13"/>
                </a:lnTo>
              </a:path>
            </a:pathLst>
          </a:custGeom>
          <a:noFill/>
          <a:ln w="38100" cmpd="sng">
            <a:solidFill>
              <a:schemeClr val="tx1"/>
            </a:solidFill>
            <a:round/>
            <a:headEnd type="none" w="med" len="med"/>
            <a:tailEnd type="triangle" w="med" len="med"/>
          </a:ln>
          <a:effectLst/>
        </p:spPr>
        <p:txBody>
          <a:bodyPr wrap="none" anchor="ctr"/>
          <a:lstStyle/>
          <a:p>
            <a:endParaRPr lang="en-US" dirty="0">
              <a:latin typeface="Arial" panose="020B0604020202020204" pitchFamily="34" charset="0"/>
            </a:endParaRPr>
          </a:p>
        </p:txBody>
      </p:sp>
      <p:sp>
        <p:nvSpPr>
          <p:cNvPr id="16389" name="Line 5"/>
          <p:cNvSpPr>
            <a:spLocks noChangeShapeType="1"/>
          </p:cNvSpPr>
          <p:nvPr/>
        </p:nvSpPr>
        <p:spPr bwMode="auto">
          <a:xfrm flipV="1">
            <a:off x="1823661" y="4167252"/>
            <a:ext cx="3349625" cy="1533525"/>
          </a:xfrm>
          <a:prstGeom prst="line">
            <a:avLst/>
          </a:prstGeom>
          <a:noFill/>
          <a:ln w="38100">
            <a:solidFill>
              <a:schemeClr val="tx1"/>
            </a:solidFill>
            <a:round/>
            <a:headEnd/>
            <a:tailEnd type="triangle" w="med" len="med"/>
          </a:ln>
          <a:effectLst/>
        </p:spPr>
        <p:txBody>
          <a:bodyPr wrap="none" anchor="ctr"/>
          <a:lstStyle/>
          <a:p>
            <a:endParaRPr lang="en-US" dirty="0">
              <a:latin typeface="Arial" panose="020B0604020202020204" pitchFamily="34" charset="0"/>
            </a:endParaRPr>
          </a:p>
        </p:txBody>
      </p:sp>
      <p:sp>
        <p:nvSpPr>
          <p:cNvPr id="16392" name="Oval 8"/>
          <p:cNvSpPr>
            <a:spLocks noChangeArrowheads="1"/>
          </p:cNvSpPr>
          <p:nvPr/>
        </p:nvSpPr>
        <p:spPr bwMode="auto">
          <a:xfrm>
            <a:off x="2704723" y="4175189"/>
            <a:ext cx="685800" cy="609600"/>
          </a:xfrm>
          <a:prstGeom prst="ellipse">
            <a:avLst/>
          </a:prstGeom>
          <a:solidFill>
            <a:srgbClr val="00FFFF"/>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6393" name="Oval 9"/>
          <p:cNvSpPr>
            <a:spLocks noChangeArrowheads="1"/>
          </p:cNvSpPr>
          <p:nvPr/>
        </p:nvSpPr>
        <p:spPr bwMode="auto">
          <a:xfrm>
            <a:off x="3163511" y="4321239"/>
            <a:ext cx="98425" cy="212725"/>
          </a:xfrm>
          <a:prstGeom prst="ellipse">
            <a:avLst/>
          </a:prstGeom>
          <a:solidFill>
            <a:schemeClr val="hlink"/>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1" name="Text Box 122"/>
          <p:cNvSpPr txBox="1">
            <a:spLocks noChangeArrowheads="1"/>
          </p:cNvSpPr>
          <p:nvPr/>
        </p:nvSpPr>
        <p:spPr bwMode="auto">
          <a:xfrm>
            <a:off x="787876" y="1581982"/>
            <a:ext cx="587547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solidFill>
                  <a:schemeClr val="tx1"/>
                </a:solidFill>
                <a:latin typeface="Arial" pitchFamily="34" charset="0"/>
                <a:cs typeface="Arial" pitchFamily="34" charset="0"/>
              </a:rPr>
              <a:t>Combinatorial</a:t>
            </a:r>
            <a:r>
              <a:rPr lang="en-US" sz="2800" dirty="0" smtClean="0">
                <a:latin typeface="Arial" pitchFamily="34" charset="0"/>
                <a:cs typeface="Arial" pitchFamily="34" charset="0"/>
              </a:rPr>
              <a:t>: an element of a set.</a:t>
            </a:r>
            <a:endParaRPr lang="en-US" sz="2800" dirty="0" smtClean="0">
              <a:solidFill>
                <a:schemeClr val="tx1"/>
              </a:solidFill>
              <a:latin typeface="Arial" pitchFamily="34" charset="0"/>
              <a:cs typeface="Arial" pitchFamily="34" charset="0"/>
            </a:endParaRPr>
          </a:p>
        </p:txBody>
      </p:sp>
      <p:sp>
        <p:nvSpPr>
          <p:cNvPr id="12" name="Text Box 122"/>
          <p:cNvSpPr txBox="1">
            <a:spLocks noChangeArrowheads="1"/>
          </p:cNvSpPr>
          <p:nvPr/>
        </p:nvSpPr>
        <p:spPr bwMode="auto">
          <a:xfrm>
            <a:off x="2064412" y="1942612"/>
            <a:ext cx="631758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solidFill>
                  <a:schemeClr val="tx1"/>
                </a:solidFill>
                <a:latin typeface="Arial" pitchFamily="34" charset="0"/>
                <a:cs typeface="Arial" pitchFamily="34" charset="0"/>
              </a:rPr>
              <a:t>Geometric</a:t>
            </a:r>
            <a:r>
              <a:rPr lang="en-US" sz="2800" dirty="0" smtClean="0">
                <a:latin typeface="Arial" pitchFamily="34" charset="0"/>
                <a:cs typeface="Arial" pitchFamily="34" charset="0"/>
              </a:rPr>
              <a:t>: a point in Euclidean Space</a:t>
            </a:r>
            <a:endParaRPr lang="en-US" sz="2800" dirty="0" smtClean="0">
              <a:solidFill>
                <a:schemeClr val="tx1"/>
              </a:solidFill>
              <a:latin typeface="Arial" pitchFamily="34" charset="0"/>
              <a:cs typeface="Arial" pitchFamily="34" charset="0"/>
            </a:endParaRPr>
          </a:p>
        </p:txBody>
      </p:sp>
      <p:sp>
        <p:nvSpPr>
          <p:cNvPr id="4" name="Footer Placeholder 3"/>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7</a:t>
            </a:fld>
            <a:endParaRPr lang="en-US"/>
          </a:p>
        </p:txBody>
      </p:sp>
    </p:spTree>
    <p:extLst>
      <p:ext uri="{BB962C8B-B14F-4D97-AF65-F5344CB8AC3E}">
        <p14:creationId xmlns:p14="http://schemas.microsoft.com/office/powerpoint/2010/main" val="19676487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Edge</a:t>
            </a:r>
            <a:endParaRPr lang="en-US" dirty="0"/>
          </a:p>
        </p:txBody>
      </p:sp>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8</a:t>
            </a:fld>
            <a:endParaRPr lang="en-US"/>
          </a:p>
        </p:txBody>
      </p:sp>
    </p:spTree>
    <p:extLst>
      <p:ext uri="{BB962C8B-B14F-4D97-AF65-F5344CB8AC3E}">
        <p14:creationId xmlns:p14="http://schemas.microsoft.com/office/powerpoint/2010/main" val="15418690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Edge</a:t>
            </a:r>
            <a:endParaRPr lang="en-US" dirty="0"/>
          </a:p>
        </p:txBody>
      </p:sp>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sp>
        <p:nvSpPr>
          <p:cNvPr id="22" name="Text Box 122"/>
          <p:cNvSpPr txBox="1">
            <a:spLocks noChangeArrowheads="1"/>
          </p:cNvSpPr>
          <p:nvPr/>
        </p:nvSpPr>
        <p:spPr bwMode="auto">
          <a:xfrm>
            <a:off x="787876" y="1581982"/>
            <a:ext cx="626062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solidFill>
                  <a:schemeClr val="tx1"/>
                </a:solidFill>
                <a:latin typeface="Arial" pitchFamily="34" charset="0"/>
                <a:cs typeface="Arial" pitchFamily="34" charset="0"/>
              </a:rPr>
              <a:t>Combinatorial</a:t>
            </a:r>
            <a:r>
              <a:rPr lang="en-US" sz="2800" dirty="0" smtClean="0">
                <a:latin typeface="Arial" pitchFamily="34" charset="0"/>
                <a:cs typeface="Arial" pitchFamily="34" charset="0"/>
              </a:rPr>
              <a:t>: a set of two vertexes.</a:t>
            </a:r>
            <a:endParaRPr lang="en-US" sz="2800" dirty="0" smtClean="0">
              <a:solidFill>
                <a:schemeClr val="tx1"/>
              </a:solidFill>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9</a:t>
            </a:fld>
            <a:endParaRPr lang="en-US"/>
          </a:p>
        </p:txBody>
      </p:sp>
    </p:spTree>
    <p:extLst>
      <p:ext uri="{BB962C8B-B14F-4D97-AF65-F5344CB8AC3E}">
        <p14:creationId xmlns:p14="http://schemas.microsoft.com/office/powerpoint/2010/main" val="3230710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Edge</a:t>
            </a:r>
            <a:endParaRPr lang="en-US" dirty="0"/>
          </a:p>
        </p:txBody>
      </p:sp>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sp>
        <p:nvSpPr>
          <p:cNvPr id="22" name="Text Box 122"/>
          <p:cNvSpPr txBox="1">
            <a:spLocks noChangeArrowheads="1"/>
          </p:cNvSpPr>
          <p:nvPr/>
        </p:nvSpPr>
        <p:spPr bwMode="auto">
          <a:xfrm>
            <a:off x="787876" y="1581982"/>
            <a:ext cx="626062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solidFill>
                  <a:schemeClr val="tx1"/>
                </a:solidFill>
                <a:latin typeface="Arial" pitchFamily="34" charset="0"/>
                <a:cs typeface="Arial" pitchFamily="34" charset="0"/>
              </a:rPr>
              <a:t>Combinatorial</a:t>
            </a:r>
            <a:r>
              <a:rPr lang="en-US" sz="2800" dirty="0" smtClean="0">
                <a:latin typeface="Arial" pitchFamily="34" charset="0"/>
                <a:cs typeface="Arial" pitchFamily="34" charset="0"/>
              </a:rPr>
              <a:t>: a set of two vertexes.</a:t>
            </a:r>
            <a:endParaRPr lang="en-US" sz="2800" dirty="0" smtClean="0">
              <a:solidFill>
                <a:schemeClr val="tx1"/>
              </a:solidFill>
              <a:latin typeface="Arial" pitchFamily="34" charset="0"/>
              <a:cs typeface="Arial" pitchFamily="34" charset="0"/>
            </a:endParaRPr>
          </a:p>
        </p:txBody>
      </p:sp>
      <p:sp>
        <p:nvSpPr>
          <p:cNvPr id="23" name="Text Box 122"/>
          <p:cNvSpPr txBox="1">
            <a:spLocks noChangeArrowheads="1"/>
          </p:cNvSpPr>
          <p:nvPr/>
        </p:nvSpPr>
        <p:spPr bwMode="auto">
          <a:xfrm>
            <a:off x="1358900" y="1942612"/>
            <a:ext cx="707390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solidFill>
                  <a:schemeClr val="tx1"/>
                </a:solidFill>
                <a:latin typeface="Arial" pitchFamily="34" charset="0"/>
                <a:cs typeface="Arial" pitchFamily="34" charset="0"/>
              </a:rPr>
              <a:t>Geometric</a:t>
            </a:r>
            <a:r>
              <a:rPr lang="en-US" sz="2800" dirty="0" smtClean="0">
                <a:latin typeface="Arial" pitchFamily="34" charset="0"/>
                <a:cs typeface="Arial" pitchFamily="34" charset="0"/>
              </a:rPr>
              <a:t>: line segment joining two points</a:t>
            </a:r>
            <a:endParaRPr lang="en-US" sz="2800" dirty="0" smtClean="0">
              <a:solidFill>
                <a:schemeClr val="tx1"/>
              </a:solidFill>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10</a:t>
            </a:fld>
            <a:endParaRPr lang="en-US"/>
          </a:p>
        </p:txBody>
      </p:sp>
    </p:spTree>
    <p:extLst>
      <p:ext uri="{BB962C8B-B14F-4D97-AF65-F5344CB8AC3E}">
        <p14:creationId xmlns:p14="http://schemas.microsoft.com/office/powerpoint/2010/main" val="19537468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Graph</a:t>
            </a:r>
            <a:endParaRPr lang="en-US" dirty="0"/>
          </a:p>
        </p:txBody>
      </p:sp>
      <p:grpSp>
        <p:nvGrpSpPr>
          <p:cNvPr id="4" name="Group 3"/>
          <p:cNvGrpSpPr/>
          <p:nvPr/>
        </p:nvGrpSpPr>
        <p:grpSpPr>
          <a:xfrm>
            <a:off x="2769769" y="1931943"/>
            <a:ext cx="5217362" cy="3405584"/>
            <a:chOff x="2769769" y="1931943"/>
            <a:chExt cx="5217362" cy="3405584"/>
          </a:xfrm>
        </p:grpSpPr>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2" name="Straight Connector 21"/>
            <p:cNvCxnSpPr>
              <a:stCxn id="17" idx="7"/>
            </p:cNvCxnSpPr>
            <p:nvPr/>
          </p:nvCxnSpPr>
          <p:spPr bwMode="auto">
            <a:xfrm flipV="1">
              <a:off x="6284232" y="2324100"/>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3" name="Group 22"/>
            <p:cNvGrpSpPr/>
            <p:nvPr/>
          </p:nvGrpSpPr>
          <p:grpSpPr>
            <a:xfrm>
              <a:off x="7372581" y="1931943"/>
              <a:ext cx="614550" cy="522684"/>
              <a:chOff x="4578350" y="2815051"/>
              <a:chExt cx="358704" cy="305083"/>
            </a:xfrm>
          </p:grpSpPr>
          <p:sp>
            <p:nvSpPr>
              <p:cNvPr id="2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p:nvPr/>
          </p:nvCxnSpPr>
          <p:spPr bwMode="auto">
            <a:xfrm rot="16200000" flipV="1">
              <a:off x="6082432" y="3840397"/>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051899" y="4814843"/>
              <a:ext cx="614550" cy="522684"/>
              <a:chOff x="4578350" y="2815051"/>
              <a:chExt cx="358704" cy="305083"/>
            </a:xfrm>
          </p:grpSpPr>
          <p:sp>
            <p:nvSpPr>
              <p:cNvPr id="2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1" name="Straight Connector 30"/>
            <p:cNvCxnSpPr>
              <a:stCxn id="24" idx="4"/>
              <a:endCxn id="28" idx="0"/>
            </p:cNvCxnSpPr>
            <p:nvPr/>
          </p:nvCxnSpPr>
          <p:spPr bwMode="auto">
            <a:xfrm flipH="1">
              <a:off x="7359174" y="2454627"/>
              <a:ext cx="320682" cy="2360216"/>
            </a:xfrm>
            <a:prstGeom prst="line">
              <a:avLst/>
            </a:prstGeom>
            <a:noFill/>
            <a:ln w="57150" cap="flat" cmpd="sng" algn="ctr">
              <a:solidFill>
                <a:schemeClr val="tx1"/>
              </a:solidFill>
              <a:prstDash val="solid"/>
              <a:round/>
              <a:headEnd type="none" w="med" len="med"/>
              <a:tailEnd type="none" w="med" len="med"/>
            </a:ln>
            <a:effectLst/>
          </p:spPr>
        </p:cxnSp>
      </p:gr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11</a:t>
            </a:fld>
            <a:endParaRPr lang="en-US"/>
          </a:p>
        </p:txBody>
      </p:sp>
    </p:spTree>
    <p:extLst>
      <p:ext uri="{BB962C8B-B14F-4D97-AF65-F5344CB8AC3E}">
        <p14:creationId xmlns:p14="http://schemas.microsoft.com/office/powerpoint/2010/main" val="3258019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Graph</a:t>
            </a:r>
            <a:endParaRPr lang="en-US" dirty="0"/>
          </a:p>
        </p:txBody>
      </p:sp>
      <p:grpSp>
        <p:nvGrpSpPr>
          <p:cNvPr id="4" name="Group 3"/>
          <p:cNvGrpSpPr/>
          <p:nvPr/>
        </p:nvGrpSpPr>
        <p:grpSpPr>
          <a:xfrm>
            <a:off x="2769769" y="1931943"/>
            <a:ext cx="5217362" cy="3405584"/>
            <a:chOff x="2769769" y="1931943"/>
            <a:chExt cx="5217362" cy="3405584"/>
          </a:xfrm>
        </p:grpSpPr>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2" name="Straight Connector 21"/>
            <p:cNvCxnSpPr>
              <a:stCxn id="17" idx="7"/>
            </p:cNvCxnSpPr>
            <p:nvPr/>
          </p:nvCxnSpPr>
          <p:spPr bwMode="auto">
            <a:xfrm flipV="1">
              <a:off x="6284232" y="2324100"/>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3" name="Group 22"/>
            <p:cNvGrpSpPr/>
            <p:nvPr/>
          </p:nvGrpSpPr>
          <p:grpSpPr>
            <a:xfrm>
              <a:off x="7372581" y="1931943"/>
              <a:ext cx="614550" cy="522684"/>
              <a:chOff x="4578350" y="2815051"/>
              <a:chExt cx="358704" cy="305083"/>
            </a:xfrm>
          </p:grpSpPr>
          <p:sp>
            <p:nvSpPr>
              <p:cNvPr id="2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p:nvPr/>
          </p:nvCxnSpPr>
          <p:spPr bwMode="auto">
            <a:xfrm rot="16200000" flipV="1">
              <a:off x="6082432" y="3840397"/>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051899" y="4814843"/>
              <a:ext cx="614550" cy="522684"/>
              <a:chOff x="4578350" y="2815051"/>
              <a:chExt cx="358704" cy="305083"/>
            </a:xfrm>
          </p:grpSpPr>
          <p:sp>
            <p:nvSpPr>
              <p:cNvPr id="2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1" name="Straight Connector 30"/>
            <p:cNvCxnSpPr>
              <a:stCxn id="24" idx="4"/>
              <a:endCxn id="28" idx="0"/>
            </p:cNvCxnSpPr>
            <p:nvPr/>
          </p:nvCxnSpPr>
          <p:spPr bwMode="auto">
            <a:xfrm flipH="1">
              <a:off x="7359174" y="2454627"/>
              <a:ext cx="320682" cy="2360216"/>
            </a:xfrm>
            <a:prstGeom prst="line">
              <a:avLst/>
            </a:prstGeom>
            <a:noFill/>
            <a:ln w="57150" cap="flat" cmpd="sng" algn="ctr">
              <a:solidFill>
                <a:schemeClr val="tx1"/>
              </a:solidFill>
              <a:prstDash val="solid"/>
              <a:round/>
              <a:headEnd type="none" w="med" len="med"/>
              <a:tailEnd type="none" w="med" len="med"/>
            </a:ln>
            <a:effectLst/>
          </p:spPr>
        </p:cxnSp>
      </p:grpSp>
      <p:sp>
        <p:nvSpPr>
          <p:cNvPr id="39" name="Text Box 122"/>
          <p:cNvSpPr txBox="1">
            <a:spLocks noChangeArrowheads="1"/>
          </p:cNvSpPr>
          <p:nvPr/>
        </p:nvSpPr>
        <p:spPr bwMode="auto">
          <a:xfrm>
            <a:off x="787876" y="1581982"/>
            <a:ext cx="637866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Combinatorial</a:t>
            </a:r>
            <a:r>
              <a:rPr lang="en-US" sz="2800" dirty="0" smtClean="0">
                <a:latin typeface="Arial" pitchFamily="34" charset="0"/>
                <a:cs typeface="Arial" pitchFamily="34" charset="0"/>
              </a:rPr>
              <a:t>: a set of sets of vertices.</a:t>
            </a:r>
            <a:endParaRPr lang="en-US" sz="2800" dirty="0" smtClean="0">
              <a:solidFill>
                <a:schemeClr val="tx1"/>
              </a:solidFill>
              <a:latin typeface="Arial" pitchFamily="34" charset="0"/>
              <a:cs typeface="Arial" pitchFamily="34" charset="0"/>
            </a:endParaRPr>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12</a:t>
            </a:fld>
            <a:endParaRPr lang="en-US"/>
          </a:p>
        </p:txBody>
      </p:sp>
    </p:spTree>
    <p:extLst>
      <p:ext uri="{BB962C8B-B14F-4D97-AF65-F5344CB8AC3E}">
        <p14:creationId xmlns:p14="http://schemas.microsoft.com/office/powerpoint/2010/main" val="34216921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Graph</a:t>
            </a:r>
            <a:endParaRPr lang="en-US" dirty="0"/>
          </a:p>
        </p:txBody>
      </p:sp>
      <p:grpSp>
        <p:nvGrpSpPr>
          <p:cNvPr id="4" name="Group 3"/>
          <p:cNvGrpSpPr/>
          <p:nvPr/>
        </p:nvGrpSpPr>
        <p:grpSpPr>
          <a:xfrm>
            <a:off x="2769769" y="1931943"/>
            <a:ext cx="5217362" cy="3405584"/>
            <a:chOff x="2769769" y="1931943"/>
            <a:chExt cx="5217362" cy="3405584"/>
          </a:xfrm>
        </p:grpSpPr>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2" name="Straight Connector 21"/>
            <p:cNvCxnSpPr>
              <a:stCxn id="17" idx="7"/>
            </p:cNvCxnSpPr>
            <p:nvPr/>
          </p:nvCxnSpPr>
          <p:spPr bwMode="auto">
            <a:xfrm flipV="1">
              <a:off x="6284232" y="2324100"/>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3" name="Group 22"/>
            <p:cNvGrpSpPr/>
            <p:nvPr/>
          </p:nvGrpSpPr>
          <p:grpSpPr>
            <a:xfrm>
              <a:off x="7372581" y="1931943"/>
              <a:ext cx="614550" cy="522684"/>
              <a:chOff x="4578350" y="2815051"/>
              <a:chExt cx="358704" cy="305083"/>
            </a:xfrm>
          </p:grpSpPr>
          <p:sp>
            <p:nvSpPr>
              <p:cNvPr id="2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p:nvPr/>
          </p:nvCxnSpPr>
          <p:spPr bwMode="auto">
            <a:xfrm rot="16200000" flipV="1">
              <a:off x="6082432" y="3840397"/>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051899" y="4814843"/>
              <a:ext cx="614550" cy="522684"/>
              <a:chOff x="4578350" y="2815051"/>
              <a:chExt cx="358704" cy="305083"/>
            </a:xfrm>
          </p:grpSpPr>
          <p:sp>
            <p:nvSpPr>
              <p:cNvPr id="2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1" name="Straight Connector 30"/>
            <p:cNvCxnSpPr>
              <a:stCxn id="24" idx="4"/>
              <a:endCxn id="28" idx="0"/>
            </p:cNvCxnSpPr>
            <p:nvPr/>
          </p:nvCxnSpPr>
          <p:spPr bwMode="auto">
            <a:xfrm flipH="1">
              <a:off x="7359174" y="2454627"/>
              <a:ext cx="320682" cy="2360216"/>
            </a:xfrm>
            <a:prstGeom prst="line">
              <a:avLst/>
            </a:prstGeom>
            <a:noFill/>
            <a:ln w="57150" cap="flat" cmpd="sng" algn="ctr">
              <a:solidFill>
                <a:schemeClr val="tx1"/>
              </a:solidFill>
              <a:prstDash val="solid"/>
              <a:round/>
              <a:headEnd type="none" w="med" len="med"/>
              <a:tailEnd type="none" w="med" len="med"/>
            </a:ln>
            <a:effectLst/>
          </p:spPr>
        </p:cxnSp>
      </p:grpSp>
      <p:sp>
        <p:nvSpPr>
          <p:cNvPr id="39" name="Text Box 122"/>
          <p:cNvSpPr txBox="1">
            <a:spLocks noChangeArrowheads="1"/>
          </p:cNvSpPr>
          <p:nvPr/>
        </p:nvSpPr>
        <p:spPr bwMode="auto">
          <a:xfrm>
            <a:off x="787876" y="1581982"/>
            <a:ext cx="637866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Combinatorial</a:t>
            </a:r>
            <a:r>
              <a:rPr lang="en-US" sz="2800" dirty="0" smtClean="0">
                <a:latin typeface="Arial" pitchFamily="34" charset="0"/>
                <a:cs typeface="Arial" pitchFamily="34" charset="0"/>
              </a:rPr>
              <a:t>: a set of sets of vertices.</a:t>
            </a:r>
            <a:endParaRPr lang="en-US" sz="2800" dirty="0" smtClean="0">
              <a:solidFill>
                <a:schemeClr val="tx1"/>
              </a:solidFill>
              <a:latin typeface="Arial" pitchFamily="34" charset="0"/>
              <a:cs typeface="Arial" pitchFamily="34" charset="0"/>
            </a:endParaRPr>
          </a:p>
        </p:txBody>
      </p:sp>
      <p:sp>
        <p:nvSpPr>
          <p:cNvPr id="40" name="Text Box 122"/>
          <p:cNvSpPr txBox="1">
            <a:spLocks noChangeArrowheads="1"/>
          </p:cNvSpPr>
          <p:nvPr/>
        </p:nvSpPr>
        <p:spPr bwMode="auto">
          <a:xfrm>
            <a:off x="1358900" y="1942612"/>
            <a:ext cx="707390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solidFill>
                  <a:schemeClr val="tx1"/>
                </a:solidFill>
                <a:latin typeface="Arial" pitchFamily="34" charset="0"/>
                <a:cs typeface="Arial" pitchFamily="34" charset="0"/>
              </a:rPr>
              <a:t>Geometric</a:t>
            </a:r>
            <a:r>
              <a:rPr lang="en-US" sz="2800" dirty="0" smtClean="0">
                <a:latin typeface="Arial" pitchFamily="34" charset="0"/>
                <a:cs typeface="Arial" pitchFamily="34" charset="0"/>
              </a:rPr>
              <a:t>: points joined by line segments</a:t>
            </a:r>
            <a:endParaRPr lang="en-US" sz="2800" dirty="0" smtClean="0">
              <a:solidFill>
                <a:schemeClr val="tx1"/>
              </a:solidFill>
              <a:latin typeface="Arial" pitchFamily="34" charset="0"/>
              <a:cs typeface="Arial" pitchFamily="34" charset="0"/>
            </a:endParaRPr>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13</a:t>
            </a:fld>
            <a:endParaRPr lang="en-US"/>
          </a:p>
        </p:txBody>
      </p:sp>
    </p:spTree>
    <p:extLst>
      <p:ext uri="{BB962C8B-B14F-4D97-AF65-F5344CB8AC3E}">
        <p14:creationId xmlns:p14="http://schemas.microsoft.com/office/powerpoint/2010/main" val="9802275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sp>
        <p:nvSpPr>
          <p:cNvPr id="2" name="Title 1"/>
          <p:cNvSpPr>
            <a:spLocks noGrp="1"/>
          </p:cNvSpPr>
          <p:nvPr>
            <p:ph type="title"/>
          </p:nvPr>
        </p:nvSpPr>
        <p:spPr/>
        <p:txBody>
          <a:bodyPr/>
          <a:lstStyle/>
          <a:p>
            <a:r>
              <a:rPr lang="en-US" dirty="0" smtClean="0"/>
              <a:t>Graphs</a:t>
            </a:r>
            <a:endParaRPr lang="en-US" dirty="0"/>
          </a:p>
        </p:txBody>
      </p: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2" name="Straight Connector 21"/>
          <p:cNvCxnSpPr>
            <a:stCxn id="17" idx="7"/>
          </p:cNvCxnSpPr>
          <p:nvPr/>
        </p:nvCxnSpPr>
        <p:spPr bwMode="auto">
          <a:xfrm flipV="1">
            <a:off x="6284232" y="2324100"/>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3" name="Group 22"/>
          <p:cNvGrpSpPr/>
          <p:nvPr/>
        </p:nvGrpSpPr>
        <p:grpSpPr>
          <a:xfrm>
            <a:off x="7372581" y="1931943"/>
            <a:ext cx="614550" cy="522684"/>
            <a:chOff x="4578350" y="2815051"/>
            <a:chExt cx="358704" cy="305083"/>
          </a:xfrm>
        </p:grpSpPr>
        <p:sp>
          <p:nvSpPr>
            <p:cNvPr id="2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p:nvPr/>
        </p:nvCxnSpPr>
        <p:spPr bwMode="auto">
          <a:xfrm rot="16200000" flipV="1">
            <a:off x="6082432" y="3840397"/>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051899" y="4814843"/>
            <a:ext cx="614550" cy="522684"/>
            <a:chOff x="4578350" y="2815051"/>
            <a:chExt cx="358704" cy="305083"/>
          </a:xfrm>
        </p:grpSpPr>
        <p:sp>
          <p:nvSpPr>
            <p:cNvPr id="2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1" name="Straight Connector 30"/>
          <p:cNvCxnSpPr>
            <a:stCxn id="24" idx="4"/>
            <a:endCxn id="28" idx="0"/>
          </p:cNvCxnSpPr>
          <p:nvPr/>
        </p:nvCxnSpPr>
        <p:spPr bwMode="auto">
          <a:xfrm flipH="1">
            <a:off x="7359174" y="2454627"/>
            <a:ext cx="320682" cy="2360216"/>
          </a:xfrm>
          <a:prstGeom prst="line">
            <a:avLst/>
          </a:prstGeom>
          <a:noFill/>
          <a:ln w="57150" cap="flat" cmpd="sng" algn="ctr">
            <a:solidFill>
              <a:schemeClr val="tx1"/>
            </a:solidFill>
            <a:prstDash val="solid"/>
            <a:round/>
            <a:headEnd type="none" w="med" len="med"/>
            <a:tailEnd type="none" w="med" len="med"/>
          </a:ln>
          <a:effectLst/>
        </p:spPr>
      </p:cxnSp>
      <p:sp>
        <p:nvSpPr>
          <p:cNvPr id="15" name="Text Box 122"/>
          <p:cNvSpPr txBox="1">
            <a:spLocks noChangeArrowheads="1"/>
          </p:cNvSpPr>
          <p:nvPr/>
        </p:nvSpPr>
        <p:spPr bwMode="auto">
          <a:xfrm>
            <a:off x="1897889" y="2951947"/>
            <a:ext cx="4627915" cy="954107"/>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smtClean="0">
                <a:latin typeface="Arial" pitchFamily="34" charset="0"/>
                <a:cs typeface="Arial" pitchFamily="34" charset="0"/>
              </a:rPr>
              <a:t>finite set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with a collection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a:latin typeface="Arial" pitchFamily="34" charset="0"/>
                <a:cs typeface="Arial" pitchFamily="34" charset="0"/>
              </a:rPr>
              <a:t>of subsets </a:t>
            </a:r>
            <a:r>
              <a:rPr lang="en-US" sz="2800" dirty="0" smtClean="0">
                <a:latin typeface="Arial" pitchFamily="34" charset="0"/>
                <a:cs typeface="Arial" pitchFamily="34" charset="0"/>
              </a:rPr>
              <a:t>of </a:t>
            </a:r>
            <a:r>
              <a:rPr lang="en-US" sz="2800" i="1" dirty="0" smtClean="0">
                <a:solidFill>
                  <a:schemeClr val="tx1"/>
                </a:solidFill>
                <a:latin typeface="Arial" pitchFamily="34" charset="0"/>
                <a:cs typeface="Arial" pitchFamily="34" charset="0"/>
              </a:rPr>
              <a:t>V,</a:t>
            </a:r>
            <a:endParaRPr lang="en-US" sz="2800" b="1" i="1" dirty="0" smtClean="0">
              <a:solidFill>
                <a:schemeClr val="tx1"/>
              </a:solidFill>
              <a:latin typeface="Arial" pitchFamily="34" charset="0"/>
              <a:cs typeface="Arial" pitchFamily="34" charset="0"/>
            </a:endParaRPr>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14</a:t>
            </a:fld>
            <a:endParaRPr lang="en-US"/>
          </a:p>
        </p:txBody>
      </p:sp>
    </p:spTree>
    <p:extLst>
      <p:ext uri="{BB962C8B-B14F-4D97-AF65-F5344CB8AC3E}">
        <p14:creationId xmlns:p14="http://schemas.microsoft.com/office/powerpoint/2010/main" val="5476329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sp>
        <p:nvSpPr>
          <p:cNvPr id="2" name="Title 1"/>
          <p:cNvSpPr>
            <a:spLocks noGrp="1"/>
          </p:cNvSpPr>
          <p:nvPr>
            <p:ph type="title"/>
          </p:nvPr>
        </p:nvSpPr>
        <p:spPr/>
        <p:txBody>
          <a:bodyPr/>
          <a:lstStyle/>
          <a:p>
            <a:r>
              <a:rPr lang="en-US" dirty="0" smtClean="0"/>
              <a:t>Graphs</a:t>
            </a:r>
            <a:endParaRPr lang="en-US" dirty="0"/>
          </a:p>
        </p:txBody>
      </p: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2" name="Straight Connector 21"/>
          <p:cNvCxnSpPr>
            <a:stCxn id="17" idx="7"/>
          </p:cNvCxnSpPr>
          <p:nvPr/>
        </p:nvCxnSpPr>
        <p:spPr bwMode="auto">
          <a:xfrm flipV="1">
            <a:off x="6284232" y="2324100"/>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3" name="Group 22"/>
          <p:cNvGrpSpPr/>
          <p:nvPr/>
        </p:nvGrpSpPr>
        <p:grpSpPr>
          <a:xfrm>
            <a:off x="7372581" y="1931943"/>
            <a:ext cx="614550" cy="522684"/>
            <a:chOff x="4578350" y="2815051"/>
            <a:chExt cx="358704" cy="305083"/>
          </a:xfrm>
        </p:grpSpPr>
        <p:sp>
          <p:nvSpPr>
            <p:cNvPr id="2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p:nvPr/>
        </p:nvCxnSpPr>
        <p:spPr bwMode="auto">
          <a:xfrm rot="16200000" flipV="1">
            <a:off x="6082432" y="3840397"/>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051899" y="4814843"/>
            <a:ext cx="614550" cy="522684"/>
            <a:chOff x="4578350" y="2815051"/>
            <a:chExt cx="358704" cy="305083"/>
          </a:xfrm>
        </p:grpSpPr>
        <p:sp>
          <p:nvSpPr>
            <p:cNvPr id="2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1" name="Straight Connector 30"/>
          <p:cNvCxnSpPr>
            <a:stCxn id="24" idx="4"/>
            <a:endCxn id="28" idx="0"/>
          </p:cNvCxnSpPr>
          <p:nvPr/>
        </p:nvCxnSpPr>
        <p:spPr bwMode="auto">
          <a:xfrm flipH="1">
            <a:off x="7359174" y="2454627"/>
            <a:ext cx="320682" cy="2360216"/>
          </a:xfrm>
          <a:prstGeom prst="line">
            <a:avLst/>
          </a:prstGeom>
          <a:noFill/>
          <a:ln w="57150" cap="flat" cmpd="sng" algn="ctr">
            <a:solidFill>
              <a:schemeClr val="tx1"/>
            </a:solidFill>
            <a:prstDash val="solid"/>
            <a:round/>
            <a:headEnd type="none" w="med" len="med"/>
            <a:tailEnd type="none" w="med" len="med"/>
          </a:ln>
          <a:effectLst/>
        </p:spPr>
      </p:cxnSp>
      <p:sp>
        <p:nvSpPr>
          <p:cNvPr id="47" name="Text Box 122"/>
          <p:cNvSpPr txBox="1">
            <a:spLocks noChangeArrowheads="1"/>
          </p:cNvSpPr>
          <p:nvPr/>
        </p:nvSpPr>
        <p:spPr bwMode="auto">
          <a:xfrm>
            <a:off x="1924933" y="4608835"/>
            <a:ext cx="3105337" cy="954107"/>
          </a:xfrm>
          <a:prstGeom prst="rect">
            <a:avLst/>
          </a:prstGeom>
          <a:solidFill>
            <a:schemeClr val="bg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simplices</a:t>
            </a:r>
          </a:p>
          <a:p>
            <a:pPr algn="ctr"/>
            <a:r>
              <a:rPr lang="en-US" sz="2800" dirty="0" smtClean="0">
                <a:latin typeface="Arial" pitchFamily="34" charset="0"/>
                <a:cs typeface="Arial" pitchFamily="34" charset="0"/>
              </a:rPr>
              <a:t>(singular: simplex)</a:t>
            </a:r>
          </a:p>
        </p:txBody>
      </p:sp>
      <p:sp>
        <p:nvSpPr>
          <p:cNvPr id="15" name="Text Box 122"/>
          <p:cNvSpPr txBox="1">
            <a:spLocks noChangeArrowheads="1"/>
          </p:cNvSpPr>
          <p:nvPr/>
        </p:nvSpPr>
        <p:spPr bwMode="auto">
          <a:xfrm>
            <a:off x="1897889" y="2951947"/>
            <a:ext cx="4627915" cy="954107"/>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smtClean="0">
                <a:solidFill>
                  <a:schemeClr val="bg1">
                    <a:lumMod val="75000"/>
                  </a:schemeClr>
                </a:solidFill>
                <a:latin typeface="Arial" pitchFamily="34" charset="0"/>
                <a:cs typeface="Arial" pitchFamily="34" charset="0"/>
              </a:rPr>
              <a:t>finite set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a:t>
            </a:r>
            <a:r>
              <a:rPr lang="en-US" sz="2800" dirty="0" smtClean="0">
                <a:solidFill>
                  <a:schemeClr val="bg1">
                    <a:lumMod val="75000"/>
                  </a:schemeClr>
                </a:solidFill>
                <a:latin typeface="Arial" pitchFamily="34" charset="0"/>
                <a:cs typeface="Arial" pitchFamily="34" charset="0"/>
              </a:rPr>
              <a:t>with a collection </a:t>
            </a:r>
            <a:r>
              <a:rPr lang="en-US" sz="2800" dirty="0" smtClean="0">
                <a:solidFill>
                  <a:schemeClr val="bg1">
                    <a:lumMod val="75000"/>
                  </a:schemeClr>
                </a:solidFill>
                <a:latin typeface="cmsy10"/>
                <a:cs typeface="Arial" pitchFamily="34" charset="0"/>
              </a:rPr>
              <a:t>G</a:t>
            </a:r>
            <a:r>
              <a:rPr lang="en-US" sz="2800" dirty="0" smtClean="0">
                <a:solidFill>
                  <a:schemeClr val="bg1">
                    <a:lumMod val="75000"/>
                  </a:schemeClr>
                </a:solidFill>
                <a:latin typeface="Arial" pitchFamily="34" charset="0"/>
                <a:cs typeface="Arial" pitchFamily="34" charset="0"/>
              </a:rPr>
              <a:t> </a:t>
            </a:r>
            <a:r>
              <a:rPr lang="en-US" sz="2800" dirty="0">
                <a:solidFill>
                  <a:schemeClr val="bg1">
                    <a:lumMod val="75000"/>
                  </a:schemeClr>
                </a:solidFill>
                <a:latin typeface="Arial" pitchFamily="34" charset="0"/>
                <a:cs typeface="Arial" pitchFamily="34" charset="0"/>
              </a:rPr>
              <a:t>of </a:t>
            </a:r>
            <a:r>
              <a:rPr lang="en-US" sz="2800" dirty="0">
                <a:latin typeface="Arial" pitchFamily="34" charset="0"/>
                <a:cs typeface="Arial" pitchFamily="34" charset="0"/>
              </a:rPr>
              <a:t>subsets </a:t>
            </a:r>
            <a:r>
              <a:rPr lang="en-US" sz="2800" dirty="0" smtClean="0">
                <a:latin typeface="Arial" pitchFamily="34" charset="0"/>
                <a:cs typeface="Arial" pitchFamily="34" charset="0"/>
              </a:rPr>
              <a:t>of </a:t>
            </a:r>
            <a:r>
              <a:rPr lang="en-US" sz="2800" i="1" dirty="0" smtClean="0">
                <a:solidFill>
                  <a:schemeClr val="tx1"/>
                </a:solidFill>
                <a:latin typeface="Arial" pitchFamily="34" charset="0"/>
                <a:cs typeface="Arial" pitchFamily="34" charset="0"/>
              </a:rPr>
              <a:t>V,</a:t>
            </a:r>
            <a:endParaRPr lang="en-US" sz="2800" b="1" i="1" dirty="0" smtClean="0">
              <a:solidFill>
                <a:schemeClr val="tx1"/>
              </a:solidFill>
              <a:latin typeface="Arial" pitchFamily="34" charset="0"/>
              <a:cs typeface="Arial" pitchFamily="34" charset="0"/>
            </a:endParaRPr>
          </a:p>
        </p:txBody>
      </p:sp>
      <p:sp>
        <p:nvSpPr>
          <p:cNvPr id="49" name="Text Box 122"/>
          <p:cNvSpPr txBox="1">
            <a:spLocks noChangeArrowheads="1"/>
          </p:cNvSpPr>
          <p:nvPr/>
        </p:nvSpPr>
        <p:spPr bwMode="auto">
          <a:xfrm>
            <a:off x="1897889" y="1625716"/>
            <a:ext cx="1423788" cy="523220"/>
          </a:xfrm>
          <a:prstGeom prst="rect">
            <a:avLst/>
          </a:prstGeom>
          <a:solidFill>
            <a:schemeClr val="bg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i="1" dirty="0" smtClean="0">
                <a:latin typeface="Arial" pitchFamily="34" charset="0"/>
                <a:cs typeface="Arial" pitchFamily="34" charset="0"/>
              </a:rPr>
              <a:t>vertices</a:t>
            </a:r>
            <a:endParaRPr lang="en-US" sz="2800" b="1" i="1" dirty="0" smtClean="0">
              <a:solidFill>
                <a:schemeClr val="tx1"/>
              </a:solidFill>
              <a:latin typeface="Arial" pitchFamily="34" charset="0"/>
              <a:cs typeface="Arial" pitchFamily="34" charset="0"/>
            </a:endParaRPr>
          </a:p>
        </p:txBody>
      </p:sp>
      <p:sp>
        <p:nvSpPr>
          <p:cNvPr id="4" name="Rounded Rectangular Callout 3"/>
          <p:cNvSpPr/>
          <p:nvPr/>
        </p:nvSpPr>
        <p:spPr bwMode="auto">
          <a:xfrm>
            <a:off x="3188585" y="2788595"/>
            <a:ext cx="748415" cy="695224"/>
          </a:xfrm>
          <a:prstGeom prst="wedgeRoundRectCallout">
            <a:avLst>
              <a:gd name="adj1" fmla="val -128258"/>
              <a:gd name="adj2" fmla="val -126251"/>
              <a:gd name="adj3" fmla="val 16667"/>
            </a:avLst>
          </a:prstGeom>
          <a:noFill/>
          <a:ln w="38100">
            <a:solidFill>
              <a:srgbClr val="FF0000"/>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48" name="Rounded Rectangular Callout 47"/>
          <p:cNvSpPr/>
          <p:nvPr/>
        </p:nvSpPr>
        <p:spPr bwMode="auto">
          <a:xfrm>
            <a:off x="3464900" y="3410474"/>
            <a:ext cx="2201499" cy="717026"/>
          </a:xfrm>
          <a:prstGeom prst="wedgeRoundRectCallout">
            <a:avLst>
              <a:gd name="adj1" fmla="val -43143"/>
              <a:gd name="adj2" fmla="val 107114"/>
              <a:gd name="adj3" fmla="val 16667"/>
            </a:avLst>
          </a:prstGeom>
          <a:noFill/>
          <a:ln w="38100">
            <a:solidFill>
              <a:srgbClr val="FF0000"/>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15</a:t>
            </a:fld>
            <a:endParaRPr lang="en-US"/>
          </a:p>
        </p:txBody>
      </p:sp>
    </p:spTree>
    <p:extLst>
      <p:ext uri="{BB962C8B-B14F-4D97-AF65-F5344CB8AC3E}">
        <p14:creationId xmlns:p14="http://schemas.microsoft.com/office/powerpoint/2010/main" val="3949289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Graphs</a:t>
            </a:r>
            <a:endParaRPr lang="en-US" dirty="0"/>
          </a:p>
        </p:txBody>
      </p:sp>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2" name="Straight Connector 21"/>
          <p:cNvCxnSpPr>
            <a:stCxn id="17" idx="7"/>
          </p:cNvCxnSpPr>
          <p:nvPr/>
        </p:nvCxnSpPr>
        <p:spPr bwMode="auto">
          <a:xfrm flipV="1">
            <a:off x="6284232" y="2324100"/>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3" name="Group 22"/>
          <p:cNvGrpSpPr/>
          <p:nvPr/>
        </p:nvGrpSpPr>
        <p:grpSpPr>
          <a:xfrm>
            <a:off x="7372581" y="1931943"/>
            <a:ext cx="614550" cy="522684"/>
            <a:chOff x="4578350" y="2815051"/>
            <a:chExt cx="358704" cy="305083"/>
          </a:xfrm>
        </p:grpSpPr>
        <p:sp>
          <p:nvSpPr>
            <p:cNvPr id="2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p:nvPr/>
        </p:nvCxnSpPr>
        <p:spPr bwMode="auto">
          <a:xfrm rot="16200000" flipV="1">
            <a:off x="6082432" y="3840397"/>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051899" y="4814843"/>
            <a:ext cx="614550" cy="522684"/>
            <a:chOff x="4578350" y="2815051"/>
            <a:chExt cx="358704" cy="305083"/>
          </a:xfrm>
        </p:grpSpPr>
        <p:sp>
          <p:nvSpPr>
            <p:cNvPr id="2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1" name="Straight Connector 30"/>
          <p:cNvCxnSpPr>
            <a:stCxn id="24" idx="4"/>
            <a:endCxn id="28" idx="0"/>
          </p:cNvCxnSpPr>
          <p:nvPr/>
        </p:nvCxnSpPr>
        <p:spPr bwMode="auto">
          <a:xfrm flipH="1">
            <a:off x="7359174" y="2454627"/>
            <a:ext cx="320682" cy="2360216"/>
          </a:xfrm>
          <a:prstGeom prst="line">
            <a:avLst/>
          </a:prstGeom>
          <a:noFill/>
          <a:ln w="57150" cap="flat" cmpd="sng" algn="ctr">
            <a:solidFill>
              <a:schemeClr val="tx1"/>
            </a:solidFill>
            <a:prstDash val="solid"/>
            <a:round/>
            <a:headEnd type="none" w="med" len="med"/>
            <a:tailEnd type="none" w="med" len="med"/>
          </a:ln>
          <a:effectLst/>
        </p:spPr>
      </p:cxnSp>
      <p:sp>
        <p:nvSpPr>
          <p:cNvPr id="30" name="Footer Placeholder 1"/>
          <p:cNvSpPr txBox="1">
            <a:spLocks/>
          </p:cNvSpPr>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Arial" pitchFamily="-72" charset="0"/>
                <a:ea typeface="Arial" pitchFamily="-72" charset="0"/>
                <a:cs typeface="Arial" pitchFamily="-72" charset="0"/>
              </a:defRPr>
            </a:lvl1pPr>
            <a:lvl2pPr marL="4572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2pPr>
            <a:lvl3pPr marL="9144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3pPr>
            <a:lvl4pPr marL="13716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4pPr>
            <a:lvl5pPr marL="18288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5pPr>
            <a:lvl6pPr marL="22860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6pPr>
            <a:lvl7pPr marL="27432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7pPr>
            <a:lvl8pPr marL="32004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8pPr>
            <a:lvl9pPr marL="36576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9pPr>
          </a:lstStyle>
          <a:p>
            <a:pPr algn="ctr">
              <a:defRPr/>
            </a:pPr>
            <a:r>
              <a:rPr lang="en-US" dirty="0" smtClean="0"/>
              <a:t>Distributed Computing through Combinatorial Topology</a:t>
            </a:r>
            <a:endParaRPr lang="en-US" dirty="0"/>
          </a:p>
        </p:txBody>
      </p:sp>
      <p:sp>
        <p:nvSpPr>
          <p:cNvPr id="32" name="Text Box 122"/>
          <p:cNvSpPr txBox="1">
            <a:spLocks noChangeArrowheads="1"/>
          </p:cNvSpPr>
          <p:nvPr/>
        </p:nvSpPr>
        <p:spPr bwMode="auto">
          <a:xfrm>
            <a:off x="1897889" y="4076847"/>
            <a:ext cx="4014240"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(1) If </a:t>
            </a:r>
            <a:r>
              <a:rPr lang="en-US" sz="2800" i="1" dirty="0" smtClean="0">
                <a:solidFill>
                  <a:schemeClr val="tx1"/>
                </a:solidFill>
                <a:latin typeface="Arial" pitchFamily="34" charset="0"/>
                <a:cs typeface="Arial" pitchFamily="34" charset="0"/>
              </a:rPr>
              <a:t>X</a:t>
            </a:r>
            <a:r>
              <a:rPr lang="en-US" sz="2800" dirty="0" smtClean="0">
                <a:latin typeface="Arial" pitchFamily="34" charset="0"/>
                <a:cs typeface="Arial" pitchFamily="34" charset="0"/>
              </a:rPr>
              <a:t> </a:t>
            </a:r>
            <a:r>
              <a:rPr lang="en-US" sz="2800" dirty="0" smtClean="0">
                <a:latin typeface="cmsy10"/>
                <a:cs typeface="Arial" pitchFamily="34" charset="0"/>
              </a:rPr>
              <a:t>2</a:t>
            </a:r>
            <a:r>
              <a:rPr lang="en-US" sz="2800" dirty="0" smtClean="0">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then </a:t>
            </a:r>
            <a:r>
              <a:rPr lang="en-US" sz="2800" dirty="0" smtClean="0">
                <a:solidFill>
                  <a:schemeClr val="tx1"/>
                </a:solidFill>
                <a:latin typeface="Arial" pitchFamily="34" charset="0"/>
                <a:cs typeface="Arial" pitchFamily="34" charset="0"/>
              </a:rPr>
              <a:t>|X|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2</a:t>
            </a:r>
            <a:endParaRPr lang="en-US" sz="2800" b="1" i="1" dirty="0" smtClean="0">
              <a:solidFill>
                <a:schemeClr val="tx1"/>
              </a:solidFill>
              <a:latin typeface="Arial" pitchFamily="34" charset="0"/>
              <a:cs typeface="Arial" pitchFamily="34" charset="0"/>
            </a:endParaRPr>
          </a:p>
        </p:txBody>
      </p:sp>
      <p:sp>
        <p:nvSpPr>
          <p:cNvPr id="39" name="Text Box 122"/>
          <p:cNvSpPr txBox="1">
            <a:spLocks noChangeArrowheads="1"/>
          </p:cNvSpPr>
          <p:nvPr/>
        </p:nvSpPr>
        <p:spPr bwMode="auto">
          <a:xfrm>
            <a:off x="1897889" y="2951947"/>
            <a:ext cx="4627915" cy="954107"/>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smtClean="0">
                <a:latin typeface="Arial" pitchFamily="34" charset="0"/>
                <a:cs typeface="Arial" pitchFamily="34" charset="0"/>
              </a:rPr>
              <a:t>finite set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with a collection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a:latin typeface="Arial" pitchFamily="34" charset="0"/>
                <a:cs typeface="Arial" pitchFamily="34" charset="0"/>
              </a:rPr>
              <a:t>of subsets </a:t>
            </a:r>
            <a:r>
              <a:rPr lang="en-US" sz="2800" dirty="0" smtClean="0">
                <a:latin typeface="Arial" pitchFamily="34" charset="0"/>
                <a:cs typeface="Arial" pitchFamily="34" charset="0"/>
              </a:rPr>
              <a:t>of </a:t>
            </a:r>
            <a:r>
              <a:rPr lang="en-US" sz="2800" i="1" dirty="0" smtClean="0">
                <a:solidFill>
                  <a:schemeClr val="tx1"/>
                </a:solidFill>
                <a:latin typeface="Arial" pitchFamily="34" charset="0"/>
                <a:cs typeface="Arial" pitchFamily="34" charset="0"/>
              </a:rPr>
              <a:t>V,</a:t>
            </a:r>
            <a:endParaRPr lang="en-US" sz="2800" b="1" i="1" dirty="0" smtClean="0">
              <a:solidFill>
                <a:schemeClr val="tx1"/>
              </a:solidFill>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16</a:t>
            </a:fld>
            <a:endParaRPr lang="en-US"/>
          </a:p>
        </p:txBody>
      </p:sp>
    </p:spTree>
    <p:extLst>
      <p:ext uri="{BB962C8B-B14F-4D97-AF65-F5344CB8AC3E}">
        <p14:creationId xmlns:p14="http://schemas.microsoft.com/office/powerpoint/2010/main" val="11858933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Graphs</a:t>
            </a:r>
            <a:endParaRPr lang="en-US" dirty="0"/>
          </a:p>
        </p:txBody>
      </p:sp>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2" name="Straight Connector 21"/>
          <p:cNvCxnSpPr>
            <a:stCxn id="17" idx="7"/>
          </p:cNvCxnSpPr>
          <p:nvPr/>
        </p:nvCxnSpPr>
        <p:spPr bwMode="auto">
          <a:xfrm flipV="1">
            <a:off x="6284232" y="2324100"/>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3" name="Group 22"/>
          <p:cNvGrpSpPr/>
          <p:nvPr/>
        </p:nvGrpSpPr>
        <p:grpSpPr>
          <a:xfrm>
            <a:off x="7372581" y="1931943"/>
            <a:ext cx="614550" cy="522684"/>
            <a:chOff x="4578350" y="2815051"/>
            <a:chExt cx="358704" cy="305083"/>
          </a:xfrm>
        </p:grpSpPr>
        <p:sp>
          <p:nvSpPr>
            <p:cNvPr id="2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p:nvPr/>
        </p:nvCxnSpPr>
        <p:spPr bwMode="auto">
          <a:xfrm rot="16200000" flipV="1">
            <a:off x="6082432" y="3840397"/>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051899" y="4814843"/>
            <a:ext cx="614550" cy="522684"/>
            <a:chOff x="4578350" y="2815051"/>
            <a:chExt cx="358704" cy="305083"/>
          </a:xfrm>
        </p:grpSpPr>
        <p:sp>
          <p:nvSpPr>
            <p:cNvPr id="2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1" name="Straight Connector 30"/>
          <p:cNvCxnSpPr>
            <a:stCxn id="24" idx="4"/>
            <a:endCxn id="28" idx="0"/>
          </p:cNvCxnSpPr>
          <p:nvPr/>
        </p:nvCxnSpPr>
        <p:spPr bwMode="auto">
          <a:xfrm flipH="1">
            <a:off x="7359174" y="2454627"/>
            <a:ext cx="320682" cy="2360216"/>
          </a:xfrm>
          <a:prstGeom prst="line">
            <a:avLst/>
          </a:prstGeom>
          <a:noFill/>
          <a:ln w="57150" cap="flat" cmpd="sng" algn="ctr">
            <a:solidFill>
              <a:schemeClr val="tx1"/>
            </a:solidFill>
            <a:prstDash val="solid"/>
            <a:round/>
            <a:headEnd type="none" w="med" len="med"/>
            <a:tailEnd type="none" w="med" len="med"/>
          </a:ln>
          <a:effectLst/>
        </p:spPr>
      </p:cxnSp>
      <p:sp>
        <p:nvSpPr>
          <p:cNvPr id="30" name="Footer Placeholder 1"/>
          <p:cNvSpPr txBox="1">
            <a:spLocks/>
          </p:cNvSpPr>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Arial" pitchFamily="-72" charset="0"/>
                <a:ea typeface="Arial" pitchFamily="-72" charset="0"/>
                <a:cs typeface="Arial" pitchFamily="-72" charset="0"/>
              </a:defRPr>
            </a:lvl1pPr>
            <a:lvl2pPr marL="4572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2pPr>
            <a:lvl3pPr marL="9144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3pPr>
            <a:lvl4pPr marL="13716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4pPr>
            <a:lvl5pPr marL="1828800" algn="l" rtl="0" fontAlgn="base">
              <a:spcBef>
                <a:spcPct val="0"/>
              </a:spcBef>
              <a:spcAft>
                <a:spcPct val="0"/>
              </a:spcAft>
              <a:defRPr sz="4400" kern="1200">
                <a:solidFill>
                  <a:srgbClr val="0000FF"/>
                </a:solidFill>
                <a:latin typeface="Comic Sans MS" pitchFamily="-72" charset="0"/>
                <a:ea typeface="ＭＳ Ｐゴシック" pitchFamily="-72" charset="-128"/>
                <a:cs typeface="ＭＳ Ｐゴシック" pitchFamily="-72" charset="-128"/>
              </a:defRPr>
            </a:lvl5pPr>
            <a:lvl6pPr marL="22860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6pPr>
            <a:lvl7pPr marL="27432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7pPr>
            <a:lvl8pPr marL="32004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8pPr>
            <a:lvl9pPr marL="3657600" algn="l" defTabSz="457200" rtl="0" eaLnBrk="1" latinLnBrk="0" hangingPunct="1">
              <a:defRPr sz="4400" kern="1200">
                <a:solidFill>
                  <a:srgbClr val="0000FF"/>
                </a:solidFill>
                <a:latin typeface="Comic Sans MS" pitchFamily="-72" charset="0"/>
                <a:ea typeface="ＭＳ Ｐゴシック" pitchFamily="-72" charset="-128"/>
                <a:cs typeface="ＭＳ Ｐゴシック" pitchFamily="-72" charset="-128"/>
              </a:defRPr>
            </a:lvl9pPr>
          </a:lstStyle>
          <a:p>
            <a:pPr algn="ctr">
              <a:defRPr/>
            </a:pPr>
            <a:r>
              <a:rPr lang="en-US" dirty="0" smtClean="0"/>
              <a:t>Distributed Computing through Combinatorial Topology</a:t>
            </a:r>
            <a:endParaRPr lang="en-US" dirty="0"/>
          </a:p>
        </p:txBody>
      </p:sp>
      <p:sp>
        <p:nvSpPr>
          <p:cNvPr id="32" name="Text Box 122"/>
          <p:cNvSpPr txBox="1">
            <a:spLocks noChangeArrowheads="1"/>
          </p:cNvSpPr>
          <p:nvPr/>
        </p:nvSpPr>
        <p:spPr bwMode="auto">
          <a:xfrm>
            <a:off x="1897889" y="4076847"/>
            <a:ext cx="4014240"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(1) If </a:t>
            </a:r>
            <a:r>
              <a:rPr lang="en-US" sz="2800" i="1" dirty="0" smtClean="0">
                <a:solidFill>
                  <a:schemeClr val="tx1"/>
                </a:solidFill>
                <a:latin typeface="Arial" pitchFamily="34" charset="0"/>
                <a:cs typeface="Arial" pitchFamily="34" charset="0"/>
              </a:rPr>
              <a:t>X</a:t>
            </a:r>
            <a:r>
              <a:rPr lang="en-US" sz="2800" dirty="0" smtClean="0">
                <a:latin typeface="Arial" pitchFamily="34" charset="0"/>
                <a:cs typeface="Arial" pitchFamily="34" charset="0"/>
              </a:rPr>
              <a:t> </a:t>
            </a:r>
            <a:r>
              <a:rPr lang="en-US" sz="2800" dirty="0" smtClean="0">
                <a:latin typeface="cmsy10"/>
                <a:cs typeface="Arial" pitchFamily="34" charset="0"/>
              </a:rPr>
              <a:t>2</a:t>
            </a:r>
            <a:r>
              <a:rPr lang="en-US" sz="2800" dirty="0" smtClean="0">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then </a:t>
            </a:r>
            <a:r>
              <a:rPr lang="en-US" sz="2800" dirty="0" smtClean="0">
                <a:solidFill>
                  <a:schemeClr val="tx1"/>
                </a:solidFill>
                <a:latin typeface="Arial" pitchFamily="34" charset="0"/>
                <a:cs typeface="Arial" pitchFamily="34" charset="0"/>
              </a:rPr>
              <a:t>|X|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2</a:t>
            </a:r>
            <a:endParaRPr lang="en-US" sz="2800" b="1" i="1" dirty="0" smtClean="0">
              <a:solidFill>
                <a:schemeClr val="tx1"/>
              </a:solidFill>
              <a:latin typeface="Arial" pitchFamily="34" charset="0"/>
              <a:cs typeface="Arial" pitchFamily="34" charset="0"/>
            </a:endParaRPr>
          </a:p>
        </p:txBody>
      </p:sp>
      <p:sp>
        <p:nvSpPr>
          <p:cNvPr id="39" name="Text Box 122"/>
          <p:cNvSpPr txBox="1">
            <a:spLocks noChangeArrowheads="1"/>
          </p:cNvSpPr>
          <p:nvPr/>
        </p:nvSpPr>
        <p:spPr bwMode="auto">
          <a:xfrm>
            <a:off x="1897889" y="2951947"/>
            <a:ext cx="4627915" cy="954107"/>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smtClean="0">
                <a:latin typeface="Arial" pitchFamily="34" charset="0"/>
                <a:cs typeface="Arial" pitchFamily="34" charset="0"/>
              </a:rPr>
              <a:t>finite set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with a collection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a:latin typeface="Arial" pitchFamily="34" charset="0"/>
                <a:cs typeface="Arial" pitchFamily="34" charset="0"/>
              </a:rPr>
              <a:t>of subsets </a:t>
            </a:r>
            <a:r>
              <a:rPr lang="en-US" sz="2800" dirty="0" smtClean="0">
                <a:latin typeface="Arial" pitchFamily="34" charset="0"/>
                <a:cs typeface="Arial" pitchFamily="34" charset="0"/>
              </a:rPr>
              <a:t>of </a:t>
            </a:r>
            <a:r>
              <a:rPr lang="en-US" sz="2800" i="1" dirty="0" smtClean="0">
                <a:solidFill>
                  <a:schemeClr val="tx1"/>
                </a:solidFill>
                <a:latin typeface="Arial" pitchFamily="34" charset="0"/>
                <a:cs typeface="Arial" pitchFamily="34" charset="0"/>
              </a:rPr>
              <a:t>V,</a:t>
            </a:r>
            <a:endParaRPr lang="en-US" sz="2800" b="1" i="1" dirty="0" smtClean="0">
              <a:solidFill>
                <a:schemeClr val="tx1"/>
              </a:solidFill>
              <a:latin typeface="Arial" pitchFamily="34" charset="0"/>
              <a:cs typeface="Arial" pitchFamily="34" charset="0"/>
            </a:endParaRPr>
          </a:p>
        </p:txBody>
      </p:sp>
      <p:sp>
        <p:nvSpPr>
          <p:cNvPr id="40" name="Text Box 122"/>
          <p:cNvSpPr txBox="1">
            <a:spLocks noChangeArrowheads="1"/>
          </p:cNvSpPr>
          <p:nvPr/>
        </p:nvSpPr>
        <p:spPr bwMode="auto">
          <a:xfrm>
            <a:off x="3384319" y="5277874"/>
            <a:ext cx="2516928" cy="954107"/>
          </a:xfrm>
          <a:prstGeom prst="rect">
            <a:avLst/>
          </a:prstGeom>
          <a:solidFill>
            <a:schemeClr val="bg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smtClean="0">
                <a:latin typeface="Arial" pitchFamily="34" charset="0"/>
                <a:cs typeface="Arial" pitchFamily="34" charset="0"/>
              </a:rPr>
              <a:t>vertex: </a:t>
            </a:r>
            <a:r>
              <a:rPr lang="en-US" sz="2800" dirty="0" smtClean="0">
                <a:solidFill>
                  <a:schemeClr val="tx1"/>
                </a:solidFill>
                <a:latin typeface="Arial" pitchFamily="34" charset="0"/>
                <a:cs typeface="Arial" pitchFamily="34" charset="0"/>
              </a:rPr>
              <a:t>|</a:t>
            </a:r>
            <a:r>
              <a:rPr lang="en-US" sz="2800" i="1" dirty="0" smtClean="0">
                <a:solidFill>
                  <a:schemeClr val="tx1"/>
                </a:solidFill>
                <a:latin typeface="Arial" pitchFamily="34" charset="0"/>
                <a:cs typeface="Arial" pitchFamily="34" charset="0"/>
              </a:rPr>
              <a:t>X</a:t>
            </a:r>
            <a:r>
              <a:rPr lang="en-US" sz="2800" dirty="0" smtClean="0">
                <a:solidFill>
                  <a:schemeClr val="tx1"/>
                </a:solidFill>
                <a:latin typeface="Arial" pitchFamily="34" charset="0"/>
                <a:cs typeface="Arial" pitchFamily="34" charset="0"/>
              </a:rPr>
              <a:t>| = 1 </a:t>
            </a:r>
            <a:r>
              <a:rPr lang="en-US" sz="2800" dirty="0" smtClean="0">
                <a:latin typeface="Arial" pitchFamily="34" charset="0"/>
                <a:cs typeface="Arial" pitchFamily="34" charset="0"/>
              </a:rPr>
              <a:t>edge: </a:t>
            </a:r>
            <a:r>
              <a:rPr lang="en-US" sz="2800" dirty="0" smtClean="0">
                <a:solidFill>
                  <a:schemeClr val="tx1"/>
                </a:solidFill>
                <a:latin typeface="Arial" pitchFamily="34" charset="0"/>
                <a:cs typeface="Arial" pitchFamily="34" charset="0"/>
              </a:rPr>
              <a:t>|</a:t>
            </a:r>
            <a:r>
              <a:rPr lang="en-US" sz="2800" i="1" dirty="0" smtClean="0">
                <a:solidFill>
                  <a:schemeClr val="tx1"/>
                </a:solidFill>
                <a:latin typeface="Arial" pitchFamily="34" charset="0"/>
                <a:cs typeface="Arial" pitchFamily="34" charset="0"/>
              </a:rPr>
              <a:t>X</a:t>
            </a:r>
            <a:r>
              <a:rPr lang="en-US" sz="2800" dirty="0" smtClean="0">
                <a:solidFill>
                  <a:schemeClr val="tx1"/>
                </a:solidFill>
                <a:latin typeface="Arial" pitchFamily="34" charset="0"/>
                <a:cs typeface="Arial" pitchFamily="34" charset="0"/>
              </a:rPr>
              <a:t>|= 2 </a:t>
            </a:r>
            <a:endParaRPr lang="en-US" sz="2800" b="1" i="1" dirty="0" smtClean="0">
              <a:solidFill>
                <a:schemeClr val="tx1"/>
              </a:solidFill>
              <a:latin typeface="Arial" pitchFamily="34" charset="0"/>
              <a:cs typeface="Arial" pitchFamily="34" charset="0"/>
            </a:endParaRPr>
          </a:p>
        </p:txBody>
      </p:sp>
      <p:sp>
        <p:nvSpPr>
          <p:cNvPr id="41" name="Rounded Rectangular Callout 40"/>
          <p:cNvSpPr/>
          <p:nvPr/>
        </p:nvSpPr>
        <p:spPr bwMode="auto">
          <a:xfrm>
            <a:off x="4561230" y="4079514"/>
            <a:ext cx="1610264" cy="717026"/>
          </a:xfrm>
          <a:prstGeom prst="wedgeRoundRectCallout">
            <a:avLst>
              <a:gd name="adj1" fmla="val -43143"/>
              <a:gd name="adj2" fmla="val 107114"/>
              <a:gd name="adj3" fmla="val 16667"/>
            </a:avLst>
          </a:prstGeom>
          <a:noFill/>
          <a:ln w="38100">
            <a:solidFill>
              <a:srgbClr val="FF0000"/>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17</a:t>
            </a:fld>
            <a:endParaRPr lang="en-US"/>
          </a:p>
        </p:txBody>
      </p:sp>
    </p:spTree>
    <p:extLst>
      <p:ext uri="{BB962C8B-B14F-4D97-AF65-F5344CB8AC3E}">
        <p14:creationId xmlns:p14="http://schemas.microsoft.com/office/powerpoint/2010/main" val="27564366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Graphs</a:t>
            </a:r>
            <a:endParaRPr lang="en-US" dirty="0"/>
          </a:p>
        </p:txBody>
      </p:sp>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2" name="Straight Connector 21"/>
          <p:cNvCxnSpPr>
            <a:stCxn id="17" idx="7"/>
          </p:cNvCxnSpPr>
          <p:nvPr/>
        </p:nvCxnSpPr>
        <p:spPr bwMode="auto">
          <a:xfrm flipV="1">
            <a:off x="6284232" y="2324100"/>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3" name="Group 22"/>
          <p:cNvGrpSpPr/>
          <p:nvPr/>
        </p:nvGrpSpPr>
        <p:grpSpPr>
          <a:xfrm>
            <a:off x="7372581" y="1931943"/>
            <a:ext cx="614550" cy="522684"/>
            <a:chOff x="4578350" y="2815051"/>
            <a:chExt cx="358704" cy="305083"/>
          </a:xfrm>
        </p:grpSpPr>
        <p:sp>
          <p:nvSpPr>
            <p:cNvPr id="2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p:nvPr/>
        </p:nvCxnSpPr>
        <p:spPr bwMode="auto">
          <a:xfrm rot="16200000" flipV="1">
            <a:off x="6082432" y="3840397"/>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051899" y="4814843"/>
            <a:ext cx="614550" cy="522684"/>
            <a:chOff x="4578350" y="2815051"/>
            <a:chExt cx="358704" cy="305083"/>
          </a:xfrm>
        </p:grpSpPr>
        <p:sp>
          <p:nvSpPr>
            <p:cNvPr id="2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1" name="Straight Connector 30"/>
          <p:cNvCxnSpPr>
            <a:stCxn id="24" idx="4"/>
            <a:endCxn id="28" idx="0"/>
          </p:cNvCxnSpPr>
          <p:nvPr/>
        </p:nvCxnSpPr>
        <p:spPr bwMode="auto">
          <a:xfrm flipH="1">
            <a:off x="7359174" y="2454627"/>
            <a:ext cx="320682" cy="2360216"/>
          </a:xfrm>
          <a:prstGeom prst="line">
            <a:avLst/>
          </a:prstGeom>
          <a:noFill/>
          <a:ln w="57150" cap="flat" cmpd="sng" algn="ctr">
            <a:solidFill>
              <a:schemeClr val="tx1"/>
            </a:solidFill>
            <a:prstDash val="solid"/>
            <a:round/>
            <a:headEnd type="none" w="med" len="med"/>
            <a:tailEnd type="none" w="med" len="med"/>
          </a:ln>
          <a:effectLst/>
        </p:spPr>
      </p:cxnSp>
      <p:sp>
        <p:nvSpPr>
          <p:cNvPr id="32" name="Text Box 122"/>
          <p:cNvSpPr txBox="1">
            <a:spLocks noChangeArrowheads="1"/>
          </p:cNvSpPr>
          <p:nvPr/>
        </p:nvSpPr>
        <p:spPr bwMode="auto">
          <a:xfrm>
            <a:off x="1897889" y="4076847"/>
            <a:ext cx="4014240"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(1) If </a:t>
            </a:r>
            <a:r>
              <a:rPr lang="en-US" sz="2800" i="1" dirty="0" smtClean="0">
                <a:solidFill>
                  <a:schemeClr val="tx1"/>
                </a:solidFill>
                <a:latin typeface="Arial" pitchFamily="34" charset="0"/>
                <a:cs typeface="Arial" pitchFamily="34" charset="0"/>
              </a:rPr>
              <a:t>X</a:t>
            </a:r>
            <a:r>
              <a:rPr lang="en-US" sz="2800" dirty="0" smtClean="0">
                <a:latin typeface="Arial" pitchFamily="34" charset="0"/>
                <a:cs typeface="Arial" pitchFamily="34" charset="0"/>
              </a:rPr>
              <a:t> </a:t>
            </a:r>
            <a:r>
              <a:rPr lang="en-US" sz="2800" dirty="0" smtClean="0">
                <a:latin typeface="cmsy10"/>
                <a:cs typeface="Arial" pitchFamily="34" charset="0"/>
              </a:rPr>
              <a:t>2</a:t>
            </a:r>
            <a:r>
              <a:rPr lang="en-US" sz="2800" dirty="0" smtClean="0">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then </a:t>
            </a:r>
            <a:r>
              <a:rPr lang="en-US" sz="2800" dirty="0" smtClean="0">
                <a:solidFill>
                  <a:schemeClr val="tx1"/>
                </a:solidFill>
                <a:latin typeface="Arial" pitchFamily="34" charset="0"/>
                <a:cs typeface="Arial" pitchFamily="34" charset="0"/>
              </a:rPr>
              <a:t>|X|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2</a:t>
            </a:r>
            <a:endParaRPr lang="en-US" sz="2800" b="1" i="1" dirty="0" smtClean="0">
              <a:solidFill>
                <a:schemeClr val="tx1"/>
              </a:solidFill>
              <a:latin typeface="Arial" pitchFamily="34" charset="0"/>
              <a:cs typeface="Arial" pitchFamily="34" charset="0"/>
            </a:endParaRPr>
          </a:p>
        </p:txBody>
      </p:sp>
      <p:sp>
        <p:nvSpPr>
          <p:cNvPr id="34" name="Text Box 122"/>
          <p:cNvSpPr txBox="1">
            <a:spLocks noChangeArrowheads="1"/>
          </p:cNvSpPr>
          <p:nvPr/>
        </p:nvSpPr>
        <p:spPr bwMode="auto">
          <a:xfrm>
            <a:off x="2454337" y="4552415"/>
            <a:ext cx="3829895"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(2) for all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a:t>
            </a:r>
            <a:r>
              <a:rPr lang="en-US" sz="2800" dirty="0" smtClean="0">
                <a:latin typeface="cmsy10"/>
                <a:cs typeface="Arial" pitchFamily="34" charset="0"/>
              </a:rPr>
              <a:t>2</a:t>
            </a:r>
            <a:r>
              <a:rPr lang="en-US" sz="2800" dirty="0" smtClean="0">
                <a:latin typeface="Arial" pitchFamily="34" charset="0"/>
                <a:cs typeface="Arial" pitchFamily="34" charset="0"/>
              </a:rPr>
              <a:t>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a:t>
            </a:r>
            <a:r>
              <a:rPr lang="en-US" sz="2800" dirty="0" smtClean="0">
                <a:latin typeface="cmsy10"/>
                <a:cs typeface="Arial" pitchFamily="34" charset="0"/>
              </a:rPr>
              <a:t>2</a:t>
            </a:r>
            <a:r>
              <a:rPr lang="en-US" sz="2800" dirty="0" smtClean="0">
                <a:latin typeface="Arial" pitchFamily="34" charset="0"/>
                <a:cs typeface="Arial" pitchFamily="34" charset="0"/>
              </a:rPr>
              <a:t> </a:t>
            </a:r>
            <a:r>
              <a:rPr lang="en-US" sz="2800" dirty="0" smtClean="0">
                <a:solidFill>
                  <a:schemeClr val="tx1"/>
                </a:solidFill>
                <a:latin typeface="cmsy10"/>
                <a:cs typeface="Arial" pitchFamily="34" charset="0"/>
              </a:rPr>
              <a:t>G</a:t>
            </a:r>
            <a:endParaRPr lang="en-US" sz="2800" b="1" i="1" dirty="0" smtClean="0">
              <a:solidFill>
                <a:schemeClr val="tx1"/>
              </a:solidFill>
              <a:latin typeface="Arial" pitchFamily="34" charset="0"/>
              <a:cs typeface="Arial" pitchFamily="34" charset="0"/>
            </a:endParaRPr>
          </a:p>
        </p:txBody>
      </p:sp>
      <p:sp>
        <p:nvSpPr>
          <p:cNvPr id="39" name="Text Box 122"/>
          <p:cNvSpPr txBox="1">
            <a:spLocks noChangeArrowheads="1"/>
          </p:cNvSpPr>
          <p:nvPr/>
        </p:nvSpPr>
        <p:spPr bwMode="auto">
          <a:xfrm>
            <a:off x="1897889" y="2951947"/>
            <a:ext cx="4627915" cy="954107"/>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smtClean="0">
                <a:latin typeface="Arial" pitchFamily="34" charset="0"/>
                <a:cs typeface="Arial" pitchFamily="34" charset="0"/>
              </a:rPr>
              <a:t>finite set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with a collection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a:latin typeface="Arial" pitchFamily="34" charset="0"/>
                <a:cs typeface="Arial" pitchFamily="34" charset="0"/>
              </a:rPr>
              <a:t>of subsets </a:t>
            </a:r>
            <a:r>
              <a:rPr lang="en-US" sz="2800" dirty="0" smtClean="0">
                <a:latin typeface="Arial" pitchFamily="34" charset="0"/>
                <a:cs typeface="Arial" pitchFamily="34" charset="0"/>
              </a:rPr>
              <a:t>of </a:t>
            </a:r>
            <a:r>
              <a:rPr lang="en-US" sz="2800" i="1" dirty="0" smtClean="0">
                <a:solidFill>
                  <a:schemeClr val="tx1"/>
                </a:solidFill>
                <a:latin typeface="Arial" pitchFamily="34" charset="0"/>
                <a:cs typeface="Arial" pitchFamily="34" charset="0"/>
              </a:rPr>
              <a:t>V,</a:t>
            </a:r>
            <a:endParaRPr lang="en-US" sz="2800" b="1" i="1" dirty="0" smtClean="0">
              <a:solidFill>
                <a:schemeClr val="tx1"/>
              </a:solidFill>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18</a:t>
            </a:fld>
            <a:endParaRPr lang="en-US"/>
          </a:p>
        </p:txBody>
      </p:sp>
    </p:spTree>
    <p:extLst>
      <p:ext uri="{BB962C8B-B14F-4D97-AF65-F5344CB8AC3E}">
        <p14:creationId xmlns:p14="http://schemas.microsoft.com/office/powerpoint/2010/main" val="12754639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Graphs</a:t>
            </a:r>
            <a:endParaRPr lang="en-US" dirty="0"/>
          </a:p>
        </p:txBody>
      </p:sp>
      <p:grpSp>
        <p:nvGrpSpPr>
          <p:cNvPr id="9" name="Group 8"/>
          <p:cNvGrpSpPr/>
          <p:nvPr/>
        </p:nvGrpSpPr>
        <p:grpSpPr>
          <a:xfrm>
            <a:off x="2769769" y="315877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4" name="Straight Connector 13"/>
          <p:cNvCxnSpPr>
            <a:stCxn id="7"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16" name="Group 15"/>
          <p:cNvGrpSpPr/>
          <p:nvPr/>
        </p:nvGrpSpPr>
        <p:grpSpPr>
          <a:xfrm>
            <a:off x="5759681" y="3176543"/>
            <a:ext cx="614550" cy="522684"/>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2" name="Straight Connector 21"/>
          <p:cNvCxnSpPr>
            <a:stCxn id="17" idx="7"/>
          </p:cNvCxnSpPr>
          <p:nvPr/>
        </p:nvCxnSpPr>
        <p:spPr bwMode="auto">
          <a:xfrm flipV="1">
            <a:off x="6284232" y="2324100"/>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3" name="Group 22"/>
          <p:cNvGrpSpPr/>
          <p:nvPr/>
        </p:nvGrpSpPr>
        <p:grpSpPr>
          <a:xfrm>
            <a:off x="7372581" y="1931943"/>
            <a:ext cx="614550" cy="522684"/>
            <a:chOff x="4578350" y="2815051"/>
            <a:chExt cx="358704" cy="305083"/>
          </a:xfrm>
        </p:grpSpPr>
        <p:sp>
          <p:nvSpPr>
            <p:cNvPr id="2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p:nvPr/>
        </p:nvCxnSpPr>
        <p:spPr bwMode="auto">
          <a:xfrm rot="16200000" flipV="1">
            <a:off x="6082432" y="3840397"/>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051899" y="4814843"/>
            <a:ext cx="614550" cy="522684"/>
            <a:chOff x="4578350" y="2815051"/>
            <a:chExt cx="358704" cy="305083"/>
          </a:xfrm>
        </p:grpSpPr>
        <p:sp>
          <p:nvSpPr>
            <p:cNvPr id="2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1" name="Straight Connector 30"/>
          <p:cNvCxnSpPr>
            <a:stCxn id="24" idx="4"/>
            <a:endCxn id="28" idx="0"/>
          </p:cNvCxnSpPr>
          <p:nvPr/>
        </p:nvCxnSpPr>
        <p:spPr bwMode="auto">
          <a:xfrm flipH="1">
            <a:off x="7359174" y="2454627"/>
            <a:ext cx="320682" cy="2360216"/>
          </a:xfrm>
          <a:prstGeom prst="line">
            <a:avLst/>
          </a:prstGeom>
          <a:noFill/>
          <a:ln w="57150" cap="flat" cmpd="sng" algn="ctr">
            <a:solidFill>
              <a:schemeClr val="tx1"/>
            </a:solidFill>
            <a:prstDash val="solid"/>
            <a:round/>
            <a:headEnd type="none" w="med" len="med"/>
            <a:tailEnd type="none" w="med" len="med"/>
          </a:ln>
          <a:effectLst/>
        </p:spPr>
      </p:cxnSp>
      <p:sp>
        <p:nvSpPr>
          <p:cNvPr id="32" name="Text Box 122"/>
          <p:cNvSpPr txBox="1">
            <a:spLocks noChangeArrowheads="1"/>
          </p:cNvSpPr>
          <p:nvPr/>
        </p:nvSpPr>
        <p:spPr bwMode="auto">
          <a:xfrm>
            <a:off x="1897889" y="4076847"/>
            <a:ext cx="4014240"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(1) If </a:t>
            </a:r>
            <a:r>
              <a:rPr lang="en-US" sz="2800" i="1" dirty="0" smtClean="0">
                <a:solidFill>
                  <a:schemeClr val="tx1"/>
                </a:solidFill>
                <a:latin typeface="Arial" pitchFamily="34" charset="0"/>
                <a:cs typeface="Arial" pitchFamily="34" charset="0"/>
              </a:rPr>
              <a:t>X</a:t>
            </a:r>
            <a:r>
              <a:rPr lang="en-US" sz="2800" dirty="0" smtClean="0">
                <a:latin typeface="Arial" pitchFamily="34" charset="0"/>
                <a:cs typeface="Arial" pitchFamily="34" charset="0"/>
              </a:rPr>
              <a:t> </a:t>
            </a:r>
            <a:r>
              <a:rPr lang="en-US" sz="2800" dirty="0" smtClean="0">
                <a:latin typeface="cmsy10"/>
                <a:cs typeface="Arial" pitchFamily="34" charset="0"/>
              </a:rPr>
              <a:t>2</a:t>
            </a:r>
            <a:r>
              <a:rPr lang="en-US" sz="2800" dirty="0" smtClean="0">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then </a:t>
            </a:r>
            <a:r>
              <a:rPr lang="en-US" sz="2800" dirty="0" smtClean="0">
                <a:solidFill>
                  <a:schemeClr val="tx1"/>
                </a:solidFill>
                <a:latin typeface="Arial" pitchFamily="34" charset="0"/>
                <a:cs typeface="Arial" pitchFamily="34" charset="0"/>
              </a:rPr>
              <a:t>|X|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2</a:t>
            </a:r>
            <a:endParaRPr lang="en-US" sz="2800" b="1" i="1" dirty="0" smtClean="0">
              <a:solidFill>
                <a:schemeClr val="tx1"/>
              </a:solidFill>
              <a:latin typeface="Arial" pitchFamily="34" charset="0"/>
              <a:cs typeface="Arial" pitchFamily="34" charset="0"/>
            </a:endParaRPr>
          </a:p>
        </p:txBody>
      </p:sp>
      <p:sp>
        <p:nvSpPr>
          <p:cNvPr id="34" name="Text Box 122"/>
          <p:cNvSpPr txBox="1">
            <a:spLocks noChangeArrowheads="1"/>
          </p:cNvSpPr>
          <p:nvPr/>
        </p:nvSpPr>
        <p:spPr bwMode="auto">
          <a:xfrm>
            <a:off x="2454337" y="4552415"/>
            <a:ext cx="3829895"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(2) for all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a:t>
            </a:r>
            <a:r>
              <a:rPr lang="en-US" sz="2800" dirty="0" smtClean="0">
                <a:latin typeface="cmsy10"/>
                <a:cs typeface="Arial" pitchFamily="34" charset="0"/>
              </a:rPr>
              <a:t>2</a:t>
            </a:r>
            <a:r>
              <a:rPr lang="en-US" sz="2800" dirty="0" smtClean="0">
                <a:latin typeface="Arial" pitchFamily="34" charset="0"/>
                <a:cs typeface="Arial" pitchFamily="34" charset="0"/>
              </a:rPr>
              <a:t>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a:t>
            </a:r>
            <a:r>
              <a:rPr lang="en-US" sz="2800" dirty="0" smtClean="0">
                <a:latin typeface="cmsy10"/>
                <a:cs typeface="Arial" pitchFamily="34" charset="0"/>
              </a:rPr>
              <a:t>2</a:t>
            </a:r>
            <a:r>
              <a:rPr lang="en-US" sz="2800" dirty="0" smtClean="0">
                <a:latin typeface="Arial" pitchFamily="34" charset="0"/>
                <a:cs typeface="Arial" pitchFamily="34" charset="0"/>
              </a:rPr>
              <a:t> </a:t>
            </a:r>
            <a:r>
              <a:rPr lang="en-US" sz="2800" dirty="0" smtClean="0">
                <a:solidFill>
                  <a:schemeClr val="tx1"/>
                </a:solidFill>
                <a:latin typeface="cmsy10"/>
                <a:cs typeface="Arial" pitchFamily="34" charset="0"/>
              </a:rPr>
              <a:t>G</a:t>
            </a:r>
            <a:endParaRPr lang="en-US" sz="2800" b="1" i="1" dirty="0" smtClean="0">
              <a:solidFill>
                <a:schemeClr val="tx1"/>
              </a:solidFill>
              <a:latin typeface="Arial" pitchFamily="34" charset="0"/>
              <a:cs typeface="Arial" pitchFamily="34" charset="0"/>
            </a:endParaRPr>
          </a:p>
        </p:txBody>
      </p:sp>
      <p:sp>
        <p:nvSpPr>
          <p:cNvPr id="38" name="Text Box 122"/>
          <p:cNvSpPr txBox="1">
            <a:spLocks noChangeArrowheads="1"/>
          </p:cNvSpPr>
          <p:nvPr/>
        </p:nvSpPr>
        <p:spPr bwMode="auto">
          <a:xfrm>
            <a:off x="3040844" y="4991891"/>
            <a:ext cx="5576912"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(3) for all </a:t>
            </a:r>
            <a:r>
              <a:rPr lang="en-US" sz="2800" i="1" dirty="0" smtClean="0">
                <a:solidFill>
                  <a:schemeClr val="tx1"/>
                </a:solidFill>
                <a:latin typeface="Arial" pitchFamily="34" charset="0"/>
                <a:cs typeface="Arial" pitchFamily="34" charset="0"/>
              </a:rPr>
              <a:t>X</a:t>
            </a:r>
            <a:r>
              <a:rPr lang="en-US" sz="2800" dirty="0" smtClean="0">
                <a:latin typeface="Arial" pitchFamily="34" charset="0"/>
                <a:cs typeface="Arial" pitchFamily="34" charset="0"/>
              </a:rPr>
              <a:t> </a:t>
            </a:r>
            <a:r>
              <a:rPr lang="en-US" sz="2800" dirty="0" smtClean="0">
                <a:latin typeface="cmsy10"/>
                <a:cs typeface="Arial" pitchFamily="34" charset="0"/>
              </a:rPr>
              <a:t>2</a:t>
            </a:r>
            <a:r>
              <a:rPr lang="en-US" sz="2800" dirty="0" smtClean="0">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and </a:t>
            </a:r>
            <a:r>
              <a:rPr lang="en-US" sz="2800" i="1" dirty="0" smtClean="0">
                <a:solidFill>
                  <a:schemeClr val="tx1"/>
                </a:solidFill>
                <a:latin typeface="Arial" pitchFamily="34" charset="0"/>
                <a:cs typeface="Arial" pitchFamily="34" charset="0"/>
              </a:rPr>
              <a:t>Y</a:t>
            </a:r>
            <a:r>
              <a:rPr lang="en-US" sz="2800" dirty="0" smtClean="0">
                <a:latin typeface="Arial" pitchFamily="34" charset="0"/>
                <a:cs typeface="Arial" pitchFamily="34" charset="0"/>
              </a:rPr>
              <a:t> </a:t>
            </a:r>
            <a:r>
              <a:rPr lang="en-US" sz="2800" dirty="0" smtClean="0">
                <a:latin typeface="cmsy10"/>
                <a:cs typeface="Arial" pitchFamily="34" charset="0"/>
              </a:rPr>
              <a:t>½</a:t>
            </a:r>
            <a:r>
              <a:rPr lang="en-US" sz="2800" dirty="0" smtClean="0">
                <a:latin typeface="Arial" pitchFamily="34" charset="0"/>
                <a:cs typeface="Arial" pitchFamily="34" charset="0"/>
              </a:rPr>
              <a:t> </a:t>
            </a:r>
            <a:r>
              <a:rPr lang="en-US" sz="2800" i="1" dirty="0" smtClean="0">
                <a:solidFill>
                  <a:schemeClr val="tx1"/>
                </a:solidFill>
                <a:latin typeface="Arial" pitchFamily="34" charset="0"/>
                <a:cs typeface="Arial" pitchFamily="34" charset="0"/>
              </a:rPr>
              <a:t>X</a:t>
            </a:r>
            <a:r>
              <a:rPr lang="en-US" sz="2800" dirty="0" smtClean="0">
                <a:latin typeface="Arial" pitchFamily="34" charset="0"/>
                <a:cs typeface="Arial" pitchFamily="34" charset="0"/>
              </a:rPr>
              <a:t>, </a:t>
            </a:r>
            <a:r>
              <a:rPr lang="en-US" sz="2800" i="1" dirty="0" smtClean="0">
                <a:solidFill>
                  <a:schemeClr val="tx1"/>
                </a:solidFill>
                <a:latin typeface="Arial" pitchFamily="34" charset="0"/>
                <a:cs typeface="Arial" pitchFamily="34" charset="0"/>
              </a:rPr>
              <a:t>Y</a:t>
            </a:r>
            <a:r>
              <a:rPr lang="en-US" sz="2800" dirty="0" smtClean="0">
                <a:latin typeface="Arial" pitchFamily="34" charset="0"/>
                <a:cs typeface="Arial" pitchFamily="34" charset="0"/>
              </a:rPr>
              <a:t> </a:t>
            </a:r>
            <a:r>
              <a:rPr lang="en-US" sz="2800" dirty="0" smtClean="0">
                <a:latin typeface="cmsy10"/>
                <a:cs typeface="Arial" pitchFamily="34" charset="0"/>
              </a:rPr>
              <a:t>2</a:t>
            </a:r>
            <a:r>
              <a:rPr lang="en-US" sz="2800" dirty="0" smtClean="0">
                <a:latin typeface="Arial" pitchFamily="34" charset="0"/>
                <a:cs typeface="Arial" pitchFamily="34" charset="0"/>
              </a:rPr>
              <a:t> </a:t>
            </a:r>
            <a:r>
              <a:rPr lang="en-US" sz="2800" dirty="0" smtClean="0">
                <a:solidFill>
                  <a:schemeClr val="tx1"/>
                </a:solidFill>
                <a:latin typeface="cmsy10"/>
                <a:cs typeface="Arial" pitchFamily="34" charset="0"/>
              </a:rPr>
              <a:t>G</a:t>
            </a:r>
            <a:endParaRPr lang="en-US" sz="2800" b="1" i="1" dirty="0" smtClean="0">
              <a:solidFill>
                <a:schemeClr val="tx1"/>
              </a:solidFill>
              <a:latin typeface="cmsy10"/>
              <a:cs typeface="Arial" pitchFamily="34" charset="0"/>
            </a:endParaRPr>
          </a:p>
        </p:txBody>
      </p:sp>
      <p:sp>
        <p:nvSpPr>
          <p:cNvPr id="39" name="Text Box 122"/>
          <p:cNvSpPr txBox="1">
            <a:spLocks noChangeArrowheads="1"/>
          </p:cNvSpPr>
          <p:nvPr/>
        </p:nvSpPr>
        <p:spPr bwMode="auto">
          <a:xfrm>
            <a:off x="1897889" y="2951947"/>
            <a:ext cx="4627915" cy="954107"/>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smtClean="0">
                <a:latin typeface="Arial" pitchFamily="34" charset="0"/>
                <a:cs typeface="Arial" pitchFamily="34" charset="0"/>
              </a:rPr>
              <a:t>finite set </a:t>
            </a:r>
            <a:r>
              <a:rPr lang="en-US" sz="2800" i="1" dirty="0" smtClean="0">
                <a:solidFill>
                  <a:schemeClr val="tx1"/>
                </a:solidFill>
                <a:latin typeface="Arial" pitchFamily="34" charset="0"/>
                <a:cs typeface="Arial" pitchFamily="34" charset="0"/>
              </a:rPr>
              <a:t>V</a:t>
            </a:r>
            <a:r>
              <a:rPr lang="en-US" sz="2800" dirty="0" smtClean="0">
                <a:latin typeface="Arial" pitchFamily="34" charset="0"/>
                <a:cs typeface="Arial" pitchFamily="34" charset="0"/>
              </a:rPr>
              <a:t> with a collection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a:latin typeface="Arial" pitchFamily="34" charset="0"/>
                <a:cs typeface="Arial" pitchFamily="34" charset="0"/>
              </a:rPr>
              <a:t>of subsets </a:t>
            </a:r>
            <a:r>
              <a:rPr lang="en-US" sz="2800" dirty="0" smtClean="0">
                <a:latin typeface="Arial" pitchFamily="34" charset="0"/>
                <a:cs typeface="Arial" pitchFamily="34" charset="0"/>
              </a:rPr>
              <a:t>of </a:t>
            </a:r>
            <a:r>
              <a:rPr lang="en-US" sz="2800" i="1" dirty="0" smtClean="0">
                <a:solidFill>
                  <a:schemeClr val="tx1"/>
                </a:solidFill>
                <a:latin typeface="Arial" pitchFamily="34" charset="0"/>
                <a:cs typeface="Arial" pitchFamily="34" charset="0"/>
              </a:rPr>
              <a:t>V,</a:t>
            </a:r>
            <a:endParaRPr lang="en-US" sz="2800" b="1" i="1" dirty="0" smtClean="0">
              <a:solidFill>
                <a:schemeClr val="tx1"/>
              </a:solidFill>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19</a:t>
            </a:fld>
            <a:endParaRPr lang="en-US"/>
          </a:p>
        </p:txBody>
      </p:sp>
    </p:spTree>
    <p:extLst>
      <p:ext uri="{BB962C8B-B14F-4D97-AF65-F5344CB8AC3E}">
        <p14:creationId xmlns:p14="http://schemas.microsoft.com/office/powerpoint/2010/main" val="28458096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a:t>
            </a:r>
            <a:endParaRPr lang="en-US" dirty="0"/>
          </a:p>
        </p:txBody>
      </p:sp>
      <p:sp>
        <p:nvSpPr>
          <p:cNvPr id="5" name="Text Box 122"/>
          <p:cNvSpPr txBox="1">
            <a:spLocks noChangeArrowheads="1"/>
          </p:cNvSpPr>
          <p:nvPr/>
        </p:nvSpPr>
        <p:spPr bwMode="auto">
          <a:xfrm>
            <a:off x="2654300" y="5277874"/>
            <a:ext cx="3246947" cy="523220"/>
          </a:xfrm>
          <a:prstGeom prst="rect">
            <a:avLst/>
          </a:prstGeom>
          <a:solidFill>
            <a:schemeClr val="bg1"/>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smtClean="0">
                <a:latin typeface="Arial" pitchFamily="34" charset="0"/>
                <a:cs typeface="Arial" pitchFamily="34" charset="0"/>
              </a:rPr>
              <a:t>dim(</a:t>
            </a:r>
            <a:r>
              <a:rPr lang="en-US" sz="2800" i="1" dirty="0" smtClean="0">
                <a:solidFill>
                  <a:schemeClr val="tx1"/>
                </a:solidFill>
                <a:latin typeface="Arial" pitchFamily="34" charset="0"/>
                <a:cs typeface="Arial" pitchFamily="34" charset="0"/>
              </a:rPr>
              <a:t>X</a:t>
            </a:r>
            <a:r>
              <a:rPr lang="en-US" sz="2800" dirty="0" smtClean="0">
                <a:latin typeface="Arial" pitchFamily="34" charset="0"/>
                <a:cs typeface="Arial" pitchFamily="34" charset="0"/>
              </a:rPr>
              <a:t>) = |</a:t>
            </a:r>
            <a:r>
              <a:rPr lang="en-US" sz="2800" i="1" dirty="0" smtClean="0">
                <a:solidFill>
                  <a:schemeClr val="tx1"/>
                </a:solidFill>
                <a:latin typeface="Arial" pitchFamily="34" charset="0"/>
                <a:cs typeface="Arial" pitchFamily="34" charset="0"/>
              </a:rPr>
              <a:t>X</a:t>
            </a:r>
            <a:r>
              <a:rPr lang="en-US" sz="2800" dirty="0" smtClean="0">
                <a:latin typeface="Arial" pitchFamily="34" charset="0"/>
                <a:cs typeface="Arial" pitchFamily="34" charset="0"/>
              </a:rPr>
              <a:t>|-</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 </a:t>
            </a:r>
            <a:endParaRPr lang="en-US" sz="2800" b="1" i="1" dirty="0" smtClean="0">
              <a:solidFill>
                <a:schemeClr val="tx1"/>
              </a:solidFill>
              <a:latin typeface="Arial" pitchFamily="34" charset="0"/>
              <a:cs typeface="Arial" pitchFamily="34" charset="0"/>
            </a:endParaRPr>
          </a:p>
        </p:txBody>
      </p:sp>
      <p:grpSp>
        <p:nvGrpSpPr>
          <p:cNvPr id="18" name="Group 17"/>
          <p:cNvGrpSpPr/>
          <p:nvPr/>
        </p:nvGrpSpPr>
        <p:grpSpPr>
          <a:xfrm>
            <a:off x="5039214" y="3684543"/>
            <a:ext cx="3604462" cy="540454"/>
            <a:chOff x="5039214" y="3684543"/>
            <a:chExt cx="3604462" cy="540454"/>
          </a:xfrm>
        </p:grpSpPr>
        <p:grpSp>
          <p:nvGrpSpPr>
            <p:cNvPr id="6" name="Group 5"/>
            <p:cNvGrpSpPr/>
            <p:nvPr/>
          </p:nvGrpSpPr>
          <p:grpSpPr>
            <a:xfrm>
              <a:off x="5039214" y="3684543"/>
              <a:ext cx="614550" cy="522684"/>
              <a:chOff x="4578350" y="2815051"/>
              <a:chExt cx="358704" cy="305083"/>
            </a:xfrm>
          </p:grpSpPr>
          <p:sp>
            <p:nvSpPr>
              <p:cNvPr id="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9" name="Straight Connector 8"/>
            <p:cNvCxnSpPr>
              <a:stCxn id="7" idx="6"/>
            </p:cNvCxnSpPr>
            <p:nvPr/>
          </p:nvCxnSpPr>
          <p:spPr bwMode="auto">
            <a:xfrm>
              <a:off x="5653764" y="394588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10" name="Group 9"/>
            <p:cNvGrpSpPr/>
            <p:nvPr/>
          </p:nvGrpSpPr>
          <p:grpSpPr>
            <a:xfrm>
              <a:off x="8029126" y="3702313"/>
              <a:ext cx="614550" cy="522684"/>
              <a:chOff x="4578350" y="2815051"/>
              <a:chExt cx="358704" cy="305083"/>
            </a:xfrm>
          </p:grpSpPr>
          <p:sp>
            <p:nvSpPr>
              <p:cNvPr id="11"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2"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grpSp>
        <p:nvGrpSpPr>
          <p:cNvPr id="13" name="Group 12"/>
          <p:cNvGrpSpPr/>
          <p:nvPr/>
        </p:nvGrpSpPr>
        <p:grpSpPr>
          <a:xfrm>
            <a:off x="2027263" y="2089268"/>
            <a:ext cx="614550" cy="522684"/>
            <a:chOff x="4578350" y="2815051"/>
            <a:chExt cx="358704" cy="305083"/>
          </a:xfrm>
        </p:grpSpPr>
        <p:sp>
          <p:nvSpPr>
            <p:cNvPr id="1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sp>
        <p:nvSpPr>
          <p:cNvPr id="16" name="Text Box 122"/>
          <p:cNvSpPr txBox="1">
            <a:spLocks noChangeArrowheads="1"/>
          </p:cNvSpPr>
          <p:nvPr/>
        </p:nvSpPr>
        <p:spPr bwMode="auto">
          <a:xfrm>
            <a:off x="1271587" y="2747581"/>
            <a:ext cx="2125902" cy="523220"/>
          </a:xfrm>
          <a:prstGeom prst="rect">
            <a:avLst/>
          </a:prstGeom>
          <a:solidFill>
            <a:schemeClr val="bg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dimension </a:t>
            </a:r>
            <a:r>
              <a:rPr lang="en-US" sz="2800" dirty="0" smtClean="0">
                <a:solidFill>
                  <a:schemeClr val="tx1"/>
                </a:solidFill>
                <a:latin typeface="Arial" pitchFamily="34" charset="0"/>
                <a:cs typeface="Arial" pitchFamily="34" charset="0"/>
              </a:rPr>
              <a:t>0</a:t>
            </a:r>
            <a:endParaRPr lang="en-US" sz="2800" b="1" i="1" dirty="0" smtClean="0">
              <a:solidFill>
                <a:schemeClr val="tx1"/>
              </a:solidFill>
              <a:latin typeface="Arial" pitchFamily="34" charset="0"/>
              <a:cs typeface="Arial" pitchFamily="34" charset="0"/>
            </a:endParaRPr>
          </a:p>
        </p:txBody>
      </p:sp>
      <p:sp>
        <p:nvSpPr>
          <p:cNvPr id="17" name="Text Box 122"/>
          <p:cNvSpPr txBox="1">
            <a:spLocks noChangeArrowheads="1"/>
          </p:cNvSpPr>
          <p:nvPr/>
        </p:nvSpPr>
        <p:spPr bwMode="auto">
          <a:xfrm>
            <a:off x="5778494" y="4449814"/>
            <a:ext cx="2125902" cy="523220"/>
          </a:xfrm>
          <a:prstGeom prst="rect">
            <a:avLst/>
          </a:prstGeom>
          <a:solidFill>
            <a:schemeClr val="bg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dimension </a:t>
            </a:r>
            <a:r>
              <a:rPr lang="en-US" sz="2800" dirty="0" smtClean="0">
                <a:solidFill>
                  <a:schemeClr val="tx1"/>
                </a:solidFill>
                <a:latin typeface="Arial" pitchFamily="34" charset="0"/>
                <a:cs typeface="Arial" pitchFamily="34" charset="0"/>
              </a:rPr>
              <a:t>1</a:t>
            </a:r>
            <a:endParaRPr lang="en-US" sz="2800" b="1" i="1" dirty="0" smtClean="0">
              <a:solidFill>
                <a:schemeClr val="tx1"/>
              </a:solidFill>
              <a:latin typeface="Arial" pitchFamily="34" charset="0"/>
              <a:cs typeface="Arial" pitchFamily="34" charset="0"/>
            </a:endParaRPr>
          </a:p>
        </p:txBody>
      </p:sp>
      <p:sp>
        <p:nvSpPr>
          <p:cNvPr id="19" name="Footer Placeholder 18"/>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20</a:t>
            </a:fld>
            <a:endParaRPr lang="en-US"/>
          </a:p>
        </p:txBody>
      </p:sp>
    </p:spTree>
    <p:extLst>
      <p:ext uri="{BB962C8B-B14F-4D97-AF65-F5344CB8AC3E}">
        <p14:creationId xmlns:p14="http://schemas.microsoft.com/office/powerpoint/2010/main" val="42496344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Pure Graphs</a:t>
            </a:r>
            <a:endParaRPr lang="en-US" dirty="0"/>
          </a:p>
        </p:txBody>
      </p:sp>
      <p:sp>
        <p:nvSpPr>
          <p:cNvPr id="5" name="Text Box 122"/>
          <p:cNvSpPr txBox="1">
            <a:spLocks noChangeArrowheads="1"/>
          </p:cNvSpPr>
          <p:nvPr/>
        </p:nvSpPr>
        <p:spPr bwMode="auto">
          <a:xfrm>
            <a:off x="908857" y="3987553"/>
            <a:ext cx="2284600"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pure of dim </a:t>
            </a:r>
            <a:r>
              <a:rPr lang="en-US" sz="2800" dirty="0" smtClean="0">
                <a:solidFill>
                  <a:schemeClr val="tx1"/>
                </a:solidFill>
                <a:latin typeface="Arial" pitchFamily="34" charset="0"/>
                <a:cs typeface="Arial" pitchFamily="34" charset="0"/>
              </a:rPr>
              <a:t>0</a:t>
            </a:r>
            <a:endParaRPr lang="en-US" sz="2800" b="1" i="1" dirty="0" smtClean="0">
              <a:solidFill>
                <a:schemeClr val="tx1"/>
              </a:solidFill>
              <a:latin typeface="Arial" pitchFamily="34" charset="0"/>
              <a:cs typeface="Arial" pitchFamily="34" charset="0"/>
            </a:endParaRPr>
          </a:p>
        </p:txBody>
      </p:sp>
      <p:grpSp>
        <p:nvGrpSpPr>
          <p:cNvPr id="7" name="Group 6"/>
          <p:cNvGrpSpPr/>
          <p:nvPr/>
        </p:nvGrpSpPr>
        <p:grpSpPr>
          <a:xfrm>
            <a:off x="712275" y="2993095"/>
            <a:ext cx="393164" cy="334392"/>
            <a:chOff x="4578350" y="2815051"/>
            <a:chExt cx="358704" cy="305083"/>
          </a:xfrm>
        </p:grpSpPr>
        <p:sp>
          <p:nvSpPr>
            <p:cNvPr id="21"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2"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9" name="Group 8"/>
          <p:cNvGrpSpPr/>
          <p:nvPr/>
        </p:nvGrpSpPr>
        <p:grpSpPr>
          <a:xfrm>
            <a:off x="2625099" y="3004463"/>
            <a:ext cx="393164" cy="334392"/>
            <a:chOff x="4578350" y="2815051"/>
            <a:chExt cx="358704" cy="305083"/>
          </a:xfrm>
        </p:grpSpPr>
        <p:sp>
          <p:nvSpPr>
            <p:cNvPr id="19"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0"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11" name="Group 10"/>
          <p:cNvGrpSpPr/>
          <p:nvPr/>
        </p:nvGrpSpPr>
        <p:grpSpPr>
          <a:xfrm>
            <a:off x="3656967" y="2208219"/>
            <a:ext cx="393164" cy="334392"/>
            <a:chOff x="4578350" y="2815051"/>
            <a:chExt cx="358704" cy="305083"/>
          </a:xfrm>
        </p:grpSpPr>
        <p:sp>
          <p:nvSpPr>
            <p:cNvPr id="17"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8"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13" name="Group 12"/>
          <p:cNvGrpSpPr/>
          <p:nvPr/>
        </p:nvGrpSpPr>
        <p:grpSpPr>
          <a:xfrm>
            <a:off x="3451808" y="4052581"/>
            <a:ext cx="393164" cy="334392"/>
            <a:chOff x="4578350" y="2815051"/>
            <a:chExt cx="358704" cy="305083"/>
          </a:xfrm>
        </p:grpSpPr>
        <p:sp>
          <p:nvSpPr>
            <p:cNvPr id="15"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6"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23" name="Group 22"/>
          <p:cNvGrpSpPr/>
          <p:nvPr/>
        </p:nvGrpSpPr>
        <p:grpSpPr>
          <a:xfrm>
            <a:off x="4915975" y="2208219"/>
            <a:ext cx="3337856" cy="2178754"/>
            <a:chOff x="2769769" y="1931943"/>
            <a:chExt cx="5217362" cy="3405584"/>
          </a:xfrm>
        </p:grpSpPr>
        <p:grpSp>
          <p:nvGrpSpPr>
            <p:cNvPr id="24" name="Group 23"/>
            <p:cNvGrpSpPr/>
            <p:nvPr/>
          </p:nvGrpSpPr>
          <p:grpSpPr>
            <a:xfrm>
              <a:off x="2769769" y="3158773"/>
              <a:ext cx="614550" cy="522684"/>
              <a:chOff x="4578350" y="2815051"/>
              <a:chExt cx="358704" cy="305083"/>
            </a:xfrm>
          </p:grpSpPr>
          <p:sp>
            <p:nvSpPr>
              <p:cNvPr id="3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5" name="Straight Connector 24"/>
            <p:cNvCxnSpPr>
              <a:stCxn id="38" idx="6"/>
            </p:cNvCxnSpPr>
            <p:nvPr/>
          </p:nvCxnSpPr>
          <p:spPr bwMode="auto">
            <a:xfrm>
              <a:off x="3384319" y="3420115"/>
              <a:ext cx="2353820" cy="0"/>
            </a:xfrm>
            <a:prstGeom prst="line">
              <a:avLst/>
            </a:prstGeom>
            <a:noFill/>
            <a:ln w="57150" cap="flat" cmpd="sng" algn="ctr">
              <a:solidFill>
                <a:schemeClr val="tx1"/>
              </a:solidFill>
              <a:prstDash val="solid"/>
              <a:round/>
              <a:headEnd type="none" w="med" len="med"/>
              <a:tailEnd type="none" w="med" len="med"/>
            </a:ln>
            <a:effectLst/>
          </p:spPr>
        </p:cxnSp>
        <p:grpSp>
          <p:nvGrpSpPr>
            <p:cNvPr id="26" name="Group 25"/>
            <p:cNvGrpSpPr/>
            <p:nvPr/>
          </p:nvGrpSpPr>
          <p:grpSpPr>
            <a:xfrm>
              <a:off x="5759681" y="3176543"/>
              <a:ext cx="614550" cy="522684"/>
              <a:chOff x="4578350" y="2815051"/>
              <a:chExt cx="358704" cy="305083"/>
            </a:xfrm>
          </p:grpSpPr>
          <p:sp>
            <p:nvSpPr>
              <p:cNvPr id="36"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7"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7" name="Straight Connector 26"/>
            <p:cNvCxnSpPr>
              <a:stCxn id="36" idx="7"/>
            </p:cNvCxnSpPr>
            <p:nvPr/>
          </p:nvCxnSpPr>
          <p:spPr bwMode="auto">
            <a:xfrm flipV="1">
              <a:off x="6284232" y="2324100"/>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28" name="Group 27"/>
            <p:cNvGrpSpPr/>
            <p:nvPr/>
          </p:nvGrpSpPr>
          <p:grpSpPr>
            <a:xfrm>
              <a:off x="7372581" y="1931943"/>
              <a:ext cx="614550" cy="522684"/>
              <a:chOff x="4578350" y="2815051"/>
              <a:chExt cx="358704" cy="305083"/>
            </a:xfrm>
          </p:grpSpPr>
          <p:sp>
            <p:nvSpPr>
              <p:cNvPr id="3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9" name="Straight Connector 28"/>
            <p:cNvCxnSpPr/>
            <p:nvPr/>
          </p:nvCxnSpPr>
          <p:spPr bwMode="auto">
            <a:xfrm rot="16200000" flipV="1">
              <a:off x="6082432" y="3840397"/>
              <a:ext cx="1246868" cy="928988"/>
            </a:xfrm>
            <a:prstGeom prst="line">
              <a:avLst/>
            </a:prstGeom>
            <a:noFill/>
            <a:ln w="57150" cap="flat" cmpd="sng" algn="ctr">
              <a:solidFill>
                <a:schemeClr val="tx1"/>
              </a:solidFill>
              <a:prstDash val="solid"/>
              <a:round/>
              <a:headEnd type="none" w="med" len="med"/>
              <a:tailEnd type="none" w="med" len="med"/>
            </a:ln>
            <a:effectLst/>
          </p:spPr>
        </p:cxnSp>
        <p:grpSp>
          <p:nvGrpSpPr>
            <p:cNvPr id="30" name="Group 29"/>
            <p:cNvGrpSpPr/>
            <p:nvPr/>
          </p:nvGrpSpPr>
          <p:grpSpPr>
            <a:xfrm>
              <a:off x="7051899" y="4814843"/>
              <a:ext cx="614550" cy="522684"/>
              <a:chOff x="4578350" y="2815051"/>
              <a:chExt cx="358704" cy="305083"/>
            </a:xfrm>
          </p:grpSpPr>
          <p:sp>
            <p:nvSpPr>
              <p:cNvPr id="32"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3"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1" name="Straight Connector 30"/>
            <p:cNvCxnSpPr>
              <a:stCxn id="34" idx="4"/>
              <a:endCxn id="32" idx="0"/>
            </p:cNvCxnSpPr>
            <p:nvPr/>
          </p:nvCxnSpPr>
          <p:spPr bwMode="auto">
            <a:xfrm flipH="1">
              <a:off x="7359174" y="2454627"/>
              <a:ext cx="320682" cy="2360216"/>
            </a:xfrm>
            <a:prstGeom prst="line">
              <a:avLst/>
            </a:prstGeom>
            <a:noFill/>
            <a:ln w="57150" cap="flat" cmpd="sng" algn="ctr">
              <a:solidFill>
                <a:schemeClr val="tx1"/>
              </a:solidFill>
              <a:prstDash val="solid"/>
              <a:round/>
              <a:headEnd type="none" w="med" len="med"/>
              <a:tailEnd type="none" w="med" len="med"/>
            </a:ln>
            <a:effectLst/>
          </p:spPr>
        </p:cxnSp>
      </p:grpSp>
      <p:sp>
        <p:nvSpPr>
          <p:cNvPr id="40" name="Text Box 122"/>
          <p:cNvSpPr txBox="1">
            <a:spLocks noChangeArrowheads="1"/>
          </p:cNvSpPr>
          <p:nvPr/>
        </p:nvSpPr>
        <p:spPr bwMode="auto">
          <a:xfrm>
            <a:off x="6291829" y="4671537"/>
            <a:ext cx="2284600" cy="523220"/>
          </a:xfrm>
          <a:prstGeom prst="rect">
            <a:avLst/>
          </a:prstGeom>
          <a:solidFill>
            <a:schemeClr val="bg1">
              <a:alpha val="89999"/>
            </a:schemeClr>
          </a:solidFill>
          <a:ln w="38100" algn="ctr">
            <a:solidFill>
              <a:srgbClr val="00FFFF"/>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pure of dim </a:t>
            </a:r>
            <a:r>
              <a:rPr lang="en-US" sz="2800" dirty="0" smtClean="0">
                <a:solidFill>
                  <a:schemeClr val="tx1"/>
                </a:solidFill>
                <a:latin typeface="Arial" pitchFamily="34" charset="0"/>
                <a:cs typeface="Arial" pitchFamily="34" charset="0"/>
              </a:rPr>
              <a:t>1</a:t>
            </a:r>
            <a:endParaRPr lang="en-US" sz="2800" b="1" i="1" dirty="0" smtClean="0">
              <a:solidFill>
                <a:schemeClr val="tx1"/>
              </a:solidFill>
              <a:latin typeface="Arial" pitchFamily="34" charset="0"/>
              <a:cs typeface="Arial" pitchFamily="34" charset="0"/>
            </a:endParaRPr>
          </a:p>
        </p:txBody>
      </p:sp>
      <p:sp>
        <p:nvSpPr>
          <p:cNvPr id="42" name="Footer Placeholder 41"/>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21</a:t>
            </a:fld>
            <a:endParaRPr lang="en-US"/>
          </a:p>
        </p:txBody>
      </p:sp>
    </p:spTree>
    <p:extLst>
      <p:ext uri="{BB962C8B-B14F-4D97-AF65-F5344CB8AC3E}">
        <p14:creationId xmlns:p14="http://schemas.microsoft.com/office/powerpoint/2010/main" val="25458412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Coloring</a:t>
            </a:r>
            <a:endParaRPr lang="en-US" dirty="0"/>
          </a:p>
        </p:txBody>
      </p:sp>
      <p:grpSp>
        <p:nvGrpSpPr>
          <p:cNvPr id="26" name="Group 25"/>
          <p:cNvGrpSpPr/>
          <p:nvPr/>
        </p:nvGrpSpPr>
        <p:grpSpPr>
          <a:xfrm>
            <a:off x="2724222" y="2542611"/>
            <a:ext cx="3337856" cy="2178754"/>
            <a:chOff x="2724222" y="2542611"/>
            <a:chExt cx="3337856" cy="2178754"/>
          </a:xfrm>
        </p:grpSpPr>
        <p:grpSp>
          <p:nvGrpSpPr>
            <p:cNvPr id="6" name="Group 5"/>
            <p:cNvGrpSpPr/>
            <p:nvPr/>
          </p:nvGrpSpPr>
          <p:grpSpPr>
            <a:xfrm>
              <a:off x="2724222" y="3327487"/>
              <a:ext cx="393164" cy="334392"/>
              <a:chOff x="4578350" y="2815051"/>
              <a:chExt cx="358704" cy="305083"/>
            </a:xfrm>
          </p:grpSpPr>
          <p:sp>
            <p:nvSpPr>
              <p:cNvPr id="20"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1"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7" name="Straight Connector 6"/>
            <p:cNvCxnSpPr>
              <a:stCxn id="20" idx="6"/>
            </p:cNvCxnSpPr>
            <p:nvPr/>
          </p:nvCxnSpPr>
          <p:spPr bwMode="auto">
            <a:xfrm>
              <a:off x="3117386" y="3494683"/>
              <a:ext cx="1505878" cy="0"/>
            </a:xfrm>
            <a:prstGeom prst="line">
              <a:avLst/>
            </a:prstGeom>
            <a:noFill/>
            <a:ln w="57150" cap="flat" cmpd="sng" algn="ctr">
              <a:solidFill>
                <a:schemeClr val="tx1"/>
              </a:solidFill>
              <a:prstDash val="solid"/>
              <a:round/>
              <a:headEnd type="none" w="med" len="med"/>
              <a:tailEnd type="none" w="med" len="med"/>
            </a:ln>
            <a:effectLst/>
          </p:spPr>
        </p:cxnSp>
        <p:grpSp>
          <p:nvGrpSpPr>
            <p:cNvPr id="8" name="Group 7"/>
            <p:cNvGrpSpPr/>
            <p:nvPr/>
          </p:nvGrpSpPr>
          <p:grpSpPr>
            <a:xfrm>
              <a:off x="4637046" y="3338855"/>
              <a:ext cx="393164" cy="334392"/>
              <a:chOff x="4578350" y="2815051"/>
              <a:chExt cx="358704" cy="305083"/>
            </a:xfrm>
          </p:grpSpPr>
          <p:sp>
            <p:nvSpPr>
              <p:cNvPr id="18"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9" name="Straight Connector 8"/>
            <p:cNvCxnSpPr>
              <a:stCxn id="18" idx="7"/>
            </p:cNvCxnSpPr>
            <p:nvPr/>
          </p:nvCxnSpPr>
          <p:spPr bwMode="auto">
            <a:xfrm flipV="1">
              <a:off x="4972632" y="2793497"/>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10" name="Group 9"/>
            <p:cNvGrpSpPr/>
            <p:nvPr/>
          </p:nvGrpSpPr>
          <p:grpSpPr>
            <a:xfrm>
              <a:off x="5668914" y="2542611"/>
              <a:ext cx="393164" cy="334392"/>
              <a:chOff x="4578350" y="2815051"/>
              <a:chExt cx="358704" cy="305083"/>
            </a:xfrm>
          </p:grpSpPr>
          <p:sp>
            <p:nvSpPr>
              <p:cNvPr id="16" name="Oval 39"/>
              <p:cNvSpPr>
                <a:spLocks noChangeArrowheads="1"/>
              </p:cNvSpPr>
              <p:nvPr/>
            </p:nvSpPr>
            <p:spPr bwMode="auto">
              <a:xfrm>
                <a:off x="4578350" y="2815051"/>
                <a:ext cx="358704" cy="305083"/>
              </a:xfrm>
              <a:prstGeom prst="ellipse">
                <a:avLst/>
              </a:prstGeom>
              <a:solidFill>
                <a:srgbClr val="7030A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7"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1" name="Straight Connector 10"/>
            <p:cNvCxnSpPr/>
            <p:nvPr/>
          </p:nvCxnSpPr>
          <p:spPr bwMode="auto">
            <a:xfrm rot="16200000" flipV="1">
              <a:off x="4843529" y="3763562"/>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12" name="Group 11"/>
            <p:cNvGrpSpPr/>
            <p:nvPr/>
          </p:nvGrpSpPr>
          <p:grpSpPr>
            <a:xfrm>
              <a:off x="5463755" y="4386973"/>
              <a:ext cx="393164" cy="334392"/>
              <a:chOff x="4578350" y="2815051"/>
              <a:chExt cx="358704" cy="305083"/>
            </a:xfrm>
          </p:grpSpPr>
          <p:sp>
            <p:nvSpPr>
              <p:cNvPr id="1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3" name="Straight Connector 12"/>
            <p:cNvCxnSpPr>
              <a:stCxn id="16" idx="4"/>
              <a:endCxn id="14" idx="0"/>
            </p:cNvCxnSpPr>
            <p:nvPr/>
          </p:nvCxnSpPr>
          <p:spPr bwMode="auto">
            <a:xfrm flipH="1">
              <a:off x="5660337" y="2877003"/>
              <a:ext cx="205159" cy="1509970"/>
            </a:xfrm>
            <a:prstGeom prst="line">
              <a:avLst/>
            </a:prstGeom>
            <a:noFill/>
            <a:ln w="57150" cap="flat" cmpd="sng" algn="ctr">
              <a:solidFill>
                <a:schemeClr val="tx1"/>
              </a:solidFill>
              <a:prstDash val="solid"/>
              <a:round/>
              <a:headEnd type="none" w="med" len="med"/>
              <a:tailEnd type="none" w="med" len="med"/>
            </a:ln>
            <a:effectLst/>
          </p:spPr>
        </p:cxnSp>
      </p:grpSp>
      <p:sp>
        <p:nvSpPr>
          <p:cNvPr id="27" name="Footer Placeholder 26"/>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22</a:t>
            </a:fld>
            <a:endParaRPr lang="en-US"/>
          </a:p>
        </p:txBody>
      </p:sp>
    </p:spTree>
    <p:extLst>
      <p:ext uri="{BB962C8B-B14F-4D97-AF65-F5344CB8AC3E}">
        <p14:creationId xmlns:p14="http://schemas.microsoft.com/office/powerpoint/2010/main" val="19240435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Coloring</a:t>
            </a:r>
            <a:endParaRPr lang="en-US" dirty="0"/>
          </a:p>
        </p:txBody>
      </p:sp>
      <p:grpSp>
        <p:nvGrpSpPr>
          <p:cNvPr id="26" name="Group 25"/>
          <p:cNvGrpSpPr/>
          <p:nvPr/>
        </p:nvGrpSpPr>
        <p:grpSpPr>
          <a:xfrm>
            <a:off x="2724222" y="2542611"/>
            <a:ext cx="3337856" cy="2178754"/>
            <a:chOff x="2724222" y="2542611"/>
            <a:chExt cx="3337856" cy="2178754"/>
          </a:xfrm>
        </p:grpSpPr>
        <p:grpSp>
          <p:nvGrpSpPr>
            <p:cNvPr id="6" name="Group 5"/>
            <p:cNvGrpSpPr/>
            <p:nvPr/>
          </p:nvGrpSpPr>
          <p:grpSpPr>
            <a:xfrm>
              <a:off x="2724222" y="3327487"/>
              <a:ext cx="393164" cy="334392"/>
              <a:chOff x="4578350" y="2815051"/>
              <a:chExt cx="358704" cy="305083"/>
            </a:xfrm>
          </p:grpSpPr>
          <p:sp>
            <p:nvSpPr>
              <p:cNvPr id="20"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1"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7" name="Straight Connector 6"/>
            <p:cNvCxnSpPr>
              <a:stCxn id="20" idx="6"/>
            </p:cNvCxnSpPr>
            <p:nvPr/>
          </p:nvCxnSpPr>
          <p:spPr bwMode="auto">
            <a:xfrm>
              <a:off x="3117386" y="3494683"/>
              <a:ext cx="1505878" cy="0"/>
            </a:xfrm>
            <a:prstGeom prst="line">
              <a:avLst/>
            </a:prstGeom>
            <a:noFill/>
            <a:ln w="57150" cap="flat" cmpd="sng" algn="ctr">
              <a:solidFill>
                <a:schemeClr val="tx1"/>
              </a:solidFill>
              <a:prstDash val="solid"/>
              <a:round/>
              <a:headEnd type="none" w="med" len="med"/>
              <a:tailEnd type="none" w="med" len="med"/>
            </a:ln>
            <a:effectLst/>
          </p:spPr>
        </p:cxnSp>
        <p:grpSp>
          <p:nvGrpSpPr>
            <p:cNvPr id="8" name="Group 7"/>
            <p:cNvGrpSpPr/>
            <p:nvPr/>
          </p:nvGrpSpPr>
          <p:grpSpPr>
            <a:xfrm>
              <a:off x="4637046" y="3338855"/>
              <a:ext cx="393164" cy="334392"/>
              <a:chOff x="4578350" y="2815051"/>
              <a:chExt cx="358704" cy="305083"/>
            </a:xfrm>
          </p:grpSpPr>
          <p:sp>
            <p:nvSpPr>
              <p:cNvPr id="18"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9" name="Straight Connector 8"/>
            <p:cNvCxnSpPr>
              <a:stCxn id="18" idx="7"/>
            </p:cNvCxnSpPr>
            <p:nvPr/>
          </p:nvCxnSpPr>
          <p:spPr bwMode="auto">
            <a:xfrm flipV="1">
              <a:off x="4972632" y="2793497"/>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10" name="Group 9"/>
            <p:cNvGrpSpPr/>
            <p:nvPr/>
          </p:nvGrpSpPr>
          <p:grpSpPr>
            <a:xfrm>
              <a:off x="5668914" y="2542611"/>
              <a:ext cx="393164" cy="334392"/>
              <a:chOff x="4578350" y="2815051"/>
              <a:chExt cx="358704" cy="305083"/>
            </a:xfrm>
          </p:grpSpPr>
          <p:sp>
            <p:nvSpPr>
              <p:cNvPr id="16" name="Oval 39"/>
              <p:cNvSpPr>
                <a:spLocks noChangeArrowheads="1"/>
              </p:cNvSpPr>
              <p:nvPr/>
            </p:nvSpPr>
            <p:spPr bwMode="auto">
              <a:xfrm>
                <a:off x="4578350" y="2815051"/>
                <a:ext cx="358704" cy="305083"/>
              </a:xfrm>
              <a:prstGeom prst="ellipse">
                <a:avLst/>
              </a:prstGeom>
              <a:solidFill>
                <a:srgbClr val="7030A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7"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1" name="Straight Connector 10"/>
            <p:cNvCxnSpPr/>
            <p:nvPr/>
          </p:nvCxnSpPr>
          <p:spPr bwMode="auto">
            <a:xfrm rot="16200000" flipV="1">
              <a:off x="4843529" y="3763562"/>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12" name="Group 11"/>
            <p:cNvGrpSpPr/>
            <p:nvPr/>
          </p:nvGrpSpPr>
          <p:grpSpPr>
            <a:xfrm>
              <a:off x="5463755" y="4386973"/>
              <a:ext cx="393164" cy="334392"/>
              <a:chOff x="4578350" y="2815051"/>
              <a:chExt cx="358704" cy="305083"/>
            </a:xfrm>
          </p:grpSpPr>
          <p:sp>
            <p:nvSpPr>
              <p:cNvPr id="1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3" name="Straight Connector 12"/>
            <p:cNvCxnSpPr>
              <a:stCxn id="16" idx="4"/>
              <a:endCxn id="14" idx="0"/>
            </p:cNvCxnSpPr>
            <p:nvPr/>
          </p:nvCxnSpPr>
          <p:spPr bwMode="auto">
            <a:xfrm flipH="1">
              <a:off x="5660337" y="2877003"/>
              <a:ext cx="205159" cy="1509970"/>
            </a:xfrm>
            <a:prstGeom prst="line">
              <a:avLst/>
            </a:prstGeom>
            <a:noFill/>
            <a:ln w="57150" cap="flat" cmpd="sng" algn="ctr">
              <a:solidFill>
                <a:schemeClr val="tx1"/>
              </a:solidFill>
              <a:prstDash val="solid"/>
              <a:round/>
              <a:headEnd type="none" w="med" len="med"/>
              <a:tailEnd type="none" w="med" len="med"/>
            </a:ln>
            <a:effectLst/>
          </p:spPr>
        </p:cxnSp>
      </p:grpSp>
      <p:sp>
        <p:nvSpPr>
          <p:cNvPr id="22" name="Text Box 122"/>
          <p:cNvSpPr txBox="1">
            <a:spLocks noChangeArrowheads="1"/>
          </p:cNvSpPr>
          <p:nvPr/>
        </p:nvSpPr>
        <p:spPr bwMode="auto">
          <a:xfrm>
            <a:off x="774669" y="4459574"/>
            <a:ext cx="1638590"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solidFill>
                  <a:schemeClr val="tx1"/>
                </a:solidFill>
                <a:latin typeface="cmmi10"/>
                <a:cs typeface="Arial" pitchFamily="34" charset="0"/>
              </a:rPr>
              <a:t>Â</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a:t>
            </a:r>
            <a:r>
              <a:rPr lang="en-US" sz="2800" i="1" dirty="0" smtClean="0">
                <a:solidFill>
                  <a:schemeClr val="tx1"/>
                </a:solidFill>
                <a:latin typeface="Arial" pitchFamily="34" charset="0"/>
                <a:cs typeface="Arial" pitchFamily="34" charset="0"/>
              </a:rPr>
              <a:t>C</a:t>
            </a:r>
            <a:endParaRPr lang="en-US" sz="2800" b="1" i="1" dirty="0" smtClean="0">
              <a:solidFill>
                <a:schemeClr val="tx1"/>
              </a:solidFill>
              <a:latin typeface="Arial" pitchFamily="34" charset="0"/>
              <a:cs typeface="Arial" pitchFamily="34" charset="0"/>
            </a:endParaRPr>
          </a:p>
        </p:txBody>
      </p:sp>
      <p:sp>
        <p:nvSpPr>
          <p:cNvPr id="27" name="Footer Placeholder 26"/>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23</a:t>
            </a:fld>
            <a:endParaRPr lang="en-US"/>
          </a:p>
        </p:txBody>
      </p:sp>
    </p:spTree>
    <p:extLst>
      <p:ext uri="{BB962C8B-B14F-4D97-AF65-F5344CB8AC3E}">
        <p14:creationId xmlns:p14="http://schemas.microsoft.com/office/powerpoint/2010/main" val="21152994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Coloring</a:t>
            </a:r>
            <a:endParaRPr lang="en-US" dirty="0"/>
          </a:p>
        </p:txBody>
      </p:sp>
      <p:grpSp>
        <p:nvGrpSpPr>
          <p:cNvPr id="26" name="Group 25"/>
          <p:cNvGrpSpPr/>
          <p:nvPr/>
        </p:nvGrpSpPr>
        <p:grpSpPr>
          <a:xfrm>
            <a:off x="2724222" y="2542611"/>
            <a:ext cx="3337856" cy="2178754"/>
            <a:chOff x="2724222" y="2542611"/>
            <a:chExt cx="3337856" cy="2178754"/>
          </a:xfrm>
        </p:grpSpPr>
        <p:grpSp>
          <p:nvGrpSpPr>
            <p:cNvPr id="6" name="Group 5"/>
            <p:cNvGrpSpPr/>
            <p:nvPr/>
          </p:nvGrpSpPr>
          <p:grpSpPr>
            <a:xfrm>
              <a:off x="2724222" y="3327487"/>
              <a:ext cx="393164" cy="334392"/>
              <a:chOff x="4578350" y="2815051"/>
              <a:chExt cx="358704" cy="305083"/>
            </a:xfrm>
          </p:grpSpPr>
          <p:sp>
            <p:nvSpPr>
              <p:cNvPr id="20"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1"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7" name="Straight Connector 6"/>
            <p:cNvCxnSpPr>
              <a:stCxn id="20" idx="6"/>
            </p:cNvCxnSpPr>
            <p:nvPr/>
          </p:nvCxnSpPr>
          <p:spPr bwMode="auto">
            <a:xfrm>
              <a:off x="3117386" y="3494683"/>
              <a:ext cx="1505878" cy="0"/>
            </a:xfrm>
            <a:prstGeom prst="line">
              <a:avLst/>
            </a:prstGeom>
            <a:noFill/>
            <a:ln w="57150" cap="flat" cmpd="sng" algn="ctr">
              <a:solidFill>
                <a:schemeClr val="tx1"/>
              </a:solidFill>
              <a:prstDash val="solid"/>
              <a:round/>
              <a:headEnd type="none" w="med" len="med"/>
              <a:tailEnd type="none" w="med" len="med"/>
            </a:ln>
            <a:effectLst/>
          </p:spPr>
        </p:cxnSp>
        <p:grpSp>
          <p:nvGrpSpPr>
            <p:cNvPr id="8" name="Group 7"/>
            <p:cNvGrpSpPr/>
            <p:nvPr/>
          </p:nvGrpSpPr>
          <p:grpSpPr>
            <a:xfrm>
              <a:off x="4637046" y="3338855"/>
              <a:ext cx="393164" cy="334392"/>
              <a:chOff x="4578350" y="2815051"/>
              <a:chExt cx="358704" cy="305083"/>
            </a:xfrm>
          </p:grpSpPr>
          <p:sp>
            <p:nvSpPr>
              <p:cNvPr id="18"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9" name="Straight Connector 8"/>
            <p:cNvCxnSpPr>
              <a:stCxn id="18" idx="7"/>
            </p:cNvCxnSpPr>
            <p:nvPr/>
          </p:nvCxnSpPr>
          <p:spPr bwMode="auto">
            <a:xfrm flipV="1">
              <a:off x="4972632" y="2793497"/>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10" name="Group 9"/>
            <p:cNvGrpSpPr/>
            <p:nvPr/>
          </p:nvGrpSpPr>
          <p:grpSpPr>
            <a:xfrm>
              <a:off x="5668914" y="2542611"/>
              <a:ext cx="393164" cy="334392"/>
              <a:chOff x="4578350" y="2815051"/>
              <a:chExt cx="358704" cy="305083"/>
            </a:xfrm>
          </p:grpSpPr>
          <p:sp>
            <p:nvSpPr>
              <p:cNvPr id="16" name="Oval 39"/>
              <p:cNvSpPr>
                <a:spLocks noChangeArrowheads="1"/>
              </p:cNvSpPr>
              <p:nvPr/>
            </p:nvSpPr>
            <p:spPr bwMode="auto">
              <a:xfrm>
                <a:off x="4578350" y="2815051"/>
                <a:ext cx="358704" cy="305083"/>
              </a:xfrm>
              <a:prstGeom prst="ellipse">
                <a:avLst/>
              </a:prstGeom>
              <a:solidFill>
                <a:srgbClr val="7030A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7"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1" name="Straight Connector 10"/>
            <p:cNvCxnSpPr/>
            <p:nvPr/>
          </p:nvCxnSpPr>
          <p:spPr bwMode="auto">
            <a:xfrm rot="16200000" flipV="1">
              <a:off x="4843529" y="3763562"/>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12" name="Group 11"/>
            <p:cNvGrpSpPr/>
            <p:nvPr/>
          </p:nvGrpSpPr>
          <p:grpSpPr>
            <a:xfrm>
              <a:off x="5463755" y="4386973"/>
              <a:ext cx="393164" cy="334392"/>
              <a:chOff x="4578350" y="2815051"/>
              <a:chExt cx="358704" cy="305083"/>
            </a:xfrm>
          </p:grpSpPr>
          <p:sp>
            <p:nvSpPr>
              <p:cNvPr id="1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3" name="Straight Connector 12"/>
            <p:cNvCxnSpPr>
              <a:stCxn id="16" idx="4"/>
              <a:endCxn id="14" idx="0"/>
            </p:cNvCxnSpPr>
            <p:nvPr/>
          </p:nvCxnSpPr>
          <p:spPr bwMode="auto">
            <a:xfrm flipH="1">
              <a:off x="5660337" y="2877003"/>
              <a:ext cx="205159" cy="1509970"/>
            </a:xfrm>
            <a:prstGeom prst="line">
              <a:avLst/>
            </a:prstGeom>
            <a:noFill/>
            <a:ln w="57150" cap="flat" cmpd="sng" algn="ctr">
              <a:solidFill>
                <a:schemeClr val="tx1"/>
              </a:solidFill>
              <a:prstDash val="solid"/>
              <a:round/>
              <a:headEnd type="none" w="med" len="med"/>
              <a:tailEnd type="none" w="med" len="med"/>
            </a:ln>
            <a:effectLst/>
          </p:spPr>
        </p:cxnSp>
      </p:grpSp>
      <p:sp>
        <p:nvSpPr>
          <p:cNvPr id="22" name="Text Box 122"/>
          <p:cNvSpPr txBox="1">
            <a:spLocks noChangeArrowheads="1"/>
          </p:cNvSpPr>
          <p:nvPr/>
        </p:nvSpPr>
        <p:spPr bwMode="auto">
          <a:xfrm>
            <a:off x="774669" y="4459574"/>
            <a:ext cx="1638590"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solidFill>
                  <a:schemeClr val="tx1"/>
                </a:solidFill>
                <a:latin typeface="cmmi10"/>
                <a:cs typeface="Arial" pitchFamily="34" charset="0"/>
              </a:rPr>
              <a:t>Â</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a:t>
            </a:r>
            <a:r>
              <a:rPr lang="en-US" sz="2800" i="1" dirty="0" smtClean="0">
                <a:solidFill>
                  <a:schemeClr val="tx1"/>
                </a:solidFill>
                <a:latin typeface="Arial" pitchFamily="34" charset="0"/>
                <a:cs typeface="Arial" pitchFamily="34" charset="0"/>
              </a:rPr>
              <a:t>C</a:t>
            </a:r>
            <a:endParaRPr lang="en-US" sz="2800" b="1" i="1" dirty="0" smtClean="0">
              <a:solidFill>
                <a:schemeClr val="tx1"/>
              </a:solidFill>
              <a:latin typeface="Arial" pitchFamily="34" charset="0"/>
              <a:cs typeface="Arial" pitchFamily="34" charset="0"/>
            </a:endParaRPr>
          </a:p>
        </p:txBody>
      </p:sp>
      <p:sp>
        <p:nvSpPr>
          <p:cNvPr id="23" name="Text Box 122"/>
          <p:cNvSpPr txBox="1">
            <a:spLocks noChangeArrowheads="1"/>
          </p:cNvSpPr>
          <p:nvPr/>
        </p:nvSpPr>
        <p:spPr bwMode="auto">
          <a:xfrm>
            <a:off x="1312872" y="4901706"/>
            <a:ext cx="6530955"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for each edge </a:t>
            </a:r>
            <a:r>
              <a:rPr lang="en-US" sz="2800" dirty="0" smtClean="0">
                <a:solidFill>
                  <a:schemeClr val="tx1"/>
                </a:solidFill>
                <a:latin typeface="Arial" pitchFamily="34" charset="0"/>
                <a:cs typeface="Arial" pitchFamily="34" charset="0"/>
              </a:rPr>
              <a:t>(</a:t>
            </a:r>
            <a:r>
              <a:rPr lang="en-US" sz="2800" i="1" dirty="0" smtClean="0">
                <a:solidFill>
                  <a:schemeClr val="tx1"/>
                </a:solidFill>
                <a:latin typeface="Arial"/>
                <a:cs typeface="Arial" pitchFamily="34" charset="0"/>
              </a:rPr>
              <a:t>s</a:t>
            </a:r>
            <a:r>
              <a:rPr lang="en-US" sz="2800" baseline="-25000" dirty="0" smtClean="0">
                <a:solidFill>
                  <a:schemeClr val="tx1"/>
                </a:solidFill>
                <a:latin typeface="Arial"/>
                <a:cs typeface="Arial" pitchFamily="34" charset="0"/>
              </a:rPr>
              <a:t>0</a:t>
            </a:r>
            <a:r>
              <a:rPr lang="en-US" sz="2800" dirty="0" smtClean="0">
                <a:solidFill>
                  <a:schemeClr val="tx1"/>
                </a:solidFill>
                <a:latin typeface="Arial" pitchFamily="34" charset="0"/>
                <a:cs typeface="Arial" pitchFamily="34" charset="0"/>
              </a:rPr>
              <a:t>, </a:t>
            </a:r>
            <a:r>
              <a:rPr lang="en-US" sz="2800" i="1" dirty="0" smtClean="0">
                <a:solidFill>
                  <a:schemeClr val="tx1"/>
                </a:solidFill>
                <a:latin typeface="Arial"/>
                <a:cs typeface="Arial" pitchFamily="34" charset="0"/>
              </a:rPr>
              <a:t>s</a:t>
            </a:r>
            <a:r>
              <a:rPr lang="en-US" sz="2800" baseline="-25000" dirty="0" smtClean="0">
                <a:solidFill>
                  <a:schemeClr val="tx1"/>
                </a:solidFill>
                <a:latin typeface="Arial"/>
                <a:cs typeface="Arial" pitchFamily="34" charset="0"/>
              </a:rPr>
              <a:t>1</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2</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a:solidFill>
                  <a:schemeClr val="tx1"/>
                </a:solidFill>
                <a:latin typeface="cmmi10"/>
                <a:cs typeface="Arial" pitchFamily="34" charset="0"/>
              </a:rPr>
              <a:t>Â</a:t>
            </a:r>
            <a:r>
              <a:rPr lang="en-US" sz="2800" dirty="0" smtClean="0">
                <a:solidFill>
                  <a:schemeClr val="tx1"/>
                </a:solidFill>
                <a:latin typeface="Arial"/>
                <a:cs typeface="Arial" pitchFamily="34" charset="0"/>
              </a:rPr>
              <a:t>(</a:t>
            </a:r>
            <a:r>
              <a:rPr lang="en-US" sz="2800" i="1" dirty="0" smtClean="0">
                <a:solidFill>
                  <a:schemeClr val="tx1"/>
                </a:solidFill>
                <a:latin typeface="Arial"/>
                <a:cs typeface="Arial" pitchFamily="34" charset="0"/>
              </a:rPr>
              <a:t>s</a:t>
            </a:r>
            <a:r>
              <a:rPr lang="en-US" sz="2800" baseline="-25000" dirty="0" smtClean="0">
                <a:solidFill>
                  <a:schemeClr val="tx1"/>
                </a:solidFill>
                <a:latin typeface="Arial"/>
                <a:cs typeface="Arial" pitchFamily="34" charset="0"/>
              </a:rPr>
              <a:t>0</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Symbol"/>
                <a:cs typeface="Arial" pitchFamily="34" charset="0"/>
                <a:sym typeface="Symbol"/>
              </a:rPr>
              <a:t></a:t>
            </a:r>
            <a:r>
              <a:rPr lang="en-US" sz="2800" dirty="0" smtClean="0">
                <a:solidFill>
                  <a:schemeClr val="tx1"/>
                </a:solidFill>
                <a:latin typeface="Arial" pitchFamily="34" charset="0"/>
                <a:cs typeface="Arial" pitchFamily="34" charset="0"/>
              </a:rPr>
              <a:t> </a:t>
            </a:r>
            <a:r>
              <a:rPr lang="en-US" sz="2800" dirty="0">
                <a:solidFill>
                  <a:schemeClr val="tx1"/>
                </a:solidFill>
                <a:latin typeface="cmmi10"/>
                <a:cs typeface="Arial" pitchFamily="34" charset="0"/>
              </a:rPr>
              <a:t>Â</a:t>
            </a:r>
            <a:r>
              <a:rPr lang="en-US" sz="2800" dirty="0" smtClean="0">
                <a:solidFill>
                  <a:schemeClr val="tx1"/>
                </a:solidFill>
                <a:latin typeface="Arial"/>
                <a:cs typeface="Arial" pitchFamily="34" charset="0"/>
              </a:rPr>
              <a:t>(</a:t>
            </a:r>
            <a:r>
              <a:rPr lang="en-US" sz="2800" i="1" dirty="0" smtClean="0">
                <a:solidFill>
                  <a:schemeClr val="tx1"/>
                </a:solidFill>
                <a:latin typeface="Arial"/>
                <a:cs typeface="Arial" pitchFamily="34" charset="0"/>
              </a:rPr>
              <a:t>s</a:t>
            </a:r>
            <a:r>
              <a:rPr lang="en-US" sz="2800" baseline="-25000" dirty="0" smtClean="0">
                <a:solidFill>
                  <a:schemeClr val="tx1"/>
                </a:solidFill>
                <a:latin typeface="Arial"/>
                <a:cs typeface="Arial" pitchFamily="34" charset="0"/>
              </a:rPr>
              <a:t>1</a:t>
            </a:r>
            <a:r>
              <a:rPr lang="en-US" sz="2800" dirty="0" smtClean="0">
                <a:solidFill>
                  <a:schemeClr val="tx1"/>
                </a:solidFill>
                <a:latin typeface="Arial" pitchFamily="34" charset="0"/>
                <a:cs typeface="Arial" pitchFamily="34" charset="0"/>
              </a:rPr>
              <a:t>)</a:t>
            </a:r>
            <a:r>
              <a:rPr lang="en-US" sz="2800" dirty="0" smtClean="0">
                <a:latin typeface="Arial" pitchFamily="34" charset="0"/>
                <a:cs typeface="Arial" pitchFamily="34" charset="0"/>
              </a:rPr>
              <a:t>.</a:t>
            </a:r>
            <a:endParaRPr lang="en-US" sz="2800" b="1" i="1" dirty="0" smtClean="0">
              <a:solidFill>
                <a:schemeClr val="tx1"/>
              </a:solidFill>
              <a:latin typeface="Arial" pitchFamily="34" charset="0"/>
              <a:cs typeface="Arial" pitchFamily="34" charset="0"/>
            </a:endParaRPr>
          </a:p>
        </p:txBody>
      </p:sp>
      <p:sp>
        <p:nvSpPr>
          <p:cNvPr id="27" name="Footer Placeholder 26"/>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24</a:t>
            </a:fld>
            <a:endParaRPr lang="en-US"/>
          </a:p>
        </p:txBody>
      </p:sp>
    </p:spTree>
    <p:extLst>
      <p:ext uri="{BB962C8B-B14F-4D97-AF65-F5344CB8AC3E}">
        <p14:creationId xmlns:p14="http://schemas.microsoft.com/office/powerpoint/2010/main" val="4167206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Coloring</a:t>
            </a:r>
            <a:endParaRPr lang="en-US" dirty="0"/>
          </a:p>
        </p:txBody>
      </p:sp>
      <p:grpSp>
        <p:nvGrpSpPr>
          <p:cNvPr id="26" name="Group 25"/>
          <p:cNvGrpSpPr/>
          <p:nvPr/>
        </p:nvGrpSpPr>
        <p:grpSpPr>
          <a:xfrm>
            <a:off x="2724222" y="2542611"/>
            <a:ext cx="3337856" cy="2178754"/>
            <a:chOff x="2724222" y="2542611"/>
            <a:chExt cx="3337856" cy="2178754"/>
          </a:xfrm>
        </p:grpSpPr>
        <p:grpSp>
          <p:nvGrpSpPr>
            <p:cNvPr id="6" name="Group 5"/>
            <p:cNvGrpSpPr/>
            <p:nvPr/>
          </p:nvGrpSpPr>
          <p:grpSpPr>
            <a:xfrm>
              <a:off x="2724222" y="3327487"/>
              <a:ext cx="393164" cy="334392"/>
              <a:chOff x="4578350" y="2815051"/>
              <a:chExt cx="358704" cy="305083"/>
            </a:xfrm>
          </p:grpSpPr>
          <p:sp>
            <p:nvSpPr>
              <p:cNvPr id="20"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1"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7" name="Straight Connector 6"/>
            <p:cNvCxnSpPr>
              <a:stCxn id="20" idx="6"/>
            </p:cNvCxnSpPr>
            <p:nvPr/>
          </p:nvCxnSpPr>
          <p:spPr bwMode="auto">
            <a:xfrm>
              <a:off x="3117386" y="3494683"/>
              <a:ext cx="1505878" cy="0"/>
            </a:xfrm>
            <a:prstGeom prst="line">
              <a:avLst/>
            </a:prstGeom>
            <a:noFill/>
            <a:ln w="57150" cap="flat" cmpd="sng" algn="ctr">
              <a:solidFill>
                <a:schemeClr val="tx1"/>
              </a:solidFill>
              <a:prstDash val="solid"/>
              <a:round/>
              <a:headEnd type="none" w="med" len="med"/>
              <a:tailEnd type="none" w="med" len="med"/>
            </a:ln>
            <a:effectLst/>
          </p:spPr>
        </p:cxnSp>
        <p:grpSp>
          <p:nvGrpSpPr>
            <p:cNvPr id="8" name="Group 7"/>
            <p:cNvGrpSpPr/>
            <p:nvPr/>
          </p:nvGrpSpPr>
          <p:grpSpPr>
            <a:xfrm>
              <a:off x="4637046" y="3338855"/>
              <a:ext cx="393164" cy="334392"/>
              <a:chOff x="4578350" y="2815051"/>
              <a:chExt cx="358704" cy="305083"/>
            </a:xfrm>
          </p:grpSpPr>
          <p:sp>
            <p:nvSpPr>
              <p:cNvPr id="18" name="Oval 39"/>
              <p:cNvSpPr>
                <a:spLocks noChangeArrowheads="1"/>
              </p:cNvSpPr>
              <p:nvPr/>
            </p:nvSpPr>
            <p:spPr bwMode="auto">
              <a:xfrm>
                <a:off x="4578350" y="2815051"/>
                <a:ext cx="358704" cy="305083"/>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9" name="Straight Connector 8"/>
            <p:cNvCxnSpPr>
              <a:stCxn id="18" idx="7"/>
            </p:cNvCxnSpPr>
            <p:nvPr/>
          </p:nvCxnSpPr>
          <p:spPr bwMode="auto">
            <a:xfrm flipV="1">
              <a:off x="4972632" y="2793497"/>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10" name="Group 9"/>
            <p:cNvGrpSpPr/>
            <p:nvPr/>
          </p:nvGrpSpPr>
          <p:grpSpPr>
            <a:xfrm>
              <a:off x="5668914" y="2542611"/>
              <a:ext cx="393164" cy="334392"/>
              <a:chOff x="4578350" y="2815051"/>
              <a:chExt cx="358704" cy="305083"/>
            </a:xfrm>
          </p:grpSpPr>
          <p:sp>
            <p:nvSpPr>
              <p:cNvPr id="16" name="Oval 39"/>
              <p:cNvSpPr>
                <a:spLocks noChangeArrowheads="1"/>
              </p:cNvSpPr>
              <p:nvPr/>
            </p:nvSpPr>
            <p:spPr bwMode="auto">
              <a:xfrm>
                <a:off x="4578350" y="2815051"/>
                <a:ext cx="358704" cy="305083"/>
              </a:xfrm>
              <a:prstGeom prst="ellipse">
                <a:avLst/>
              </a:prstGeom>
              <a:solidFill>
                <a:srgbClr val="7030A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7"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1" name="Straight Connector 10"/>
            <p:cNvCxnSpPr/>
            <p:nvPr/>
          </p:nvCxnSpPr>
          <p:spPr bwMode="auto">
            <a:xfrm rot="16200000" flipV="1">
              <a:off x="4843529" y="3763562"/>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12" name="Group 11"/>
            <p:cNvGrpSpPr/>
            <p:nvPr/>
          </p:nvGrpSpPr>
          <p:grpSpPr>
            <a:xfrm>
              <a:off x="5463755" y="4386973"/>
              <a:ext cx="393164" cy="334392"/>
              <a:chOff x="4578350" y="2815051"/>
              <a:chExt cx="358704" cy="305083"/>
            </a:xfrm>
          </p:grpSpPr>
          <p:sp>
            <p:nvSpPr>
              <p:cNvPr id="1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3" name="Straight Connector 12"/>
            <p:cNvCxnSpPr>
              <a:stCxn id="16" idx="4"/>
              <a:endCxn id="14" idx="0"/>
            </p:cNvCxnSpPr>
            <p:nvPr/>
          </p:nvCxnSpPr>
          <p:spPr bwMode="auto">
            <a:xfrm flipH="1">
              <a:off x="5660337" y="2877003"/>
              <a:ext cx="205159" cy="1509970"/>
            </a:xfrm>
            <a:prstGeom prst="line">
              <a:avLst/>
            </a:prstGeom>
            <a:noFill/>
            <a:ln w="57150" cap="flat" cmpd="sng" algn="ctr">
              <a:solidFill>
                <a:schemeClr val="tx1"/>
              </a:solidFill>
              <a:prstDash val="solid"/>
              <a:round/>
              <a:headEnd type="none" w="med" len="med"/>
              <a:tailEnd type="none" w="med" len="med"/>
            </a:ln>
            <a:effectLst/>
          </p:spPr>
        </p:cxnSp>
      </p:grpSp>
      <p:sp>
        <p:nvSpPr>
          <p:cNvPr id="22" name="Text Box 122"/>
          <p:cNvSpPr txBox="1">
            <a:spLocks noChangeArrowheads="1"/>
          </p:cNvSpPr>
          <p:nvPr/>
        </p:nvSpPr>
        <p:spPr bwMode="auto">
          <a:xfrm>
            <a:off x="774669" y="4459574"/>
            <a:ext cx="1638590"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solidFill>
                  <a:schemeClr val="tx1"/>
                </a:solidFill>
                <a:latin typeface="cmmi10"/>
                <a:cs typeface="Arial" pitchFamily="34" charset="0"/>
              </a:rPr>
              <a:t>Â</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a:t>
            </a:r>
            <a:r>
              <a:rPr lang="en-US" sz="2800" i="1" dirty="0" smtClean="0">
                <a:solidFill>
                  <a:schemeClr val="tx1"/>
                </a:solidFill>
                <a:latin typeface="Arial" pitchFamily="34" charset="0"/>
                <a:cs typeface="Arial" pitchFamily="34" charset="0"/>
              </a:rPr>
              <a:t>C</a:t>
            </a:r>
            <a:endParaRPr lang="en-US" sz="2800" b="1" i="1" dirty="0" smtClean="0">
              <a:solidFill>
                <a:schemeClr val="tx1"/>
              </a:solidFill>
              <a:latin typeface="Arial" pitchFamily="34" charset="0"/>
              <a:cs typeface="Arial" pitchFamily="34" charset="0"/>
            </a:endParaRPr>
          </a:p>
        </p:txBody>
      </p:sp>
      <p:sp>
        <p:nvSpPr>
          <p:cNvPr id="23" name="Text Box 122"/>
          <p:cNvSpPr txBox="1">
            <a:spLocks noChangeArrowheads="1"/>
          </p:cNvSpPr>
          <p:nvPr/>
        </p:nvSpPr>
        <p:spPr bwMode="auto">
          <a:xfrm>
            <a:off x="1312872" y="4901706"/>
            <a:ext cx="6530955"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for each edge </a:t>
            </a:r>
            <a:r>
              <a:rPr lang="en-US" sz="2800" dirty="0" smtClean="0">
                <a:solidFill>
                  <a:schemeClr val="tx1"/>
                </a:solidFill>
                <a:latin typeface="Arial" pitchFamily="34" charset="0"/>
                <a:cs typeface="Arial" pitchFamily="34" charset="0"/>
              </a:rPr>
              <a:t>(</a:t>
            </a:r>
            <a:r>
              <a:rPr lang="en-US" sz="2800" i="1" dirty="0" smtClean="0">
                <a:solidFill>
                  <a:schemeClr val="tx1"/>
                </a:solidFill>
                <a:latin typeface="Arial"/>
                <a:cs typeface="Arial" pitchFamily="34" charset="0"/>
              </a:rPr>
              <a:t>s</a:t>
            </a:r>
            <a:r>
              <a:rPr lang="en-US" sz="2800" baseline="-25000" dirty="0" smtClean="0">
                <a:solidFill>
                  <a:schemeClr val="tx1"/>
                </a:solidFill>
                <a:latin typeface="Arial"/>
                <a:cs typeface="Arial" pitchFamily="34" charset="0"/>
              </a:rPr>
              <a:t>0</a:t>
            </a:r>
            <a:r>
              <a:rPr lang="en-US" sz="2800" dirty="0" smtClean="0">
                <a:solidFill>
                  <a:schemeClr val="tx1"/>
                </a:solidFill>
                <a:latin typeface="Arial" pitchFamily="34" charset="0"/>
                <a:cs typeface="Arial" pitchFamily="34" charset="0"/>
              </a:rPr>
              <a:t>, </a:t>
            </a:r>
            <a:r>
              <a:rPr lang="en-US" sz="2800" i="1" dirty="0" smtClean="0">
                <a:solidFill>
                  <a:schemeClr val="tx1"/>
                </a:solidFill>
                <a:latin typeface="Arial"/>
                <a:cs typeface="Arial" pitchFamily="34" charset="0"/>
              </a:rPr>
              <a:t>s</a:t>
            </a:r>
            <a:r>
              <a:rPr lang="en-US" sz="2800" baseline="-25000" dirty="0" smtClean="0">
                <a:solidFill>
                  <a:schemeClr val="tx1"/>
                </a:solidFill>
                <a:latin typeface="Arial"/>
                <a:cs typeface="Arial" pitchFamily="34" charset="0"/>
              </a:rPr>
              <a:t>1</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2</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a:solidFill>
                  <a:schemeClr val="tx1"/>
                </a:solidFill>
                <a:latin typeface="cmmi10"/>
                <a:cs typeface="Arial" pitchFamily="34" charset="0"/>
              </a:rPr>
              <a:t>Â</a:t>
            </a:r>
            <a:r>
              <a:rPr lang="en-US" sz="2800" dirty="0" smtClean="0">
                <a:solidFill>
                  <a:schemeClr val="tx1"/>
                </a:solidFill>
                <a:latin typeface="Arial"/>
                <a:cs typeface="Arial" pitchFamily="34" charset="0"/>
              </a:rPr>
              <a:t>(</a:t>
            </a:r>
            <a:r>
              <a:rPr lang="en-US" sz="2800" i="1" dirty="0" smtClean="0">
                <a:solidFill>
                  <a:schemeClr val="tx1"/>
                </a:solidFill>
                <a:latin typeface="Arial"/>
                <a:cs typeface="Arial" pitchFamily="34" charset="0"/>
              </a:rPr>
              <a:t>s</a:t>
            </a:r>
            <a:r>
              <a:rPr lang="en-US" sz="2800" baseline="-25000" dirty="0" smtClean="0">
                <a:solidFill>
                  <a:schemeClr val="tx1"/>
                </a:solidFill>
                <a:latin typeface="Arial"/>
                <a:cs typeface="Arial" pitchFamily="34" charset="0"/>
              </a:rPr>
              <a:t>0</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Symbol"/>
                <a:cs typeface="Arial" pitchFamily="34" charset="0"/>
                <a:sym typeface="Symbol"/>
              </a:rPr>
              <a:t></a:t>
            </a:r>
            <a:r>
              <a:rPr lang="en-US" sz="2800" dirty="0" smtClean="0">
                <a:solidFill>
                  <a:schemeClr val="tx1"/>
                </a:solidFill>
                <a:latin typeface="Arial" pitchFamily="34" charset="0"/>
                <a:cs typeface="Arial" pitchFamily="34" charset="0"/>
              </a:rPr>
              <a:t> </a:t>
            </a:r>
            <a:r>
              <a:rPr lang="en-US" sz="2800" dirty="0">
                <a:solidFill>
                  <a:schemeClr val="tx1"/>
                </a:solidFill>
                <a:latin typeface="cmmi10"/>
                <a:cs typeface="Arial" pitchFamily="34" charset="0"/>
              </a:rPr>
              <a:t>Â</a:t>
            </a:r>
            <a:r>
              <a:rPr lang="en-US" sz="2800" dirty="0" smtClean="0">
                <a:solidFill>
                  <a:schemeClr val="tx1"/>
                </a:solidFill>
                <a:latin typeface="Arial"/>
                <a:cs typeface="Arial" pitchFamily="34" charset="0"/>
              </a:rPr>
              <a:t>(</a:t>
            </a:r>
            <a:r>
              <a:rPr lang="en-US" sz="2800" i="1" dirty="0" smtClean="0">
                <a:solidFill>
                  <a:schemeClr val="tx1"/>
                </a:solidFill>
                <a:latin typeface="Arial"/>
                <a:cs typeface="Arial" pitchFamily="34" charset="0"/>
              </a:rPr>
              <a:t>s</a:t>
            </a:r>
            <a:r>
              <a:rPr lang="en-US" sz="2800" baseline="-25000" dirty="0" smtClean="0">
                <a:solidFill>
                  <a:schemeClr val="tx1"/>
                </a:solidFill>
                <a:latin typeface="Arial"/>
                <a:cs typeface="Arial" pitchFamily="34" charset="0"/>
              </a:rPr>
              <a:t>1</a:t>
            </a:r>
            <a:r>
              <a:rPr lang="en-US" sz="2800" dirty="0" smtClean="0">
                <a:solidFill>
                  <a:schemeClr val="tx1"/>
                </a:solidFill>
                <a:latin typeface="Arial" pitchFamily="34" charset="0"/>
                <a:cs typeface="Arial" pitchFamily="34" charset="0"/>
              </a:rPr>
              <a:t>)</a:t>
            </a:r>
            <a:r>
              <a:rPr lang="en-US" sz="2800" dirty="0" smtClean="0">
                <a:latin typeface="Arial" pitchFamily="34" charset="0"/>
                <a:cs typeface="Arial" pitchFamily="34" charset="0"/>
              </a:rPr>
              <a:t>.</a:t>
            </a:r>
            <a:endParaRPr lang="en-US" sz="2800" b="1" i="1" dirty="0" smtClean="0">
              <a:solidFill>
                <a:schemeClr val="tx1"/>
              </a:solidFill>
              <a:latin typeface="Arial" pitchFamily="34" charset="0"/>
              <a:cs typeface="Arial" pitchFamily="34" charset="0"/>
            </a:endParaRPr>
          </a:p>
        </p:txBody>
      </p:sp>
      <p:sp>
        <p:nvSpPr>
          <p:cNvPr id="24" name="Text Box 122"/>
          <p:cNvSpPr txBox="1">
            <a:spLocks noChangeArrowheads="1"/>
          </p:cNvSpPr>
          <p:nvPr/>
        </p:nvSpPr>
        <p:spPr bwMode="auto">
          <a:xfrm>
            <a:off x="5089903" y="5401400"/>
            <a:ext cx="3844322"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usually process names</a:t>
            </a:r>
            <a:endParaRPr lang="en-US" sz="2800" b="1" i="1" dirty="0" smtClean="0">
              <a:solidFill>
                <a:schemeClr val="tx1"/>
              </a:solidFill>
              <a:latin typeface="Arial" pitchFamily="34" charset="0"/>
              <a:cs typeface="Arial" pitchFamily="34" charset="0"/>
            </a:endParaRPr>
          </a:p>
        </p:txBody>
      </p:sp>
      <p:sp>
        <p:nvSpPr>
          <p:cNvPr id="25" name="Text Box 122"/>
          <p:cNvSpPr txBox="1">
            <a:spLocks noChangeArrowheads="1"/>
          </p:cNvSpPr>
          <p:nvPr/>
        </p:nvSpPr>
        <p:spPr bwMode="auto">
          <a:xfrm>
            <a:off x="940740" y="5388840"/>
            <a:ext cx="2945037"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i="1" dirty="0" smtClean="0">
                <a:solidFill>
                  <a:schemeClr val="tx1"/>
                </a:solidFill>
                <a:latin typeface="Arial" pitchFamily="34" charset="0"/>
                <a:cs typeface="Arial" pitchFamily="34" charset="0"/>
              </a:rPr>
              <a:t>chromatic</a:t>
            </a:r>
            <a:r>
              <a:rPr lang="en-US" sz="2800" dirty="0" smtClean="0">
                <a:latin typeface="Arial" pitchFamily="34" charset="0"/>
                <a:cs typeface="Arial" pitchFamily="34" charset="0"/>
              </a:rPr>
              <a:t> graphs</a:t>
            </a:r>
            <a:endParaRPr lang="en-US" sz="2800" b="1" i="1" dirty="0" smtClean="0">
              <a:solidFill>
                <a:schemeClr val="tx1"/>
              </a:solidFill>
              <a:latin typeface="Arial" pitchFamily="34" charset="0"/>
              <a:cs typeface="Arial" pitchFamily="34" charset="0"/>
            </a:endParaRPr>
          </a:p>
        </p:txBody>
      </p:sp>
      <p:sp>
        <p:nvSpPr>
          <p:cNvPr id="27" name="Footer Placeholder 26"/>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25</a:t>
            </a:fld>
            <a:endParaRPr lang="en-US"/>
          </a:p>
        </p:txBody>
      </p:sp>
    </p:spTree>
    <p:extLst>
      <p:ext uri="{BB962C8B-B14F-4D97-AF65-F5344CB8AC3E}">
        <p14:creationId xmlns:p14="http://schemas.microsoft.com/office/powerpoint/2010/main" val="20896834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Labeling</a:t>
            </a:r>
            <a:endParaRPr lang="en-US" dirty="0"/>
          </a:p>
        </p:txBody>
      </p:sp>
      <p:sp>
        <p:nvSpPr>
          <p:cNvPr id="20" name="Oval 39"/>
          <p:cNvSpPr>
            <a:spLocks noChangeArrowheads="1"/>
          </p:cNvSpPr>
          <p:nvPr/>
        </p:nvSpPr>
        <p:spPr bwMode="auto">
          <a:xfrm>
            <a:off x="2724222" y="3327487"/>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cxnSp>
        <p:nvCxnSpPr>
          <p:cNvPr id="7" name="Straight Connector 6"/>
          <p:cNvCxnSpPr>
            <a:stCxn id="20" idx="6"/>
          </p:cNvCxnSpPr>
          <p:nvPr/>
        </p:nvCxnSpPr>
        <p:spPr bwMode="auto">
          <a:xfrm>
            <a:off x="3117386" y="3494683"/>
            <a:ext cx="1505878" cy="0"/>
          </a:xfrm>
          <a:prstGeom prst="line">
            <a:avLst/>
          </a:prstGeom>
          <a:noFill/>
          <a:ln w="57150" cap="flat" cmpd="sng" algn="ctr">
            <a:solidFill>
              <a:schemeClr val="tx1"/>
            </a:solidFill>
            <a:prstDash val="solid"/>
            <a:round/>
            <a:headEnd type="none" w="med" len="med"/>
            <a:tailEnd type="none" w="med" len="med"/>
          </a:ln>
          <a:effectLst/>
        </p:spPr>
      </p:cxnSp>
      <p:sp>
        <p:nvSpPr>
          <p:cNvPr id="18" name="Oval 39"/>
          <p:cNvSpPr>
            <a:spLocks noChangeArrowheads="1"/>
          </p:cNvSpPr>
          <p:nvPr/>
        </p:nvSpPr>
        <p:spPr bwMode="auto">
          <a:xfrm>
            <a:off x="4637046" y="3338855"/>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cxnSp>
        <p:nvCxnSpPr>
          <p:cNvPr id="9" name="Straight Connector 8"/>
          <p:cNvCxnSpPr>
            <a:stCxn id="18" idx="7"/>
          </p:cNvCxnSpPr>
          <p:nvPr/>
        </p:nvCxnSpPr>
        <p:spPr bwMode="auto">
          <a:xfrm flipV="1">
            <a:off x="4972632" y="2793497"/>
            <a:ext cx="797695" cy="594329"/>
          </a:xfrm>
          <a:prstGeom prst="line">
            <a:avLst/>
          </a:prstGeom>
          <a:noFill/>
          <a:ln w="57150" cap="flat" cmpd="sng" algn="ctr">
            <a:solidFill>
              <a:schemeClr val="tx1"/>
            </a:solidFill>
            <a:prstDash val="solid"/>
            <a:round/>
            <a:headEnd type="none" w="med" len="med"/>
            <a:tailEnd type="none" w="med" len="med"/>
          </a:ln>
          <a:effectLst/>
        </p:spPr>
      </p:cxnSp>
      <p:sp>
        <p:nvSpPr>
          <p:cNvPr id="16" name="Oval 39"/>
          <p:cNvSpPr>
            <a:spLocks noChangeArrowheads="1"/>
          </p:cNvSpPr>
          <p:nvPr/>
        </p:nvSpPr>
        <p:spPr bwMode="auto">
          <a:xfrm>
            <a:off x="5668914" y="2542611"/>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cxnSp>
        <p:nvCxnSpPr>
          <p:cNvPr id="11" name="Straight Connector 10"/>
          <p:cNvCxnSpPr/>
          <p:nvPr/>
        </p:nvCxnSpPr>
        <p:spPr bwMode="auto">
          <a:xfrm rot="16200000" flipV="1">
            <a:off x="4843529" y="3763562"/>
            <a:ext cx="797695" cy="594329"/>
          </a:xfrm>
          <a:prstGeom prst="line">
            <a:avLst/>
          </a:prstGeom>
          <a:noFill/>
          <a:ln w="57150" cap="flat" cmpd="sng" algn="ctr">
            <a:solidFill>
              <a:schemeClr val="tx1"/>
            </a:solidFill>
            <a:prstDash val="solid"/>
            <a:round/>
            <a:headEnd type="none" w="med" len="med"/>
            <a:tailEnd type="none" w="med" len="med"/>
          </a:ln>
          <a:effectLst/>
        </p:spPr>
      </p:cxnSp>
      <p:sp>
        <p:nvSpPr>
          <p:cNvPr id="14" name="Oval 39"/>
          <p:cNvSpPr>
            <a:spLocks noChangeArrowheads="1"/>
          </p:cNvSpPr>
          <p:nvPr/>
        </p:nvSpPr>
        <p:spPr bwMode="auto">
          <a:xfrm>
            <a:off x="5463755" y="4386973"/>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cxnSp>
        <p:nvCxnSpPr>
          <p:cNvPr id="13" name="Straight Connector 12"/>
          <p:cNvCxnSpPr>
            <a:stCxn id="16" idx="4"/>
            <a:endCxn id="14" idx="0"/>
          </p:cNvCxnSpPr>
          <p:nvPr/>
        </p:nvCxnSpPr>
        <p:spPr bwMode="auto">
          <a:xfrm flipH="1">
            <a:off x="5660337" y="2877003"/>
            <a:ext cx="205159" cy="1509970"/>
          </a:xfrm>
          <a:prstGeom prst="line">
            <a:avLst/>
          </a:prstGeom>
          <a:noFill/>
          <a:ln w="57150" cap="flat" cmpd="sng" algn="ctr">
            <a:solidFill>
              <a:schemeClr val="tx1"/>
            </a:solidFill>
            <a:prstDash val="solid"/>
            <a:round/>
            <a:headEnd type="none" w="med" len="med"/>
            <a:tailEnd type="none" w="med" len="med"/>
          </a:ln>
          <a:effectLst/>
        </p:spPr>
      </p:cxnSp>
      <p:sp>
        <p:nvSpPr>
          <p:cNvPr id="25" name="Footer Placeholder 2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26</a:t>
            </a:fld>
            <a:endParaRPr lang="en-US"/>
          </a:p>
        </p:txBody>
      </p:sp>
    </p:spTree>
    <p:extLst>
      <p:ext uri="{BB962C8B-B14F-4D97-AF65-F5344CB8AC3E}">
        <p14:creationId xmlns:p14="http://schemas.microsoft.com/office/powerpoint/2010/main" val="2313151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Labeling</a:t>
            </a:r>
            <a:endParaRPr lang="en-US" dirty="0"/>
          </a:p>
        </p:txBody>
      </p:sp>
      <p:sp>
        <p:nvSpPr>
          <p:cNvPr id="20" name="Oval 39"/>
          <p:cNvSpPr>
            <a:spLocks noChangeArrowheads="1"/>
          </p:cNvSpPr>
          <p:nvPr/>
        </p:nvSpPr>
        <p:spPr bwMode="auto">
          <a:xfrm>
            <a:off x="2724222" y="3327487"/>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cxnSp>
        <p:nvCxnSpPr>
          <p:cNvPr id="7" name="Straight Connector 6"/>
          <p:cNvCxnSpPr>
            <a:stCxn id="20" idx="6"/>
          </p:cNvCxnSpPr>
          <p:nvPr/>
        </p:nvCxnSpPr>
        <p:spPr bwMode="auto">
          <a:xfrm>
            <a:off x="3117386" y="3494683"/>
            <a:ext cx="1505878" cy="0"/>
          </a:xfrm>
          <a:prstGeom prst="line">
            <a:avLst/>
          </a:prstGeom>
          <a:noFill/>
          <a:ln w="57150" cap="flat" cmpd="sng" algn="ctr">
            <a:solidFill>
              <a:schemeClr val="tx1"/>
            </a:solidFill>
            <a:prstDash val="solid"/>
            <a:round/>
            <a:headEnd type="none" w="med" len="med"/>
            <a:tailEnd type="none" w="med" len="med"/>
          </a:ln>
          <a:effectLst/>
        </p:spPr>
      </p:cxnSp>
      <p:sp>
        <p:nvSpPr>
          <p:cNvPr id="18" name="Oval 39"/>
          <p:cNvSpPr>
            <a:spLocks noChangeArrowheads="1"/>
          </p:cNvSpPr>
          <p:nvPr/>
        </p:nvSpPr>
        <p:spPr bwMode="auto">
          <a:xfrm>
            <a:off x="4637046" y="3338855"/>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cxnSp>
        <p:nvCxnSpPr>
          <p:cNvPr id="9" name="Straight Connector 8"/>
          <p:cNvCxnSpPr>
            <a:stCxn id="18" idx="7"/>
          </p:cNvCxnSpPr>
          <p:nvPr/>
        </p:nvCxnSpPr>
        <p:spPr bwMode="auto">
          <a:xfrm flipV="1">
            <a:off x="4972632" y="2793497"/>
            <a:ext cx="797695" cy="594329"/>
          </a:xfrm>
          <a:prstGeom prst="line">
            <a:avLst/>
          </a:prstGeom>
          <a:noFill/>
          <a:ln w="57150" cap="flat" cmpd="sng" algn="ctr">
            <a:solidFill>
              <a:schemeClr val="tx1"/>
            </a:solidFill>
            <a:prstDash val="solid"/>
            <a:round/>
            <a:headEnd type="none" w="med" len="med"/>
            <a:tailEnd type="none" w="med" len="med"/>
          </a:ln>
          <a:effectLst/>
        </p:spPr>
      </p:cxnSp>
      <p:sp>
        <p:nvSpPr>
          <p:cNvPr id="16" name="Oval 39"/>
          <p:cNvSpPr>
            <a:spLocks noChangeArrowheads="1"/>
          </p:cNvSpPr>
          <p:nvPr/>
        </p:nvSpPr>
        <p:spPr bwMode="auto">
          <a:xfrm>
            <a:off x="5668914" y="2542611"/>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cxnSp>
        <p:nvCxnSpPr>
          <p:cNvPr id="11" name="Straight Connector 10"/>
          <p:cNvCxnSpPr/>
          <p:nvPr/>
        </p:nvCxnSpPr>
        <p:spPr bwMode="auto">
          <a:xfrm rot="16200000" flipV="1">
            <a:off x="4843529" y="3763562"/>
            <a:ext cx="797695" cy="594329"/>
          </a:xfrm>
          <a:prstGeom prst="line">
            <a:avLst/>
          </a:prstGeom>
          <a:noFill/>
          <a:ln w="57150" cap="flat" cmpd="sng" algn="ctr">
            <a:solidFill>
              <a:schemeClr val="tx1"/>
            </a:solidFill>
            <a:prstDash val="solid"/>
            <a:round/>
            <a:headEnd type="none" w="med" len="med"/>
            <a:tailEnd type="none" w="med" len="med"/>
          </a:ln>
          <a:effectLst/>
        </p:spPr>
      </p:cxnSp>
      <p:sp>
        <p:nvSpPr>
          <p:cNvPr id="14" name="Oval 39"/>
          <p:cNvSpPr>
            <a:spLocks noChangeArrowheads="1"/>
          </p:cNvSpPr>
          <p:nvPr/>
        </p:nvSpPr>
        <p:spPr bwMode="auto">
          <a:xfrm>
            <a:off x="5463755" y="4386973"/>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cxnSp>
        <p:nvCxnSpPr>
          <p:cNvPr id="13" name="Straight Connector 12"/>
          <p:cNvCxnSpPr>
            <a:stCxn id="16" idx="4"/>
            <a:endCxn id="14" idx="0"/>
          </p:cNvCxnSpPr>
          <p:nvPr/>
        </p:nvCxnSpPr>
        <p:spPr bwMode="auto">
          <a:xfrm flipH="1">
            <a:off x="5660337" y="2877003"/>
            <a:ext cx="205159" cy="1509970"/>
          </a:xfrm>
          <a:prstGeom prst="line">
            <a:avLst/>
          </a:prstGeom>
          <a:noFill/>
          <a:ln w="57150" cap="flat" cmpd="sng" algn="ctr">
            <a:solidFill>
              <a:schemeClr val="tx1"/>
            </a:solidFill>
            <a:prstDash val="solid"/>
            <a:round/>
            <a:headEnd type="none" w="med" len="med"/>
            <a:tailEnd type="none" w="med" len="med"/>
          </a:ln>
          <a:effectLst/>
        </p:spPr>
      </p:cxnSp>
      <p:sp>
        <p:nvSpPr>
          <p:cNvPr id="22" name="Text Box 122"/>
          <p:cNvSpPr txBox="1">
            <a:spLocks noChangeArrowheads="1"/>
          </p:cNvSpPr>
          <p:nvPr/>
        </p:nvSpPr>
        <p:spPr bwMode="auto">
          <a:xfrm>
            <a:off x="829171" y="4459574"/>
            <a:ext cx="1529586"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solidFill>
                  <a:schemeClr val="tx1"/>
                </a:solidFill>
                <a:latin typeface="cmmi10"/>
                <a:cs typeface="Arial" pitchFamily="34" charset="0"/>
              </a:rPr>
              <a:t>f</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a:t>
            </a:r>
            <a:r>
              <a:rPr lang="en-US" sz="2800" i="1" dirty="0" smtClean="0">
                <a:solidFill>
                  <a:schemeClr val="tx1"/>
                </a:solidFill>
                <a:latin typeface="Arial" pitchFamily="34" charset="0"/>
                <a:cs typeface="Arial" pitchFamily="34" charset="0"/>
              </a:rPr>
              <a:t>L</a:t>
            </a:r>
            <a:endParaRPr lang="en-US" sz="2800" b="1" i="1" dirty="0" smtClean="0">
              <a:solidFill>
                <a:schemeClr val="tx1"/>
              </a:solidFill>
              <a:latin typeface="Arial" pitchFamily="34" charset="0"/>
              <a:cs typeface="Arial" pitchFamily="34" charset="0"/>
            </a:endParaRPr>
          </a:p>
        </p:txBody>
      </p:sp>
      <p:sp>
        <p:nvSpPr>
          <p:cNvPr id="25" name="Footer Placeholder 2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27</a:t>
            </a:fld>
            <a:endParaRPr lang="en-US"/>
          </a:p>
        </p:txBody>
      </p:sp>
    </p:spTree>
    <p:extLst>
      <p:ext uri="{BB962C8B-B14F-4D97-AF65-F5344CB8AC3E}">
        <p14:creationId xmlns:p14="http://schemas.microsoft.com/office/powerpoint/2010/main" val="23361236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Labeling</a:t>
            </a:r>
            <a:endParaRPr lang="en-US" dirty="0"/>
          </a:p>
        </p:txBody>
      </p:sp>
      <p:sp>
        <p:nvSpPr>
          <p:cNvPr id="20" name="Oval 39"/>
          <p:cNvSpPr>
            <a:spLocks noChangeArrowheads="1"/>
          </p:cNvSpPr>
          <p:nvPr/>
        </p:nvSpPr>
        <p:spPr bwMode="auto">
          <a:xfrm>
            <a:off x="2724222" y="3327487"/>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cxnSp>
        <p:nvCxnSpPr>
          <p:cNvPr id="7" name="Straight Connector 6"/>
          <p:cNvCxnSpPr>
            <a:stCxn id="20" idx="6"/>
          </p:cNvCxnSpPr>
          <p:nvPr/>
        </p:nvCxnSpPr>
        <p:spPr bwMode="auto">
          <a:xfrm>
            <a:off x="3117386" y="3494683"/>
            <a:ext cx="1505878" cy="0"/>
          </a:xfrm>
          <a:prstGeom prst="line">
            <a:avLst/>
          </a:prstGeom>
          <a:noFill/>
          <a:ln w="57150" cap="flat" cmpd="sng" algn="ctr">
            <a:solidFill>
              <a:schemeClr val="tx1"/>
            </a:solidFill>
            <a:prstDash val="solid"/>
            <a:round/>
            <a:headEnd type="none" w="med" len="med"/>
            <a:tailEnd type="none" w="med" len="med"/>
          </a:ln>
          <a:effectLst/>
        </p:spPr>
      </p:cxnSp>
      <p:sp>
        <p:nvSpPr>
          <p:cNvPr id="18" name="Oval 39"/>
          <p:cNvSpPr>
            <a:spLocks noChangeArrowheads="1"/>
          </p:cNvSpPr>
          <p:nvPr/>
        </p:nvSpPr>
        <p:spPr bwMode="auto">
          <a:xfrm>
            <a:off x="4637046" y="3338855"/>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cxnSp>
        <p:nvCxnSpPr>
          <p:cNvPr id="9" name="Straight Connector 8"/>
          <p:cNvCxnSpPr>
            <a:stCxn id="18" idx="7"/>
          </p:cNvCxnSpPr>
          <p:nvPr/>
        </p:nvCxnSpPr>
        <p:spPr bwMode="auto">
          <a:xfrm flipV="1">
            <a:off x="4972632" y="2793497"/>
            <a:ext cx="797695" cy="594329"/>
          </a:xfrm>
          <a:prstGeom prst="line">
            <a:avLst/>
          </a:prstGeom>
          <a:noFill/>
          <a:ln w="57150" cap="flat" cmpd="sng" algn="ctr">
            <a:solidFill>
              <a:schemeClr val="tx1"/>
            </a:solidFill>
            <a:prstDash val="solid"/>
            <a:round/>
            <a:headEnd type="none" w="med" len="med"/>
            <a:tailEnd type="none" w="med" len="med"/>
          </a:ln>
          <a:effectLst/>
        </p:spPr>
      </p:cxnSp>
      <p:sp>
        <p:nvSpPr>
          <p:cNvPr id="16" name="Oval 39"/>
          <p:cNvSpPr>
            <a:spLocks noChangeArrowheads="1"/>
          </p:cNvSpPr>
          <p:nvPr/>
        </p:nvSpPr>
        <p:spPr bwMode="auto">
          <a:xfrm>
            <a:off x="5668914" y="2542611"/>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cxnSp>
        <p:nvCxnSpPr>
          <p:cNvPr id="11" name="Straight Connector 10"/>
          <p:cNvCxnSpPr/>
          <p:nvPr/>
        </p:nvCxnSpPr>
        <p:spPr bwMode="auto">
          <a:xfrm rot="16200000" flipV="1">
            <a:off x="4843529" y="3763562"/>
            <a:ext cx="797695" cy="594329"/>
          </a:xfrm>
          <a:prstGeom prst="line">
            <a:avLst/>
          </a:prstGeom>
          <a:noFill/>
          <a:ln w="57150" cap="flat" cmpd="sng" algn="ctr">
            <a:solidFill>
              <a:schemeClr val="tx1"/>
            </a:solidFill>
            <a:prstDash val="solid"/>
            <a:round/>
            <a:headEnd type="none" w="med" len="med"/>
            <a:tailEnd type="none" w="med" len="med"/>
          </a:ln>
          <a:effectLst/>
        </p:spPr>
      </p:cxnSp>
      <p:sp>
        <p:nvSpPr>
          <p:cNvPr id="14" name="Oval 39"/>
          <p:cNvSpPr>
            <a:spLocks noChangeArrowheads="1"/>
          </p:cNvSpPr>
          <p:nvPr/>
        </p:nvSpPr>
        <p:spPr bwMode="auto">
          <a:xfrm>
            <a:off x="5463755" y="4386973"/>
            <a:ext cx="393164" cy="334392"/>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cxnSp>
        <p:nvCxnSpPr>
          <p:cNvPr id="13" name="Straight Connector 12"/>
          <p:cNvCxnSpPr>
            <a:stCxn id="16" idx="4"/>
            <a:endCxn id="14" idx="0"/>
          </p:cNvCxnSpPr>
          <p:nvPr/>
        </p:nvCxnSpPr>
        <p:spPr bwMode="auto">
          <a:xfrm flipH="1">
            <a:off x="5660337" y="2877003"/>
            <a:ext cx="205159" cy="1509970"/>
          </a:xfrm>
          <a:prstGeom prst="line">
            <a:avLst/>
          </a:prstGeom>
          <a:noFill/>
          <a:ln w="57150" cap="flat" cmpd="sng" algn="ctr">
            <a:solidFill>
              <a:schemeClr val="tx1"/>
            </a:solidFill>
            <a:prstDash val="solid"/>
            <a:round/>
            <a:headEnd type="none" w="med" len="med"/>
            <a:tailEnd type="none" w="med" len="med"/>
          </a:ln>
          <a:effectLst/>
        </p:spPr>
      </p:cxnSp>
      <p:sp>
        <p:nvSpPr>
          <p:cNvPr id="22" name="Text Box 122"/>
          <p:cNvSpPr txBox="1">
            <a:spLocks noChangeArrowheads="1"/>
          </p:cNvSpPr>
          <p:nvPr/>
        </p:nvSpPr>
        <p:spPr bwMode="auto">
          <a:xfrm>
            <a:off x="829171" y="4459574"/>
            <a:ext cx="1529586"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solidFill>
                  <a:schemeClr val="tx1"/>
                </a:solidFill>
                <a:latin typeface="cmmi10"/>
                <a:cs typeface="Arial" pitchFamily="34" charset="0"/>
              </a:rPr>
              <a:t>f</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a:t>
            </a:r>
            <a:r>
              <a:rPr lang="en-US" sz="2800" i="1" dirty="0" smtClean="0">
                <a:solidFill>
                  <a:schemeClr val="tx1"/>
                </a:solidFill>
                <a:latin typeface="Arial" pitchFamily="34" charset="0"/>
                <a:cs typeface="Arial" pitchFamily="34" charset="0"/>
              </a:rPr>
              <a:t>L</a:t>
            </a:r>
            <a:endParaRPr lang="en-US" sz="2800" b="1" i="1" dirty="0" smtClean="0">
              <a:solidFill>
                <a:schemeClr val="tx1"/>
              </a:solidFill>
              <a:latin typeface="Arial" pitchFamily="34" charset="0"/>
              <a:cs typeface="Arial" pitchFamily="34" charset="0"/>
            </a:endParaRPr>
          </a:p>
        </p:txBody>
      </p:sp>
      <p:sp>
        <p:nvSpPr>
          <p:cNvPr id="23" name="Text Box 122"/>
          <p:cNvSpPr txBox="1">
            <a:spLocks noChangeArrowheads="1"/>
          </p:cNvSpPr>
          <p:nvPr/>
        </p:nvSpPr>
        <p:spPr bwMode="auto">
          <a:xfrm>
            <a:off x="1600386" y="4878180"/>
            <a:ext cx="5524269"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usually values from some domain</a:t>
            </a:r>
            <a:endParaRPr lang="en-US" sz="2800" b="1" i="1" dirty="0" smtClean="0">
              <a:solidFill>
                <a:schemeClr val="tx1"/>
              </a:solidFill>
              <a:latin typeface="Arial" pitchFamily="34" charset="0"/>
              <a:cs typeface="Arial" pitchFamily="34" charset="0"/>
            </a:endParaRPr>
          </a:p>
        </p:txBody>
      </p:sp>
      <p:sp>
        <p:nvSpPr>
          <p:cNvPr id="25" name="Footer Placeholder 2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28</a:t>
            </a:fld>
            <a:endParaRPr lang="en-US"/>
          </a:p>
        </p:txBody>
      </p:sp>
    </p:spTree>
    <p:extLst>
      <p:ext uri="{BB962C8B-B14F-4D97-AF65-F5344CB8AC3E}">
        <p14:creationId xmlns:p14="http://schemas.microsoft.com/office/powerpoint/2010/main" val="40247348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Labeled Chromatic Graph</a:t>
            </a:r>
            <a:endParaRPr lang="en-US" dirty="0"/>
          </a:p>
        </p:txBody>
      </p:sp>
      <p:sp>
        <p:nvSpPr>
          <p:cNvPr id="20" name="Oval 39"/>
          <p:cNvSpPr>
            <a:spLocks noChangeArrowheads="1"/>
          </p:cNvSpPr>
          <p:nvPr/>
        </p:nvSpPr>
        <p:spPr bwMode="auto">
          <a:xfrm>
            <a:off x="2724222" y="3327487"/>
            <a:ext cx="393164" cy="334392"/>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tx1"/>
                </a:solidFill>
                <a:latin typeface="Arial" panose="020B0604020202020204" pitchFamily="34" charset="0"/>
                <a:cs typeface="Arial" panose="020B0604020202020204" pitchFamily="34" charset="0"/>
              </a:rPr>
              <a:t>0</a:t>
            </a:r>
            <a:endParaRPr lang="en-US" sz="2400" dirty="0">
              <a:solidFill>
                <a:schemeClr val="tx1"/>
              </a:solidFill>
              <a:latin typeface="Arial" panose="020B0604020202020204" pitchFamily="34" charset="0"/>
              <a:cs typeface="Arial" panose="020B0604020202020204" pitchFamily="34" charset="0"/>
            </a:endParaRPr>
          </a:p>
        </p:txBody>
      </p:sp>
      <p:cxnSp>
        <p:nvCxnSpPr>
          <p:cNvPr id="7" name="Straight Connector 6"/>
          <p:cNvCxnSpPr>
            <a:stCxn id="20" idx="6"/>
          </p:cNvCxnSpPr>
          <p:nvPr/>
        </p:nvCxnSpPr>
        <p:spPr bwMode="auto">
          <a:xfrm>
            <a:off x="3117386" y="3494683"/>
            <a:ext cx="1505878" cy="0"/>
          </a:xfrm>
          <a:prstGeom prst="line">
            <a:avLst/>
          </a:prstGeom>
          <a:noFill/>
          <a:ln w="57150" cap="flat" cmpd="sng" algn="ctr">
            <a:solidFill>
              <a:schemeClr val="tx1"/>
            </a:solidFill>
            <a:prstDash val="solid"/>
            <a:round/>
            <a:headEnd type="none" w="med" len="med"/>
            <a:tailEnd type="none" w="med" len="med"/>
          </a:ln>
          <a:effectLst/>
        </p:spPr>
      </p:cxnSp>
      <p:sp>
        <p:nvSpPr>
          <p:cNvPr id="18" name="Oval 39"/>
          <p:cNvSpPr>
            <a:spLocks noChangeArrowheads="1"/>
          </p:cNvSpPr>
          <p:nvPr/>
        </p:nvSpPr>
        <p:spPr bwMode="auto">
          <a:xfrm>
            <a:off x="4637046" y="3338855"/>
            <a:ext cx="393164" cy="334392"/>
          </a:xfrm>
          <a:prstGeom prst="ellipse">
            <a:avLst/>
          </a:prstGeom>
          <a:solidFill>
            <a:srgbClr val="FFC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tx1"/>
                </a:solidFill>
                <a:latin typeface="Arial" panose="020B0604020202020204" pitchFamily="34" charset="0"/>
                <a:cs typeface="Arial" panose="020B0604020202020204" pitchFamily="34" charset="0"/>
              </a:rPr>
              <a:t>1</a:t>
            </a:r>
            <a:endParaRPr lang="en-US" sz="2400" dirty="0">
              <a:solidFill>
                <a:schemeClr val="tx1"/>
              </a:solidFill>
              <a:latin typeface="Arial" panose="020B0604020202020204" pitchFamily="34" charset="0"/>
              <a:cs typeface="Arial" panose="020B0604020202020204" pitchFamily="34" charset="0"/>
            </a:endParaRPr>
          </a:p>
        </p:txBody>
      </p:sp>
      <p:cxnSp>
        <p:nvCxnSpPr>
          <p:cNvPr id="9" name="Straight Connector 8"/>
          <p:cNvCxnSpPr>
            <a:stCxn id="18" idx="7"/>
          </p:cNvCxnSpPr>
          <p:nvPr/>
        </p:nvCxnSpPr>
        <p:spPr bwMode="auto">
          <a:xfrm flipV="1">
            <a:off x="4972632" y="2793497"/>
            <a:ext cx="797695" cy="594329"/>
          </a:xfrm>
          <a:prstGeom prst="line">
            <a:avLst/>
          </a:prstGeom>
          <a:noFill/>
          <a:ln w="57150" cap="flat" cmpd="sng" algn="ctr">
            <a:solidFill>
              <a:schemeClr val="tx1"/>
            </a:solidFill>
            <a:prstDash val="solid"/>
            <a:round/>
            <a:headEnd type="none" w="med" len="med"/>
            <a:tailEnd type="none" w="med" len="med"/>
          </a:ln>
          <a:effectLst/>
        </p:spPr>
      </p:cxnSp>
      <p:sp>
        <p:nvSpPr>
          <p:cNvPr id="16" name="Oval 39"/>
          <p:cNvSpPr>
            <a:spLocks noChangeArrowheads="1"/>
          </p:cNvSpPr>
          <p:nvPr/>
        </p:nvSpPr>
        <p:spPr bwMode="auto">
          <a:xfrm>
            <a:off x="5668914" y="2542611"/>
            <a:ext cx="393164" cy="334392"/>
          </a:xfrm>
          <a:prstGeom prst="ellipse">
            <a:avLst/>
          </a:prstGeom>
          <a:solidFill>
            <a:srgbClr val="7030A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cxnSp>
        <p:nvCxnSpPr>
          <p:cNvPr id="11" name="Straight Connector 10"/>
          <p:cNvCxnSpPr/>
          <p:nvPr/>
        </p:nvCxnSpPr>
        <p:spPr bwMode="auto">
          <a:xfrm rot="16200000" flipV="1">
            <a:off x="4843529" y="3763562"/>
            <a:ext cx="797695" cy="594329"/>
          </a:xfrm>
          <a:prstGeom prst="line">
            <a:avLst/>
          </a:prstGeom>
          <a:noFill/>
          <a:ln w="57150" cap="flat" cmpd="sng" algn="ctr">
            <a:solidFill>
              <a:schemeClr val="tx1"/>
            </a:solidFill>
            <a:prstDash val="solid"/>
            <a:round/>
            <a:headEnd type="none" w="med" len="med"/>
            <a:tailEnd type="none" w="med" len="med"/>
          </a:ln>
          <a:effectLst/>
        </p:spPr>
      </p:cxnSp>
      <p:sp>
        <p:nvSpPr>
          <p:cNvPr id="14" name="Oval 39"/>
          <p:cNvSpPr>
            <a:spLocks noChangeArrowheads="1"/>
          </p:cNvSpPr>
          <p:nvPr/>
        </p:nvSpPr>
        <p:spPr bwMode="auto">
          <a:xfrm>
            <a:off x="5463755" y="4386973"/>
            <a:ext cx="393164" cy="334392"/>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tx1"/>
                </a:solidFill>
                <a:latin typeface="Arial" panose="020B0604020202020204" pitchFamily="34" charset="0"/>
                <a:cs typeface="Arial" panose="020B0604020202020204" pitchFamily="34" charset="0"/>
              </a:rPr>
              <a:t>0</a:t>
            </a:r>
            <a:endParaRPr lang="en-US" sz="2400" dirty="0">
              <a:solidFill>
                <a:schemeClr val="tx1"/>
              </a:solidFill>
              <a:latin typeface="Arial" panose="020B0604020202020204" pitchFamily="34" charset="0"/>
              <a:cs typeface="Arial" panose="020B0604020202020204" pitchFamily="34" charset="0"/>
            </a:endParaRPr>
          </a:p>
        </p:txBody>
      </p:sp>
      <p:cxnSp>
        <p:nvCxnSpPr>
          <p:cNvPr id="13" name="Straight Connector 12"/>
          <p:cNvCxnSpPr>
            <a:stCxn id="16" idx="4"/>
            <a:endCxn id="14" idx="0"/>
          </p:cNvCxnSpPr>
          <p:nvPr/>
        </p:nvCxnSpPr>
        <p:spPr bwMode="auto">
          <a:xfrm flipH="1">
            <a:off x="5660337" y="2877003"/>
            <a:ext cx="205159" cy="1509970"/>
          </a:xfrm>
          <a:prstGeom prst="line">
            <a:avLst/>
          </a:prstGeom>
          <a:noFill/>
          <a:ln w="57150" cap="flat" cmpd="sng" algn="ctr">
            <a:solidFill>
              <a:schemeClr val="tx1"/>
            </a:solidFill>
            <a:prstDash val="solid"/>
            <a:round/>
            <a:headEnd type="none" w="med" len="med"/>
            <a:tailEnd type="none" w="med" len="med"/>
          </a:ln>
          <a:effectLst/>
        </p:spPr>
      </p:cxnSp>
      <p:sp>
        <p:nvSpPr>
          <p:cNvPr id="22" name="Text Box 122"/>
          <p:cNvSpPr txBox="1">
            <a:spLocks noChangeArrowheads="1"/>
          </p:cNvSpPr>
          <p:nvPr/>
        </p:nvSpPr>
        <p:spPr bwMode="auto">
          <a:xfrm>
            <a:off x="1395172" y="5370008"/>
            <a:ext cx="2658099"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name(</a:t>
            </a:r>
            <a:r>
              <a:rPr lang="en-US" sz="2800" i="1" dirty="0" smtClean="0">
                <a:solidFill>
                  <a:schemeClr val="tx1"/>
                </a:solidFill>
                <a:latin typeface="Arial" pitchFamily="34" charset="0"/>
                <a:cs typeface="Arial" pitchFamily="34" charset="0"/>
              </a:rPr>
              <a:t>s</a:t>
            </a:r>
            <a:r>
              <a:rPr lang="en-US" sz="2800" dirty="0" smtClean="0">
                <a:latin typeface="Arial" pitchFamily="34" charset="0"/>
                <a:cs typeface="Arial" pitchFamily="34" charset="0"/>
              </a:rPr>
              <a:t>) = </a:t>
            </a:r>
            <a:r>
              <a:rPr lang="en-US" sz="2800" dirty="0" smtClean="0">
                <a:solidFill>
                  <a:schemeClr val="tx1"/>
                </a:solidFill>
                <a:latin typeface="cmmi10"/>
                <a:cs typeface="Arial" pitchFamily="34" charset="0"/>
              </a:rPr>
              <a:t>Â</a:t>
            </a:r>
            <a:r>
              <a:rPr lang="en-US" sz="2800" dirty="0">
                <a:latin typeface="Arial" pitchFamily="34" charset="0"/>
                <a:cs typeface="Arial" pitchFamily="34" charset="0"/>
              </a:rPr>
              <a:t>(</a:t>
            </a:r>
            <a:r>
              <a:rPr lang="en-US" sz="2800" i="1" dirty="0">
                <a:solidFill>
                  <a:schemeClr val="tx1"/>
                </a:solidFill>
                <a:latin typeface="Arial" pitchFamily="34" charset="0"/>
                <a:cs typeface="Arial" pitchFamily="34" charset="0"/>
              </a:rPr>
              <a:t>s</a:t>
            </a:r>
            <a:r>
              <a:rPr lang="en-US" sz="2800" dirty="0">
                <a:latin typeface="Arial" pitchFamily="34" charset="0"/>
                <a:cs typeface="Arial" pitchFamily="34" charset="0"/>
              </a:rPr>
              <a:t>) </a:t>
            </a:r>
            <a:endParaRPr lang="en-US" sz="2800" b="1" i="1" dirty="0" smtClean="0">
              <a:solidFill>
                <a:schemeClr val="tx1"/>
              </a:solidFill>
              <a:latin typeface="Arial" pitchFamily="34" charset="0"/>
              <a:cs typeface="Arial" pitchFamily="34" charset="0"/>
            </a:endParaRPr>
          </a:p>
        </p:txBody>
      </p:sp>
      <p:sp>
        <p:nvSpPr>
          <p:cNvPr id="26" name="Text Box 122"/>
          <p:cNvSpPr txBox="1">
            <a:spLocks noChangeArrowheads="1"/>
          </p:cNvSpPr>
          <p:nvPr/>
        </p:nvSpPr>
        <p:spPr bwMode="auto">
          <a:xfrm>
            <a:off x="5668914" y="5370008"/>
            <a:ext cx="2427267"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view(</a:t>
            </a:r>
            <a:r>
              <a:rPr lang="en-US" sz="2800" i="1" dirty="0" smtClean="0">
                <a:solidFill>
                  <a:schemeClr val="tx1"/>
                </a:solidFill>
                <a:latin typeface="Arial" pitchFamily="34" charset="0"/>
                <a:cs typeface="Arial" pitchFamily="34" charset="0"/>
              </a:rPr>
              <a:t>s</a:t>
            </a:r>
            <a:r>
              <a:rPr lang="en-US" sz="2800" dirty="0" smtClean="0">
                <a:latin typeface="Arial" pitchFamily="34" charset="0"/>
                <a:cs typeface="Arial" pitchFamily="34" charset="0"/>
              </a:rPr>
              <a:t>) = </a:t>
            </a:r>
            <a:r>
              <a:rPr lang="en-US" sz="2800" dirty="0">
                <a:solidFill>
                  <a:schemeClr val="tx1"/>
                </a:solidFill>
                <a:latin typeface="cmmi10"/>
                <a:cs typeface="Arial" pitchFamily="34" charset="0"/>
              </a:rPr>
              <a:t>f</a:t>
            </a:r>
            <a:r>
              <a:rPr lang="en-US" sz="2800" dirty="0" smtClean="0">
                <a:latin typeface="Arial" pitchFamily="34" charset="0"/>
                <a:cs typeface="Arial" pitchFamily="34" charset="0"/>
              </a:rPr>
              <a:t>(</a:t>
            </a:r>
            <a:r>
              <a:rPr lang="en-US" sz="2800" i="1" dirty="0" smtClean="0">
                <a:solidFill>
                  <a:schemeClr val="tx1"/>
                </a:solidFill>
                <a:latin typeface="Arial" pitchFamily="34" charset="0"/>
                <a:cs typeface="Arial" pitchFamily="34" charset="0"/>
              </a:rPr>
              <a:t>s</a:t>
            </a:r>
            <a:r>
              <a:rPr lang="en-US" sz="2800" dirty="0">
                <a:latin typeface="Arial" pitchFamily="34" charset="0"/>
                <a:cs typeface="Arial" pitchFamily="34" charset="0"/>
              </a:rPr>
              <a:t>) </a:t>
            </a:r>
            <a:endParaRPr lang="en-US" sz="2800" b="1" i="1" dirty="0" smtClean="0">
              <a:solidFill>
                <a:schemeClr val="tx1"/>
              </a:solidFill>
              <a:latin typeface="Arial" pitchFamily="34" charset="0"/>
              <a:cs typeface="Arial" pitchFamily="34" charset="0"/>
            </a:endParaRPr>
          </a:p>
        </p:txBody>
      </p:sp>
      <p:sp>
        <p:nvSpPr>
          <p:cNvPr id="5" name="Footer Placeholder 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29</a:t>
            </a:fld>
            <a:endParaRPr lang="en-US"/>
          </a:p>
        </p:txBody>
      </p:sp>
    </p:spTree>
    <p:extLst>
      <p:ext uri="{BB962C8B-B14F-4D97-AF65-F5344CB8AC3E}">
        <p14:creationId xmlns:p14="http://schemas.microsoft.com/office/powerpoint/2010/main" val="7151471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US" dirty="0"/>
              <a:t>Simplicial </a:t>
            </a:r>
            <a:r>
              <a:rPr lang="en-US" dirty="0" smtClean="0"/>
              <a:t>Maps</a:t>
            </a:r>
            <a:endParaRPr lang="en-US" dirty="0"/>
          </a:p>
        </p:txBody>
      </p:sp>
      <p:grpSp>
        <p:nvGrpSpPr>
          <p:cNvPr id="2" name="Group 38"/>
          <p:cNvGrpSpPr>
            <a:grpSpLocks/>
          </p:cNvGrpSpPr>
          <p:nvPr/>
        </p:nvGrpSpPr>
        <p:grpSpPr bwMode="auto">
          <a:xfrm>
            <a:off x="523875" y="2811463"/>
            <a:ext cx="3213100" cy="2360612"/>
            <a:chOff x="1088" y="2723"/>
            <a:chExt cx="2024" cy="1487"/>
          </a:xfrm>
        </p:grpSpPr>
        <p:grpSp>
          <p:nvGrpSpPr>
            <p:cNvPr id="3" name="Group 18"/>
            <p:cNvGrpSpPr>
              <a:grpSpLocks/>
            </p:cNvGrpSpPr>
            <p:nvPr/>
          </p:nvGrpSpPr>
          <p:grpSpPr bwMode="auto">
            <a:xfrm>
              <a:off x="1088" y="2823"/>
              <a:ext cx="1090" cy="934"/>
              <a:chOff x="1102" y="2389"/>
              <a:chExt cx="1090" cy="934"/>
            </a:xfrm>
          </p:grpSpPr>
          <p:sp>
            <p:nvSpPr>
              <p:cNvPr id="185363" name="Freeform 19"/>
              <p:cNvSpPr>
                <a:spLocks/>
              </p:cNvSpPr>
              <p:nvPr/>
            </p:nvSpPr>
            <p:spPr bwMode="auto">
              <a:xfrm>
                <a:off x="1229" y="2488"/>
                <a:ext cx="879" cy="755"/>
              </a:xfrm>
              <a:custGeom>
                <a:avLst/>
                <a:gdLst/>
                <a:ahLst/>
                <a:cxnLst>
                  <a:cxn ang="0">
                    <a:pos x="0" y="362"/>
                  </a:cxn>
                  <a:cxn ang="0">
                    <a:pos x="734" y="0"/>
                  </a:cxn>
                  <a:cxn ang="0">
                    <a:pos x="879" y="755"/>
                  </a:cxn>
                  <a:cxn ang="0">
                    <a:pos x="0" y="362"/>
                  </a:cxn>
                </a:cxnLst>
                <a:rect l="0" t="0" r="r" b="b"/>
                <a:pathLst>
                  <a:path w="879" h="755">
                    <a:moveTo>
                      <a:pt x="0" y="362"/>
                    </a:moveTo>
                    <a:lnTo>
                      <a:pt x="734" y="0"/>
                    </a:lnTo>
                    <a:lnTo>
                      <a:pt x="879" y="755"/>
                    </a:lnTo>
                    <a:lnTo>
                      <a:pt x="0" y="362"/>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dirty="0">
                  <a:latin typeface="Arial" panose="020B0604020202020204" pitchFamily="34" charset="0"/>
                </a:endParaRPr>
              </a:p>
            </p:txBody>
          </p:sp>
          <p:sp>
            <p:nvSpPr>
              <p:cNvPr id="185364" name="Oval 20"/>
              <p:cNvSpPr>
                <a:spLocks noChangeArrowheads="1"/>
              </p:cNvSpPr>
              <p:nvPr/>
            </p:nvSpPr>
            <p:spPr bwMode="auto">
              <a:xfrm>
                <a:off x="1102" y="2758"/>
                <a:ext cx="194" cy="165"/>
              </a:xfrm>
              <a:prstGeom prst="ellipse">
                <a:avLst/>
              </a:prstGeom>
              <a:solidFill>
                <a:srgbClr val="00FFFF"/>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5" name="Oval 21"/>
              <p:cNvSpPr>
                <a:spLocks noChangeArrowheads="1"/>
              </p:cNvSpPr>
              <p:nvPr/>
            </p:nvSpPr>
            <p:spPr bwMode="auto">
              <a:xfrm>
                <a:off x="1232" y="2798"/>
                <a:ext cx="28" cy="57"/>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6" name="Oval 22"/>
              <p:cNvSpPr>
                <a:spLocks noChangeArrowheads="1"/>
              </p:cNvSpPr>
              <p:nvPr/>
            </p:nvSpPr>
            <p:spPr bwMode="auto">
              <a:xfrm>
                <a:off x="1850" y="2389"/>
                <a:ext cx="194" cy="165"/>
              </a:xfrm>
              <a:prstGeom prst="ellipse">
                <a:avLst/>
              </a:prstGeom>
              <a:solidFill>
                <a:srgbClr val="00FFFF"/>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7" name="Oval 23"/>
              <p:cNvSpPr>
                <a:spLocks noChangeArrowheads="1"/>
              </p:cNvSpPr>
              <p:nvPr/>
            </p:nvSpPr>
            <p:spPr bwMode="auto">
              <a:xfrm>
                <a:off x="1980" y="2429"/>
                <a:ext cx="28" cy="57"/>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8" name="Oval 24"/>
              <p:cNvSpPr>
                <a:spLocks noChangeArrowheads="1"/>
              </p:cNvSpPr>
              <p:nvPr/>
            </p:nvSpPr>
            <p:spPr bwMode="auto">
              <a:xfrm>
                <a:off x="1998" y="3158"/>
                <a:ext cx="194" cy="165"/>
              </a:xfrm>
              <a:prstGeom prst="ellipse">
                <a:avLst/>
              </a:prstGeom>
              <a:solidFill>
                <a:srgbClr val="00FFFF"/>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9" name="Oval 25"/>
              <p:cNvSpPr>
                <a:spLocks noChangeArrowheads="1"/>
              </p:cNvSpPr>
              <p:nvPr/>
            </p:nvSpPr>
            <p:spPr bwMode="auto">
              <a:xfrm>
                <a:off x="2128" y="3198"/>
                <a:ext cx="28" cy="57"/>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grpSp>
        <p:grpSp>
          <p:nvGrpSpPr>
            <p:cNvPr id="4" name="Group 34"/>
            <p:cNvGrpSpPr>
              <a:grpSpLocks/>
            </p:cNvGrpSpPr>
            <p:nvPr/>
          </p:nvGrpSpPr>
          <p:grpSpPr bwMode="auto">
            <a:xfrm>
              <a:off x="2918" y="2778"/>
              <a:ext cx="194" cy="1046"/>
              <a:chOff x="3918" y="2758"/>
              <a:chExt cx="194" cy="1046"/>
            </a:xfrm>
          </p:grpSpPr>
          <p:sp>
            <p:nvSpPr>
              <p:cNvPr id="185371" name="Line 27"/>
              <p:cNvSpPr>
                <a:spLocks noChangeShapeType="1"/>
              </p:cNvSpPr>
              <p:nvPr/>
            </p:nvSpPr>
            <p:spPr bwMode="auto">
              <a:xfrm rot="-5400000">
                <a:off x="3563" y="3319"/>
                <a:ext cx="921" cy="0"/>
              </a:xfrm>
              <a:prstGeom prst="line">
                <a:avLst/>
              </a:prstGeom>
              <a:noFill/>
              <a:ln w="38100">
                <a:solidFill>
                  <a:schemeClr val="tx1"/>
                </a:solidFill>
                <a:round/>
                <a:headEnd/>
                <a:tailEnd/>
              </a:ln>
              <a:effectLst/>
            </p:spPr>
            <p:txBody>
              <a:bodyPr wrap="none" anchor="ctr"/>
              <a:lstStyle/>
              <a:p>
                <a:endParaRPr lang="en-US" dirty="0">
                  <a:latin typeface="Arial" panose="020B0604020202020204" pitchFamily="34" charset="0"/>
                </a:endParaRPr>
              </a:p>
            </p:txBody>
          </p:sp>
          <p:grpSp>
            <p:nvGrpSpPr>
              <p:cNvPr id="5" name="Group 28"/>
              <p:cNvGrpSpPr>
                <a:grpSpLocks/>
              </p:cNvGrpSpPr>
              <p:nvPr/>
            </p:nvGrpSpPr>
            <p:grpSpPr bwMode="auto">
              <a:xfrm>
                <a:off x="3929" y="2758"/>
                <a:ext cx="183" cy="157"/>
                <a:chOff x="2625" y="3482"/>
                <a:chExt cx="183" cy="157"/>
              </a:xfrm>
            </p:grpSpPr>
            <p:sp>
              <p:nvSpPr>
                <p:cNvPr id="185373" name="Oval 29"/>
                <p:cNvSpPr>
                  <a:spLocks noChangeArrowheads="1"/>
                </p:cNvSpPr>
                <p:nvPr/>
              </p:nvSpPr>
              <p:spPr bwMode="auto">
                <a:xfrm>
                  <a:off x="2625" y="3482"/>
                  <a:ext cx="183" cy="157"/>
                </a:xfrm>
                <a:prstGeom prst="ellipse">
                  <a:avLst/>
                </a:prstGeom>
                <a:solidFill>
                  <a:schemeClr val="accent1"/>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74" name="Oval 30"/>
                <p:cNvSpPr>
                  <a:spLocks noChangeArrowheads="1"/>
                </p:cNvSpPr>
                <p:nvPr/>
              </p:nvSpPr>
              <p:spPr bwMode="auto">
                <a:xfrm>
                  <a:off x="2747" y="3520"/>
                  <a:ext cx="27" cy="54"/>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grpSp>
          <p:grpSp>
            <p:nvGrpSpPr>
              <p:cNvPr id="6" name="Group 31"/>
              <p:cNvGrpSpPr>
                <a:grpSpLocks/>
              </p:cNvGrpSpPr>
              <p:nvPr/>
            </p:nvGrpSpPr>
            <p:grpSpPr bwMode="auto">
              <a:xfrm>
                <a:off x="3918" y="3647"/>
                <a:ext cx="183" cy="157"/>
                <a:chOff x="2625" y="3482"/>
                <a:chExt cx="183" cy="157"/>
              </a:xfrm>
            </p:grpSpPr>
            <p:sp>
              <p:nvSpPr>
                <p:cNvPr id="185376" name="Oval 32"/>
                <p:cNvSpPr>
                  <a:spLocks noChangeArrowheads="1"/>
                </p:cNvSpPr>
                <p:nvPr/>
              </p:nvSpPr>
              <p:spPr bwMode="auto">
                <a:xfrm>
                  <a:off x="2625" y="3482"/>
                  <a:ext cx="183" cy="157"/>
                </a:xfrm>
                <a:prstGeom prst="ellipse">
                  <a:avLst/>
                </a:prstGeom>
                <a:solidFill>
                  <a:schemeClr val="accent1"/>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77" name="Oval 33"/>
                <p:cNvSpPr>
                  <a:spLocks noChangeArrowheads="1"/>
                </p:cNvSpPr>
                <p:nvPr/>
              </p:nvSpPr>
              <p:spPr bwMode="auto">
                <a:xfrm>
                  <a:off x="2747" y="3520"/>
                  <a:ext cx="27" cy="54"/>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grpSp>
        </p:grpSp>
        <p:sp>
          <p:nvSpPr>
            <p:cNvPr id="185379" name="Freeform 35"/>
            <p:cNvSpPr>
              <a:spLocks/>
            </p:cNvSpPr>
            <p:nvPr/>
          </p:nvSpPr>
          <p:spPr bwMode="auto">
            <a:xfrm>
              <a:off x="2048" y="2723"/>
              <a:ext cx="807" cy="84"/>
            </a:xfrm>
            <a:custGeom>
              <a:avLst/>
              <a:gdLst/>
              <a:ahLst/>
              <a:cxnLst>
                <a:cxn ang="0">
                  <a:pos x="0" y="77"/>
                </a:cxn>
                <a:cxn ang="0">
                  <a:pos x="566" y="1"/>
                </a:cxn>
                <a:cxn ang="0">
                  <a:pos x="807" y="84"/>
                </a:cxn>
              </a:cxnLst>
              <a:rect l="0" t="0" r="r" b="b"/>
              <a:pathLst>
                <a:path w="807" h="84">
                  <a:moveTo>
                    <a:pt x="0" y="77"/>
                  </a:moveTo>
                  <a:cubicBezTo>
                    <a:pt x="216" y="38"/>
                    <a:pt x="432" y="0"/>
                    <a:pt x="566" y="1"/>
                  </a:cubicBezTo>
                  <a:cubicBezTo>
                    <a:pt x="700" y="2"/>
                    <a:pt x="767" y="70"/>
                    <a:pt x="807" y="84"/>
                  </a:cubicBezTo>
                </a:path>
              </a:pathLst>
            </a:custGeom>
            <a:noFill/>
            <a:ln w="38100" cap="flat" cmpd="sng">
              <a:solidFill>
                <a:srgbClr val="0000FF"/>
              </a:solidFill>
              <a:prstDash val="dash"/>
              <a:round/>
              <a:headEnd type="none" w="med" len="med"/>
              <a:tailEnd type="triangle" w="med" len="med"/>
            </a:ln>
            <a:effectLst/>
          </p:spPr>
          <p:txBody>
            <a:bodyPr wrap="none" anchor="ctr"/>
            <a:lstStyle/>
            <a:p>
              <a:endParaRPr lang="en-US" dirty="0">
                <a:latin typeface="Arial" panose="020B0604020202020204" pitchFamily="34" charset="0"/>
              </a:endParaRPr>
            </a:p>
          </p:txBody>
        </p:sp>
        <p:sp>
          <p:nvSpPr>
            <p:cNvPr id="185380" name="Freeform 36"/>
            <p:cNvSpPr>
              <a:spLocks/>
            </p:cNvSpPr>
            <p:nvPr/>
          </p:nvSpPr>
          <p:spPr bwMode="auto">
            <a:xfrm>
              <a:off x="2117" y="3807"/>
              <a:ext cx="759" cy="97"/>
            </a:xfrm>
            <a:custGeom>
              <a:avLst/>
              <a:gdLst/>
              <a:ahLst/>
              <a:cxnLst>
                <a:cxn ang="0">
                  <a:pos x="0" y="0"/>
                </a:cxn>
                <a:cxn ang="0">
                  <a:pos x="359" y="97"/>
                </a:cxn>
                <a:cxn ang="0">
                  <a:pos x="759" y="0"/>
                </a:cxn>
              </a:cxnLst>
              <a:rect l="0" t="0" r="r" b="b"/>
              <a:pathLst>
                <a:path w="759" h="97">
                  <a:moveTo>
                    <a:pt x="0" y="0"/>
                  </a:moveTo>
                  <a:cubicBezTo>
                    <a:pt x="116" y="48"/>
                    <a:pt x="233" y="97"/>
                    <a:pt x="359" y="97"/>
                  </a:cubicBezTo>
                  <a:cubicBezTo>
                    <a:pt x="485" y="97"/>
                    <a:pt x="622" y="48"/>
                    <a:pt x="759" y="0"/>
                  </a:cubicBezTo>
                </a:path>
              </a:pathLst>
            </a:custGeom>
            <a:noFill/>
            <a:ln w="38100" cap="flat" cmpd="sng">
              <a:solidFill>
                <a:srgbClr val="0000FF"/>
              </a:solidFill>
              <a:prstDash val="dash"/>
              <a:round/>
              <a:headEnd type="none" w="med" len="med"/>
              <a:tailEnd type="triangle" w="med" len="med"/>
            </a:ln>
            <a:effectLst/>
          </p:spPr>
          <p:txBody>
            <a:bodyPr wrap="none" anchor="ctr"/>
            <a:lstStyle/>
            <a:p>
              <a:endParaRPr lang="en-US" dirty="0">
                <a:latin typeface="Arial" panose="020B0604020202020204" pitchFamily="34" charset="0"/>
              </a:endParaRPr>
            </a:p>
          </p:txBody>
        </p:sp>
        <p:sp>
          <p:nvSpPr>
            <p:cNvPr id="185381" name="Freeform 37"/>
            <p:cNvSpPr>
              <a:spLocks/>
            </p:cNvSpPr>
            <p:nvPr/>
          </p:nvSpPr>
          <p:spPr bwMode="auto">
            <a:xfrm>
              <a:off x="1235" y="3449"/>
              <a:ext cx="1579" cy="761"/>
            </a:xfrm>
            <a:custGeom>
              <a:avLst/>
              <a:gdLst/>
              <a:ahLst/>
              <a:cxnLst>
                <a:cxn ang="0">
                  <a:pos x="0" y="0"/>
                </a:cxn>
                <a:cxn ang="0">
                  <a:pos x="675" y="689"/>
                </a:cxn>
                <a:cxn ang="0">
                  <a:pos x="1579" y="434"/>
                </a:cxn>
              </a:cxnLst>
              <a:rect l="0" t="0" r="r" b="b"/>
              <a:pathLst>
                <a:path w="1579" h="761">
                  <a:moveTo>
                    <a:pt x="0" y="0"/>
                  </a:moveTo>
                  <a:cubicBezTo>
                    <a:pt x="206" y="308"/>
                    <a:pt x="412" y="617"/>
                    <a:pt x="675" y="689"/>
                  </a:cubicBezTo>
                  <a:cubicBezTo>
                    <a:pt x="938" y="761"/>
                    <a:pt x="1258" y="597"/>
                    <a:pt x="1579" y="434"/>
                  </a:cubicBezTo>
                </a:path>
              </a:pathLst>
            </a:custGeom>
            <a:noFill/>
            <a:ln w="38100" cap="flat" cmpd="sng">
              <a:solidFill>
                <a:srgbClr val="0000FF"/>
              </a:solidFill>
              <a:prstDash val="dash"/>
              <a:round/>
              <a:headEnd type="none" w="med" len="med"/>
              <a:tailEnd type="triangle" w="med" len="med"/>
            </a:ln>
            <a:effectLst/>
          </p:spPr>
          <p:txBody>
            <a:bodyPr wrap="none" anchor="ctr"/>
            <a:lstStyle/>
            <a:p>
              <a:endParaRPr lang="en-US" dirty="0">
                <a:latin typeface="Arial" panose="020B0604020202020204" pitchFamily="34" charset="0"/>
              </a:endParaRPr>
            </a:p>
          </p:txBody>
        </p:sp>
      </p:grpSp>
      <p:sp>
        <p:nvSpPr>
          <p:cNvPr id="27" name="Text Box 122"/>
          <p:cNvSpPr txBox="1">
            <a:spLocks noChangeArrowheads="1"/>
          </p:cNvSpPr>
          <p:nvPr/>
        </p:nvSpPr>
        <p:spPr bwMode="auto">
          <a:xfrm>
            <a:off x="3857477" y="3403135"/>
            <a:ext cx="398160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Vertex-to-vertex map …</a:t>
            </a:r>
            <a:endParaRPr lang="en-US" sz="2800" dirty="0" smtClean="0">
              <a:solidFill>
                <a:schemeClr val="tx1"/>
              </a:solidFill>
              <a:latin typeface="Arial" pitchFamily="34" charset="0"/>
              <a:cs typeface="Arial" pitchFamily="34" charset="0"/>
            </a:endParaRPr>
          </a:p>
        </p:txBody>
      </p:sp>
      <p:sp>
        <p:nvSpPr>
          <p:cNvPr id="28" name="Text Box 122"/>
          <p:cNvSpPr txBox="1">
            <a:spLocks noChangeArrowheads="1"/>
          </p:cNvSpPr>
          <p:nvPr/>
        </p:nvSpPr>
        <p:spPr bwMode="auto">
          <a:xfrm>
            <a:off x="3263900" y="4687069"/>
            <a:ext cx="526297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that also sends edges to edges.</a:t>
            </a:r>
            <a:endParaRPr lang="en-US" sz="2800" dirty="0" smtClean="0">
              <a:solidFill>
                <a:schemeClr val="tx1"/>
              </a:solidFill>
              <a:latin typeface="Arial" pitchFamily="34" charset="0"/>
              <a:cs typeface="Arial" pitchFamily="34" charset="0"/>
            </a:endParaRPr>
          </a:p>
        </p:txBody>
      </p:sp>
      <p:sp>
        <p:nvSpPr>
          <p:cNvPr id="8" name="Footer Placeholder 7"/>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7" name="Slide Number Placeholder 6"/>
          <p:cNvSpPr>
            <a:spLocks noGrp="1"/>
          </p:cNvSpPr>
          <p:nvPr>
            <p:ph type="sldNum" sz="quarter" idx="11"/>
          </p:nvPr>
        </p:nvSpPr>
        <p:spPr/>
        <p:txBody>
          <a:bodyPr/>
          <a:lstStyle/>
          <a:p>
            <a:pPr>
              <a:defRPr/>
            </a:pPr>
            <a:fld id="{D00CE9E0-F6A1-4E8E-BB09-1EDDAB12400D}" type="slidenum">
              <a:rPr lang="en-US" smtClean="0"/>
              <a:pPr>
                <a:defRPr/>
              </a:pPr>
              <a:t>30</a:t>
            </a:fld>
            <a:endParaRPr lang="en-US"/>
          </a:p>
        </p:txBody>
      </p:sp>
    </p:spTree>
    <p:extLst>
      <p:ext uri="{BB962C8B-B14F-4D97-AF65-F5344CB8AC3E}">
        <p14:creationId xmlns:p14="http://schemas.microsoft.com/office/powerpoint/2010/main" val="237126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US" dirty="0" smtClean="0"/>
              <a:t>Rigid Simplicial Maps</a:t>
            </a:r>
            <a:endParaRPr lang="en-US" dirty="0"/>
          </a:p>
        </p:txBody>
      </p:sp>
      <p:sp>
        <p:nvSpPr>
          <p:cNvPr id="185363" name="Freeform 19"/>
          <p:cNvSpPr>
            <a:spLocks/>
          </p:cNvSpPr>
          <p:nvPr/>
        </p:nvSpPr>
        <p:spPr bwMode="auto">
          <a:xfrm>
            <a:off x="725488" y="3127376"/>
            <a:ext cx="1395413" cy="1198563"/>
          </a:xfrm>
          <a:custGeom>
            <a:avLst/>
            <a:gdLst/>
            <a:ahLst/>
            <a:cxnLst>
              <a:cxn ang="0">
                <a:pos x="0" y="362"/>
              </a:cxn>
              <a:cxn ang="0">
                <a:pos x="734" y="0"/>
              </a:cxn>
              <a:cxn ang="0">
                <a:pos x="879" y="755"/>
              </a:cxn>
              <a:cxn ang="0">
                <a:pos x="0" y="362"/>
              </a:cxn>
            </a:cxnLst>
            <a:rect l="0" t="0" r="r" b="b"/>
            <a:pathLst>
              <a:path w="879" h="755">
                <a:moveTo>
                  <a:pt x="0" y="362"/>
                </a:moveTo>
                <a:lnTo>
                  <a:pt x="734" y="0"/>
                </a:lnTo>
                <a:lnTo>
                  <a:pt x="879" y="755"/>
                </a:lnTo>
                <a:lnTo>
                  <a:pt x="0" y="362"/>
                </a:lnTo>
                <a:close/>
              </a:path>
            </a:pathLst>
          </a:custGeom>
          <a:noFill/>
          <a:ln w="38100" cap="flat" cmpd="sng">
            <a:solidFill>
              <a:schemeClr val="bg1">
                <a:lumMod val="75000"/>
              </a:schemeClr>
            </a:solidFill>
            <a:prstDash val="solid"/>
            <a:round/>
            <a:headEnd type="none" w="med" len="med"/>
            <a:tailEnd type="none" w="med" len="med"/>
          </a:ln>
          <a:effectLst/>
        </p:spPr>
        <p:txBody>
          <a:bodyPr wrap="none" anchor="ctr"/>
          <a:lstStyle/>
          <a:p>
            <a:endParaRPr lang="en-US" dirty="0">
              <a:latin typeface="Arial" panose="020B0604020202020204" pitchFamily="34" charset="0"/>
            </a:endParaRPr>
          </a:p>
        </p:txBody>
      </p:sp>
      <p:sp>
        <p:nvSpPr>
          <p:cNvPr id="185364" name="Oval 20"/>
          <p:cNvSpPr>
            <a:spLocks noChangeArrowheads="1"/>
          </p:cNvSpPr>
          <p:nvPr/>
        </p:nvSpPr>
        <p:spPr bwMode="auto">
          <a:xfrm>
            <a:off x="523875" y="3556001"/>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5" name="Oval 21"/>
          <p:cNvSpPr>
            <a:spLocks noChangeArrowheads="1"/>
          </p:cNvSpPr>
          <p:nvPr/>
        </p:nvSpPr>
        <p:spPr bwMode="auto">
          <a:xfrm>
            <a:off x="730250" y="3619501"/>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6" name="Oval 22"/>
          <p:cNvSpPr>
            <a:spLocks noChangeArrowheads="1"/>
          </p:cNvSpPr>
          <p:nvPr/>
        </p:nvSpPr>
        <p:spPr bwMode="auto">
          <a:xfrm>
            <a:off x="1711325" y="2970213"/>
            <a:ext cx="307975" cy="261938"/>
          </a:xfrm>
          <a:prstGeom prst="ellipse">
            <a:avLst/>
          </a:prstGeom>
          <a:solidFill>
            <a:schemeClr val="bg1">
              <a:lumMod val="75000"/>
            </a:schemeClr>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7" name="Oval 23"/>
          <p:cNvSpPr>
            <a:spLocks noChangeArrowheads="1"/>
          </p:cNvSpPr>
          <p:nvPr/>
        </p:nvSpPr>
        <p:spPr bwMode="auto">
          <a:xfrm>
            <a:off x="1917700" y="3033713"/>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8" name="Oval 24"/>
          <p:cNvSpPr>
            <a:spLocks noChangeArrowheads="1"/>
          </p:cNvSpPr>
          <p:nvPr/>
        </p:nvSpPr>
        <p:spPr bwMode="auto">
          <a:xfrm>
            <a:off x="1946275" y="4191001"/>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9" name="Oval 25"/>
          <p:cNvSpPr>
            <a:spLocks noChangeArrowheads="1"/>
          </p:cNvSpPr>
          <p:nvPr/>
        </p:nvSpPr>
        <p:spPr bwMode="auto">
          <a:xfrm>
            <a:off x="2152650" y="4254501"/>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71" name="Line 27"/>
          <p:cNvSpPr>
            <a:spLocks noChangeShapeType="1"/>
          </p:cNvSpPr>
          <p:nvPr/>
        </p:nvSpPr>
        <p:spPr bwMode="auto">
          <a:xfrm rot="16200000">
            <a:off x="2865438" y="3789363"/>
            <a:ext cx="1462088" cy="0"/>
          </a:xfrm>
          <a:prstGeom prst="line">
            <a:avLst/>
          </a:prstGeom>
          <a:noFill/>
          <a:ln w="38100">
            <a:solidFill>
              <a:schemeClr val="bg1">
                <a:lumMod val="75000"/>
              </a:schemeClr>
            </a:solidFill>
            <a:round/>
            <a:headEnd/>
            <a:tailEnd/>
          </a:ln>
          <a:effectLst/>
        </p:spPr>
        <p:txBody>
          <a:bodyPr wrap="none" anchor="ctr"/>
          <a:lstStyle/>
          <a:p>
            <a:endParaRPr lang="en-US" dirty="0">
              <a:latin typeface="Arial" panose="020B0604020202020204" pitchFamily="34" charset="0"/>
            </a:endParaRPr>
          </a:p>
        </p:txBody>
      </p:sp>
      <p:grpSp>
        <p:nvGrpSpPr>
          <p:cNvPr id="5" name="Group 28"/>
          <p:cNvGrpSpPr>
            <a:grpSpLocks/>
          </p:cNvGrpSpPr>
          <p:nvPr/>
        </p:nvGrpSpPr>
        <p:grpSpPr bwMode="auto">
          <a:xfrm>
            <a:off x="3446463" y="2898775"/>
            <a:ext cx="290513" cy="249238"/>
            <a:chOff x="2625" y="3482"/>
            <a:chExt cx="183" cy="157"/>
          </a:xfrm>
        </p:grpSpPr>
        <p:sp>
          <p:nvSpPr>
            <p:cNvPr id="185373" name="Oval 29"/>
            <p:cNvSpPr>
              <a:spLocks noChangeArrowheads="1"/>
            </p:cNvSpPr>
            <p:nvPr/>
          </p:nvSpPr>
          <p:spPr bwMode="auto">
            <a:xfrm>
              <a:off x="2625" y="3482"/>
              <a:ext cx="183" cy="157"/>
            </a:xfrm>
            <a:prstGeom prst="ellipse">
              <a:avLst/>
            </a:prstGeom>
            <a:solidFill>
              <a:schemeClr val="bg1">
                <a:lumMod val="75000"/>
              </a:schemeClr>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74" name="Oval 30"/>
            <p:cNvSpPr>
              <a:spLocks noChangeArrowheads="1"/>
            </p:cNvSpPr>
            <p:nvPr/>
          </p:nvSpPr>
          <p:spPr bwMode="auto">
            <a:xfrm>
              <a:off x="2747" y="3520"/>
              <a:ext cx="27" cy="54"/>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grpSp>
      <p:grpSp>
        <p:nvGrpSpPr>
          <p:cNvPr id="6" name="Group 31"/>
          <p:cNvGrpSpPr>
            <a:grpSpLocks/>
          </p:cNvGrpSpPr>
          <p:nvPr/>
        </p:nvGrpSpPr>
        <p:grpSpPr bwMode="auto">
          <a:xfrm>
            <a:off x="3429000" y="4310063"/>
            <a:ext cx="290513" cy="249238"/>
            <a:chOff x="2625" y="3482"/>
            <a:chExt cx="183" cy="157"/>
          </a:xfrm>
        </p:grpSpPr>
        <p:sp>
          <p:nvSpPr>
            <p:cNvPr id="185376" name="Oval 32"/>
            <p:cNvSpPr>
              <a:spLocks noChangeArrowheads="1"/>
            </p:cNvSpPr>
            <p:nvPr/>
          </p:nvSpPr>
          <p:spPr bwMode="auto">
            <a:xfrm>
              <a:off x="2625" y="3482"/>
              <a:ext cx="183" cy="157"/>
            </a:xfrm>
            <a:prstGeom prst="ellipse">
              <a:avLst/>
            </a:prstGeom>
            <a:solidFill>
              <a:srgbClr val="FF0000"/>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77" name="Oval 33"/>
            <p:cNvSpPr>
              <a:spLocks noChangeArrowheads="1"/>
            </p:cNvSpPr>
            <p:nvPr/>
          </p:nvSpPr>
          <p:spPr bwMode="auto">
            <a:xfrm>
              <a:off x="2747" y="3520"/>
              <a:ext cx="27" cy="54"/>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grpSp>
      <p:sp>
        <p:nvSpPr>
          <p:cNvPr id="185379" name="Freeform 35"/>
          <p:cNvSpPr>
            <a:spLocks/>
          </p:cNvSpPr>
          <p:nvPr/>
        </p:nvSpPr>
        <p:spPr bwMode="auto">
          <a:xfrm>
            <a:off x="2047875" y="2811463"/>
            <a:ext cx="1281113" cy="133350"/>
          </a:xfrm>
          <a:custGeom>
            <a:avLst/>
            <a:gdLst/>
            <a:ahLst/>
            <a:cxnLst>
              <a:cxn ang="0">
                <a:pos x="0" y="77"/>
              </a:cxn>
              <a:cxn ang="0">
                <a:pos x="566" y="1"/>
              </a:cxn>
              <a:cxn ang="0">
                <a:pos x="807" y="84"/>
              </a:cxn>
            </a:cxnLst>
            <a:rect l="0" t="0" r="r" b="b"/>
            <a:pathLst>
              <a:path w="807" h="84">
                <a:moveTo>
                  <a:pt x="0" y="77"/>
                </a:moveTo>
                <a:cubicBezTo>
                  <a:pt x="216" y="38"/>
                  <a:pt x="432" y="0"/>
                  <a:pt x="566" y="1"/>
                </a:cubicBezTo>
                <a:cubicBezTo>
                  <a:pt x="700" y="2"/>
                  <a:pt x="767" y="70"/>
                  <a:pt x="807" y="84"/>
                </a:cubicBezTo>
              </a:path>
            </a:pathLst>
          </a:custGeom>
          <a:noFill/>
          <a:ln w="38100" cap="flat" cmpd="sng">
            <a:solidFill>
              <a:srgbClr val="0000FF"/>
            </a:solidFill>
            <a:prstDash val="dash"/>
            <a:round/>
            <a:headEnd type="none" w="med" len="med"/>
            <a:tailEnd type="triangle" w="med" len="med"/>
          </a:ln>
          <a:effectLst/>
        </p:spPr>
        <p:txBody>
          <a:bodyPr wrap="none" anchor="ctr"/>
          <a:lstStyle/>
          <a:p>
            <a:endParaRPr lang="en-US" dirty="0">
              <a:latin typeface="Arial" panose="020B0604020202020204" pitchFamily="34" charset="0"/>
            </a:endParaRPr>
          </a:p>
        </p:txBody>
      </p:sp>
      <p:sp>
        <p:nvSpPr>
          <p:cNvPr id="185380" name="Freeform 36"/>
          <p:cNvSpPr>
            <a:spLocks/>
          </p:cNvSpPr>
          <p:nvPr/>
        </p:nvSpPr>
        <p:spPr bwMode="auto">
          <a:xfrm>
            <a:off x="2157413" y="4532313"/>
            <a:ext cx="1204913" cy="153987"/>
          </a:xfrm>
          <a:custGeom>
            <a:avLst/>
            <a:gdLst/>
            <a:ahLst/>
            <a:cxnLst>
              <a:cxn ang="0">
                <a:pos x="0" y="0"/>
              </a:cxn>
              <a:cxn ang="0">
                <a:pos x="359" y="97"/>
              </a:cxn>
              <a:cxn ang="0">
                <a:pos x="759" y="0"/>
              </a:cxn>
            </a:cxnLst>
            <a:rect l="0" t="0" r="r" b="b"/>
            <a:pathLst>
              <a:path w="759" h="97">
                <a:moveTo>
                  <a:pt x="0" y="0"/>
                </a:moveTo>
                <a:cubicBezTo>
                  <a:pt x="116" y="48"/>
                  <a:pt x="233" y="97"/>
                  <a:pt x="359" y="97"/>
                </a:cubicBezTo>
                <a:cubicBezTo>
                  <a:pt x="485" y="97"/>
                  <a:pt x="622" y="48"/>
                  <a:pt x="759" y="0"/>
                </a:cubicBezTo>
              </a:path>
            </a:pathLst>
          </a:custGeom>
          <a:noFill/>
          <a:ln w="38100" cap="flat" cmpd="sng">
            <a:solidFill>
              <a:srgbClr val="0000FF"/>
            </a:solidFill>
            <a:prstDash val="dash"/>
            <a:round/>
            <a:headEnd type="none" w="med" len="med"/>
            <a:tailEnd type="triangle" w="med" len="med"/>
          </a:ln>
          <a:effectLst/>
        </p:spPr>
        <p:txBody>
          <a:bodyPr wrap="none" anchor="ctr"/>
          <a:lstStyle/>
          <a:p>
            <a:endParaRPr lang="en-US" dirty="0">
              <a:latin typeface="Arial" panose="020B0604020202020204" pitchFamily="34" charset="0"/>
            </a:endParaRPr>
          </a:p>
        </p:txBody>
      </p:sp>
      <p:sp>
        <p:nvSpPr>
          <p:cNvPr id="185381" name="Freeform 37"/>
          <p:cNvSpPr>
            <a:spLocks/>
          </p:cNvSpPr>
          <p:nvPr/>
        </p:nvSpPr>
        <p:spPr bwMode="auto">
          <a:xfrm>
            <a:off x="757238" y="3963988"/>
            <a:ext cx="2506663" cy="1208087"/>
          </a:xfrm>
          <a:custGeom>
            <a:avLst/>
            <a:gdLst/>
            <a:ahLst/>
            <a:cxnLst>
              <a:cxn ang="0">
                <a:pos x="0" y="0"/>
              </a:cxn>
              <a:cxn ang="0">
                <a:pos x="675" y="689"/>
              </a:cxn>
              <a:cxn ang="0">
                <a:pos x="1579" y="434"/>
              </a:cxn>
            </a:cxnLst>
            <a:rect l="0" t="0" r="r" b="b"/>
            <a:pathLst>
              <a:path w="1579" h="761">
                <a:moveTo>
                  <a:pt x="0" y="0"/>
                </a:moveTo>
                <a:cubicBezTo>
                  <a:pt x="206" y="308"/>
                  <a:pt x="412" y="617"/>
                  <a:pt x="675" y="689"/>
                </a:cubicBezTo>
                <a:cubicBezTo>
                  <a:pt x="938" y="761"/>
                  <a:pt x="1258" y="597"/>
                  <a:pt x="1579" y="434"/>
                </a:cubicBezTo>
              </a:path>
            </a:pathLst>
          </a:custGeom>
          <a:noFill/>
          <a:ln w="38100" cap="flat" cmpd="sng">
            <a:solidFill>
              <a:srgbClr val="0000FF"/>
            </a:solidFill>
            <a:prstDash val="dash"/>
            <a:round/>
            <a:headEnd type="none" w="med" len="med"/>
            <a:tailEnd type="triangle" w="med" len="med"/>
          </a:ln>
          <a:effectLst/>
        </p:spPr>
        <p:txBody>
          <a:bodyPr wrap="none" anchor="ctr"/>
          <a:lstStyle/>
          <a:p>
            <a:endParaRPr lang="en-US" dirty="0">
              <a:latin typeface="Arial" panose="020B0604020202020204" pitchFamily="34" charset="0"/>
            </a:endParaRPr>
          </a:p>
        </p:txBody>
      </p:sp>
      <p:sp>
        <p:nvSpPr>
          <p:cNvPr id="27" name="Text Box 122"/>
          <p:cNvSpPr txBox="1">
            <a:spLocks noChangeArrowheads="1"/>
          </p:cNvSpPr>
          <p:nvPr/>
        </p:nvSpPr>
        <p:spPr bwMode="auto">
          <a:xfrm>
            <a:off x="3857477" y="3403135"/>
            <a:ext cx="4549923"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 simplicial map can send an edge to a vertex …</a:t>
            </a:r>
          </a:p>
        </p:txBody>
      </p:sp>
      <p:cxnSp>
        <p:nvCxnSpPr>
          <p:cNvPr id="8" name="Straight Connector 7"/>
          <p:cNvCxnSpPr/>
          <p:nvPr/>
        </p:nvCxnSpPr>
        <p:spPr bwMode="auto">
          <a:xfrm>
            <a:off x="831850" y="3750470"/>
            <a:ext cx="1159527" cy="542391"/>
          </a:xfrm>
          <a:prstGeom prst="line">
            <a:avLst/>
          </a:prstGeom>
          <a:noFill/>
          <a:ln w="76200" cap="flat" cmpd="sng" algn="ctr">
            <a:solidFill>
              <a:srgbClr val="FF0000"/>
            </a:solidFill>
            <a:prstDash val="solid"/>
            <a:round/>
            <a:headEnd type="none" w="med" len="med"/>
            <a:tailEnd type="none" w="med" len="med"/>
          </a:ln>
          <a:effectLst/>
        </p:spPr>
      </p:cxnSp>
      <p:sp>
        <p:nvSpPr>
          <p:cNvPr id="10" name="Footer Placeholder 9"/>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31</a:t>
            </a:fld>
            <a:endParaRPr lang="en-US"/>
          </a:p>
        </p:txBody>
      </p:sp>
    </p:spTree>
    <p:extLst>
      <p:ext uri="{BB962C8B-B14F-4D97-AF65-F5344CB8AC3E}">
        <p14:creationId xmlns:p14="http://schemas.microsoft.com/office/powerpoint/2010/main" val="5210274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US" dirty="0" smtClean="0"/>
              <a:t>Rigid Simplicial Maps</a:t>
            </a:r>
            <a:endParaRPr lang="en-US" dirty="0"/>
          </a:p>
        </p:txBody>
      </p:sp>
      <p:sp>
        <p:nvSpPr>
          <p:cNvPr id="185363" name="Freeform 19"/>
          <p:cNvSpPr>
            <a:spLocks/>
          </p:cNvSpPr>
          <p:nvPr/>
        </p:nvSpPr>
        <p:spPr bwMode="auto">
          <a:xfrm>
            <a:off x="725488" y="3127376"/>
            <a:ext cx="1395413" cy="1198563"/>
          </a:xfrm>
          <a:custGeom>
            <a:avLst/>
            <a:gdLst/>
            <a:ahLst/>
            <a:cxnLst>
              <a:cxn ang="0">
                <a:pos x="0" y="362"/>
              </a:cxn>
              <a:cxn ang="0">
                <a:pos x="734" y="0"/>
              </a:cxn>
              <a:cxn ang="0">
                <a:pos x="879" y="755"/>
              </a:cxn>
              <a:cxn ang="0">
                <a:pos x="0" y="362"/>
              </a:cxn>
            </a:cxnLst>
            <a:rect l="0" t="0" r="r" b="b"/>
            <a:pathLst>
              <a:path w="879" h="755">
                <a:moveTo>
                  <a:pt x="0" y="362"/>
                </a:moveTo>
                <a:lnTo>
                  <a:pt x="734" y="0"/>
                </a:lnTo>
                <a:lnTo>
                  <a:pt x="879" y="755"/>
                </a:lnTo>
                <a:lnTo>
                  <a:pt x="0" y="362"/>
                </a:lnTo>
                <a:close/>
              </a:path>
            </a:pathLst>
          </a:custGeom>
          <a:noFill/>
          <a:ln w="38100" cap="flat" cmpd="sng">
            <a:solidFill>
              <a:schemeClr val="bg1">
                <a:lumMod val="75000"/>
              </a:schemeClr>
            </a:solidFill>
            <a:prstDash val="solid"/>
            <a:round/>
            <a:headEnd type="none" w="med" len="med"/>
            <a:tailEnd type="none" w="med" len="med"/>
          </a:ln>
          <a:effectLst/>
        </p:spPr>
        <p:txBody>
          <a:bodyPr wrap="none" anchor="ctr"/>
          <a:lstStyle/>
          <a:p>
            <a:endParaRPr lang="en-US" dirty="0">
              <a:latin typeface="Arial" panose="020B0604020202020204" pitchFamily="34" charset="0"/>
            </a:endParaRPr>
          </a:p>
        </p:txBody>
      </p:sp>
      <p:sp>
        <p:nvSpPr>
          <p:cNvPr id="185364" name="Oval 20"/>
          <p:cNvSpPr>
            <a:spLocks noChangeArrowheads="1"/>
          </p:cNvSpPr>
          <p:nvPr/>
        </p:nvSpPr>
        <p:spPr bwMode="auto">
          <a:xfrm>
            <a:off x="523875" y="3556001"/>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5" name="Oval 21"/>
          <p:cNvSpPr>
            <a:spLocks noChangeArrowheads="1"/>
          </p:cNvSpPr>
          <p:nvPr/>
        </p:nvSpPr>
        <p:spPr bwMode="auto">
          <a:xfrm>
            <a:off x="730250" y="3619501"/>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6" name="Oval 22"/>
          <p:cNvSpPr>
            <a:spLocks noChangeArrowheads="1"/>
          </p:cNvSpPr>
          <p:nvPr/>
        </p:nvSpPr>
        <p:spPr bwMode="auto">
          <a:xfrm>
            <a:off x="1711325" y="2970213"/>
            <a:ext cx="307975" cy="261938"/>
          </a:xfrm>
          <a:prstGeom prst="ellipse">
            <a:avLst/>
          </a:prstGeom>
          <a:solidFill>
            <a:schemeClr val="bg1">
              <a:lumMod val="75000"/>
            </a:schemeClr>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7" name="Oval 23"/>
          <p:cNvSpPr>
            <a:spLocks noChangeArrowheads="1"/>
          </p:cNvSpPr>
          <p:nvPr/>
        </p:nvSpPr>
        <p:spPr bwMode="auto">
          <a:xfrm>
            <a:off x="1917700" y="3033713"/>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8" name="Oval 24"/>
          <p:cNvSpPr>
            <a:spLocks noChangeArrowheads="1"/>
          </p:cNvSpPr>
          <p:nvPr/>
        </p:nvSpPr>
        <p:spPr bwMode="auto">
          <a:xfrm>
            <a:off x="1946275" y="4191001"/>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69" name="Oval 25"/>
          <p:cNvSpPr>
            <a:spLocks noChangeArrowheads="1"/>
          </p:cNvSpPr>
          <p:nvPr/>
        </p:nvSpPr>
        <p:spPr bwMode="auto">
          <a:xfrm>
            <a:off x="2152650" y="4254501"/>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71" name="Line 27"/>
          <p:cNvSpPr>
            <a:spLocks noChangeShapeType="1"/>
          </p:cNvSpPr>
          <p:nvPr/>
        </p:nvSpPr>
        <p:spPr bwMode="auto">
          <a:xfrm rot="16200000">
            <a:off x="2865438" y="3789363"/>
            <a:ext cx="1462088" cy="0"/>
          </a:xfrm>
          <a:prstGeom prst="line">
            <a:avLst/>
          </a:prstGeom>
          <a:noFill/>
          <a:ln w="38100">
            <a:solidFill>
              <a:schemeClr val="bg1">
                <a:lumMod val="75000"/>
              </a:schemeClr>
            </a:solidFill>
            <a:round/>
            <a:headEnd/>
            <a:tailEnd/>
          </a:ln>
          <a:effectLst/>
        </p:spPr>
        <p:txBody>
          <a:bodyPr wrap="none" anchor="ctr"/>
          <a:lstStyle/>
          <a:p>
            <a:endParaRPr lang="en-US" dirty="0">
              <a:latin typeface="Arial" panose="020B0604020202020204" pitchFamily="34" charset="0"/>
            </a:endParaRPr>
          </a:p>
        </p:txBody>
      </p:sp>
      <p:grpSp>
        <p:nvGrpSpPr>
          <p:cNvPr id="5" name="Group 28"/>
          <p:cNvGrpSpPr>
            <a:grpSpLocks/>
          </p:cNvGrpSpPr>
          <p:nvPr/>
        </p:nvGrpSpPr>
        <p:grpSpPr bwMode="auto">
          <a:xfrm>
            <a:off x="3446463" y="2898775"/>
            <a:ext cx="290513" cy="249238"/>
            <a:chOff x="2625" y="3482"/>
            <a:chExt cx="183" cy="157"/>
          </a:xfrm>
        </p:grpSpPr>
        <p:sp>
          <p:nvSpPr>
            <p:cNvPr id="185373" name="Oval 29"/>
            <p:cNvSpPr>
              <a:spLocks noChangeArrowheads="1"/>
            </p:cNvSpPr>
            <p:nvPr/>
          </p:nvSpPr>
          <p:spPr bwMode="auto">
            <a:xfrm>
              <a:off x="2625" y="3482"/>
              <a:ext cx="183" cy="157"/>
            </a:xfrm>
            <a:prstGeom prst="ellipse">
              <a:avLst/>
            </a:prstGeom>
            <a:solidFill>
              <a:schemeClr val="bg1">
                <a:lumMod val="75000"/>
              </a:schemeClr>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74" name="Oval 30"/>
            <p:cNvSpPr>
              <a:spLocks noChangeArrowheads="1"/>
            </p:cNvSpPr>
            <p:nvPr/>
          </p:nvSpPr>
          <p:spPr bwMode="auto">
            <a:xfrm>
              <a:off x="2747" y="3520"/>
              <a:ext cx="27" cy="54"/>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grpSp>
      <p:grpSp>
        <p:nvGrpSpPr>
          <p:cNvPr id="6" name="Group 31"/>
          <p:cNvGrpSpPr>
            <a:grpSpLocks/>
          </p:cNvGrpSpPr>
          <p:nvPr/>
        </p:nvGrpSpPr>
        <p:grpSpPr bwMode="auto">
          <a:xfrm>
            <a:off x="3429000" y="4310063"/>
            <a:ext cx="290513" cy="249238"/>
            <a:chOff x="2625" y="3482"/>
            <a:chExt cx="183" cy="157"/>
          </a:xfrm>
        </p:grpSpPr>
        <p:sp>
          <p:nvSpPr>
            <p:cNvPr id="185376" name="Oval 32"/>
            <p:cNvSpPr>
              <a:spLocks noChangeArrowheads="1"/>
            </p:cNvSpPr>
            <p:nvPr/>
          </p:nvSpPr>
          <p:spPr bwMode="auto">
            <a:xfrm>
              <a:off x="2625" y="3482"/>
              <a:ext cx="183" cy="157"/>
            </a:xfrm>
            <a:prstGeom prst="ellipse">
              <a:avLst/>
            </a:prstGeom>
            <a:solidFill>
              <a:srgbClr val="FF0000"/>
            </a:solidFill>
            <a:ln w="38100">
              <a:solidFill>
                <a:schemeClr val="tx1"/>
              </a:solidFill>
              <a:round/>
              <a:headEnd/>
              <a:tailEnd/>
            </a:ln>
            <a:effectLst/>
          </p:spPr>
          <p:txBody>
            <a:bodyPr wrap="none" anchor="ctr"/>
            <a:lstStyle/>
            <a:p>
              <a:endParaRPr lang="en-US" dirty="0">
                <a:latin typeface="Arial" panose="020B0604020202020204" pitchFamily="34" charset="0"/>
              </a:endParaRPr>
            </a:p>
          </p:txBody>
        </p:sp>
        <p:sp>
          <p:nvSpPr>
            <p:cNvPr id="185377" name="Oval 33"/>
            <p:cNvSpPr>
              <a:spLocks noChangeArrowheads="1"/>
            </p:cNvSpPr>
            <p:nvPr/>
          </p:nvSpPr>
          <p:spPr bwMode="auto">
            <a:xfrm>
              <a:off x="2747" y="3520"/>
              <a:ext cx="27" cy="54"/>
            </a:xfrm>
            <a:prstGeom prst="ellipse">
              <a:avLst/>
            </a:prstGeom>
            <a:solidFill>
              <a:schemeClr val="bg1"/>
            </a:solidFill>
            <a:ln w="3175">
              <a:solidFill>
                <a:schemeClr val="tx1"/>
              </a:solidFill>
              <a:round/>
              <a:headEnd/>
              <a:tailEnd/>
            </a:ln>
            <a:effectLst/>
          </p:spPr>
          <p:txBody>
            <a:bodyPr wrap="none" anchor="ctr"/>
            <a:lstStyle/>
            <a:p>
              <a:endParaRPr lang="en-US" dirty="0">
                <a:latin typeface="Arial" panose="020B0604020202020204" pitchFamily="34" charset="0"/>
              </a:endParaRPr>
            </a:p>
          </p:txBody>
        </p:sp>
      </p:grpSp>
      <p:sp>
        <p:nvSpPr>
          <p:cNvPr id="185379" name="Freeform 35"/>
          <p:cNvSpPr>
            <a:spLocks/>
          </p:cNvSpPr>
          <p:nvPr/>
        </p:nvSpPr>
        <p:spPr bwMode="auto">
          <a:xfrm>
            <a:off x="2047875" y="2811463"/>
            <a:ext cx="1281113" cy="133350"/>
          </a:xfrm>
          <a:custGeom>
            <a:avLst/>
            <a:gdLst/>
            <a:ahLst/>
            <a:cxnLst>
              <a:cxn ang="0">
                <a:pos x="0" y="77"/>
              </a:cxn>
              <a:cxn ang="0">
                <a:pos x="566" y="1"/>
              </a:cxn>
              <a:cxn ang="0">
                <a:pos x="807" y="84"/>
              </a:cxn>
            </a:cxnLst>
            <a:rect l="0" t="0" r="r" b="b"/>
            <a:pathLst>
              <a:path w="807" h="84">
                <a:moveTo>
                  <a:pt x="0" y="77"/>
                </a:moveTo>
                <a:cubicBezTo>
                  <a:pt x="216" y="38"/>
                  <a:pt x="432" y="0"/>
                  <a:pt x="566" y="1"/>
                </a:cubicBezTo>
                <a:cubicBezTo>
                  <a:pt x="700" y="2"/>
                  <a:pt x="767" y="70"/>
                  <a:pt x="807" y="84"/>
                </a:cubicBezTo>
              </a:path>
            </a:pathLst>
          </a:custGeom>
          <a:noFill/>
          <a:ln w="38100" cap="flat" cmpd="sng">
            <a:solidFill>
              <a:srgbClr val="0000FF"/>
            </a:solidFill>
            <a:prstDash val="dash"/>
            <a:round/>
            <a:headEnd type="none" w="med" len="med"/>
            <a:tailEnd type="triangle" w="med" len="med"/>
          </a:ln>
          <a:effectLst/>
        </p:spPr>
        <p:txBody>
          <a:bodyPr wrap="none" anchor="ctr"/>
          <a:lstStyle/>
          <a:p>
            <a:endParaRPr lang="en-US" dirty="0">
              <a:latin typeface="Arial" panose="020B0604020202020204" pitchFamily="34" charset="0"/>
            </a:endParaRPr>
          </a:p>
        </p:txBody>
      </p:sp>
      <p:sp>
        <p:nvSpPr>
          <p:cNvPr id="185380" name="Freeform 36"/>
          <p:cNvSpPr>
            <a:spLocks/>
          </p:cNvSpPr>
          <p:nvPr/>
        </p:nvSpPr>
        <p:spPr bwMode="auto">
          <a:xfrm>
            <a:off x="2157413" y="4532313"/>
            <a:ext cx="1204913" cy="153987"/>
          </a:xfrm>
          <a:custGeom>
            <a:avLst/>
            <a:gdLst/>
            <a:ahLst/>
            <a:cxnLst>
              <a:cxn ang="0">
                <a:pos x="0" y="0"/>
              </a:cxn>
              <a:cxn ang="0">
                <a:pos x="359" y="97"/>
              </a:cxn>
              <a:cxn ang="0">
                <a:pos x="759" y="0"/>
              </a:cxn>
            </a:cxnLst>
            <a:rect l="0" t="0" r="r" b="b"/>
            <a:pathLst>
              <a:path w="759" h="97">
                <a:moveTo>
                  <a:pt x="0" y="0"/>
                </a:moveTo>
                <a:cubicBezTo>
                  <a:pt x="116" y="48"/>
                  <a:pt x="233" y="97"/>
                  <a:pt x="359" y="97"/>
                </a:cubicBezTo>
                <a:cubicBezTo>
                  <a:pt x="485" y="97"/>
                  <a:pt x="622" y="48"/>
                  <a:pt x="759" y="0"/>
                </a:cubicBezTo>
              </a:path>
            </a:pathLst>
          </a:custGeom>
          <a:noFill/>
          <a:ln w="38100" cap="flat" cmpd="sng">
            <a:solidFill>
              <a:srgbClr val="0000FF"/>
            </a:solidFill>
            <a:prstDash val="dash"/>
            <a:round/>
            <a:headEnd type="none" w="med" len="med"/>
            <a:tailEnd type="triangle" w="med" len="med"/>
          </a:ln>
          <a:effectLst/>
        </p:spPr>
        <p:txBody>
          <a:bodyPr wrap="none" anchor="ctr"/>
          <a:lstStyle/>
          <a:p>
            <a:endParaRPr lang="en-US" dirty="0">
              <a:latin typeface="Arial" panose="020B0604020202020204" pitchFamily="34" charset="0"/>
            </a:endParaRPr>
          </a:p>
        </p:txBody>
      </p:sp>
      <p:sp>
        <p:nvSpPr>
          <p:cNvPr id="185381" name="Freeform 37"/>
          <p:cNvSpPr>
            <a:spLocks/>
          </p:cNvSpPr>
          <p:nvPr/>
        </p:nvSpPr>
        <p:spPr bwMode="auto">
          <a:xfrm>
            <a:off x="757238" y="3963988"/>
            <a:ext cx="2506663" cy="1208087"/>
          </a:xfrm>
          <a:custGeom>
            <a:avLst/>
            <a:gdLst/>
            <a:ahLst/>
            <a:cxnLst>
              <a:cxn ang="0">
                <a:pos x="0" y="0"/>
              </a:cxn>
              <a:cxn ang="0">
                <a:pos x="675" y="689"/>
              </a:cxn>
              <a:cxn ang="0">
                <a:pos x="1579" y="434"/>
              </a:cxn>
            </a:cxnLst>
            <a:rect l="0" t="0" r="r" b="b"/>
            <a:pathLst>
              <a:path w="1579" h="761">
                <a:moveTo>
                  <a:pt x="0" y="0"/>
                </a:moveTo>
                <a:cubicBezTo>
                  <a:pt x="206" y="308"/>
                  <a:pt x="412" y="617"/>
                  <a:pt x="675" y="689"/>
                </a:cubicBezTo>
                <a:cubicBezTo>
                  <a:pt x="938" y="761"/>
                  <a:pt x="1258" y="597"/>
                  <a:pt x="1579" y="434"/>
                </a:cubicBezTo>
              </a:path>
            </a:pathLst>
          </a:custGeom>
          <a:noFill/>
          <a:ln w="38100" cap="flat" cmpd="sng">
            <a:solidFill>
              <a:srgbClr val="0000FF"/>
            </a:solidFill>
            <a:prstDash val="dash"/>
            <a:round/>
            <a:headEnd type="none" w="med" len="med"/>
            <a:tailEnd type="triangle" w="med" len="med"/>
          </a:ln>
          <a:effectLst/>
        </p:spPr>
        <p:txBody>
          <a:bodyPr wrap="none" anchor="ctr"/>
          <a:lstStyle/>
          <a:p>
            <a:endParaRPr lang="en-US" dirty="0">
              <a:latin typeface="Arial" panose="020B0604020202020204" pitchFamily="34" charset="0"/>
            </a:endParaRPr>
          </a:p>
        </p:txBody>
      </p:sp>
      <p:sp>
        <p:nvSpPr>
          <p:cNvPr id="27" name="Text Box 122"/>
          <p:cNvSpPr txBox="1">
            <a:spLocks noChangeArrowheads="1"/>
          </p:cNvSpPr>
          <p:nvPr/>
        </p:nvSpPr>
        <p:spPr bwMode="auto">
          <a:xfrm>
            <a:off x="3857477" y="3403135"/>
            <a:ext cx="4549923"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 simplicial map can send an edge to a vertex …</a:t>
            </a:r>
          </a:p>
        </p:txBody>
      </p:sp>
      <p:cxnSp>
        <p:nvCxnSpPr>
          <p:cNvPr id="8" name="Straight Connector 7"/>
          <p:cNvCxnSpPr/>
          <p:nvPr/>
        </p:nvCxnSpPr>
        <p:spPr bwMode="auto">
          <a:xfrm>
            <a:off x="831850" y="3750470"/>
            <a:ext cx="1159527" cy="542391"/>
          </a:xfrm>
          <a:prstGeom prst="line">
            <a:avLst/>
          </a:prstGeom>
          <a:noFill/>
          <a:ln w="76200" cap="flat" cmpd="sng" algn="ctr">
            <a:solidFill>
              <a:srgbClr val="FF0000"/>
            </a:solidFill>
            <a:prstDash val="solid"/>
            <a:round/>
            <a:headEnd type="none" w="med" len="med"/>
            <a:tailEnd type="none" w="med" len="med"/>
          </a:ln>
          <a:effectLst/>
        </p:spPr>
      </p:cxnSp>
      <p:sp>
        <p:nvSpPr>
          <p:cNvPr id="29" name="Text Box 122"/>
          <p:cNvSpPr txBox="1">
            <a:spLocks noChangeArrowheads="1"/>
          </p:cNvSpPr>
          <p:nvPr/>
        </p:nvSpPr>
        <p:spPr bwMode="auto">
          <a:xfrm>
            <a:off x="4335463" y="4254501"/>
            <a:ext cx="4549923" cy="1384995"/>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 simplicial map that sends distinct vertices to distinct vertices is </a:t>
            </a:r>
            <a:r>
              <a:rPr lang="en-US" sz="2800" i="1" dirty="0" smtClean="0">
                <a:solidFill>
                  <a:schemeClr val="tx1"/>
                </a:solidFill>
                <a:latin typeface="Arial" pitchFamily="34" charset="0"/>
                <a:cs typeface="Arial" pitchFamily="34" charset="0"/>
              </a:rPr>
              <a:t>rigid</a:t>
            </a:r>
            <a:r>
              <a:rPr lang="en-US" sz="2800" dirty="0" smtClean="0">
                <a:latin typeface="Arial" pitchFamily="34" charset="0"/>
                <a:cs typeface="Arial" pitchFamily="34" charset="0"/>
              </a:rPr>
              <a:t>.</a:t>
            </a:r>
          </a:p>
        </p:txBody>
      </p:sp>
      <p:sp>
        <p:nvSpPr>
          <p:cNvPr id="10" name="Footer Placeholder 9"/>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32</a:t>
            </a:fld>
            <a:endParaRPr lang="en-US"/>
          </a:p>
        </p:txBody>
      </p:sp>
    </p:spTree>
    <p:extLst>
      <p:ext uri="{BB962C8B-B14F-4D97-AF65-F5344CB8AC3E}">
        <p14:creationId xmlns:p14="http://schemas.microsoft.com/office/powerpoint/2010/main" val="19333527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Path Between two Vertices</a:t>
            </a:r>
            <a:endParaRPr lang="en-US" dirty="0"/>
          </a:p>
        </p:txBody>
      </p:sp>
      <p:grpSp>
        <p:nvGrpSpPr>
          <p:cNvPr id="6" name="Group 5"/>
          <p:cNvGrpSpPr/>
          <p:nvPr/>
        </p:nvGrpSpPr>
        <p:grpSpPr>
          <a:xfrm>
            <a:off x="1398075" y="3187668"/>
            <a:ext cx="393164" cy="334392"/>
            <a:chOff x="4578350" y="2815051"/>
            <a:chExt cx="358704" cy="305083"/>
          </a:xfrm>
        </p:grpSpPr>
        <p:sp>
          <p:nvSpPr>
            <p:cNvPr id="20" name="Oval 39"/>
            <p:cNvSpPr>
              <a:spLocks noChangeArrowheads="1"/>
            </p:cNvSpPr>
            <p:nvPr/>
          </p:nvSpPr>
          <p:spPr bwMode="auto">
            <a:xfrm>
              <a:off x="4578350" y="2815051"/>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1"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7" name="Straight Connector 6"/>
          <p:cNvCxnSpPr>
            <a:stCxn id="20" idx="6"/>
          </p:cNvCxnSpPr>
          <p:nvPr/>
        </p:nvCxnSpPr>
        <p:spPr bwMode="auto">
          <a:xfrm>
            <a:off x="1791239" y="3354864"/>
            <a:ext cx="1505878" cy="0"/>
          </a:xfrm>
          <a:prstGeom prst="line">
            <a:avLst/>
          </a:prstGeom>
          <a:noFill/>
          <a:ln w="76200" cap="flat" cmpd="sng" algn="ctr">
            <a:solidFill>
              <a:srgbClr val="FF0000"/>
            </a:solidFill>
            <a:prstDash val="solid"/>
            <a:round/>
            <a:headEnd type="none" w="med" len="med"/>
            <a:tailEnd type="none" w="med" len="med"/>
          </a:ln>
          <a:effectLst/>
        </p:spPr>
      </p:cxnSp>
      <p:grpSp>
        <p:nvGrpSpPr>
          <p:cNvPr id="8" name="Group 7"/>
          <p:cNvGrpSpPr/>
          <p:nvPr/>
        </p:nvGrpSpPr>
        <p:grpSpPr>
          <a:xfrm>
            <a:off x="3310899" y="3199036"/>
            <a:ext cx="393164" cy="334392"/>
            <a:chOff x="4578350" y="2815051"/>
            <a:chExt cx="358704" cy="305083"/>
          </a:xfrm>
        </p:grpSpPr>
        <p:sp>
          <p:nvSpPr>
            <p:cNvPr id="1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9" name="Straight Connector 8"/>
          <p:cNvCxnSpPr>
            <a:stCxn id="18" idx="7"/>
          </p:cNvCxnSpPr>
          <p:nvPr/>
        </p:nvCxnSpPr>
        <p:spPr bwMode="auto">
          <a:xfrm flipV="1">
            <a:off x="3646485" y="2653678"/>
            <a:ext cx="797695" cy="594329"/>
          </a:xfrm>
          <a:prstGeom prst="line">
            <a:avLst/>
          </a:prstGeom>
          <a:noFill/>
          <a:ln w="76200" cap="flat" cmpd="sng" algn="ctr">
            <a:solidFill>
              <a:srgbClr val="FF0000"/>
            </a:solidFill>
            <a:prstDash val="solid"/>
            <a:round/>
            <a:headEnd type="none" w="med" len="med"/>
            <a:tailEnd type="none" w="med" len="med"/>
          </a:ln>
          <a:effectLst/>
        </p:spPr>
      </p:cxnSp>
      <p:grpSp>
        <p:nvGrpSpPr>
          <p:cNvPr id="10" name="Group 9"/>
          <p:cNvGrpSpPr/>
          <p:nvPr/>
        </p:nvGrpSpPr>
        <p:grpSpPr>
          <a:xfrm>
            <a:off x="4342767" y="2402792"/>
            <a:ext cx="393164" cy="334392"/>
            <a:chOff x="4578350" y="2815051"/>
            <a:chExt cx="358704" cy="305083"/>
          </a:xfrm>
        </p:grpSpPr>
        <p:sp>
          <p:nvSpPr>
            <p:cNvPr id="16"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7"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1" name="Straight Connector 10"/>
          <p:cNvCxnSpPr/>
          <p:nvPr/>
        </p:nvCxnSpPr>
        <p:spPr bwMode="auto">
          <a:xfrm rot="16200000" flipV="1">
            <a:off x="3517382" y="3623743"/>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12" name="Group 11"/>
          <p:cNvGrpSpPr/>
          <p:nvPr/>
        </p:nvGrpSpPr>
        <p:grpSpPr>
          <a:xfrm>
            <a:off x="4137608" y="4247154"/>
            <a:ext cx="393164" cy="334392"/>
            <a:chOff x="4578350" y="2815051"/>
            <a:chExt cx="358704" cy="305083"/>
          </a:xfrm>
        </p:grpSpPr>
        <p:sp>
          <p:nvSpPr>
            <p:cNvPr id="1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3" name="Straight Connector 12"/>
          <p:cNvCxnSpPr>
            <a:stCxn id="16" idx="4"/>
            <a:endCxn id="14" idx="0"/>
          </p:cNvCxnSpPr>
          <p:nvPr/>
        </p:nvCxnSpPr>
        <p:spPr bwMode="auto">
          <a:xfrm flipH="1">
            <a:off x="4334190" y="2737184"/>
            <a:ext cx="205159" cy="1509970"/>
          </a:xfrm>
          <a:prstGeom prst="line">
            <a:avLst/>
          </a:prstGeom>
          <a:noFill/>
          <a:ln w="57150"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4530772" y="4414350"/>
            <a:ext cx="1505878" cy="0"/>
          </a:xfrm>
          <a:prstGeom prst="line">
            <a:avLst/>
          </a:prstGeom>
          <a:noFill/>
          <a:ln w="57150" cap="flat" cmpd="sng" algn="ctr">
            <a:solidFill>
              <a:schemeClr val="tx1"/>
            </a:solidFill>
            <a:prstDash val="solid"/>
            <a:round/>
            <a:headEnd type="none" w="med" len="med"/>
            <a:tailEnd type="none" w="med" len="med"/>
          </a:ln>
          <a:effectLst/>
        </p:spPr>
      </p:cxnSp>
      <p:grpSp>
        <p:nvGrpSpPr>
          <p:cNvPr id="25" name="Group 24"/>
          <p:cNvGrpSpPr/>
          <p:nvPr/>
        </p:nvGrpSpPr>
        <p:grpSpPr>
          <a:xfrm>
            <a:off x="6036650" y="4247154"/>
            <a:ext cx="393164" cy="334392"/>
            <a:chOff x="4578350" y="2815051"/>
            <a:chExt cx="358704" cy="305083"/>
          </a:xfrm>
        </p:grpSpPr>
        <p:sp>
          <p:nvSpPr>
            <p:cNvPr id="35"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6"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a:stCxn id="35" idx="7"/>
          </p:cNvCxnSpPr>
          <p:nvPr/>
        </p:nvCxnSpPr>
        <p:spPr bwMode="auto">
          <a:xfrm flipV="1">
            <a:off x="6372236" y="3701796"/>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169932" y="3429000"/>
            <a:ext cx="393164" cy="334392"/>
            <a:chOff x="4578350" y="2815051"/>
            <a:chExt cx="358704" cy="305083"/>
          </a:xfrm>
        </p:grpSpPr>
        <p:sp>
          <p:nvSpPr>
            <p:cNvPr id="33" name="Oval 39"/>
            <p:cNvSpPr>
              <a:spLocks noChangeArrowheads="1"/>
            </p:cNvSpPr>
            <p:nvPr/>
          </p:nvSpPr>
          <p:spPr bwMode="auto">
            <a:xfrm>
              <a:off x="4578350" y="2815051"/>
              <a:ext cx="358704" cy="305083"/>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4"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8" name="Straight Connector 27"/>
          <p:cNvCxnSpPr>
            <a:stCxn id="33" idx="1"/>
            <a:endCxn id="16" idx="6"/>
          </p:cNvCxnSpPr>
          <p:nvPr/>
        </p:nvCxnSpPr>
        <p:spPr bwMode="auto">
          <a:xfrm flipH="1" flipV="1">
            <a:off x="4735931" y="2569988"/>
            <a:ext cx="2491579" cy="907983"/>
          </a:xfrm>
          <a:prstGeom prst="line">
            <a:avLst/>
          </a:prstGeom>
          <a:noFill/>
          <a:ln w="76200" cap="flat" cmpd="sng" algn="ctr">
            <a:solidFill>
              <a:srgbClr val="FF0000"/>
            </a:solidFill>
            <a:prstDash val="solid"/>
            <a:round/>
            <a:headEnd type="none" w="med" len="med"/>
            <a:tailEnd type="none" w="med" len="med"/>
          </a:ln>
          <a:effectLst/>
        </p:spPr>
      </p:cxnSp>
      <p:sp>
        <p:nvSpPr>
          <p:cNvPr id="42" name="Footer Placeholder 41"/>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33</a:t>
            </a:fld>
            <a:endParaRPr lang="en-US"/>
          </a:p>
        </p:txBody>
      </p:sp>
    </p:spTree>
    <p:extLst>
      <p:ext uri="{BB962C8B-B14F-4D97-AF65-F5344CB8AC3E}">
        <p14:creationId xmlns:p14="http://schemas.microsoft.com/office/powerpoint/2010/main" val="37706544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Path Between two Vertices</a:t>
            </a:r>
            <a:endParaRPr lang="en-US" dirty="0"/>
          </a:p>
        </p:txBody>
      </p:sp>
      <p:grpSp>
        <p:nvGrpSpPr>
          <p:cNvPr id="22" name="Group 21"/>
          <p:cNvGrpSpPr/>
          <p:nvPr/>
        </p:nvGrpSpPr>
        <p:grpSpPr>
          <a:xfrm>
            <a:off x="1398075" y="2402792"/>
            <a:ext cx="6165021" cy="2178754"/>
            <a:chOff x="1398075" y="2402792"/>
            <a:chExt cx="6165021" cy="2178754"/>
          </a:xfrm>
        </p:grpSpPr>
        <p:grpSp>
          <p:nvGrpSpPr>
            <p:cNvPr id="6" name="Group 5"/>
            <p:cNvGrpSpPr/>
            <p:nvPr/>
          </p:nvGrpSpPr>
          <p:grpSpPr>
            <a:xfrm>
              <a:off x="1398075" y="3187668"/>
              <a:ext cx="393164" cy="334392"/>
              <a:chOff x="4578350" y="2815051"/>
              <a:chExt cx="358704" cy="305083"/>
            </a:xfrm>
          </p:grpSpPr>
          <p:sp>
            <p:nvSpPr>
              <p:cNvPr id="20" name="Oval 39"/>
              <p:cNvSpPr>
                <a:spLocks noChangeArrowheads="1"/>
              </p:cNvSpPr>
              <p:nvPr/>
            </p:nvSpPr>
            <p:spPr bwMode="auto">
              <a:xfrm>
                <a:off x="4578350" y="2815051"/>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1"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7" name="Straight Connector 6"/>
            <p:cNvCxnSpPr>
              <a:stCxn id="20" idx="6"/>
            </p:cNvCxnSpPr>
            <p:nvPr/>
          </p:nvCxnSpPr>
          <p:spPr bwMode="auto">
            <a:xfrm>
              <a:off x="1791239" y="3354864"/>
              <a:ext cx="1505878" cy="0"/>
            </a:xfrm>
            <a:prstGeom prst="line">
              <a:avLst/>
            </a:prstGeom>
            <a:noFill/>
            <a:ln w="76200" cap="flat" cmpd="sng" algn="ctr">
              <a:solidFill>
                <a:srgbClr val="FF0000"/>
              </a:solidFill>
              <a:prstDash val="solid"/>
              <a:round/>
              <a:headEnd type="none" w="med" len="med"/>
              <a:tailEnd type="none" w="med" len="med"/>
            </a:ln>
            <a:effectLst/>
          </p:spPr>
        </p:cxnSp>
        <p:grpSp>
          <p:nvGrpSpPr>
            <p:cNvPr id="8" name="Group 7"/>
            <p:cNvGrpSpPr/>
            <p:nvPr/>
          </p:nvGrpSpPr>
          <p:grpSpPr>
            <a:xfrm>
              <a:off x="3310899" y="3199036"/>
              <a:ext cx="393164" cy="334392"/>
              <a:chOff x="4578350" y="2815051"/>
              <a:chExt cx="358704" cy="305083"/>
            </a:xfrm>
          </p:grpSpPr>
          <p:sp>
            <p:nvSpPr>
              <p:cNvPr id="1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9" name="Straight Connector 8"/>
            <p:cNvCxnSpPr>
              <a:stCxn id="18" idx="7"/>
            </p:cNvCxnSpPr>
            <p:nvPr/>
          </p:nvCxnSpPr>
          <p:spPr bwMode="auto">
            <a:xfrm flipV="1">
              <a:off x="3646485" y="2653678"/>
              <a:ext cx="797695" cy="594329"/>
            </a:xfrm>
            <a:prstGeom prst="line">
              <a:avLst/>
            </a:prstGeom>
            <a:noFill/>
            <a:ln w="76200" cap="flat" cmpd="sng" algn="ctr">
              <a:solidFill>
                <a:srgbClr val="FF0000"/>
              </a:solidFill>
              <a:prstDash val="solid"/>
              <a:round/>
              <a:headEnd type="none" w="med" len="med"/>
              <a:tailEnd type="none" w="med" len="med"/>
            </a:ln>
            <a:effectLst/>
          </p:spPr>
        </p:cxnSp>
        <p:grpSp>
          <p:nvGrpSpPr>
            <p:cNvPr id="10" name="Group 9"/>
            <p:cNvGrpSpPr/>
            <p:nvPr/>
          </p:nvGrpSpPr>
          <p:grpSpPr>
            <a:xfrm>
              <a:off x="4342767" y="2402792"/>
              <a:ext cx="393164" cy="334392"/>
              <a:chOff x="4578350" y="2815051"/>
              <a:chExt cx="358704" cy="305083"/>
            </a:xfrm>
          </p:grpSpPr>
          <p:sp>
            <p:nvSpPr>
              <p:cNvPr id="16"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7"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1" name="Straight Connector 10"/>
            <p:cNvCxnSpPr/>
            <p:nvPr/>
          </p:nvCxnSpPr>
          <p:spPr bwMode="auto">
            <a:xfrm rot="16200000" flipV="1">
              <a:off x="3517382" y="3623743"/>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12" name="Group 11"/>
            <p:cNvGrpSpPr/>
            <p:nvPr/>
          </p:nvGrpSpPr>
          <p:grpSpPr>
            <a:xfrm>
              <a:off x="4137608" y="4247154"/>
              <a:ext cx="393164" cy="334392"/>
              <a:chOff x="4578350" y="2815051"/>
              <a:chExt cx="358704" cy="305083"/>
            </a:xfrm>
          </p:grpSpPr>
          <p:sp>
            <p:nvSpPr>
              <p:cNvPr id="1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3" name="Straight Connector 12"/>
            <p:cNvCxnSpPr>
              <a:stCxn id="16" idx="4"/>
              <a:endCxn id="14" idx="0"/>
            </p:cNvCxnSpPr>
            <p:nvPr/>
          </p:nvCxnSpPr>
          <p:spPr bwMode="auto">
            <a:xfrm flipH="1">
              <a:off x="4334190" y="2737184"/>
              <a:ext cx="205159" cy="1509970"/>
            </a:xfrm>
            <a:prstGeom prst="line">
              <a:avLst/>
            </a:prstGeom>
            <a:noFill/>
            <a:ln w="57150"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4530772" y="4414350"/>
              <a:ext cx="1505878" cy="0"/>
            </a:xfrm>
            <a:prstGeom prst="line">
              <a:avLst/>
            </a:prstGeom>
            <a:noFill/>
            <a:ln w="57150" cap="flat" cmpd="sng" algn="ctr">
              <a:solidFill>
                <a:schemeClr val="tx1"/>
              </a:solidFill>
              <a:prstDash val="solid"/>
              <a:round/>
              <a:headEnd type="none" w="med" len="med"/>
              <a:tailEnd type="none" w="med" len="med"/>
            </a:ln>
            <a:effectLst/>
          </p:spPr>
        </p:cxnSp>
        <p:grpSp>
          <p:nvGrpSpPr>
            <p:cNvPr id="25" name="Group 24"/>
            <p:cNvGrpSpPr/>
            <p:nvPr/>
          </p:nvGrpSpPr>
          <p:grpSpPr>
            <a:xfrm>
              <a:off x="6036650" y="4247154"/>
              <a:ext cx="393164" cy="334392"/>
              <a:chOff x="4578350" y="2815051"/>
              <a:chExt cx="358704" cy="305083"/>
            </a:xfrm>
          </p:grpSpPr>
          <p:sp>
            <p:nvSpPr>
              <p:cNvPr id="35"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6"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a:stCxn id="35" idx="7"/>
            </p:cNvCxnSpPr>
            <p:nvPr/>
          </p:nvCxnSpPr>
          <p:spPr bwMode="auto">
            <a:xfrm flipV="1">
              <a:off x="6372236" y="3701796"/>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169932" y="3429000"/>
              <a:ext cx="393164" cy="334392"/>
              <a:chOff x="4578350" y="2815051"/>
              <a:chExt cx="358704" cy="305083"/>
            </a:xfrm>
          </p:grpSpPr>
          <p:sp>
            <p:nvSpPr>
              <p:cNvPr id="33" name="Oval 39"/>
              <p:cNvSpPr>
                <a:spLocks noChangeArrowheads="1"/>
              </p:cNvSpPr>
              <p:nvPr/>
            </p:nvSpPr>
            <p:spPr bwMode="auto">
              <a:xfrm>
                <a:off x="4578350" y="2815051"/>
                <a:ext cx="358704" cy="305083"/>
              </a:xfrm>
              <a:prstGeom prst="ellipse">
                <a:avLst/>
              </a:prstGeom>
              <a:solidFill>
                <a:schemeClr val="accent6">
                  <a:lumMod val="50000"/>
                </a:schemeClr>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4"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8" name="Straight Connector 27"/>
            <p:cNvCxnSpPr>
              <a:stCxn id="33" idx="1"/>
              <a:endCxn id="16" idx="6"/>
            </p:cNvCxnSpPr>
            <p:nvPr/>
          </p:nvCxnSpPr>
          <p:spPr bwMode="auto">
            <a:xfrm flipH="1" flipV="1">
              <a:off x="4735931" y="2569988"/>
              <a:ext cx="2491579" cy="907983"/>
            </a:xfrm>
            <a:prstGeom prst="line">
              <a:avLst/>
            </a:prstGeom>
            <a:noFill/>
            <a:ln w="76200" cap="flat" cmpd="sng" algn="ctr">
              <a:solidFill>
                <a:srgbClr val="FF0000"/>
              </a:solidFill>
              <a:prstDash val="solid"/>
              <a:round/>
              <a:headEnd type="none" w="med" len="med"/>
              <a:tailEnd type="none" w="med" len="med"/>
            </a:ln>
            <a:effectLst/>
          </p:spPr>
        </p:cxnSp>
      </p:grpSp>
      <p:sp>
        <p:nvSpPr>
          <p:cNvPr id="30" name="Text Box 122"/>
          <p:cNvSpPr txBox="1">
            <a:spLocks noChangeArrowheads="1"/>
          </p:cNvSpPr>
          <p:nvPr/>
        </p:nvSpPr>
        <p:spPr bwMode="auto">
          <a:xfrm>
            <a:off x="1938432" y="4927601"/>
            <a:ext cx="4549923" cy="1384995"/>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 graph is </a:t>
            </a:r>
            <a:r>
              <a:rPr lang="en-US" sz="2800" i="1" dirty="0" smtClean="0">
                <a:solidFill>
                  <a:schemeClr val="tx1"/>
                </a:solidFill>
                <a:latin typeface="Arial" pitchFamily="34" charset="0"/>
                <a:cs typeface="Arial" pitchFamily="34" charset="0"/>
              </a:rPr>
              <a:t>connected</a:t>
            </a:r>
            <a:r>
              <a:rPr lang="en-US" sz="28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if there is a path between every pair of vertices</a:t>
            </a:r>
          </a:p>
        </p:txBody>
      </p:sp>
      <p:sp>
        <p:nvSpPr>
          <p:cNvPr id="5" name="Footer Placeholder 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34</a:t>
            </a:fld>
            <a:endParaRPr lang="en-US"/>
          </a:p>
        </p:txBody>
      </p:sp>
    </p:spTree>
    <p:extLst>
      <p:ext uri="{BB962C8B-B14F-4D97-AF65-F5344CB8AC3E}">
        <p14:creationId xmlns:p14="http://schemas.microsoft.com/office/powerpoint/2010/main" val="40321938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Connected</a:t>
            </a:r>
            <a:endParaRPr lang="en-US" dirty="0"/>
          </a:p>
        </p:txBody>
      </p:sp>
      <p:grpSp>
        <p:nvGrpSpPr>
          <p:cNvPr id="6" name="Group 5"/>
          <p:cNvGrpSpPr/>
          <p:nvPr/>
        </p:nvGrpSpPr>
        <p:grpSpPr>
          <a:xfrm>
            <a:off x="1398075" y="3187668"/>
            <a:ext cx="393164" cy="334392"/>
            <a:chOff x="4578350" y="2815051"/>
            <a:chExt cx="358704" cy="305083"/>
          </a:xfrm>
        </p:grpSpPr>
        <p:sp>
          <p:nvSpPr>
            <p:cNvPr id="20"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1"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7" name="Straight Connector 6"/>
          <p:cNvCxnSpPr>
            <a:stCxn id="20" idx="6"/>
          </p:cNvCxnSpPr>
          <p:nvPr/>
        </p:nvCxnSpPr>
        <p:spPr bwMode="auto">
          <a:xfrm>
            <a:off x="1791239" y="3354864"/>
            <a:ext cx="1505878" cy="0"/>
          </a:xfrm>
          <a:prstGeom prst="line">
            <a:avLst/>
          </a:prstGeom>
          <a:noFill/>
          <a:ln w="38100" cap="flat" cmpd="sng" algn="ctr">
            <a:solidFill>
              <a:schemeClr val="tx1"/>
            </a:solidFill>
            <a:prstDash val="solid"/>
            <a:round/>
            <a:headEnd type="none" w="med" len="med"/>
            <a:tailEnd type="none" w="med" len="med"/>
          </a:ln>
          <a:effectLst/>
        </p:spPr>
      </p:cxnSp>
      <p:grpSp>
        <p:nvGrpSpPr>
          <p:cNvPr id="8" name="Group 7"/>
          <p:cNvGrpSpPr/>
          <p:nvPr/>
        </p:nvGrpSpPr>
        <p:grpSpPr>
          <a:xfrm>
            <a:off x="3310899" y="3199036"/>
            <a:ext cx="393164" cy="334392"/>
            <a:chOff x="4578350" y="2815051"/>
            <a:chExt cx="358704" cy="305083"/>
          </a:xfrm>
        </p:grpSpPr>
        <p:sp>
          <p:nvSpPr>
            <p:cNvPr id="1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9"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9" name="Straight Connector 8"/>
          <p:cNvCxnSpPr>
            <a:stCxn id="18" idx="7"/>
          </p:cNvCxnSpPr>
          <p:nvPr/>
        </p:nvCxnSpPr>
        <p:spPr bwMode="auto">
          <a:xfrm flipV="1">
            <a:off x="3646485" y="2653678"/>
            <a:ext cx="797695" cy="594329"/>
          </a:xfrm>
          <a:prstGeom prst="line">
            <a:avLst/>
          </a:prstGeom>
          <a:noFill/>
          <a:ln w="38100" cap="flat" cmpd="sng" algn="ctr">
            <a:solidFill>
              <a:schemeClr val="tx1"/>
            </a:solidFill>
            <a:prstDash val="solid"/>
            <a:round/>
            <a:headEnd type="none" w="med" len="med"/>
            <a:tailEnd type="none" w="med" len="med"/>
          </a:ln>
          <a:effectLst/>
        </p:spPr>
      </p:cxnSp>
      <p:grpSp>
        <p:nvGrpSpPr>
          <p:cNvPr id="10" name="Group 9"/>
          <p:cNvGrpSpPr/>
          <p:nvPr/>
        </p:nvGrpSpPr>
        <p:grpSpPr>
          <a:xfrm>
            <a:off x="4342767" y="2402792"/>
            <a:ext cx="393164" cy="334392"/>
            <a:chOff x="4578350" y="2815051"/>
            <a:chExt cx="358704" cy="305083"/>
          </a:xfrm>
        </p:grpSpPr>
        <p:sp>
          <p:nvSpPr>
            <p:cNvPr id="16"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7"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1" name="Straight Connector 10"/>
          <p:cNvCxnSpPr/>
          <p:nvPr/>
        </p:nvCxnSpPr>
        <p:spPr bwMode="auto">
          <a:xfrm rot="16200000" flipV="1">
            <a:off x="3517382" y="3623743"/>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12" name="Group 11"/>
          <p:cNvGrpSpPr/>
          <p:nvPr/>
        </p:nvGrpSpPr>
        <p:grpSpPr>
          <a:xfrm>
            <a:off x="4137608" y="4247154"/>
            <a:ext cx="393164" cy="334392"/>
            <a:chOff x="4578350" y="2815051"/>
            <a:chExt cx="358704" cy="305083"/>
          </a:xfrm>
        </p:grpSpPr>
        <p:sp>
          <p:nvSpPr>
            <p:cNvPr id="1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5"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3" name="Straight Connector 12"/>
          <p:cNvCxnSpPr>
            <a:stCxn id="16" idx="4"/>
            <a:endCxn id="14" idx="0"/>
          </p:cNvCxnSpPr>
          <p:nvPr/>
        </p:nvCxnSpPr>
        <p:spPr bwMode="auto">
          <a:xfrm flipH="1">
            <a:off x="4334190" y="2737184"/>
            <a:ext cx="205159" cy="1509970"/>
          </a:xfrm>
          <a:prstGeom prst="line">
            <a:avLst/>
          </a:prstGeom>
          <a:noFill/>
          <a:ln w="57150" cap="flat" cmpd="sng" algn="ctr">
            <a:solidFill>
              <a:schemeClr val="tx1"/>
            </a:solidFill>
            <a:prstDash val="solid"/>
            <a:round/>
            <a:headEnd type="none" w="med" len="med"/>
            <a:tailEnd type="none" w="med" len="med"/>
          </a:ln>
          <a:effectLst/>
        </p:spPr>
      </p:cxnSp>
      <p:grpSp>
        <p:nvGrpSpPr>
          <p:cNvPr id="25" name="Group 24"/>
          <p:cNvGrpSpPr/>
          <p:nvPr/>
        </p:nvGrpSpPr>
        <p:grpSpPr>
          <a:xfrm>
            <a:off x="6036650" y="4247154"/>
            <a:ext cx="393164" cy="334392"/>
            <a:chOff x="4578350" y="2815051"/>
            <a:chExt cx="358704" cy="305083"/>
          </a:xfrm>
        </p:grpSpPr>
        <p:sp>
          <p:nvSpPr>
            <p:cNvPr id="35"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6" name="Oval 40"/>
            <p:cNvSpPr>
              <a:spLocks noChangeArrowheads="1"/>
            </p:cNvSpPr>
            <p:nvPr/>
          </p:nvSpPr>
          <p:spPr bwMode="auto">
            <a:xfrm>
              <a:off x="4818719" y="2889011"/>
              <a:ext cx="51772" cy="105392"/>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6" name="Straight Connector 25"/>
          <p:cNvCxnSpPr>
            <a:stCxn id="35" idx="7"/>
          </p:cNvCxnSpPr>
          <p:nvPr/>
        </p:nvCxnSpPr>
        <p:spPr bwMode="auto">
          <a:xfrm flipV="1">
            <a:off x="6372236" y="3701796"/>
            <a:ext cx="797695" cy="594329"/>
          </a:xfrm>
          <a:prstGeom prst="line">
            <a:avLst/>
          </a:prstGeom>
          <a:noFill/>
          <a:ln w="57150" cap="flat" cmpd="sng" algn="ctr">
            <a:solidFill>
              <a:schemeClr val="tx1"/>
            </a:solidFill>
            <a:prstDash val="solid"/>
            <a:round/>
            <a:headEnd type="none" w="med" len="med"/>
            <a:tailEnd type="none" w="med" len="med"/>
          </a:ln>
          <a:effectLst/>
        </p:spPr>
      </p:cxnSp>
      <p:grpSp>
        <p:nvGrpSpPr>
          <p:cNvPr id="27" name="Group 26"/>
          <p:cNvGrpSpPr/>
          <p:nvPr/>
        </p:nvGrpSpPr>
        <p:grpSpPr>
          <a:xfrm>
            <a:off x="7169932" y="3429000"/>
            <a:ext cx="393164" cy="334392"/>
            <a:chOff x="4578350" y="2815051"/>
            <a:chExt cx="358704" cy="305083"/>
          </a:xfrm>
          <a:solidFill>
            <a:srgbClr val="00FFFF"/>
          </a:solidFill>
        </p:grpSpPr>
        <p:sp>
          <p:nvSpPr>
            <p:cNvPr id="33" name="Oval 39"/>
            <p:cNvSpPr>
              <a:spLocks noChangeArrowheads="1"/>
            </p:cNvSpPr>
            <p:nvPr/>
          </p:nvSpPr>
          <p:spPr bwMode="auto">
            <a:xfrm>
              <a:off x="4578350" y="2815051"/>
              <a:ext cx="358704" cy="305083"/>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4" name="Oval 40"/>
            <p:cNvSpPr>
              <a:spLocks noChangeArrowheads="1"/>
            </p:cNvSpPr>
            <p:nvPr/>
          </p:nvSpPr>
          <p:spPr bwMode="auto">
            <a:xfrm>
              <a:off x="4818719" y="2889011"/>
              <a:ext cx="51772" cy="105392"/>
            </a:xfrm>
            <a:prstGeom prst="ellipse">
              <a:avLst/>
            </a:prstGeom>
            <a:grp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sp>
        <p:nvSpPr>
          <p:cNvPr id="30" name="Text Box 122"/>
          <p:cNvSpPr txBox="1">
            <a:spLocks noChangeArrowheads="1"/>
          </p:cNvSpPr>
          <p:nvPr/>
        </p:nvSpPr>
        <p:spPr bwMode="auto">
          <a:xfrm>
            <a:off x="1938432" y="4927601"/>
            <a:ext cx="4549923" cy="1384995"/>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 graph is </a:t>
            </a:r>
            <a:r>
              <a:rPr lang="en-US" sz="2800" i="1" dirty="0" smtClean="0">
                <a:solidFill>
                  <a:schemeClr val="tx1"/>
                </a:solidFill>
                <a:latin typeface="Arial" pitchFamily="34" charset="0"/>
                <a:cs typeface="Arial" pitchFamily="34" charset="0"/>
              </a:rPr>
              <a:t>connected</a:t>
            </a:r>
            <a:r>
              <a:rPr lang="en-US" sz="28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if there is a path between every pair of vertices</a:t>
            </a:r>
          </a:p>
        </p:txBody>
      </p:sp>
      <p:sp>
        <p:nvSpPr>
          <p:cNvPr id="5" name="Footer Placeholder 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35</a:t>
            </a:fld>
            <a:endParaRPr lang="en-US"/>
          </a:p>
        </p:txBody>
      </p:sp>
    </p:spTree>
    <p:extLst>
      <p:ext uri="{BB962C8B-B14F-4D97-AF65-F5344CB8AC3E}">
        <p14:creationId xmlns:p14="http://schemas.microsoft.com/office/powerpoint/2010/main" val="27361070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5" name="Text Box 122"/>
          <p:cNvSpPr txBox="1">
            <a:spLocks noChangeArrowheads="1"/>
          </p:cNvSpPr>
          <p:nvPr/>
        </p:nvSpPr>
        <p:spPr bwMode="auto">
          <a:xfrm>
            <a:off x="1506632" y="2072622"/>
            <a:ext cx="1625766"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Theorem</a:t>
            </a:r>
          </a:p>
        </p:txBody>
      </p:sp>
      <p:grpSp>
        <p:nvGrpSpPr>
          <p:cNvPr id="7" name="Group 6"/>
          <p:cNvGrpSpPr/>
          <p:nvPr/>
        </p:nvGrpSpPr>
        <p:grpSpPr>
          <a:xfrm flipV="1">
            <a:off x="797229" y="4268828"/>
            <a:ext cx="3517764" cy="1243198"/>
            <a:chOff x="1398075" y="2402792"/>
            <a:chExt cx="6165021" cy="2178754"/>
          </a:xfrm>
        </p:grpSpPr>
        <p:grpSp>
          <p:nvGrpSpPr>
            <p:cNvPr id="8" name="Group 7"/>
            <p:cNvGrpSpPr/>
            <p:nvPr/>
          </p:nvGrpSpPr>
          <p:grpSpPr>
            <a:xfrm>
              <a:off x="1398075" y="3187668"/>
              <a:ext cx="393164" cy="334392"/>
              <a:chOff x="4578350" y="2815051"/>
              <a:chExt cx="358704" cy="305083"/>
            </a:xfrm>
          </p:grpSpPr>
          <p:sp>
            <p:nvSpPr>
              <p:cNvPr id="31"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2"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9" name="Straight Connector 8"/>
            <p:cNvCxnSpPr>
              <a:stCxn id="31" idx="6"/>
            </p:cNvCxnSpPr>
            <p:nvPr/>
          </p:nvCxnSpPr>
          <p:spPr bwMode="auto">
            <a:xfrm>
              <a:off x="1791239" y="3354864"/>
              <a:ext cx="1505878" cy="0"/>
            </a:xfrm>
            <a:prstGeom prst="line">
              <a:avLst/>
            </a:prstGeom>
            <a:noFill/>
            <a:ln w="38100" cap="flat" cmpd="sng" algn="ctr">
              <a:solidFill>
                <a:schemeClr val="tx1"/>
              </a:solidFill>
              <a:prstDash val="solid"/>
              <a:round/>
              <a:headEnd type="none" w="med" len="med"/>
              <a:tailEnd type="none" w="med" len="med"/>
            </a:ln>
            <a:effectLst/>
          </p:spPr>
        </p:cxnSp>
        <p:grpSp>
          <p:nvGrpSpPr>
            <p:cNvPr id="10" name="Group 9"/>
            <p:cNvGrpSpPr/>
            <p:nvPr/>
          </p:nvGrpSpPr>
          <p:grpSpPr>
            <a:xfrm>
              <a:off x="3310899" y="3199036"/>
              <a:ext cx="393164" cy="334392"/>
              <a:chOff x="4578350" y="2815051"/>
              <a:chExt cx="358704" cy="305083"/>
            </a:xfrm>
          </p:grpSpPr>
          <p:sp>
            <p:nvSpPr>
              <p:cNvPr id="29"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0"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1" name="Straight Connector 10"/>
            <p:cNvCxnSpPr>
              <a:stCxn id="29" idx="7"/>
            </p:cNvCxnSpPr>
            <p:nvPr/>
          </p:nvCxnSpPr>
          <p:spPr bwMode="auto">
            <a:xfrm flipV="1">
              <a:off x="3646485" y="2653678"/>
              <a:ext cx="797695" cy="594329"/>
            </a:xfrm>
            <a:prstGeom prst="line">
              <a:avLst/>
            </a:prstGeom>
            <a:noFill/>
            <a:ln w="38100" cap="flat" cmpd="sng" algn="ctr">
              <a:solidFill>
                <a:schemeClr val="tx1"/>
              </a:solidFill>
              <a:prstDash val="solid"/>
              <a:round/>
              <a:headEnd type="none" w="med" len="med"/>
              <a:tailEnd type="none" w="med" len="med"/>
            </a:ln>
            <a:effectLst/>
          </p:spPr>
        </p:cxnSp>
        <p:grpSp>
          <p:nvGrpSpPr>
            <p:cNvPr id="12" name="Group 11"/>
            <p:cNvGrpSpPr/>
            <p:nvPr/>
          </p:nvGrpSpPr>
          <p:grpSpPr>
            <a:xfrm>
              <a:off x="4342767" y="2402792"/>
              <a:ext cx="393164" cy="334392"/>
              <a:chOff x="4578350" y="2815051"/>
              <a:chExt cx="358704" cy="305083"/>
            </a:xfrm>
          </p:grpSpPr>
          <p:sp>
            <p:nvSpPr>
              <p:cNvPr id="27"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8"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3" name="Straight Connector 12"/>
            <p:cNvCxnSpPr/>
            <p:nvPr/>
          </p:nvCxnSpPr>
          <p:spPr bwMode="auto">
            <a:xfrm rot="16200000" flipV="1">
              <a:off x="3517382" y="3623743"/>
              <a:ext cx="797695" cy="594329"/>
            </a:xfrm>
            <a:prstGeom prst="line">
              <a:avLst/>
            </a:prstGeom>
            <a:noFill/>
            <a:ln w="38100" cap="flat" cmpd="sng" algn="ctr">
              <a:solidFill>
                <a:schemeClr val="tx1"/>
              </a:solidFill>
              <a:prstDash val="solid"/>
              <a:round/>
              <a:headEnd type="none" w="med" len="med"/>
              <a:tailEnd type="none" w="med" len="med"/>
            </a:ln>
            <a:effectLst/>
          </p:spPr>
        </p:cxnSp>
        <p:grpSp>
          <p:nvGrpSpPr>
            <p:cNvPr id="14" name="Group 13"/>
            <p:cNvGrpSpPr/>
            <p:nvPr/>
          </p:nvGrpSpPr>
          <p:grpSpPr>
            <a:xfrm>
              <a:off x="4137608" y="4247154"/>
              <a:ext cx="393164" cy="334392"/>
              <a:chOff x="4578350" y="2815051"/>
              <a:chExt cx="358704" cy="305083"/>
            </a:xfrm>
          </p:grpSpPr>
          <p:sp>
            <p:nvSpPr>
              <p:cNvPr id="25"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6"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5" name="Straight Connector 14"/>
            <p:cNvCxnSpPr>
              <a:stCxn id="27" idx="4"/>
              <a:endCxn id="25" idx="0"/>
            </p:cNvCxnSpPr>
            <p:nvPr/>
          </p:nvCxnSpPr>
          <p:spPr bwMode="auto">
            <a:xfrm flipH="1">
              <a:off x="4334190" y="2737184"/>
              <a:ext cx="205159" cy="1509970"/>
            </a:xfrm>
            <a:prstGeom prst="line">
              <a:avLst/>
            </a:prstGeom>
            <a:noFill/>
            <a:ln w="38100"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4530772" y="4414350"/>
              <a:ext cx="1505878" cy="0"/>
            </a:xfrm>
            <a:prstGeom prst="line">
              <a:avLst/>
            </a:prstGeom>
            <a:noFill/>
            <a:ln w="38100" cap="flat" cmpd="sng" algn="ctr">
              <a:solidFill>
                <a:schemeClr val="tx1"/>
              </a:solidFill>
              <a:prstDash val="solid"/>
              <a:round/>
              <a:headEnd type="none" w="med" len="med"/>
              <a:tailEnd type="none" w="med" len="med"/>
            </a:ln>
            <a:effectLst/>
          </p:spPr>
        </p:cxnSp>
        <p:grpSp>
          <p:nvGrpSpPr>
            <p:cNvPr id="17" name="Group 16"/>
            <p:cNvGrpSpPr/>
            <p:nvPr/>
          </p:nvGrpSpPr>
          <p:grpSpPr>
            <a:xfrm>
              <a:off x="6036650" y="4247154"/>
              <a:ext cx="393164" cy="334392"/>
              <a:chOff x="4578350" y="2815051"/>
              <a:chExt cx="358704" cy="305083"/>
            </a:xfrm>
          </p:grpSpPr>
          <p:sp>
            <p:nvSpPr>
              <p:cNvPr id="23"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4"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8" name="Straight Connector 17"/>
            <p:cNvCxnSpPr>
              <a:stCxn id="23" idx="7"/>
            </p:cNvCxnSpPr>
            <p:nvPr/>
          </p:nvCxnSpPr>
          <p:spPr bwMode="auto">
            <a:xfrm flipV="1">
              <a:off x="6372236" y="3701796"/>
              <a:ext cx="797695" cy="594329"/>
            </a:xfrm>
            <a:prstGeom prst="line">
              <a:avLst/>
            </a:prstGeom>
            <a:noFill/>
            <a:ln w="38100" cap="flat" cmpd="sng" algn="ctr">
              <a:solidFill>
                <a:schemeClr val="tx1"/>
              </a:solidFill>
              <a:prstDash val="solid"/>
              <a:round/>
              <a:headEnd type="none" w="med" len="med"/>
              <a:tailEnd type="none" w="med" len="med"/>
            </a:ln>
            <a:effectLst/>
          </p:spPr>
        </p:cxnSp>
        <p:grpSp>
          <p:nvGrpSpPr>
            <p:cNvPr id="19" name="Group 18"/>
            <p:cNvGrpSpPr/>
            <p:nvPr/>
          </p:nvGrpSpPr>
          <p:grpSpPr>
            <a:xfrm>
              <a:off x="7169932" y="3429000"/>
              <a:ext cx="393164" cy="334392"/>
              <a:chOff x="4578350" y="2815051"/>
              <a:chExt cx="358704" cy="305083"/>
            </a:xfrm>
          </p:grpSpPr>
          <p:sp>
            <p:nvSpPr>
              <p:cNvPr id="21"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2"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20" name="Straight Connector 19"/>
            <p:cNvCxnSpPr>
              <a:stCxn id="21" idx="1"/>
              <a:endCxn id="27" idx="6"/>
            </p:cNvCxnSpPr>
            <p:nvPr/>
          </p:nvCxnSpPr>
          <p:spPr bwMode="auto">
            <a:xfrm flipH="1" flipV="1">
              <a:off x="4735931" y="2569988"/>
              <a:ext cx="2491579" cy="907983"/>
            </a:xfrm>
            <a:prstGeom prst="line">
              <a:avLst/>
            </a:prstGeom>
            <a:noFill/>
            <a:ln w="38100" cap="flat" cmpd="sng" algn="ctr">
              <a:solidFill>
                <a:schemeClr val="tx1"/>
              </a:solidFill>
              <a:prstDash val="solid"/>
              <a:round/>
              <a:headEnd type="none" w="med" len="med"/>
              <a:tailEnd type="none" w="med" len="med"/>
            </a:ln>
            <a:effectLst/>
          </p:spPr>
        </p:cxnSp>
      </p:grpSp>
      <p:grpSp>
        <p:nvGrpSpPr>
          <p:cNvPr id="64" name="Group 63"/>
          <p:cNvGrpSpPr/>
          <p:nvPr/>
        </p:nvGrpSpPr>
        <p:grpSpPr>
          <a:xfrm>
            <a:off x="6295587" y="4216391"/>
            <a:ext cx="1779655" cy="1243198"/>
            <a:chOff x="6295587" y="4216391"/>
            <a:chExt cx="1779655" cy="1243198"/>
          </a:xfrm>
        </p:grpSpPr>
        <p:grpSp>
          <p:nvGrpSpPr>
            <p:cNvPr id="37" name="Group 36"/>
            <p:cNvGrpSpPr/>
            <p:nvPr/>
          </p:nvGrpSpPr>
          <p:grpSpPr>
            <a:xfrm flipV="1">
              <a:off x="6295587" y="4814448"/>
              <a:ext cx="224340" cy="190804"/>
              <a:chOff x="4578350" y="2815051"/>
              <a:chExt cx="358704" cy="305083"/>
            </a:xfrm>
            <a:solidFill>
              <a:srgbClr val="6666FF"/>
            </a:solidFill>
          </p:grpSpPr>
          <p:sp>
            <p:nvSpPr>
              <p:cNvPr id="56" name="Oval 39"/>
              <p:cNvSpPr>
                <a:spLocks noChangeArrowheads="1"/>
              </p:cNvSpPr>
              <p:nvPr/>
            </p:nvSpPr>
            <p:spPr bwMode="auto">
              <a:xfrm>
                <a:off x="4578350" y="2815051"/>
                <a:ext cx="358704" cy="305083"/>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57"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8" name="Straight Connector 37"/>
            <p:cNvCxnSpPr>
              <a:stCxn id="56" idx="7"/>
            </p:cNvCxnSpPr>
            <p:nvPr/>
          </p:nvCxnSpPr>
          <p:spPr bwMode="auto">
            <a:xfrm>
              <a:off x="6487073" y="4977309"/>
              <a:ext cx="455165" cy="339124"/>
            </a:xfrm>
            <a:prstGeom prst="line">
              <a:avLst/>
            </a:prstGeom>
            <a:noFill/>
            <a:ln w="38100" cap="flat" cmpd="sng" algn="ctr">
              <a:solidFill>
                <a:schemeClr val="tx1"/>
              </a:solidFill>
              <a:prstDash val="solid"/>
              <a:round/>
              <a:headEnd type="none" w="med" len="med"/>
              <a:tailEnd type="none" w="med" len="med"/>
            </a:ln>
            <a:effectLst/>
          </p:spPr>
        </p:cxnSp>
        <p:grpSp>
          <p:nvGrpSpPr>
            <p:cNvPr id="39" name="Group 38"/>
            <p:cNvGrpSpPr/>
            <p:nvPr/>
          </p:nvGrpSpPr>
          <p:grpSpPr>
            <a:xfrm flipV="1">
              <a:off x="6884371" y="5268785"/>
              <a:ext cx="224340" cy="190804"/>
              <a:chOff x="4578350" y="2815051"/>
              <a:chExt cx="358704" cy="305083"/>
            </a:xfrm>
            <a:solidFill>
              <a:srgbClr val="6666FF"/>
            </a:solidFill>
          </p:grpSpPr>
          <p:sp>
            <p:nvSpPr>
              <p:cNvPr id="54" name="Oval 39"/>
              <p:cNvSpPr>
                <a:spLocks noChangeArrowheads="1"/>
              </p:cNvSpPr>
              <p:nvPr/>
            </p:nvSpPr>
            <p:spPr bwMode="auto">
              <a:xfrm>
                <a:off x="4578350" y="2815051"/>
                <a:ext cx="358704" cy="305083"/>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55"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40" name="Straight Connector 39"/>
            <p:cNvCxnSpPr/>
            <p:nvPr/>
          </p:nvCxnSpPr>
          <p:spPr bwMode="auto">
            <a:xfrm rot="5400000">
              <a:off x="6413406" y="4423789"/>
              <a:ext cx="455165" cy="339124"/>
            </a:xfrm>
            <a:prstGeom prst="line">
              <a:avLst/>
            </a:prstGeom>
            <a:noFill/>
            <a:ln w="38100" cap="flat" cmpd="sng" algn="ctr">
              <a:solidFill>
                <a:schemeClr val="tx1"/>
              </a:solidFill>
              <a:prstDash val="solid"/>
              <a:round/>
              <a:headEnd type="none" w="med" len="med"/>
              <a:tailEnd type="none" w="med" len="med"/>
            </a:ln>
            <a:effectLst/>
          </p:spPr>
        </p:cxnSp>
        <p:grpSp>
          <p:nvGrpSpPr>
            <p:cNvPr id="41" name="Group 40"/>
            <p:cNvGrpSpPr/>
            <p:nvPr/>
          </p:nvGrpSpPr>
          <p:grpSpPr>
            <a:xfrm flipV="1">
              <a:off x="6767308" y="4216391"/>
              <a:ext cx="224340" cy="190804"/>
              <a:chOff x="4578350" y="2815051"/>
              <a:chExt cx="358704" cy="305083"/>
            </a:xfrm>
            <a:solidFill>
              <a:srgbClr val="6666FF"/>
            </a:solidFill>
          </p:grpSpPr>
          <p:sp>
            <p:nvSpPr>
              <p:cNvPr id="52" name="Oval 39"/>
              <p:cNvSpPr>
                <a:spLocks noChangeArrowheads="1"/>
              </p:cNvSpPr>
              <p:nvPr/>
            </p:nvSpPr>
            <p:spPr bwMode="auto">
              <a:xfrm>
                <a:off x="4578350" y="2815051"/>
                <a:ext cx="358704" cy="305083"/>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53"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42" name="Straight Connector 41"/>
            <p:cNvCxnSpPr>
              <a:stCxn id="54" idx="4"/>
              <a:endCxn id="52" idx="0"/>
            </p:cNvCxnSpPr>
            <p:nvPr/>
          </p:nvCxnSpPr>
          <p:spPr bwMode="auto">
            <a:xfrm flipH="1" flipV="1">
              <a:off x="6879477" y="4407195"/>
              <a:ext cx="117064" cy="861590"/>
            </a:xfrm>
            <a:prstGeom prst="line">
              <a:avLst/>
            </a:prstGeom>
            <a:noFill/>
            <a:ln w="38100" cap="flat" cmpd="sng" algn="ctr">
              <a:solidFill>
                <a:schemeClr val="tx1"/>
              </a:solidFill>
              <a:prstDash val="solid"/>
              <a:round/>
              <a:headEnd type="none" w="med" len="med"/>
              <a:tailEnd type="none" w="med" len="med"/>
            </a:ln>
            <a:effectLst/>
          </p:spPr>
        </p:cxnSp>
        <p:cxnSp>
          <p:nvCxnSpPr>
            <p:cNvPr id="43" name="Straight Connector 42"/>
            <p:cNvCxnSpPr/>
            <p:nvPr/>
          </p:nvCxnSpPr>
          <p:spPr bwMode="auto">
            <a:xfrm flipV="1">
              <a:off x="6991647" y="4311793"/>
              <a:ext cx="859255" cy="0"/>
            </a:xfrm>
            <a:prstGeom prst="line">
              <a:avLst/>
            </a:prstGeom>
            <a:noFill/>
            <a:ln w="38100" cap="flat" cmpd="sng" algn="ctr">
              <a:solidFill>
                <a:schemeClr val="tx1"/>
              </a:solidFill>
              <a:prstDash val="solid"/>
              <a:round/>
              <a:headEnd type="none" w="med" len="med"/>
              <a:tailEnd type="none" w="med" len="med"/>
            </a:ln>
            <a:effectLst/>
          </p:spPr>
        </p:cxnSp>
        <p:grpSp>
          <p:nvGrpSpPr>
            <p:cNvPr id="44" name="Group 43"/>
            <p:cNvGrpSpPr/>
            <p:nvPr/>
          </p:nvGrpSpPr>
          <p:grpSpPr>
            <a:xfrm flipV="1">
              <a:off x="7850902" y="4216391"/>
              <a:ext cx="224340" cy="190804"/>
              <a:chOff x="4578350" y="2815051"/>
              <a:chExt cx="358704" cy="305083"/>
            </a:xfrm>
            <a:solidFill>
              <a:srgbClr val="6666FF"/>
            </a:solidFill>
          </p:grpSpPr>
          <p:sp>
            <p:nvSpPr>
              <p:cNvPr id="50" name="Oval 39"/>
              <p:cNvSpPr>
                <a:spLocks noChangeArrowheads="1"/>
              </p:cNvSpPr>
              <p:nvPr/>
            </p:nvSpPr>
            <p:spPr bwMode="auto">
              <a:xfrm>
                <a:off x="4578350" y="2815051"/>
                <a:ext cx="358704" cy="305083"/>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51"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45" name="Straight Connector 44"/>
            <p:cNvCxnSpPr>
              <a:stCxn id="50" idx="1"/>
              <a:endCxn id="54" idx="5"/>
            </p:cNvCxnSpPr>
            <p:nvPr/>
          </p:nvCxnSpPr>
          <p:spPr bwMode="auto">
            <a:xfrm flipH="1">
              <a:off x="7075857" y="4379252"/>
              <a:ext cx="807899" cy="917476"/>
            </a:xfrm>
            <a:prstGeom prst="line">
              <a:avLst/>
            </a:prstGeom>
            <a:noFill/>
            <a:ln w="38100" cap="flat" cmpd="sng" algn="ctr">
              <a:solidFill>
                <a:schemeClr val="tx1"/>
              </a:solidFill>
              <a:prstDash val="solid"/>
              <a:round/>
              <a:headEnd type="none" w="med" len="med"/>
              <a:tailEnd type="none" w="med" len="med"/>
            </a:ln>
            <a:effectLst/>
          </p:spPr>
        </p:cxnSp>
      </p:grpSp>
      <p:sp>
        <p:nvSpPr>
          <p:cNvPr id="63" name="Right Arrow 62"/>
          <p:cNvSpPr/>
          <p:nvPr/>
        </p:nvSpPr>
        <p:spPr bwMode="auto">
          <a:xfrm>
            <a:off x="4724400" y="4459632"/>
            <a:ext cx="1219200" cy="909238"/>
          </a:xfrm>
          <a:prstGeom prst="right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Á</a:t>
            </a:r>
          </a:p>
        </p:txBody>
      </p:sp>
      <p:sp>
        <p:nvSpPr>
          <p:cNvPr id="4" name="Text Box 122"/>
          <p:cNvSpPr txBox="1">
            <a:spLocks noChangeArrowheads="1"/>
          </p:cNvSpPr>
          <p:nvPr/>
        </p:nvSpPr>
        <p:spPr bwMode="auto">
          <a:xfrm>
            <a:off x="2040032" y="2476501"/>
            <a:ext cx="4839445" cy="1384995"/>
          </a:xfrm>
          <a:prstGeom prst="rect">
            <a:avLst/>
          </a:prstGeom>
          <a:solidFill>
            <a:schemeClr val="bg1">
              <a:alpha val="89999"/>
            </a:schemeClr>
          </a:solidFill>
          <a:ln w="38100" algn="ctr">
            <a:solidFill>
              <a:srgbClr val="C0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The </a:t>
            </a:r>
            <a:r>
              <a:rPr lang="en-US" sz="2800" dirty="0">
                <a:latin typeface="Arial" pitchFamily="34" charset="0"/>
                <a:cs typeface="Arial" pitchFamily="34" charset="0"/>
              </a:rPr>
              <a:t>image of a connected graph </a:t>
            </a:r>
            <a:r>
              <a:rPr lang="en-US" sz="2800" dirty="0" smtClean="0">
                <a:latin typeface="Arial" pitchFamily="34" charset="0"/>
                <a:cs typeface="Arial" pitchFamily="34" charset="0"/>
              </a:rPr>
              <a:t>under </a:t>
            </a:r>
            <a:r>
              <a:rPr lang="en-US" sz="2800" dirty="0">
                <a:latin typeface="Arial" pitchFamily="34" charset="0"/>
                <a:cs typeface="Arial" pitchFamily="34" charset="0"/>
              </a:rPr>
              <a:t>a simplicial map </a:t>
            </a:r>
            <a:r>
              <a:rPr lang="en-US" sz="2800" dirty="0" smtClean="0">
                <a:latin typeface="Arial" pitchFamily="34" charset="0"/>
                <a:cs typeface="Arial" pitchFamily="34" charset="0"/>
              </a:rPr>
              <a:t>is connected</a:t>
            </a:r>
            <a:r>
              <a:rPr lang="en-US" sz="2800" dirty="0">
                <a:latin typeface="Arial" pitchFamily="34" charset="0"/>
                <a:cs typeface="Arial" pitchFamily="34" charset="0"/>
              </a:rPr>
              <a:t>.</a:t>
            </a:r>
            <a:endParaRPr lang="en-US" sz="2800" dirty="0" smtClean="0">
              <a:latin typeface="Arial" pitchFamily="34" charset="0"/>
              <a:cs typeface="Arial" pitchFamily="34" charset="0"/>
            </a:endParaRPr>
          </a:p>
        </p:txBody>
      </p:sp>
      <p:sp>
        <p:nvSpPr>
          <p:cNvPr id="6" name="Slide Number Placeholder 5"/>
          <p:cNvSpPr>
            <a:spLocks noGrp="1"/>
          </p:cNvSpPr>
          <p:nvPr>
            <p:ph type="sldNum" sz="quarter" idx="11"/>
          </p:nvPr>
        </p:nvSpPr>
        <p:spPr/>
        <p:txBody>
          <a:bodyPr/>
          <a:lstStyle/>
          <a:p>
            <a:pPr>
              <a:defRPr/>
            </a:pPr>
            <a:fld id="{D00CE9E0-F6A1-4E8E-BB09-1EDDAB12400D}" type="slidenum">
              <a:rPr lang="en-US" smtClean="0"/>
              <a:pPr>
                <a:defRPr/>
              </a:pPr>
              <a:t>36</a:t>
            </a:fld>
            <a:endParaRPr lang="en-US"/>
          </a:p>
        </p:txBody>
      </p:sp>
    </p:spTree>
    <p:extLst>
      <p:ext uri="{BB962C8B-B14F-4D97-AF65-F5344CB8AC3E}">
        <p14:creationId xmlns:p14="http://schemas.microsoft.com/office/powerpoint/2010/main" val="15937080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Carrier Maps</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8" name="Text Box 122"/>
          <p:cNvSpPr txBox="1">
            <a:spLocks noChangeArrowheads="1"/>
          </p:cNvSpPr>
          <p:nvPr/>
        </p:nvSpPr>
        <p:spPr bwMode="auto">
          <a:xfrm>
            <a:off x="4123531" y="2764002"/>
            <a:ext cx="1795684" cy="523220"/>
          </a:xfrm>
          <a:prstGeom prst="rect">
            <a:avLst/>
          </a:prstGeom>
          <a:solidFill>
            <a:schemeClr val="bg1">
              <a:alpha val="89999"/>
            </a:schemeClr>
          </a:solidFill>
          <a:ln w="38100" algn="ctr">
            <a:solidFill>
              <a:srgbClr val="C0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2</a:t>
            </a:r>
            <a:r>
              <a:rPr lang="en-US" sz="2800" baseline="30000" dirty="0" smtClean="0">
                <a:solidFill>
                  <a:schemeClr val="tx1"/>
                </a:solidFill>
                <a:latin typeface="cmsy10"/>
                <a:cs typeface="Arial" pitchFamily="34" charset="0"/>
              </a:rPr>
              <a:t>H</a:t>
            </a:r>
          </a:p>
        </p:txBody>
      </p:sp>
      <p:sp>
        <p:nvSpPr>
          <p:cNvPr id="49" name="Text Box 122"/>
          <p:cNvSpPr txBox="1">
            <a:spLocks noChangeArrowheads="1"/>
          </p:cNvSpPr>
          <p:nvPr/>
        </p:nvSpPr>
        <p:spPr bwMode="auto">
          <a:xfrm>
            <a:off x="808064" y="1903883"/>
            <a:ext cx="5258171"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For graphs </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a:t>
            </a:r>
            <a:r>
              <a:rPr lang="en-US" sz="2800" dirty="0" smtClean="0">
                <a:solidFill>
                  <a:schemeClr val="tx1"/>
                </a:solidFill>
                <a:latin typeface="cmsy10"/>
                <a:cs typeface="Arial" pitchFamily="34" charset="0"/>
              </a:rPr>
              <a:t>H</a:t>
            </a:r>
            <a:r>
              <a:rPr lang="en-US" sz="2800" dirty="0" smtClean="0">
                <a:latin typeface="Arial" pitchFamily="34" charset="0"/>
                <a:cs typeface="Arial" pitchFamily="34" charset="0"/>
              </a:rPr>
              <a:t>, a </a:t>
            </a:r>
            <a:r>
              <a:rPr lang="en-US" sz="2800" i="1" dirty="0" smtClean="0">
                <a:solidFill>
                  <a:schemeClr val="tx1"/>
                </a:solidFill>
                <a:latin typeface="Arial" pitchFamily="34" charset="0"/>
                <a:cs typeface="Arial" pitchFamily="34" charset="0"/>
              </a:rPr>
              <a:t>carrier map </a:t>
            </a:r>
          </a:p>
        </p:txBody>
      </p:sp>
      <p:sp>
        <p:nvSpPr>
          <p:cNvPr id="50" name="Text Box 122"/>
          <p:cNvSpPr txBox="1">
            <a:spLocks noChangeArrowheads="1"/>
          </p:cNvSpPr>
          <p:nvPr/>
        </p:nvSpPr>
        <p:spPr bwMode="auto">
          <a:xfrm>
            <a:off x="390474" y="4797046"/>
            <a:ext cx="7773282"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Carries each simplex of </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to a </a:t>
            </a:r>
            <a:r>
              <a:rPr lang="en-US" sz="2800" i="1" dirty="0" err="1" smtClean="0">
                <a:solidFill>
                  <a:schemeClr val="tx1"/>
                </a:solidFill>
                <a:latin typeface="Arial" pitchFamily="34" charset="0"/>
                <a:cs typeface="Arial" pitchFamily="34" charset="0"/>
              </a:rPr>
              <a:t>subgraph</a:t>
            </a:r>
            <a:r>
              <a:rPr lang="en-US" sz="28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of </a:t>
            </a:r>
            <a:r>
              <a:rPr lang="en-US" sz="2800" dirty="0" smtClean="0">
                <a:solidFill>
                  <a:schemeClr val="tx1"/>
                </a:solidFill>
                <a:latin typeface="cmsy10"/>
                <a:cs typeface="Arial" pitchFamily="34" charset="0"/>
              </a:rPr>
              <a:t>H</a:t>
            </a:r>
            <a:r>
              <a:rPr lang="en-US" sz="2800" dirty="0" smtClean="0">
                <a:latin typeface="Arial" pitchFamily="34" charset="0"/>
                <a:cs typeface="Arial" pitchFamily="34" charset="0"/>
              </a:rPr>
              <a:t> …</a:t>
            </a:r>
            <a:endParaRPr lang="en-US" sz="2800" i="1" dirty="0" smtClean="0">
              <a:solidFill>
                <a:schemeClr val="tx1"/>
              </a:solidFill>
              <a:latin typeface="Arial" pitchFamily="34" charset="0"/>
              <a:cs typeface="Arial" pitchFamily="34" charset="0"/>
            </a:endParaRPr>
          </a:p>
        </p:txBody>
      </p:sp>
      <p:grpSp>
        <p:nvGrpSpPr>
          <p:cNvPr id="53" name="Group 52"/>
          <p:cNvGrpSpPr/>
          <p:nvPr/>
        </p:nvGrpSpPr>
        <p:grpSpPr>
          <a:xfrm>
            <a:off x="833360" y="3287222"/>
            <a:ext cx="6924603" cy="1243198"/>
            <a:chOff x="926299" y="4060765"/>
            <a:chExt cx="6924603" cy="1243198"/>
          </a:xfrm>
        </p:grpSpPr>
        <p:grpSp>
          <p:nvGrpSpPr>
            <p:cNvPr id="4" name="Group 3"/>
            <p:cNvGrpSpPr/>
            <p:nvPr/>
          </p:nvGrpSpPr>
          <p:grpSpPr>
            <a:xfrm flipV="1">
              <a:off x="926299" y="4060765"/>
              <a:ext cx="3517764" cy="1243198"/>
              <a:chOff x="1398075" y="2402792"/>
              <a:chExt cx="6165021" cy="2178754"/>
            </a:xfrm>
          </p:grpSpPr>
          <p:grpSp>
            <p:nvGrpSpPr>
              <p:cNvPr id="5" name="Group 4"/>
              <p:cNvGrpSpPr/>
              <p:nvPr/>
            </p:nvGrpSpPr>
            <p:grpSpPr>
              <a:xfrm>
                <a:off x="1398075" y="3187668"/>
                <a:ext cx="393164" cy="334392"/>
                <a:chOff x="4578350" y="2815051"/>
                <a:chExt cx="358704" cy="305083"/>
              </a:xfrm>
            </p:grpSpPr>
            <p:sp>
              <p:nvSpPr>
                <p:cNvPr id="2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6" name="Straight Connector 5"/>
              <p:cNvCxnSpPr>
                <a:stCxn id="28" idx="6"/>
              </p:cNvCxnSpPr>
              <p:nvPr/>
            </p:nvCxnSpPr>
            <p:spPr bwMode="auto">
              <a:xfrm>
                <a:off x="1791239" y="3354864"/>
                <a:ext cx="1505878" cy="0"/>
              </a:xfrm>
              <a:prstGeom prst="line">
                <a:avLst/>
              </a:prstGeom>
              <a:noFill/>
              <a:ln w="38100" cap="flat" cmpd="sng" algn="ctr">
                <a:solidFill>
                  <a:schemeClr val="tx1"/>
                </a:solidFill>
                <a:prstDash val="solid"/>
                <a:round/>
                <a:headEnd type="none" w="med" len="med"/>
                <a:tailEnd type="none" w="med" len="med"/>
              </a:ln>
              <a:effectLst/>
            </p:spPr>
          </p:cxnSp>
          <p:grpSp>
            <p:nvGrpSpPr>
              <p:cNvPr id="7" name="Group 6"/>
              <p:cNvGrpSpPr/>
              <p:nvPr/>
            </p:nvGrpSpPr>
            <p:grpSpPr>
              <a:xfrm>
                <a:off x="3310899" y="3199036"/>
                <a:ext cx="393164" cy="334392"/>
                <a:chOff x="4578350" y="2815051"/>
                <a:chExt cx="358704" cy="305083"/>
              </a:xfrm>
            </p:grpSpPr>
            <p:sp>
              <p:nvSpPr>
                <p:cNvPr id="26" name="Oval 39"/>
                <p:cNvSpPr>
                  <a:spLocks noChangeArrowheads="1"/>
                </p:cNvSpPr>
                <p:nvPr/>
              </p:nvSpPr>
              <p:spPr bwMode="auto">
                <a:xfrm>
                  <a:off x="4578350" y="2815051"/>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7"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8" name="Straight Connector 7"/>
              <p:cNvCxnSpPr>
                <a:stCxn id="26" idx="7"/>
              </p:cNvCxnSpPr>
              <p:nvPr/>
            </p:nvCxnSpPr>
            <p:spPr bwMode="auto">
              <a:xfrm flipV="1">
                <a:off x="3646485" y="2653678"/>
                <a:ext cx="797695" cy="594329"/>
              </a:xfrm>
              <a:prstGeom prst="line">
                <a:avLst/>
              </a:prstGeom>
              <a:noFill/>
              <a:ln w="38100" cap="flat" cmpd="sng" algn="ctr">
                <a:solidFill>
                  <a:schemeClr val="tx1"/>
                </a:solidFill>
                <a:prstDash val="solid"/>
                <a:round/>
                <a:headEnd type="none" w="med" len="med"/>
                <a:tailEnd type="none" w="med" len="med"/>
              </a:ln>
              <a:effectLst/>
            </p:spPr>
          </p:cxnSp>
          <p:grpSp>
            <p:nvGrpSpPr>
              <p:cNvPr id="9" name="Group 8"/>
              <p:cNvGrpSpPr/>
              <p:nvPr/>
            </p:nvGrpSpPr>
            <p:grpSpPr>
              <a:xfrm>
                <a:off x="4342767" y="2402792"/>
                <a:ext cx="393164" cy="334392"/>
                <a:chOff x="4578350" y="2815051"/>
                <a:chExt cx="358704" cy="305083"/>
              </a:xfrm>
            </p:grpSpPr>
            <p:sp>
              <p:nvSpPr>
                <p:cNvPr id="2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0" name="Straight Connector 9"/>
              <p:cNvCxnSpPr/>
              <p:nvPr/>
            </p:nvCxnSpPr>
            <p:spPr bwMode="auto">
              <a:xfrm rot="16200000" flipV="1">
                <a:off x="3517382" y="3623743"/>
                <a:ext cx="797695" cy="594329"/>
              </a:xfrm>
              <a:prstGeom prst="line">
                <a:avLst/>
              </a:prstGeom>
              <a:noFill/>
              <a:ln w="38100" cap="flat" cmpd="sng" algn="ctr">
                <a:solidFill>
                  <a:schemeClr val="tx1"/>
                </a:solidFill>
                <a:prstDash val="solid"/>
                <a:round/>
                <a:headEnd type="none" w="med" len="med"/>
                <a:tailEnd type="none" w="med" len="med"/>
              </a:ln>
              <a:effectLst/>
            </p:spPr>
          </p:cxnSp>
          <p:grpSp>
            <p:nvGrpSpPr>
              <p:cNvPr id="11" name="Group 10"/>
              <p:cNvGrpSpPr/>
              <p:nvPr/>
            </p:nvGrpSpPr>
            <p:grpSpPr>
              <a:xfrm>
                <a:off x="4137608" y="4247154"/>
                <a:ext cx="393164" cy="334392"/>
                <a:chOff x="4578350" y="2815051"/>
                <a:chExt cx="358704" cy="305083"/>
              </a:xfrm>
            </p:grpSpPr>
            <p:sp>
              <p:nvSpPr>
                <p:cNvPr id="22"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3"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2" name="Straight Connector 11"/>
              <p:cNvCxnSpPr>
                <a:stCxn id="24" idx="4"/>
                <a:endCxn id="22" idx="0"/>
              </p:cNvCxnSpPr>
              <p:nvPr/>
            </p:nvCxnSpPr>
            <p:spPr bwMode="auto">
              <a:xfrm flipH="1">
                <a:off x="4334190" y="2737184"/>
                <a:ext cx="205159" cy="1509970"/>
              </a:xfrm>
              <a:prstGeom prst="line">
                <a:avLst/>
              </a:prstGeom>
              <a:noFill/>
              <a:ln w="38100"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4530772" y="4414350"/>
                <a:ext cx="1505878" cy="0"/>
              </a:xfrm>
              <a:prstGeom prst="line">
                <a:avLst/>
              </a:prstGeom>
              <a:noFill/>
              <a:ln w="38100" cap="flat" cmpd="sng" algn="ctr">
                <a:solidFill>
                  <a:schemeClr val="tx1"/>
                </a:solidFill>
                <a:prstDash val="solid"/>
                <a:round/>
                <a:headEnd type="none" w="med" len="med"/>
                <a:tailEnd type="none" w="med" len="med"/>
              </a:ln>
              <a:effectLst/>
            </p:spPr>
          </p:cxnSp>
          <p:grpSp>
            <p:nvGrpSpPr>
              <p:cNvPr id="14" name="Group 13"/>
              <p:cNvGrpSpPr/>
              <p:nvPr/>
            </p:nvGrpSpPr>
            <p:grpSpPr>
              <a:xfrm>
                <a:off x="6036650" y="4247154"/>
                <a:ext cx="393164" cy="334392"/>
                <a:chOff x="4578350" y="2815051"/>
                <a:chExt cx="358704" cy="305083"/>
              </a:xfrm>
            </p:grpSpPr>
            <p:sp>
              <p:nvSpPr>
                <p:cNvPr id="20"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1"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5" name="Straight Connector 14"/>
              <p:cNvCxnSpPr>
                <a:stCxn id="20" idx="7"/>
              </p:cNvCxnSpPr>
              <p:nvPr/>
            </p:nvCxnSpPr>
            <p:spPr bwMode="auto">
              <a:xfrm flipV="1">
                <a:off x="6372236" y="3701796"/>
                <a:ext cx="797695" cy="594329"/>
              </a:xfrm>
              <a:prstGeom prst="line">
                <a:avLst/>
              </a:prstGeom>
              <a:noFill/>
              <a:ln w="38100" cap="flat" cmpd="sng" algn="ctr">
                <a:solidFill>
                  <a:schemeClr val="tx1"/>
                </a:solidFill>
                <a:prstDash val="solid"/>
                <a:round/>
                <a:headEnd type="none" w="med" len="med"/>
                <a:tailEnd type="none" w="med" len="med"/>
              </a:ln>
              <a:effectLst/>
            </p:spPr>
          </p:cxnSp>
          <p:grpSp>
            <p:nvGrpSpPr>
              <p:cNvPr id="16" name="Group 15"/>
              <p:cNvGrpSpPr/>
              <p:nvPr/>
            </p:nvGrpSpPr>
            <p:grpSpPr>
              <a:xfrm>
                <a:off x="7169932" y="3429000"/>
                <a:ext cx="393164" cy="334392"/>
                <a:chOff x="4578350" y="2815051"/>
                <a:chExt cx="358704" cy="305083"/>
              </a:xfrm>
            </p:grpSpPr>
            <p:sp>
              <p:nvSpPr>
                <p:cNvPr id="1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9"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7" name="Straight Connector 16"/>
              <p:cNvCxnSpPr>
                <a:stCxn id="18" idx="1"/>
                <a:endCxn id="24" idx="6"/>
              </p:cNvCxnSpPr>
              <p:nvPr/>
            </p:nvCxnSpPr>
            <p:spPr bwMode="auto">
              <a:xfrm flipH="1" flipV="1">
                <a:off x="4735931" y="2569988"/>
                <a:ext cx="2491579" cy="907983"/>
              </a:xfrm>
              <a:prstGeom prst="line">
                <a:avLst/>
              </a:prstGeom>
              <a:noFill/>
              <a:ln w="38100" cap="flat" cmpd="sng" algn="ctr">
                <a:solidFill>
                  <a:schemeClr val="tx1"/>
                </a:solidFill>
                <a:prstDash val="solid"/>
                <a:round/>
                <a:headEnd type="none" w="med" len="med"/>
                <a:tailEnd type="none" w="med" len="med"/>
              </a:ln>
              <a:effectLst/>
            </p:spPr>
          </p:cxnSp>
        </p:grpSp>
        <p:grpSp>
          <p:nvGrpSpPr>
            <p:cNvPr id="30" name="Group 29"/>
            <p:cNvGrpSpPr/>
            <p:nvPr/>
          </p:nvGrpSpPr>
          <p:grpSpPr>
            <a:xfrm>
              <a:off x="6071247" y="4060765"/>
              <a:ext cx="1779655" cy="1243198"/>
              <a:chOff x="6295587" y="4216391"/>
              <a:chExt cx="1779655" cy="1243198"/>
            </a:xfrm>
          </p:grpSpPr>
          <p:grpSp>
            <p:nvGrpSpPr>
              <p:cNvPr id="31" name="Group 30"/>
              <p:cNvGrpSpPr/>
              <p:nvPr/>
            </p:nvGrpSpPr>
            <p:grpSpPr>
              <a:xfrm flipV="1">
                <a:off x="6295587" y="4814448"/>
                <a:ext cx="224340" cy="190804"/>
                <a:chOff x="4578350" y="2815051"/>
                <a:chExt cx="358704" cy="305083"/>
              </a:xfrm>
              <a:solidFill>
                <a:srgbClr val="6666FF"/>
              </a:solidFill>
            </p:grpSpPr>
            <p:sp>
              <p:nvSpPr>
                <p:cNvPr id="46" name="Oval 39"/>
                <p:cNvSpPr>
                  <a:spLocks noChangeArrowheads="1"/>
                </p:cNvSpPr>
                <p:nvPr/>
              </p:nvSpPr>
              <p:spPr bwMode="auto">
                <a:xfrm>
                  <a:off x="4578350" y="2815051"/>
                  <a:ext cx="358704" cy="305083"/>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47"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2" name="Straight Connector 31"/>
              <p:cNvCxnSpPr>
                <a:stCxn id="46" idx="7"/>
              </p:cNvCxnSpPr>
              <p:nvPr/>
            </p:nvCxnSpPr>
            <p:spPr bwMode="auto">
              <a:xfrm>
                <a:off x="6487073" y="4977309"/>
                <a:ext cx="455165" cy="339124"/>
              </a:xfrm>
              <a:prstGeom prst="line">
                <a:avLst/>
              </a:prstGeom>
              <a:noFill/>
              <a:ln w="38100" cap="flat" cmpd="sng" algn="ctr">
                <a:solidFill>
                  <a:schemeClr val="tx1"/>
                </a:solidFill>
                <a:prstDash val="solid"/>
                <a:round/>
                <a:headEnd type="none" w="med" len="med"/>
                <a:tailEnd type="none" w="med" len="med"/>
              </a:ln>
              <a:effectLst/>
            </p:spPr>
          </p:cxnSp>
          <p:grpSp>
            <p:nvGrpSpPr>
              <p:cNvPr id="33" name="Group 32"/>
              <p:cNvGrpSpPr/>
              <p:nvPr/>
            </p:nvGrpSpPr>
            <p:grpSpPr>
              <a:xfrm flipV="1">
                <a:off x="6884371" y="5268785"/>
                <a:ext cx="224340" cy="190804"/>
                <a:chOff x="4578350" y="2815051"/>
                <a:chExt cx="358704" cy="305083"/>
              </a:xfrm>
              <a:solidFill>
                <a:srgbClr val="6666FF"/>
              </a:solidFill>
            </p:grpSpPr>
            <p:sp>
              <p:nvSpPr>
                <p:cNvPr id="44" name="Oval 39"/>
                <p:cNvSpPr>
                  <a:spLocks noChangeArrowheads="1"/>
                </p:cNvSpPr>
                <p:nvPr/>
              </p:nvSpPr>
              <p:spPr bwMode="auto">
                <a:xfrm>
                  <a:off x="4578350" y="2815051"/>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45"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4" name="Straight Connector 33"/>
              <p:cNvCxnSpPr/>
              <p:nvPr/>
            </p:nvCxnSpPr>
            <p:spPr bwMode="auto">
              <a:xfrm rot="5400000">
                <a:off x="6413406" y="4423789"/>
                <a:ext cx="455165" cy="339124"/>
              </a:xfrm>
              <a:prstGeom prst="line">
                <a:avLst/>
              </a:prstGeom>
              <a:noFill/>
              <a:ln w="38100" cap="flat" cmpd="sng" algn="ctr">
                <a:solidFill>
                  <a:schemeClr val="tx1"/>
                </a:solidFill>
                <a:prstDash val="solid"/>
                <a:round/>
                <a:headEnd type="none" w="med" len="med"/>
                <a:tailEnd type="none" w="med" len="med"/>
              </a:ln>
              <a:effectLst/>
            </p:spPr>
          </p:cxnSp>
          <p:grpSp>
            <p:nvGrpSpPr>
              <p:cNvPr id="35" name="Group 34"/>
              <p:cNvGrpSpPr/>
              <p:nvPr/>
            </p:nvGrpSpPr>
            <p:grpSpPr>
              <a:xfrm flipV="1">
                <a:off x="6767308" y="4216391"/>
                <a:ext cx="224340" cy="190804"/>
                <a:chOff x="4578350" y="2815051"/>
                <a:chExt cx="358704" cy="305083"/>
              </a:xfrm>
              <a:solidFill>
                <a:srgbClr val="6666FF"/>
              </a:solidFill>
            </p:grpSpPr>
            <p:sp>
              <p:nvSpPr>
                <p:cNvPr id="42" name="Oval 39"/>
                <p:cNvSpPr>
                  <a:spLocks noChangeArrowheads="1"/>
                </p:cNvSpPr>
                <p:nvPr/>
              </p:nvSpPr>
              <p:spPr bwMode="auto">
                <a:xfrm>
                  <a:off x="4578350" y="2815051"/>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43"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6" name="Straight Connector 35"/>
              <p:cNvCxnSpPr>
                <a:stCxn id="44" idx="4"/>
                <a:endCxn id="42" idx="0"/>
              </p:cNvCxnSpPr>
              <p:nvPr/>
            </p:nvCxnSpPr>
            <p:spPr bwMode="auto">
              <a:xfrm flipH="1" flipV="1">
                <a:off x="6879477" y="4407195"/>
                <a:ext cx="117064" cy="861590"/>
              </a:xfrm>
              <a:prstGeom prst="line">
                <a:avLst/>
              </a:prstGeom>
              <a:noFill/>
              <a:ln w="38100" cap="flat" cmpd="sng" algn="ctr">
                <a:solidFill>
                  <a:srgbClr val="FF0000"/>
                </a:solidFill>
                <a:prstDash val="solid"/>
                <a:round/>
                <a:headEnd type="none" w="med" len="med"/>
                <a:tailEnd type="none" w="med" len="med"/>
              </a:ln>
              <a:effectLst/>
            </p:spPr>
          </p:cxnSp>
          <p:cxnSp>
            <p:nvCxnSpPr>
              <p:cNvPr id="37" name="Straight Connector 36"/>
              <p:cNvCxnSpPr/>
              <p:nvPr/>
            </p:nvCxnSpPr>
            <p:spPr bwMode="auto">
              <a:xfrm flipV="1">
                <a:off x="6991647" y="4311793"/>
                <a:ext cx="859255" cy="0"/>
              </a:xfrm>
              <a:prstGeom prst="line">
                <a:avLst/>
              </a:prstGeom>
              <a:noFill/>
              <a:ln w="38100" cap="flat" cmpd="sng" algn="ctr">
                <a:solidFill>
                  <a:schemeClr val="tx1"/>
                </a:solidFill>
                <a:prstDash val="solid"/>
                <a:round/>
                <a:headEnd type="none" w="med" len="med"/>
                <a:tailEnd type="none" w="med" len="med"/>
              </a:ln>
              <a:effectLst/>
            </p:spPr>
          </p:cxnSp>
          <p:grpSp>
            <p:nvGrpSpPr>
              <p:cNvPr id="38" name="Group 37"/>
              <p:cNvGrpSpPr/>
              <p:nvPr/>
            </p:nvGrpSpPr>
            <p:grpSpPr>
              <a:xfrm flipV="1">
                <a:off x="7850902" y="4216391"/>
                <a:ext cx="224340" cy="190804"/>
                <a:chOff x="4578350" y="2815051"/>
                <a:chExt cx="358704" cy="305083"/>
              </a:xfrm>
              <a:solidFill>
                <a:srgbClr val="6666FF"/>
              </a:solidFill>
            </p:grpSpPr>
            <p:sp>
              <p:nvSpPr>
                <p:cNvPr id="40" name="Oval 39"/>
                <p:cNvSpPr>
                  <a:spLocks noChangeArrowheads="1"/>
                </p:cNvSpPr>
                <p:nvPr/>
              </p:nvSpPr>
              <p:spPr bwMode="auto">
                <a:xfrm>
                  <a:off x="4578350" y="2815051"/>
                  <a:ext cx="358704" cy="305083"/>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41"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9" name="Straight Connector 38"/>
              <p:cNvCxnSpPr>
                <a:stCxn id="40" idx="1"/>
                <a:endCxn id="44" idx="5"/>
              </p:cNvCxnSpPr>
              <p:nvPr/>
            </p:nvCxnSpPr>
            <p:spPr bwMode="auto">
              <a:xfrm flipH="1">
                <a:off x="7075857" y="4379252"/>
                <a:ext cx="807899" cy="917476"/>
              </a:xfrm>
              <a:prstGeom prst="line">
                <a:avLst/>
              </a:prstGeom>
              <a:noFill/>
              <a:ln w="38100" cap="flat" cmpd="sng" algn="ctr">
                <a:solidFill>
                  <a:schemeClr val="tx1"/>
                </a:solidFill>
                <a:prstDash val="solid"/>
                <a:round/>
                <a:headEnd type="none" w="med" len="med"/>
                <a:tailEnd type="none" w="med" len="med"/>
              </a:ln>
              <a:effectLst/>
            </p:spPr>
          </p:cxnSp>
        </p:grpSp>
        <p:sp>
          <p:nvSpPr>
            <p:cNvPr id="51" name="Right Arrow 50"/>
            <p:cNvSpPr/>
            <p:nvPr/>
          </p:nvSpPr>
          <p:spPr bwMode="auto">
            <a:xfrm>
              <a:off x="4694705" y="4227745"/>
              <a:ext cx="1219200" cy="909238"/>
            </a:xfrm>
            <a:prstGeom prst="right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grpSp>
      <p:sp>
        <p:nvSpPr>
          <p:cNvPr id="54" name="Slide Number Placeholder 53"/>
          <p:cNvSpPr>
            <a:spLocks noGrp="1"/>
          </p:cNvSpPr>
          <p:nvPr>
            <p:ph type="sldNum" sz="quarter" idx="11"/>
          </p:nvPr>
        </p:nvSpPr>
        <p:spPr/>
        <p:txBody>
          <a:bodyPr/>
          <a:lstStyle/>
          <a:p>
            <a:pPr>
              <a:defRPr/>
            </a:pPr>
            <a:fld id="{D00CE9E0-F6A1-4E8E-BB09-1EDDAB12400D}" type="slidenum">
              <a:rPr lang="en-US" smtClean="0"/>
              <a:pPr>
                <a:defRPr/>
              </a:pPr>
              <a:t>37</a:t>
            </a:fld>
            <a:endParaRPr lang="en-US"/>
          </a:p>
        </p:txBody>
      </p:sp>
    </p:spTree>
    <p:extLst>
      <p:ext uri="{BB962C8B-B14F-4D97-AF65-F5344CB8AC3E}">
        <p14:creationId xmlns:p14="http://schemas.microsoft.com/office/powerpoint/2010/main" val="23258192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Carrier Maps</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8" name="Text Box 122"/>
          <p:cNvSpPr txBox="1">
            <a:spLocks noChangeArrowheads="1"/>
          </p:cNvSpPr>
          <p:nvPr/>
        </p:nvSpPr>
        <p:spPr bwMode="auto">
          <a:xfrm>
            <a:off x="4123531" y="2764002"/>
            <a:ext cx="1795684" cy="523220"/>
          </a:xfrm>
          <a:prstGeom prst="rect">
            <a:avLst/>
          </a:prstGeom>
          <a:solidFill>
            <a:schemeClr val="bg1">
              <a:alpha val="89999"/>
            </a:schemeClr>
          </a:solidFill>
          <a:ln w="38100" algn="ctr">
            <a:solidFill>
              <a:srgbClr val="C0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G</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2</a:t>
            </a:r>
            <a:r>
              <a:rPr lang="en-US" sz="2800" baseline="30000" dirty="0" smtClean="0">
                <a:solidFill>
                  <a:schemeClr val="tx1"/>
                </a:solidFill>
                <a:latin typeface="cmsy10"/>
                <a:cs typeface="Arial" pitchFamily="34" charset="0"/>
              </a:rPr>
              <a:t>H</a:t>
            </a:r>
          </a:p>
        </p:txBody>
      </p:sp>
      <p:sp>
        <p:nvSpPr>
          <p:cNvPr id="49" name="Text Box 122"/>
          <p:cNvSpPr txBox="1">
            <a:spLocks noChangeArrowheads="1"/>
          </p:cNvSpPr>
          <p:nvPr/>
        </p:nvSpPr>
        <p:spPr bwMode="auto">
          <a:xfrm>
            <a:off x="808064" y="1903883"/>
            <a:ext cx="5258171"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For graphs </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a:t>
            </a:r>
            <a:r>
              <a:rPr lang="en-US" sz="2800" dirty="0" smtClean="0">
                <a:solidFill>
                  <a:schemeClr val="tx1"/>
                </a:solidFill>
                <a:latin typeface="cmsy10"/>
                <a:cs typeface="Arial" pitchFamily="34" charset="0"/>
              </a:rPr>
              <a:t>H</a:t>
            </a:r>
            <a:r>
              <a:rPr lang="en-US" sz="2800" dirty="0" smtClean="0">
                <a:latin typeface="Arial" pitchFamily="34" charset="0"/>
                <a:cs typeface="Arial" pitchFamily="34" charset="0"/>
              </a:rPr>
              <a:t>, a </a:t>
            </a:r>
            <a:r>
              <a:rPr lang="en-US" sz="2800" i="1" dirty="0" smtClean="0">
                <a:solidFill>
                  <a:schemeClr val="tx1"/>
                </a:solidFill>
                <a:latin typeface="Arial" pitchFamily="34" charset="0"/>
                <a:cs typeface="Arial" pitchFamily="34" charset="0"/>
              </a:rPr>
              <a:t>carrier map </a:t>
            </a:r>
          </a:p>
        </p:txBody>
      </p:sp>
      <p:sp>
        <p:nvSpPr>
          <p:cNvPr id="50" name="Text Box 122"/>
          <p:cNvSpPr txBox="1">
            <a:spLocks noChangeArrowheads="1"/>
          </p:cNvSpPr>
          <p:nvPr/>
        </p:nvSpPr>
        <p:spPr bwMode="auto">
          <a:xfrm>
            <a:off x="390474" y="4797046"/>
            <a:ext cx="7773282"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Carries each simplex of </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to a </a:t>
            </a:r>
            <a:r>
              <a:rPr lang="en-US" sz="2800" i="1" dirty="0" err="1" smtClean="0">
                <a:solidFill>
                  <a:schemeClr val="tx1"/>
                </a:solidFill>
                <a:latin typeface="Arial" pitchFamily="34" charset="0"/>
                <a:cs typeface="Arial" pitchFamily="34" charset="0"/>
              </a:rPr>
              <a:t>subgraph</a:t>
            </a:r>
            <a:r>
              <a:rPr lang="en-US" sz="28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of </a:t>
            </a:r>
            <a:r>
              <a:rPr lang="en-US" sz="2800" dirty="0" smtClean="0">
                <a:solidFill>
                  <a:schemeClr val="tx1"/>
                </a:solidFill>
                <a:latin typeface="cmsy10"/>
                <a:cs typeface="Arial" pitchFamily="34" charset="0"/>
              </a:rPr>
              <a:t>H</a:t>
            </a:r>
            <a:r>
              <a:rPr lang="en-US" sz="2800" dirty="0" smtClean="0">
                <a:latin typeface="Arial" pitchFamily="34" charset="0"/>
                <a:cs typeface="Arial" pitchFamily="34" charset="0"/>
              </a:rPr>
              <a:t> …</a:t>
            </a:r>
            <a:endParaRPr lang="en-US" sz="2800" i="1" dirty="0" smtClean="0">
              <a:solidFill>
                <a:schemeClr val="tx1"/>
              </a:solidFill>
              <a:latin typeface="Arial" pitchFamily="34" charset="0"/>
              <a:cs typeface="Arial" pitchFamily="34" charset="0"/>
            </a:endParaRPr>
          </a:p>
        </p:txBody>
      </p:sp>
      <p:grpSp>
        <p:nvGrpSpPr>
          <p:cNvPr id="53" name="Group 52"/>
          <p:cNvGrpSpPr/>
          <p:nvPr/>
        </p:nvGrpSpPr>
        <p:grpSpPr>
          <a:xfrm>
            <a:off x="833360" y="3287222"/>
            <a:ext cx="6924603" cy="1243198"/>
            <a:chOff x="926299" y="4060765"/>
            <a:chExt cx="6924603" cy="1243198"/>
          </a:xfrm>
        </p:grpSpPr>
        <p:grpSp>
          <p:nvGrpSpPr>
            <p:cNvPr id="4" name="Group 3"/>
            <p:cNvGrpSpPr/>
            <p:nvPr/>
          </p:nvGrpSpPr>
          <p:grpSpPr>
            <a:xfrm flipV="1">
              <a:off x="926299" y="4060765"/>
              <a:ext cx="3517764" cy="1243198"/>
              <a:chOff x="1398075" y="2402792"/>
              <a:chExt cx="6165021" cy="2178754"/>
            </a:xfrm>
          </p:grpSpPr>
          <p:grpSp>
            <p:nvGrpSpPr>
              <p:cNvPr id="5" name="Group 4"/>
              <p:cNvGrpSpPr/>
              <p:nvPr/>
            </p:nvGrpSpPr>
            <p:grpSpPr>
              <a:xfrm>
                <a:off x="1398075" y="3187668"/>
                <a:ext cx="393164" cy="334392"/>
                <a:chOff x="4578350" y="2815051"/>
                <a:chExt cx="358704" cy="305083"/>
              </a:xfrm>
            </p:grpSpPr>
            <p:sp>
              <p:nvSpPr>
                <p:cNvPr id="2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6" name="Straight Connector 5"/>
              <p:cNvCxnSpPr>
                <a:stCxn id="28" idx="6"/>
              </p:cNvCxnSpPr>
              <p:nvPr/>
            </p:nvCxnSpPr>
            <p:spPr bwMode="auto">
              <a:xfrm>
                <a:off x="1791239" y="3354864"/>
                <a:ext cx="1505878" cy="0"/>
              </a:xfrm>
              <a:prstGeom prst="line">
                <a:avLst/>
              </a:prstGeom>
              <a:noFill/>
              <a:ln w="38100" cap="flat" cmpd="sng" algn="ctr">
                <a:solidFill>
                  <a:schemeClr val="tx1"/>
                </a:solidFill>
                <a:prstDash val="solid"/>
                <a:round/>
                <a:headEnd type="none" w="med" len="med"/>
                <a:tailEnd type="none" w="med" len="med"/>
              </a:ln>
              <a:effectLst/>
            </p:spPr>
          </p:cxnSp>
          <p:grpSp>
            <p:nvGrpSpPr>
              <p:cNvPr id="7" name="Group 6"/>
              <p:cNvGrpSpPr/>
              <p:nvPr/>
            </p:nvGrpSpPr>
            <p:grpSpPr>
              <a:xfrm>
                <a:off x="3310899" y="3199036"/>
                <a:ext cx="393164" cy="334392"/>
                <a:chOff x="4578350" y="2815051"/>
                <a:chExt cx="358704" cy="305083"/>
              </a:xfrm>
            </p:grpSpPr>
            <p:sp>
              <p:nvSpPr>
                <p:cNvPr id="26" name="Oval 39"/>
                <p:cNvSpPr>
                  <a:spLocks noChangeArrowheads="1"/>
                </p:cNvSpPr>
                <p:nvPr/>
              </p:nvSpPr>
              <p:spPr bwMode="auto">
                <a:xfrm>
                  <a:off x="4578350" y="2815051"/>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7"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8" name="Straight Connector 7"/>
              <p:cNvCxnSpPr>
                <a:stCxn id="26" idx="7"/>
              </p:cNvCxnSpPr>
              <p:nvPr/>
            </p:nvCxnSpPr>
            <p:spPr bwMode="auto">
              <a:xfrm flipV="1">
                <a:off x="3646485" y="2653678"/>
                <a:ext cx="797695" cy="594329"/>
              </a:xfrm>
              <a:prstGeom prst="line">
                <a:avLst/>
              </a:prstGeom>
              <a:noFill/>
              <a:ln w="38100" cap="flat" cmpd="sng" algn="ctr">
                <a:solidFill>
                  <a:schemeClr val="tx1"/>
                </a:solidFill>
                <a:prstDash val="solid"/>
                <a:round/>
                <a:headEnd type="none" w="med" len="med"/>
                <a:tailEnd type="none" w="med" len="med"/>
              </a:ln>
              <a:effectLst/>
            </p:spPr>
          </p:cxnSp>
          <p:grpSp>
            <p:nvGrpSpPr>
              <p:cNvPr id="9" name="Group 8"/>
              <p:cNvGrpSpPr/>
              <p:nvPr/>
            </p:nvGrpSpPr>
            <p:grpSpPr>
              <a:xfrm>
                <a:off x="4342767" y="2402792"/>
                <a:ext cx="393164" cy="334392"/>
                <a:chOff x="4578350" y="2815051"/>
                <a:chExt cx="358704" cy="305083"/>
              </a:xfrm>
            </p:grpSpPr>
            <p:sp>
              <p:nvSpPr>
                <p:cNvPr id="24"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0" name="Straight Connector 9"/>
              <p:cNvCxnSpPr/>
              <p:nvPr/>
            </p:nvCxnSpPr>
            <p:spPr bwMode="auto">
              <a:xfrm rot="16200000" flipV="1">
                <a:off x="3517382" y="3623743"/>
                <a:ext cx="797695" cy="594329"/>
              </a:xfrm>
              <a:prstGeom prst="line">
                <a:avLst/>
              </a:prstGeom>
              <a:noFill/>
              <a:ln w="38100" cap="flat" cmpd="sng" algn="ctr">
                <a:solidFill>
                  <a:schemeClr val="tx1"/>
                </a:solidFill>
                <a:prstDash val="solid"/>
                <a:round/>
                <a:headEnd type="none" w="med" len="med"/>
                <a:tailEnd type="none" w="med" len="med"/>
              </a:ln>
              <a:effectLst/>
            </p:spPr>
          </p:cxnSp>
          <p:grpSp>
            <p:nvGrpSpPr>
              <p:cNvPr id="11" name="Group 10"/>
              <p:cNvGrpSpPr/>
              <p:nvPr/>
            </p:nvGrpSpPr>
            <p:grpSpPr>
              <a:xfrm>
                <a:off x="4137608" y="4247154"/>
                <a:ext cx="393164" cy="334392"/>
                <a:chOff x="4578350" y="2815051"/>
                <a:chExt cx="358704" cy="305083"/>
              </a:xfrm>
            </p:grpSpPr>
            <p:sp>
              <p:nvSpPr>
                <p:cNvPr id="22"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3"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2" name="Straight Connector 11"/>
              <p:cNvCxnSpPr>
                <a:stCxn id="24" idx="4"/>
                <a:endCxn id="22" idx="0"/>
              </p:cNvCxnSpPr>
              <p:nvPr/>
            </p:nvCxnSpPr>
            <p:spPr bwMode="auto">
              <a:xfrm flipH="1">
                <a:off x="4334190" y="2737184"/>
                <a:ext cx="205159" cy="1509970"/>
              </a:xfrm>
              <a:prstGeom prst="line">
                <a:avLst/>
              </a:prstGeom>
              <a:noFill/>
              <a:ln w="38100"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4530772" y="4414350"/>
                <a:ext cx="1505878" cy="0"/>
              </a:xfrm>
              <a:prstGeom prst="line">
                <a:avLst/>
              </a:prstGeom>
              <a:noFill/>
              <a:ln w="38100" cap="flat" cmpd="sng" algn="ctr">
                <a:solidFill>
                  <a:schemeClr val="tx1"/>
                </a:solidFill>
                <a:prstDash val="solid"/>
                <a:round/>
                <a:headEnd type="none" w="med" len="med"/>
                <a:tailEnd type="none" w="med" len="med"/>
              </a:ln>
              <a:effectLst/>
            </p:spPr>
          </p:cxnSp>
          <p:grpSp>
            <p:nvGrpSpPr>
              <p:cNvPr id="14" name="Group 13"/>
              <p:cNvGrpSpPr/>
              <p:nvPr/>
            </p:nvGrpSpPr>
            <p:grpSpPr>
              <a:xfrm>
                <a:off x="6036650" y="4247154"/>
                <a:ext cx="393164" cy="334392"/>
                <a:chOff x="4578350" y="2815051"/>
                <a:chExt cx="358704" cy="305083"/>
              </a:xfrm>
            </p:grpSpPr>
            <p:sp>
              <p:nvSpPr>
                <p:cNvPr id="20"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1"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5" name="Straight Connector 14"/>
              <p:cNvCxnSpPr>
                <a:stCxn id="20" idx="7"/>
              </p:cNvCxnSpPr>
              <p:nvPr/>
            </p:nvCxnSpPr>
            <p:spPr bwMode="auto">
              <a:xfrm flipV="1">
                <a:off x="6372236" y="3701796"/>
                <a:ext cx="797695" cy="594329"/>
              </a:xfrm>
              <a:prstGeom prst="line">
                <a:avLst/>
              </a:prstGeom>
              <a:noFill/>
              <a:ln w="38100" cap="flat" cmpd="sng" algn="ctr">
                <a:solidFill>
                  <a:schemeClr val="tx1"/>
                </a:solidFill>
                <a:prstDash val="solid"/>
                <a:round/>
                <a:headEnd type="none" w="med" len="med"/>
                <a:tailEnd type="none" w="med" len="med"/>
              </a:ln>
              <a:effectLst/>
            </p:spPr>
          </p:cxnSp>
          <p:grpSp>
            <p:nvGrpSpPr>
              <p:cNvPr id="16" name="Group 15"/>
              <p:cNvGrpSpPr/>
              <p:nvPr/>
            </p:nvGrpSpPr>
            <p:grpSpPr>
              <a:xfrm>
                <a:off x="7169932" y="3429000"/>
                <a:ext cx="393164" cy="334392"/>
                <a:chOff x="4578350" y="2815051"/>
                <a:chExt cx="358704" cy="305083"/>
              </a:xfrm>
            </p:grpSpPr>
            <p:sp>
              <p:nvSpPr>
                <p:cNvPr id="18" name="Oval 39"/>
                <p:cNvSpPr>
                  <a:spLocks noChangeArrowheads="1"/>
                </p:cNvSpPr>
                <p:nvPr/>
              </p:nvSpPr>
              <p:spPr bwMode="auto">
                <a:xfrm>
                  <a:off x="4578350" y="2815051"/>
                  <a:ext cx="358704" cy="305083"/>
                </a:xfrm>
                <a:prstGeom prst="ellipse">
                  <a:avLst/>
                </a:prstGeom>
                <a:solidFill>
                  <a:srgbClr val="00FF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19" name="Oval 40"/>
                <p:cNvSpPr>
                  <a:spLocks noChangeArrowheads="1"/>
                </p:cNvSpPr>
                <p:nvPr/>
              </p:nvSpPr>
              <p:spPr bwMode="auto">
                <a:xfrm>
                  <a:off x="4818719" y="2889011"/>
                  <a:ext cx="51772" cy="105392"/>
                </a:xfrm>
                <a:prstGeom prst="ellipse">
                  <a:avLst/>
                </a:prstGeom>
                <a:solidFill>
                  <a:schemeClr val="bg1"/>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17" name="Straight Connector 16"/>
              <p:cNvCxnSpPr>
                <a:stCxn id="18" idx="1"/>
                <a:endCxn id="24" idx="6"/>
              </p:cNvCxnSpPr>
              <p:nvPr/>
            </p:nvCxnSpPr>
            <p:spPr bwMode="auto">
              <a:xfrm flipH="1" flipV="1">
                <a:off x="4735931" y="2569988"/>
                <a:ext cx="2491579" cy="907983"/>
              </a:xfrm>
              <a:prstGeom prst="line">
                <a:avLst/>
              </a:prstGeom>
              <a:noFill/>
              <a:ln w="38100" cap="flat" cmpd="sng" algn="ctr">
                <a:solidFill>
                  <a:schemeClr val="tx1"/>
                </a:solidFill>
                <a:prstDash val="solid"/>
                <a:round/>
                <a:headEnd type="none" w="med" len="med"/>
                <a:tailEnd type="none" w="med" len="med"/>
              </a:ln>
              <a:effectLst/>
            </p:spPr>
          </p:cxnSp>
        </p:grpSp>
        <p:grpSp>
          <p:nvGrpSpPr>
            <p:cNvPr id="30" name="Group 29"/>
            <p:cNvGrpSpPr/>
            <p:nvPr/>
          </p:nvGrpSpPr>
          <p:grpSpPr>
            <a:xfrm>
              <a:off x="6071247" y="4060765"/>
              <a:ext cx="1779655" cy="1243198"/>
              <a:chOff x="6295587" y="4216391"/>
              <a:chExt cx="1779655" cy="1243198"/>
            </a:xfrm>
          </p:grpSpPr>
          <p:grpSp>
            <p:nvGrpSpPr>
              <p:cNvPr id="31" name="Group 30"/>
              <p:cNvGrpSpPr/>
              <p:nvPr/>
            </p:nvGrpSpPr>
            <p:grpSpPr>
              <a:xfrm flipV="1">
                <a:off x="6295587" y="4814448"/>
                <a:ext cx="224340" cy="190804"/>
                <a:chOff x="4578350" y="2815051"/>
                <a:chExt cx="358704" cy="305083"/>
              </a:xfrm>
              <a:solidFill>
                <a:srgbClr val="6666FF"/>
              </a:solidFill>
            </p:grpSpPr>
            <p:sp>
              <p:nvSpPr>
                <p:cNvPr id="46" name="Oval 39"/>
                <p:cNvSpPr>
                  <a:spLocks noChangeArrowheads="1"/>
                </p:cNvSpPr>
                <p:nvPr/>
              </p:nvSpPr>
              <p:spPr bwMode="auto">
                <a:xfrm>
                  <a:off x="4578350" y="2815051"/>
                  <a:ext cx="358704" cy="305083"/>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47"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2" name="Straight Connector 31"/>
              <p:cNvCxnSpPr>
                <a:stCxn id="46" idx="7"/>
              </p:cNvCxnSpPr>
              <p:nvPr/>
            </p:nvCxnSpPr>
            <p:spPr bwMode="auto">
              <a:xfrm>
                <a:off x="6487073" y="4977309"/>
                <a:ext cx="455165" cy="339124"/>
              </a:xfrm>
              <a:prstGeom prst="line">
                <a:avLst/>
              </a:prstGeom>
              <a:noFill/>
              <a:ln w="38100" cap="flat" cmpd="sng" algn="ctr">
                <a:solidFill>
                  <a:schemeClr val="tx1"/>
                </a:solidFill>
                <a:prstDash val="solid"/>
                <a:round/>
                <a:headEnd type="none" w="med" len="med"/>
                <a:tailEnd type="none" w="med" len="med"/>
              </a:ln>
              <a:effectLst/>
            </p:spPr>
          </p:cxnSp>
          <p:grpSp>
            <p:nvGrpSpPr>
              <p:cNvPr id="33" name="Group 32"/>
              <p:cNvGrpSpPr/>
              <p:nvPr/>
            </p:nvGrpSpPr>
            <p:grpSpPr>
              <a:xfrm flipV="1">
                <a:off x="6884371" y="5268785"/>
                <a:ext cx="224340" cy="190804"/>
                <a:chOff x="4578350" y="2815051"/>
                <a:chExt cx="358704" cy="305083"/>
              </a:xfrm>
              <a:solidFill>
                <a:srgbClr val="6666FF"/>
              </a:solidFill>
            </p:grpSpPr>
            <p:sp>
              <p:nvSpPr>
                <p:cNvPr id="44" name="Oval 39"/>
                <p:cNvSpPr>
                  <a:spLocks noChangeArrowheads="1"/>
                </p:cNvSpPr>
                <p:nvPr/>
              </p:nvSpPr>
              <p:spPr bwMode="auto">
                <a:xfrm>
                  <a:off x="4578350" y="2815051"/>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45"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4" name="Straight Connector 33"/>
              <p:cNvCxnSpPr/>
              <p:nvPr/>
            </p:nvCxnSpPr>
            <p:spPr bwMode="auto">
              <a:xfrm rot="5400000">
                <a:off x="6413406" y="4423789"/>
                <a:ext cx="455165" cy="339124"/>
              </a:xfrm>
              <a:prstGeom prst="line">
                <a:avLst/>
              </a:prstGeom>
              <a:noFill/>
              <a:ln w="38100" cap="flat" cmpd="sng" algn="ctr">
                <a:solidFill>
                  <a:schemeClr val="tx1"/>
                </a:solidFill>
                <a:prstDash val="solid"/>
                <a:round/>
                <a:headEnd type="none" w="med" len="med"/>
                <a:tailEnd type="none" w="med" len="med"/>
              </a:ln>
              <a:effectLst/>
            </p:spPr>
          </p:cxnSp>
          <p:grpSp>
            <p:nvGrpSpPr>
              <p:cNvPr id="35" name="Group 34"/>
              <p:cNvGrpSpPr/>
              <p:nvPr/>
            </p:nvGrpSpPr>
            <p:grpSpPr>
              <a:xfrm flipV="1">
                <a:off x="6767308" y="4216391"/>
                <a:ext cx="224340" cy="190804"/>
                <a:chOff x="4578350" y="2815051"/>
                <a:chExt cx="358704" cy="305083"/>
              </a:xfrm>
              <a:solidFill>
                <a:srgbClr val="6666FF"/>
              </a:solidFill>
            </p:grpSpPr>
            <p:sp>
              <p:nvSpPr>
                <p:cNvPr id="42" name="Oval 39"/>
                <p:cNvSpPr>
                  <a:spLocks noChangeArrowheads="1"/>
                </p:cNvSpPr>
                <p:nvPr/>
              </p:nvSpPr>
              <p:spPr bwMode="auto">
                <a:xfrm>
                  <a:off x="4578350" y="2815051"/>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43"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6" name="Straight Connector 35"/>
              <p:cNvCxnSpPr>
                <a:stCxn id="44" idx="4"/>
                <a:endCxn id="42" idx="0"/>
              </p:cNvCxnSpPr>
              <p:nvPr/>
            </p:nvCxnSpPr>
            <p:spPr bwMode="auto">
              <a:xfrm flipH="1" flipV="1">
                <a:off x="6879477" y="4407195"/>
                <a:ext cx="117064" cy="861590"/>
              </a:xfrm>
              <a:prstGeom prst="line">
                <a:avLst/>
              </a:prstGeom>
              <a:noFill/>
              <a:ln w="38100" cap="flat" cmpd="sng" algn="ctr">
                <a:solidFill>
                  <a:srgbClr val="FF0000"/>
                </a:solidFill>
                <a:prstDash val="solid"/>
                <a:round/>
                <a:headEnd type="none" w="med" len="med"/>
                <a:tailEnd type="none" w="med" len="med"/>
              </a:ln>
              <a:effectLst/>
            </p:spPr>
          </p:cxnSp>
          <p:cxnSp>
            <p:nvCxnSpPr>
              <p:cNvPr id="37" name="Straight Connector 36"/>
              <p:cNvCxnSpPr/>
              <p:nvPr/>
            </p:nvCxnSpPr>
            <p:spPr bwMode="auto">
              <a:xfrm flipV="1">
                <a:off x="6991647" y="4311793"/>
                <a:ext cx="859255" cy="0"/>
              </a:xfrm>
              <a:prstGeom prst="line">
                <a:avLst/>
              </a:prstGeom>
              <a:noFill/>
              <a:ln w="38100" cap="flat" cmpd="sng" algn="ctr">
                <a:solidFill>
                  <a:schemeClr val="tx1"/>
                </a:solidFill>
                <a:prstDash val="solid"/>
                <a:round/>
                <a:headEnd type="none" w="med" len="med"/>
                <a:tailEnd type="none" w="med" len="med"/>
              </a:ln>
              <a:effectLst/>
            </p:spPr>
          </p:cxnSp>
          <p:grpSp>
            <p:nvGrpSpPr>
              <p:cNvPr id="38" name="Group 37"/>
              <p:cNvGrpSpPr/>
              <p:nvPr/>
            </p:nvGrpSpPr>
            <p:grpSpPr>
              <a:xfrm flipV="1">
                <a:off x="7850902" y="4216391"/>
                <a:ext cx="224340" cy="190804"/>
                <a:chOff x="4578350" y="2815051"/>
                <a:chExt cx="358704" cy="305083"/>
              </a:xfrm>
              <a:solidFill>
                <a:srgbClr val="6666FF"/>
              </a:solidFill>
            </p:grpSpPr>
            <p:sp>
              <p:nvSpPr>
                <p:cNvPr id="40" name="Oval 39"/>
                <p:cNvSpPr>
                  <a:spLocks noChangeArrowheads="1"/>
                </p:cNvSpPr>
                <p:nvPr/>
              </p:nvSpPr>
              <p:spPr bwMode="auto">
                <a:xfrm>
                  <a:off x="4578350" y="2815051"/>
                  <a:ext cx="358704" cy="305083"/>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41" name="Oval 40"/>
                <p:cNvSpPr>
                  <a:spLocks noChangeArrowheads="1"/>
                </p:cNvSpPr>
                <p:nvPr/>
              </p:nvSpPr>
              <p:spPr bwMode="auto">
                <a:xfrm>
                  <a:off x="4818719" y="2889011"/>
                  <a:ext cx="51772" cy="105392"/>
                </a:xfrm>
                <a:prstGeom prst="ellipse">
                  <a:avLst/>
                </a:prstGeom>
                <a:grp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cxnSp>
            <p:nvCxnSpPr>
              <p:cNvPr id="39" name="Straight Connector 38"/>
              <p:cNvCxnSpPr>
                <a:stCxn id="40" idx="1"/>
                <a:endCxn id="44" idx="5"/>
              </p:cNvCxnSpPr>
              <p:nvPr/>
            </p:nvCxnSpPr>
            <p:spPr bwMode="auto">
              <a:xfrm flipH="1">
                <a:off x="7075857" y="4379252"/>
                <a:ext cx="807899" cy="917476"/>
              </a:xfrm>
              <a:prstGeom prst="line">
                <a:avLst/>
              </a:prstGeom>
              <a:noFill/>
              <a:ln w="38100" cap="flat" cmpd="sng" algn="ctr">
                <a:solidFill>
                  <a:schemeClr val="tx1"/>
                </a:solidFill>
                <a:prstDash val="solid"/>
                <a:round/>
                <a:headEnd type="none" w="med" len="med"/>
                <a:tailEnd type="none" w="med" len="med"/>
              </a:ln>
              <a:effectLst/>
            </p:spPr>
          </p:cxnSp>
        </p:grpSp>
        <p:sp>
          <p:nvSpPr>
            <p:cNvPr id="51" name="Right Arrow 50"/>
            <p:cNvSpPr/>
            <p:nvPr/>
          </p:nvSpPr>
          <p:spPr bwMode="auto">
            <a:xfrm>
              <a:off x="4694705" y="4227745"/>
              <a:ext cx="1219200" cy="909238"/>
            </a:xfrm>
            <a:prstGeom prst="right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grpSp>
      <p:sp>
        <p:nvSpPr>
          <p:cNvPr id="52" name="Text Box 122"/>
          <p:cNvSpPr txBox="1">
            <a:spLocks noChangeArrowheads="1"/>
          </p:cNvSpPr>
          <p:nvPr/>
        </p:nvSpPr>
        <p:spPr bwMode="auto">
          <a:xfrm>
            <a:off x="2583927" y="5500358"/>
            <a:ext cx="6213794" cy="954107"/>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satisfying </a:t>
            </a:r>
            <a:r>
              <a:rPr lang="en-US" sz="2800" i="1" dirty="0" smtClean="0">
                <a:solidFill>
                  <a:schemeClr val="tx1"/>
                </a:solidFill>
                <a:latin typeface="Arial" pitchFamily="34" charset="0"/>
                <a:cs typeface="Arial" pitchFamily="34" charset="0"/>
              </a:rPr>
              <a:t>monotonicity</a:t>
            </a:r>
            <a:r>
              <a:rPr lang="en-US" sz="2800" dirty="0" smtClean="0">
                <a:latin typeface="Arial" pitchFamily="34" charset="0"/>
                <a:cs typeface="Arial" pitchFamily="34" charset="0"/>
              </a:rPr>
              <a:t>:</a:t>
            </a:r>
          </a:p>
          <a:p>
            <a:r>
              <a:rPr lang="en-US" sz="2800" dirty="0" smtClean="0">
                <a:latin typeface="Arial" pitchFamily="34" charset="0"/>
                <a:cs typeface="Arial" pitchFamily="34" charset="0"/>
              </a:rPr>
              <a:t>for </a:t>
            </a:r>
            <a:r>
              <a:rPr lang="en-US" sz="2800" dirty="0">
                <a:latin typeface="Arial" pitchFamily="34" charset="0"/>
                <a:cs typeface="Arial" pitchFamily="34" charset="0"/>
              </a:rPr>
              <a:t>all </a:t>
            </a:r>
            <a:r>
              <a:rPr lang="en-US" sz="2800" dirty="0" smtClean="0">
                <a:solidFill>
                  <a:schemeClr val="tx1"/>
                </a:solidFill>
                <a:latin typeface="cmmi10"/>
                <a:cs typeface="Arial" pitchFamily="34" charset="0"/>
              </a:rPr>
              <a:t>¾</a:t>
            </a:r>
            <a:r>
              <a:rPr lang="en-US" sz="2800" dirty="0" smtClean="0">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latin typeface="cmsy10"/>
                <a:cs typeface="Arial" pitchFamily="34" charset="0"/>
              </a:rPr>
              <a:t>2</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if </a:t>
            </a:r>
            <a:r>
              <a:rPr lang="en-US" sz="2800" dirty="0" smtClean="0">
                <a:solidFill>
                  <a:schemeClr val="tx1"/>
                </a:solidFill>
                <a:latin typeface="cmmi10"/>
                <a:cs typeface="Arial" pitchFamily="34" charset="0"/>
              </a:rPr>
              <a:t>¾</a:t>
            </a:r>
            <a:r>
              <a:rPr lang="en-US" sz="2800" dirty="0" smtClean="0">
                <a:latin typeface="cmsy10"/>
                <a:cs typeface="Arial" pitchFamily="34" charset="0"/>
              </a:rPr>
              <a:t>µ</a:t>
            </a:r>
            <a:r>
              <a:rPr lang="en-US" sz="2800" dirty="0" smtClean="0">
                <a:solidFill>
                  <a:schemeClr val="tx1"/>
                </a:solidFill>
                <a:latin typeface="cmmi10"/>
                <a:cs typeface="Arial" pitchFamily="34" charset="0"/>
              </a:rPr>
              <a:t>¿</a:t>
            </a:r>
            <a:r>
              <a:rPr lang="en-US" sz="2800" dirty="0" smtClean="0">
                <a:latin typeface="Arial" pitchFamily="34" charset="0"/>
                <a:cs typeface="Arial" pitchFamily="34" charset="0"/>
              </a:rPr>
              <a:t>, then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Arial" pitchFamily="34" charset="0"/>
                <a:cs typeface="Arial" pitchFamily="34" charset="0"/>
              </a:rPr>
              <a:t>)</a:t>
            </a:r>
            <a:r>
              <a:rPr lang="en-US" sz="2800" dirty="0" smtClean="0">
                <a:latin typeface="cmsy10"/>
                <a:cs typeface="Arial" pitchFamily="34" charset="0"/>
              </a:rPr>
              <a:t>µ</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endParaRPr lang="en-US" sz="2800" i="1" dirty="0" smtClean="0">
              <a:solidFill>
                <a:schemeClr val="tx1"/>
              </a:solidFill>
              <a:latin typeface="Arial" pitchFamily="34" charset="0"/>
              <a:cs typeface="Arial" pitchFamily="34" charset="0"/>
            </a:endParaRPr>
          </a:p>
        </p:txBody>
      </p:sp>
      <p:sp>
        <p:nvSpPr>
          <p:cNvPr id="54" name="Slide Number Placeholder 53"/>
          <p:cNvSpPr>
            <a:spLocks noGrp="1"/>
          </p:cNvSpPr>
          <p:nvPr>
            <p:ph type="sldNum" sz="quarter" idx="11"/>
          </p:nvPr>
        </p:nvSpPr>
        <p:spPr/>
        <p:txBody>
          <a:bodyPr/>
          <a:lstStyle/>
          <a:p>
            <a:pPr>
              <a:defRPr/>
            </a:pPr>
            <a:fld id="{D00CE9E0-F6A1-4E8E-BB09-1EDDAB12400D}" type="slidenum">
              <a:rPr lang="en-US" smtClean="0"/>
              <a:pPr>
                <a:defRPr/>
              </a:pPr>
              <a:t>38</a:t>
            </a:fld>
            <a:endParaRPr lang="en-US"/>
          </a:p>
        </p:txBody>
      </p:sp>
    </p:spTree>
    <p:extLst>
      <p:ext uri="{BB962C8B-B14F-4D97-AF65-F5344CB8AC3E}">
        <p14:creationId xmlns:p14="http://schemas.microsoft.com/office/powerpoint/2010/main" val="17263309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22"/>
          <p:cNvSpPr txBox="1">
            <a:spLocks noChangeArrowheads="1"/>
          </p:cNvSpPr>
          <p:nvPr/>
        </p:nvSpPr>
        <p:spPr bwMode="auto">
          <a:xfrm>
            <a:off x="770032" y="1951673"/>
            <a:ext cx="2204450"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Monotonicity</a:t>
            </a:r>
          </a:p>
        </p:txBody>
      </p:sp>
      <p:sp>
        <p:nvSpPr>
          <p:cNvPr id="2" name="Title 1"/>
          <p:cNvSpPr>
            <a:spLocks noGrp="1"/>
          </p:cNvSpPr>
          <p:nvPr>
            <p:ph type="title"/>
          </p:nvPr>
        </p:nvSpPr>
        <p:spPr/>
        <p:txBody>
          <a:bodyPr/>
          <a:lstStyle/>
          <a:p>
            <a:r>
              <a:rPr lang="en-US" dirty="0" smtClean="0"/>
              <a:t>Strict Carrier Maps</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199627" y="2422486"/>
            <a:ext cx="621379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For </a:t>
            </a:r>
            <a:r>
              <a:rPr lang="en-US" sz="2800" dirty="0">
                <a:latin typeface="Arial" pitchFamily="34" charset="0"/>
                <a:cs typeface="Arial" pitchFamily="34" charset="0"/>
              </a:rPr>
              <a:t>all </a:t>
            </a:r>
            <a:r>
              <a:rPr lang="en-US" sz="2800" dirty="0" smtClean="0">
                <a:solidFill>
                  <a:schemeClr val="tx1"/>
                </a:solidFill>
                <a:latin typeface="cmmi10"/>
                <a:cs typeface="Arial" pitchFamily="34" charset="0"/>
              </a:rPr>
              <a:t>¾</a:t>
            </a:r>
            <a:r>
              <a:rPr lang="en-US" sz="2800" dirty="0" smtClean="0">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latin typeface="cmsy10"/>
                <a:cs typeface="Arial" pitchFamily="34" charset="0"/>
              </a:rPr>
              <a:t>2</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if </a:t>
            </a:r>
            <a:r>
              <a:rPr lang="en-US" sz="2800" dirty="0" smtClean="0">
                <a:solidFill>
                  <a:schemeClr val="tx1"/>
                </a:solidFill>
                <a:latin typeface="cmmi10"/>
                <a:cs typeface="Arial" pitchFamily="34" charset="0"/>
              </a:rPr>
              <a:t>¾</a:t>
            </a:r>
            <a:r>
              <a:rPr lang="en-US" sz="2800" dirty="0" smtClean="0">
                <a:latin typeface="cmsy10"/>
                <a:cs typeface="Arial" pitchFamily="34" charset="0"/>
              </a:rPr>
              <a:t>µ</a:t>
            </a:r>
            <a:r>
              <a:rPr lang="en-US" sz="2800" dirty="0" smtClean="0">
                <a:solidFill>
                  <a:schemeClr val="tx1"/>
                </a:solidFill>
                <a:latin typeface="cmmi10"/>
                <a:cs typeface="Arial" pitchFamily="34" charset="0"/>
              </a:rPr>
              <a:t>¿</a:t>
            </a:r>
            <a:r>
              <a:rPr lang="en-US" sz="2800" dirty="0" smtClean="0">
                <a:latin typeface="Arial" pitchFamily="34" charset="0"/>
                <a:cs typeface="Arial" pitchFamily="34" charset="0"/>
              </a:rPr>
              <a:t>, then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Arial" pitchFamily="34" charset="0"/>
                <a:cs typeface="Arial" pitchFamily="34" charset="0"/>
              </a:rPr>
              <a:t>)</a:t>
            </a:r>
            <a:r>
              <a:rPr lang="en-US" sz="2800" dirty="0" smtClean="0">
                <a:latin typeface="cmsy10"/>
                <a:cs typeface="Arial" pitchFamily="34" charset="0"/>
              </a:rPr>
              <a:t>µ</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endParaRPr lang="en-US" sz="2800" i="1" dirty="0" smtClean="0">
              <a:solidFill>
                <a:schemeClr val="tx1"/>
              </a:solidFill>
              <a:latin typeface="Arial" pitchFamily="34" charset="0"/>
              <a:cs typeface="Arial" pitchFamily="34" charset="0"/>
            </a:endParaRPr>
          </a:p>
        </p:txBody>
      </p:sp>
      <p:sp>
        <p:nvSpPr>
          <p:cNvPr id="6" name="Slide Number Placeholder 5"/>
          <p:cNvSpPr>
            <a:spLocks noGrp="1"/>
          </p:cNvSpPr>
          <p:nvPr>
            <p:ph type="sldNum" sz="quarter" idx="11"/>
          </p:nvPr>
        </p:nvSpPr>
        <p:spPr/>
        <p:txBody>
          <a:bodyPr/>
          <a:lstStyle/>
          <a:p>
            <a:pPr>
              <a:defRPr/>
            </a:pPr>
            <a:fld id="{D00CE9E0-F6A1-4E8E-BB09-1EDDAB12400D}" type="slidenum">
              <a:rPr lang="en-US" smtClean="0"/>
              <a:pPr>
                <a:defRPr/>
              </a:pPr>
              <a:t>39</a:t>
            </a:fld>
            <a:endParaRPr lang="en-US"/>
          </a:p>
        </p:txBody>
      </p:sp>
    </p:spTree>
    <p:extLst>
      <p:ext uri="{BB962C8B-B14F-4D97-AF65-F5344CB8AC3E}">
        <p14:creationId xmlns:p14="http://schemas.microsoft.com/office/powerpoint/2010/main" val="14957898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22"/>
          <p:cNvSpPr txBox="1">
            <a:spLocks noChangeArrowheads="1"/>
          </p:cNvSpPr>
          <p:nvPr/>
        </p:nvSpPr>
        <p:spPr bwMode="auto">
          <a:xfrm>
            <a:off x="770032" y="1951673"/>
            <a:ext cx="2204450"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Monotonicity</a:t>
            </a:r>
          </a:p>
        </p:txBody>
      </p:sp>
      <p:sp>
        <p:nvSpPr>
          <p:cNvPr id="2" name="Title 1"/>
          <p:cNvSpPr>
            <a:spLocks noGrp="1"/>
          </p:cNvSpPr>
          <p:nvPr>
            <p:ph type="title"/>
          </p:nvPr>
        </p:nvSpPr>
        <p:spPr/>
        <p:txBody>
          <a:bodyPr/>
          <a:lstStyle/>
          <a:p>
            <a:r>
              <a:rPr lang="en-US" dirty="0" smtClean="0"/>
              <a:t>Strict Carrier Maps</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199627" y="2422486"/>
            <a:ext cx="621379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For </a:t>
            </a:r>
            <a:r>
              <a:rPr lang="en-US" sz="2800" dirty="0">
                <a:latin typeface="Arial" pitchFamily="34" charset="0"/>
                <a:cs typeface="Arial" pitchFamily="34" charset="0"/>
              </a:rPr>
              <a:t>all </a:t>
            </a:r>
            <a:r>
              <a:rPr lang="en-US" sz="2800" dirty="0" smtClean="0">
                <a:solidFill>
                  <a:schemeClr val="tx1"/>
                </a:solidFill>
                <a:latin typeface="cmmi10"/>
                <a:cs typeface="Arial" pitchFamily="34" charset="0"/>
              </a:rPr>
              <a:t>¾</a:t>
            </a:r>
            <a:r>
              <a:rPr lang="en-US" sz="2800" dirty="0" smtClean="0">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latin typeface="cmsy10"/>
                <a:cs typeface="Arial" pitchFamily="34" charset="0"/>
              </a:rPr>
              <a:t>2</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if </a:t>
            </a:r>
            <a:r>
              <a:rPr lang="en-US" sz="2800" dirty="0" smtClean="0">
                <a:solidFill>
                  <a:schemeClr val="tx1"/>
                </a:solidFill>
                <a:latin typeface="cmmi10"/>
                <a:cs typeface="Arial" pitchFamily="34" charset="0"/>
              </a:rPr>
              <a:t>¾</a:t>
            </a:r>
            <a:r>
              <a:rPr lang="en-US" sz="2800" dirty="0" smtClean="0">
                <a:latin typeface="cmsy10"/>
                <a:cs typeface="Arial" pitchFamily="34" charset="0"/>
              </a:rPr>
              <a:t>µ</a:t>
            </a:r>
            <a:r>
              <a:rPr lang="en-US" sz="2800" dirty="0" smtClean="0">
                <a:solidFill>
                  <a:schemeClr val="tx1"/>
                </a:solidFill>
                <a:latin typeface="cmmi10"/>
                <a:cs typeface="Arial" pitchFamily="34" charset="0"/>
              </a:rPr>
              <a:t>¿</a:t>
            </a:r>
            <a:r>
              <a:rPr lang="en-US" sz="2800" dirty="0" smtClean="0">
                <a:latin typeface="Arial" pitchFamily="34" charset="0"/>
                <a:cs typeface="Arial" pitchFamily="34" charset="0"/>
              </a:rPr>
              <a:t>, then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Arial" pitchFamily="34" charset="0"/>
                <a:cs typeface="Arial" pitchFamily="34" charset="0"/>
              </a:rPr>
              <a:t>)</a:t>
            </a:r>
            <a:r>
              <a:rPr lang="en-US" sz="2800" dirty="0" smtClean="0">
                <a:latin typeface="cmsy10"/>
                <a:cs typeface="Arial" pitchFamily="34" charset="0"/>
              </a:rPr>
              <a:t>µ</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endParaRPr lang="en-US" sz="2800" i="1" dirty="0" smtClean="0">
              <a:solidFill>
                <a:schemeClr val="tx1"/>
              </a:solidFill>
              <a:latin typeface="Arial" pitchFamily="34" charset="0"/>
              <a:cs typeface="Arial" pitchFamily="34" charset="0"/>
            </a:endParaRPr>
          </a:p>
        </p:txBody>
      </p:sp>
      <p:sp>
        <p:nvSpPr>
          <p:cNvPr id="8" name="Text Box 122"/>
          <p:cNvSpPr txBox="1">
            <a:spLocks noChangeArrowheads="1"/>
          </p:cNvSpPr>
          <p:nvPr/>
        </p:nvSpPr>
        <p:spPr bwMode="auto">
          <a:xfrm>
            <a:off x="770032" y="3170069"/>
            <a:ext cx="2722220"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Equivalent to …</a:t>
            </a:r>
          </a:p>
        </p:txBody>
      </p:sp>
      <p:sp>
        <p:nvSpPr>
          <p:cNvPr id="5" name="Text Box 122"/>
          <p:cNvSpPr txBox="1">
            <a:spLocks noChangeArrowheads="1"/>
          </p:cNvSpPr>
          <p:nvPr/>
        </p:nvSpPr>
        <p:spPr bwMode="auto">
          <a:xfrm>
            <a:off x="1199627" y="3641686"/>
            <a:ext cx="350128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latin typeface="cmsy10"/>
                <a:cs typeface="Arial" pitchFamily="34" charset="0"/>
              </a:rPr>
              <a:t>Å</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a:t>
            </a:r>
            <a:r>
              <a:rPr lang="en-US" sz="2800" dirty="0" smtClean="0">
                <a:latin typeface="cmsy10"/>
                <a:cs typeface="Arial" pitchFamily="34" charset="0"/>
              </a:rPr>
              <a:t>µ</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Arial" pitchFamily="34" charset="0"/>
                <a:cs typeface="Arial" pitchFamily="34" charset="0"/>
              </a:rPr>
              <a:t>) </a:t>
            </a:r>
            <a:r>
              <a:rPr lang="en-US" sz="2800" dirty="0" smtClean="0">
                <a:latin typeface="cmsy10"/>
                <a:cs typeface="Arial" pitchFamily="34" charset="0"/>
              </a:rPr>
              <a:t>Å</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endParaRPr lang="en-US" sz="2800" i="1" dirty="0" smtClean="0">
              <a:solidFill>
                <a:schemeClr val="tx1"/>
              </a:solidFill>
              <a:latin typeface="Arial" pitchFamily="34" charset="0"/>
              <a:cs typeface="Arial" pitchFamily="34" charset="0"/>
            </a:endParaRPr>
          </a:p>
        </p:txBody>
      </p:sp>
      <p:sp>
        <p:nvSpPr>
          <p:cNvPr id="6" name="Slide Number Placeholder 5"/>
          <p:cNvSpPr>
            <a:spLocks noGrp="1"/>
          </p:cNvSpPr>
          <p:nvPr>
            <p:ph type="sldNum" sz="quarter" idx="11"/>
          </p:nvPr>
        </p:nvSpPr>
        <p:spPr/>
        <p:txBody>
          <a:bodyPr/>
          <a:lstStyle/>
          <a:p>
            <a:pPr>
              <a:defRPr/>
            </a:pPr>
            <a:fld id="{D00CE9E0-F6A1-4E8E-BB09-1EDDAB12400D}" type="slidenum">
              <a:rPr lang="en-US" smtClean="0"/>
              <a:pPr>
                <a:defRPr/>
              </a:pPr>
              <a:t>40</a:t>
            </a:fld>
            <a:endParaRPr lang="en-US"/>
          </a:p>
        </p:txBody>
      </p:sp>
    </p:spTree>
    <p:extLst>
      <p:ext uri="{BB962C8B-B14F-4D97-AF65-F5344CB8AC3E}">
        <p14:creationId xmlns:p14="http://schemas.microsoft.com/office/powerpoint/2010/main" val="42535067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22"/>
          <p:cNvSpPr txBox="1">
            <a:spLocks noChangeArrowheads="1"/>
          </p:cNvSpPr>
          <p:nvPr/>
        </p:nvSpPr>
        <p:spPr bwMode="auto">
          <a:xfrm>
            <a:off x="770032" y="1951673"/>
            <a:ext cx="2204450"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Monotonicity</a:t>
            </a:r>
          </a:p>
        </p:txBody>
      </p:sp>
      <p:sp>
        <p:nvSpPr>
          <p:cNvPr id="2" name="Title 1"/>
          <p:cNvSpPr>
            <a:spLocks noGrp="1"/>
          </p:cNvSpPr>
          <p:nvPr>
            <p:ph type="title"/>
          </p:nvPr>
        </p:nvSpPr>
        <p:spPr/>
        <p:txBody>
          <a:bodyPr/>
          <a:lstStyle/>
          <a:p>
            <a:r>
              <a:rPr lang="en-US" dirty="0" smtClean="0"/>
              <a:t>Strict Carrier Maps</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199627" y="2422486"/>
            <a:ext cx="621379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For </a:t>
            </a:r>
            <a:r>
              <a:rPr lang="en-US" sz="2800" dirty="0">
                <a:latin typeface="Arial" pitchFamily="34" charset="0"/>
                <a:cs typeface="Arial" pitchFamily="34" charset="0"/>
              </a:rPr>
              <a:t>all </a:t>
            </a:r>
            <a:r>
              <a:rPr lang="en-US" sz="2800" dirty="0" smtClean="0">
                <a:solidFill>
                  <a:schemeClr val="tx1"/>
                </a:solidFill>
                <a:latin typeface="cmmi10"/>
                <a:cs typeface="Arial" pitchFamily="34" charset="0"/>
              </a:rPr>
              <a:t>¾</a:t>
            </a:r>
            <a:r>
              <a:rPr lang="en-US" sz="2800" dirty="0" smtClean="0">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latin typeface="cmsy10"/>
                <a:cs typeface="Arial" pitchFamily="34" charset="0"/>
              </a:rPr>
              <a:t>2</a:t>
            </a:r>
            <a:r>
              <a:rPr lang="en-US" sz="2800" dirty="0" smtClean="0">
                <a:solidFill>
                  <a:schemeClr val="tx1"/>
                </a:solidFill>
                <a:latin typeface="cmsy10"/>
                <a:cs typeface="Arial" pitchFamily="34" charset="0"/>
              </a:rPr>
              <a:t>G</a:t>
            </a:r>
            <a:r>
              <a:rPr lang="en-US" sz="2800" dirty="0" smtClean="0">
                <a:latin typeface="Arial" pitchFamily="34" charset="0"/>
                <a:cs typeface="Arial" pitchFamily="34" charset="0"/>
              </a:rPr>
              <a:t>, if </a:t>
            </a:r>
            <a:r>
              <a:rPr lang="en-US" sz="2800" dirty="0" smtClean="0">
                <a:solidFill>
                  <a:schemeClr val="tx1"/>
                </a:solidFill>
                <a:latin typeface="cmmi10"/>
                <a:cs typeface="Arial" pitchFamily="34" charset="0"/>
              </a:rPr>
              <a:t>¾</a:t>
            </a:r>
            <a:r>
              <a:rPr lang="en-US" sz="2800" dirty="0" smtClean="0">
                <a:latin typeface="cmsy10"/>
                <a:cs typeface="Arial" pitchFamily="34" charset="0"/>
              </a:rPr>
              <a:t>µ</a:t>
            </a:r>
            <a:r>
              <a:rPr lang="en-US" sz="2800" dirty="0" smtClean="0">
                <a:solidFill>
                  <a:schemeClr val="tx1"/>
                </a:solidFill>
                <a:latin typeface="cmmi10"/>
                <a:cs typeface="Arial" pitchFamily="34" charset="0"/>
              </a:rPr>
              <a:t>¿</a:t>
            </a:r>
            <a:r>
              <a:rPr lang="en-US" sz="2800" dirty="0" smtClean="0">
                <a:latin typeface="Arial" pitchFamily="34" charset="0"/>
                <a:cs typeface="Arial" pitchFamily="34" charset="0"/>
              </a:rPr>
              <a:t>, then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Arial" pitchFamily="34" charset="0"/>
                <a:cs typeface="Arial" pitchFamily="34" charset="0"/>
              </a:rPr>
              <a:t>)</a:t>
            </a:r>
            <a:r>
              <a:rPr lang="en-US" sz="2800" dirty="0" smtClean="0">
                <a:latin typeface="cmsy10"/>
                <a:cs typeface="Arial" pitchFamily="34" charset="0"/>
              </a:rPr>
              <a:t>µ</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endParaRPr lang="en-US" sz="2800" i="1" dirty="0" smtClean="0">
              <a:solidFill>
                <a:schemeClr val="tx1"/>
              </a:solidFill>
              <a:latin typeface="Arial" pitchFamily="34" charset="0"/>
              <a:cs typeface="Arial" pitchFamily="34" charset="0"/>
            </a:endParaRPr>
          </a:p>
        </p:txBody>
      </p:sp>
      <p:sp>
        <p:nvSpPr>
          <p:cNvPr id="8" name="Text Box 122"/>
          <p:cNvSpPr txBox="1">
            <a:spLocks noChangeArrowheads="1"/>
          </p:cNvSpPr>
          <p:nvPr/>
        </p:nvSpPr>
        <p:spPr bwMode="auto">
          <a:xfrm>
            <a:off x="770032" y="3170069"/>
            <a:ext cx="2722220"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Equivalent to …</a:t>
            </a:r>
          </a:p>
        </p:txBody>
      </p:sp>
      <p:sp>
        <p:nvSpPr>
          <p:cNvPr id="5" name="Text Box 122"/>
          <p:cNvSpPr txBox="1">
            <a:spLocks noChangeArrowheads="1"/>
          </p:cNvSpPr>
          <p:nvPr/>
        </p:nvSpPr>
        <p:spPr bwMode="auto">
          <a:xfrm>
            <a:off x="1199627" y="3641686"/>
            <a:ext cx="350128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latin typeface="cmsy10"/>
                <a:cs typeface="Arial" pitchFamily="34" charset="0"/>
              </a:rPr>
              <a:t>Å</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a:t>
            </a:r>
            <a:r>
              <a:rPr lang="en-US" sz="2800" dirty="0" smtClean="0">
                <a:latin typeface="cmsy10"/>
                <a:cs typeface="Arial" pitchFamily="34" charset="0"/>
              </a:rPr>
              <a:t>µ</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Arial" pitchFamily="34" charset="0"/>
                <a:cs typeface="Arial" pitchFamily="34" charset="0"/>
              </a:rPr>
              <a:t>) </a:t>
            </a:r>
            <a:r>
              <a:rPr lang="en-US" sz="2800" dirty="0" smtClean="0">
                <a:latin typeface="cmsy10"/>
                <a:cs typeface="Arial" pitchFamily="34" charset="0"/>
              </a:rPr>
              <a:t>Å</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endParaRPr lang="en-US" sz="2800" i="1" dirty="0" smtClean="0">
              <a:solidFill>
                <a:schemeClr val="tx1"/>
              </a:solidFill>
              <a:latin typeface="Arial" pitchFamily="34" charset="0"/>
              <a:cs typeface="Arial" pitchFamily="34" charset="0"/>
            </a:endParaRPr>
          </a:p>
        </p:txBody>
      </p:sp>
      <p:sp>
        <p:nvSpPr>
          <p:cNvPr id="9" name="Text Box 122"/>
          <p:cNvSpPr txBox="1">
            <a:spLocks noChangeArrowheads="1"/>
          </p:cNvSpPr>
          <p:nvPr/>
        </p:nvSpPr>
        <p:spPr bwMode="auto">
          <a:xfrm>
            <a:off x="770032" y="4388466"/>
            <a:ext cx="1685077"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Definition</a:t>
            </a:r>
          </a:p>
        </p:txBody>
      </p:sp>
      <p:sp>
        <p:nvSpPr>
          <p:cNvPr id="10" name="Text Box 122"/>
          <p:cNvSpPr txBox="1">
            <a:spLocks noChangeArrowheads="1"/>
          </p:cNvSpPr>
          <p:nvPr/>
        </p:nvSpPr>
        <p:spPr bwMode="auto">
          <a:xfrm>
            <a:off x="1199627" y="4860886"/>
            <a:ext cx="5266185"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cmmi10"/>
                <a:cs typeface="Arial" pitchFamily="34" charset="0"/>
              </a:rPr>
              <a:t>©</a:t>
            </a:r>
            <a:r>
              <a:rPr lang="en-US" sz="2800" dirty="0" smtClean="0">
                <a:latin typeface="Arial" pitchFamily="34" charset="0"/>
                <a:cs typeface="Arial" pitchFamily="34" charset="0"/>
              </a:rPr>
              <a:t> is </a:t>
            </a:r>
            <a:r>
              <a:rPr lang="en-US" sz="2800" i="1" dirty="0" smtClean="0">
                <a:solidFill>
                  <a:schemeClr val="tx1"/>
                </a:solidFill>
                <a:latin typeface="Arial" pitchFamily="34" charset="0"/>
                <a:cs typeface="Arial" pitchFamily="34" charset="0"/>
              </a:rPr>
              <a:t>strict</a:t>
            </a:r>
            <a:r>
              <a:rPr lang="en-US" sz="28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if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cmsy10"/>
                <a:cs typeface="Arial" pitchFamily="34" charset="0"/>
              </a:rPr>
              <a:t>Å</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Arial" pitchFamily="34" charset="0"/>
                <a:cs typeface="Arial" pitchFamily="34" charset="0"/>
              </a:rPr>
              <a:t>) </a:t>
            </a:r>
            <a:r>
              <a:rPr lang="en-US" sz="2800" dirty="0" smtClean="0">
                <a:latin typeface="cmsy10"/>
                <a:cs typeface="Arial" pitchFamily="34" charset="0"/>
              </a:rPr>
              <a:t>Å</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endParaRPr lang="en-US" sz="2800" i="1" dirty="0" smtClean="0">
              <a:solidFill>
                <a:schemeClr val="tx1"/>
              </a:solidFill>
              <a:latin typeface="Arial" pitchFamily="34" charset="0"/>
              <a:cs typeface="Arial" pitchFamily="34" charset="0"/>
            </a:endParaRPr>
          </a:p>
        </p:txBody>
      </p:sp>
      <p:sp>
        <p:nvSpPr>
          <p:cNvPr id="6" name="Slide Number Placeholder 5"/>
          <p:cNvSpPr>
            <a:spLocks noGrp="1"/>
          </p:cNvSpPr>
          <p:nvPr>
            <p:ph type="sldNum" sz="quarter" idx="11"/>
          </p:nvPr>
        </p:nvSpPr>
        <p:spPr/>
        <p:txBody>
          <a:bodyPr/>
          <a:lstStyle/>
          <a:p>
            <a:pPr>
              <a:defRPr/>
            </a:pPr>
            <a:fld id="{D00CE9E0-F6A1-4E8E-BB09-1EDDAB12400D}" type="slidenum">
              <a:rPr lang="en-US" smtClean="0"/>
              <a:pPr>
                <a:defRPr/>
              </a:pPr>
              <a:t>41</a:t>
            </a:fld>
            <a:endParaRPr lang="en-US"/>
          </a:p>
        </p:txBody>
      </p:sp>
    </p:spTree>
    <p:extLst>
      <p:ext uri="{BB962C8B-B14F-4D97-AF65-F5344CB8AC3E}">
        <p14:creationId xmlns:p14="http://schemas.microsoft.com/office/powerpoint/2010/main" val="948203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Map</a:t>
            </a:r>
            <a:endParaRPr lang="en-US" dirty="0"/>
          </a:p>
        </p:txBody>
      </p:sp>
      <p:sp>
        <p:nvSpPr>
          <p:cNvPr id="6" name="Text Box 122"/>
          <p:cNvSpPr txBox="1">
            <a:spLocks noChangeArrowheads="1"/>
          </p:cNvSpPr>
          <p:nvPr/>
        </p:nvSpPr>
        <p:spPr bwMode="auto">
          <a:xfrm>
            <a:off x="904422" y="1686764"/>
            <a:ext cx="4317144"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Elementary Graph Theory</a:t>
            </a:r>
          </a:p>
        </p:txBody>
      </p:sp>
      <p:sp>
        <p:nvSpPr>
          <p:cNvPr id="12" name="Text Box 122"/>
          <p:cNvSpPr txBox="1">
            <a:spLocks noChangeArrowheads="1"/>
          </p:cNvSpPr>
          <p:nvPr/>
        </p:nvSpPr>
        <p:spPr bwMode="auto">
          <a:xfrm>
            <a:off x="904422" y="2639126"/>
            <a:ext cx="110344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Tasks</a:t>
            </a:r>
          </a:p>
        </p:txBody>
      </p:sp>
      <p:sp>
        <p:nvSpPr>
          <p:cNvPr id="13" name="Text Box 122"/>
          <p:cNvSpPr txBox="1">
            <a:spLocks noChangeArrowheads="1"/>
          </p:cNvSpPr>
          <p:nvPr/>
        </p:nvSpPr>
        <p:spPr bwMode="auto">
          <a:xfrm>
            <a:off x="904422" y="3591488"/>
            <a:ext cx="3884397"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Models of Computation</a:t>
            </a:r>
          </a:p>
        </p:txBody>
      </p:sp>
      <p:sp>
        <p:nvSpPr>
          <p:cNvPr id="14" name="Text Box 122"/>
          <p:cNvSpPr txBox="1">
            <a:spLocks noChangeArrowheads="1"/>
          </p:cNvSpPr>
          <p:nvPr/>
        </p:nvSpPr>
        <p:spPr bwMode="auto">
          <a:xfrm>
            <a:off x="904422" y="4543850"/>
            <a:ext cx="4044120"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Approximate Agreement</a:t>
            </a:r>
          </a:p>
        </p:txBody>
      </p:sp>
      <p:sp>
        <p:nvSpPr>
          <p:cNvPr id="15" name="Text Box 122"/>
          <p:cNvSpPr txBox="1">
            <a:spLocks noChangeArrowheads="1"/>
          </p:cNvSpPr>
          <p:nvPr/>
        </p:nvSpPr>
        <p:spPr bwMode="auto">
          <a:xfrm>
            <a:off x="904422" y="5496212"/>
            <a:ext cx="2642326"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Task Solvability</a:t>
            </a:r>
          </a:p>
        </p:txBody>
      </p:sp>
      <p:sp>
        <p:nvSpPr>
          <p:cNvPr id="16" name="Footer Placeholder 1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42</a:t>
            </a:fld>
            <a:endParaRPr lang="en-US"/>
          </a:p>
        </p:txBody>
      </p:sp>
    </p:spTree>
    <p:extLst>
      <p:ext uri="{BB962C8B-B14F-4D97-AF65-F5344CB8AC3E}">
        <p14:creationId xmlns:p14="http://schemas.microsoft.com/office/powerpoint/2010/main" val="23871342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Processes</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4" name="Group 50"/>
          <p:cNvGrpSpPr>
            <a:grpSpLocks/>
          </p:cNvGrpSpPr>
          <p:nvPr/>
        </p:nvGrpSpPr>
        <p:grpSpPr bwMode="auto">
          <a:xfrm>
            <a:off x="2185988" y="2245805"/>
            <a:ext cx="1447800" cy="1295400"/>
            <a:chOff x="3168" y="1824"/>
            <a:chExt cx="912" cy="816"/>
          </a:xfrm>
        </p:grpSpPr>
        <p:sp>
          <p:nvSpPr>
            <p:cNvPr id="5"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6"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7"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8"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9"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10"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11"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2"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3"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14" name="Group 60"/>
          <p:cNvGrpSpPr>
            <a:grpSpLocks/>
          </p:cNvGrpSpPr>
          <p:nvPr/>
        </p:nvGrpSpPr>
        <p:grpSpPr bwMode="auto">
          <a:xfrm flipH="1">
            <a:off x="5510213" y="2245805"/>
            <a:ext cx="1447800" cy="1295400"/>
            <a:chOff x="3168" y="1824"/>
            <a:chExt cx="912" cy="816"/>
          </a:xfrm>
        </p:grpSpPr>
        <p:sp>
          <p:nvSpPr>
            <p:cNvPr id="15"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6"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7"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8"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a:p>
          </p:txBody>
        </p:sp>
        <p:sp>
          <p:nvSpPr>
            <p:cNvPr id="19"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a:p>
          </p:txBody>
        </p:sp>
        <p:sp>
          <p:nvSpPr>
            <p:cNvPr id="20"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a:p>
          </p:txBody>
        </p:sp>
        <p:sp>
          <p:nvSpPr>
            <p:cNvPr id="21"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22"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23"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24" name="Text Box 122"/>
          <p:cNvSpPr txBox="1">
            <a:spLocks noChangeArrowheads="1"/>
          </p:cNvSpPr>
          <p:nvPr/>
        </p:nvSpPr>
        <p:spPr bwMode="auto">
          <a:xfrm>
            <a:off x="1983516" y="3781198"/>
            <a:ext cx="1852744" cy="83099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000" dirty="0" smtClean="0">
                <a:solidFill>
                  <a:schemeClr val="tx1"/>
                </a:solidFill>
                <a:latin typeface="Arial" pitchFamily="34" charset="0"/>
                <a:cs typeface="Arial" pitchFamily="34" charset="0"/>
              </a:rPr>
              <a:t>Hello! I’m</a:t>
            </a:r>
          </a:p>
          <a:p>
            <a:pPr algn="ctr"/>
            <a:r>
              <a:rPr lang="en-US" sz="2800" dirty="0" smtClean="0">
                <a:solidFill>
                  <a:srgbClr val="FF0000"/>
                </a:solidFill>
                <a:latin typeface="Arial" pitchFamily="34" charset="0"/>
                <a:cs typeface="Arial" pitchFamily="34" charset="0"/>
              </a:rPr>
              <a:t>Alice</a:t>
            </a:r>
          </a:p>
        </p:txBody>
      </p:sp>
      <p:sp>
        <p:nvSpPr>
          <p:cNvPr id="25" name="Text Box 122"/>
          <p:cNvSpPr txBox="1">
            <a:spLocks noChangeArrowheads="1"/>
          </p:cNvSpPr>
          <p:nvPr/>
        </p:nvSpPr>
        <p:spPr bwMode="auto">
          <a:xfrm>
            <a:off x="5307741" y="3781197"/>
            <a:ext cx="1852744" cy="830997"/>
          </a:xfrm>
          <a:prstGeom prst="rect">
            <a:avLst/>
          </a:prstGeom>
          <a:solidFill>
            <a:schemeClr val="bg1">
              <a:alpha val="89999"/>
            </a:schemeClr>
          </a:solidFill>
          <a:ln w="38100" algn="ctr">
            <a:solidFill>
              <a:srgbClr val="0000FF"/>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000" dirty="0" smtClean="0">
                <a:solidFill>
                  <a:schemeClr val="tx1"/>
                </a:solidFill>
                <a:latin typeface="Arial" pitchFamily="34" charset="0"/>
                <a:cs typeface="Arial" pitchFamily="34" charset="0"/>
              </a:rPr>
              <a:t>Hello! I’m</a:t>
            </a:r>
          </a:p>
          <a:p>
            <a:pPr algn="ctr"/>
            <a:r>
              <a:rPr lang="en-US" sz="2800" dirty="0" smtClean="0">
                <a:latin typeface="Arial" pitchFamily="34" charset="0"/>
                <a:cs typeface="Arial" pitchFamily="34" charset="0"/>
              </a:rPr>
              <a:t>Bob</a:t>
            </a:r>
          </a:p>
        </p:txBody>
      </p:sp>
      <p:sp>
        <p:nvSpPr>
          <p:cNvPr id="26" name="Slide Number Placeholder 25"/>
          <p:cNvSpPr>
            <a:spLocks noGrp="1"/>
          </p:cNvSpPr>
          <p:nvPr>
            <p:ph type="sldNum" sz="quarter" idx="11"/>
          </p:nvPr>
        </p:nvSpPr>
        <p:spPr/>
        <p:txBody>
          <a:bodyPr/>
          <a:lstStyle/>
          <a:p>
            <a:pPr>
              <a:defRPr/>
            </a:pPr>
            <a:fld id="{D00CE9E0-F6A1-4E8E-BB09-1EDDAB12400D}" type="slidenum">
              <a:rPr lang="en-US" smtClean="0"/>
              <a:pPr>
                <a:defRPr/>
              </a:pPr>
              <a:t>43</a:t>
            </a:fld>
            <a:endParaRPr lang="en-US"/>
          </a:p>
        </p:txBody>
      </p:sp>
    </p:spTree>
    <p:extLst>
      <p:ext uri="{BB962C8B-B14F-4D97-AF65-F5344CB8AC3E}">
        <p14:creationId xmlns:p14="http://schemas.microsoft.com/office/powerpoint/2010/main" val="11391325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Informal Task Definition</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5" name="Text Box 122"/>
          <p:cNvSpPr txBox="1">
            <a:spLocks noChangeArrowheads="1"/>
          </p:cNvSpPr>
          <p:nvPr/>
        </p:nvSpPr>
        <p:spPr bwMode="auto">
          <a:xfrm>
            <a:off x="1482172" y="2603500"/>
            <a:ext cx="587853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Processes start with input values …</a:t>
            </a:r>
          </a:p>
        </p:txBody>
      </p:sp>
      <p:sp>
        <p:nvSpPr>
          <p:cNvPr id="6" name="Text Box 122"/>
          <p:cNvSpPr txBox="1">
            <a:spLocks noChangeArrowheads="1"/>
          </p:cNvSpPr>
          <p:nvPr/>
        </p:nvSpPr>
        <p:spPr bwMode="auto">
          <a:xfrm>
            <a:off x="1482172" y="3403600"/>
            <a:ext cx="3781805" cy="523220"/>
          </a:xfrm>
          <a:prstGeom prst="rect">
            <a:avLst/>
          </a:prstGeom>
          <a:solidFill>
            <a:schemeClr val="bg1">
              <a:alpha val="89999"/>
            </a:schemeClr>
          </a:solidFill>
          <a:ln w="38100" algn="ctr">
            <a:solidFill>
              <a:schemeClr val="accent1"/>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They communicate …</a:t>
            </a:r>
          </a:p>
        </p:txBody>
      </p:sp>
      <p:sp>
        <p:nvSpPr>
          <p:cNvPr id="7" name="Text Box 122"/>
          <p:cNvSpPr txBox="1">
            <a:spLocks noChangeArrowheads="1"/>
          </p:cNvSpPr>
          <p:nvPr/>
        </p:nvSpPr>
        <p:spPr bwMode="auto">
          <a:xfrm>
            <a:off x="2259628" y="4203700"/>
            <a:ext cx="5101076" cy="523220"/>
          </a:xfrm>
          <a:prstGeom prst="rect">
            <a:avLst/>
          </a:prstGeom>
          <a:solidFill>
            <a:schemeClr val="bg1">
              <a:alpha val="89999"/>
            </a:schemeClr>
          </a:solidFill>
          <a:ln w="38100" algn="ctr">
            <a:solidFill>
              <a:srgbClr val="7030A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They halt with output values …</a:t>
            </a:r>
          </a:p>
        </p:txBody>
      </p:sp>
      <p:sp>
        <p:nvSpPr>
          <p:cNvPr id="8" name="Text Box 122"/>
          <p:cNvSpPr txBox="1">
            <a:spLocks noChangeArrowheads="1"/>
          </p:cNvSpPr>
          <p:nvPr/>
        </p:nvSpPr>
        <p:spPr bwMode="auto">
          <a:xfrm>
            <a:off x="3756832" y="5003800"/>
            <a:ext cx="3603872" cy="523220"/>
          </a:xfrm>
          <a:prstGeom prst="rect">
            <a:avLst/>
          </a:prstGeom>
          <a:solidFill>
            <a:schemeClr val="bg1">
              <a:alpha val="89999"/>
            </a:schemeClr>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legal for those inputs.</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44</a:t>
            </a:fld>
            <a:endParaRPr lang="en-US"/>
          </a:p>
        </p:txBody>
      </p:sp>
    </p:spTree>
    <p:extLst>
      <p:ext uri="{BB962C8B-B14F-4D97-AF65-F5344CB8AC3E}">
        <p14:creationId xmlns:p14="http://schemas.microsoft.com/office/powerpoint/2010/main" val="41905200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Task Definition</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167428" y="1922790"/>
            <a:ext cx="2300630"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Input graph </a:t>
            </a:r>
            <a:r>
              <a:rPr lang="en-US" sz="2800" dirty="0" smtClean="0">
                <a:solidFill>
                  <a:schemeClr val="tx1"/>
                </a:solidFill>
                <a:latin typeface="cmsy10"/>
                <a:cs typeface="Arial" pitchFamily="34" charset="0"/>
              </a:rPr>
              <a:t>I</a:t>
            </a:r>
          </a:p>
        </p:txBody>
      </p:sp>
      <p:sp>
        <p:nvSpPr>
          <p:cNvPr id="5" name="Text Box 122"/>
          <p:cNvSpPr txBox="1">
            <a:spLocks noChangeArrowheads="1"/>
          </p:cNvSpPr>
          <p:nvPr/>
        </p:nvSpPr>
        <p:spPr bwMode="auto">
          <a:xfrm>
            <a:off x="1510328" y="2382560"/>
            <a:ext cx="650370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all possible assignments of input values</a:t>
            </a:r>
          </a:p>
        </p:txBody>
      </p:sp>
      <p:sp>
        <p:nvSpPr>
          <p:cNvPr id="10" name="Slide Number Placeholder 9"/>
          <p:cNvSpPr>
            <a:spLocks noGrp="1"/>
          </p:cNvSpPr>
          <p:nvPr>
            <p:ph type="sldNum" sz="quarter" idx="11"/>
          </p:nvPr>
        </p:nvSpPr>
        <p:spPr/>
        <p:txBody>
          <a:bodyPr/>
          <a:lstStyle/>
          <a:p>
            <a:pPr>
              <a:defRPr/>
            </a:pPr>
            <a:fld id="{D00CE9E0-F6A1-4E8E-BB09-1EDDAB12400D}" type="slidenum">
              <a:rPr lang="en-US" smtClean="0"/>
              <a:pPr>
                <a:defRPr/>
              </a:pPr>
              <a:t>45</a:t>
            </a:fld>
            <a:endParaRPr lang="en-US"/>
          </a:p>
        </p:txBody>
      </p:sp>
    </p:spTree>
    <p:extLst>
      <p:ext uri="{BB962C8B-B14F-4D97-AF65-F5344CB8AC3E}">
        <p14:creationId xmlns:p14="http://schemas.microsoft.com/office/powerpoint/2010/main" val="37679643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Task Definition</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167428" y="1922790"/>
            <a:ext cx="2300630"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Input graph </a:t>
            </a:r>
            <a:r>
              <a:rPr lang="en-US" sz="2800" dirty="0" smtClean="0">
                <a:solidFill>
                  <a:schemeClr val="tx1"/>
                </a:solidFill>
                <a:latin typeface="cmsy10"/>
                <a:cs typeface="Arial" pitchFamily="34" charset="0"/>
              </a:rPr>
              <a:t>I</a:t>
            </a:r>
          </a:p>
        </p:txBody>
      </p:sp>
      <p:sp>
        <p:nvSpPr>
          <p:cNvPr id="5" name="Text Box 122"/>
          <p:cNvSpPr txBox="1">
            <a:spLocks noChangeArrowheads="1"/>
          </p:cNvSpPr>
          <p:nvPr/>
        </p:nvSpPr>
        <p:spPr bwMode="auto">
          <a:xfrm>
            <a:off x="1510328" y="2382560"/>
            <a:ext cx="650370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all possible assignments of input values</a:t>
            </a:r>
          </a:p>
        </p:txBody>
      </p:sp>
      <p:sp>
        <p:nvSpPr>
          <p:cNvPr id="6" name="Text Box 122"/>
          <p:cNvSpPr txBox="1">
            <a:spLocks noChangeArrowheads="1"/>
          </p:cNvSpPr>
          <p:nvPr/>
        </p:nvSpPr>
        <p:spPr bwMode="auto">
          <a:xfrm>
            <a:off x="1167428" y="3343052"/>
            <a:ext cx="2662908"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Output graph </a:t>
            </a:r>
            <a:r>
              <a:rPr lang="en-US" sz="2800" dirty="0" smtClean="0">
                <a:solidFill>
                  <a:schemeClr val="tx1"/>
                </a:solidFill>
                <a:latin typeface="cmsy10"/>
                <a:cs typeface="Arial" pitchFamily="34" charset="0"/>
              </a:rPr>
              <a:t>O</a:t>
            </a:r>
          </a:p>
        </p:txBody>
      </p:sp>
      <p:sp>
        <p:nvSpPr>
          <p:cNvPr id="7" name="Text Box 122"/>
          <p:cNvSpPr txBox="1">
            <a:spLocks noChangeArrowheads="1"/>
          </p:cNvSpPr>
          <p:nvPr/>
        </p:nvSpPr>
        <p:spPr bwMode="auto">
          <a:xfrm>
            <a:off x="1510328" y="3807340"/>
            <a:ext cx="6723315"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all possible assignments of output values</a:t>
            </a:r>
          </a:p>
        </p:txBody>
      </p:sp>
      <p:sp>
        <p:nvSpPr>
          <p:cNvPr id="10" name="Slide Number Placeholder 9"/>
          <p:cNvSpPr>
            <a:spLocks noGrp="1"/>
          </p:cNvSpPr>
          <p:nvPr>
            <p:ph type="sldNum" sz="quarter" idx="11"/>
          </p:nvPr>
        </p:nvSpPr>
        <p:spPr/>
        <p:txBody>
          <a:bodyPr/>
          <a:lstStyle/>
          <a:p>
            <a:pPr>
              <a:defRPr/>
            </a:pPr>
            <a:fld id="{D00CE9E0-F6A1-4E8E-BB09-1EDDAB12400D}" type="slidenum">
              <a:rPr lang="en-US" smtClean="0"/>
              <a:pPr>
                <a:defRPr/>
              </a:pPr>
              <a:t>46</a:t>
            </a:fld>
            <a:endParaRPr lang="en-US"/>
          </a:p>
        </p:txBody>
      </p:sp>
    </p:spTree>
    <p:extLst>
      <p:ext uri="{BB962C8B-B14F-4D97-AF65-F5344CB8AC3E}">
        <p14:creationId xmlns:p14="http://schemas.microsoft.com/office/powerpoint/2010/main" val="7862597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Task Definition</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167428" y="1922790"/>
            <a:ext cx="2300630"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Input graph </a:t>
            </a:r>
            <a:r>
              <a:rPr lang="en-US" sz="2800" dirty="0" smtClean="0">
                <a:solidFill>
                  <a:schemeClr val="tx1"/>
                </a:solidFill>
                <a:latin typeface="cmsy10"/>
                <a:cs typeface="Arial" pitchFamily="34" charset="0"/>
              </a:rPr>
              <a:t>I</a:t>
            </a:r>
          </a:p>
        </p:txBody>
      </p:sp>
      <p:sp>
        <p:nvSpPr>
          <p:cNvPr id="5" name="Text Box 122"/>
          <p:cNvSpPr txBox="1">
            <a:spLocks noChangeArrowheads="1"/>
          </p:cNvSpPr>
          <p:nvPr/>
        </p:nvSpPr>
        <p:spPr bwMode="auto">
          <a:xfrm>
            <a:off x="1510328" y="2382560"/>
            <a:ext cx="650370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all possible assignments of input values</a:t>
            </a:r>
          </a:p>
        </p:txBody>
      </p:sp>
      <p:sp>
        <p:nvSpPr>
          <p:cNvPr id="6" name="Text Box 122"/>
          <p:cNvSpPr txBox="1">
            <a:spLocks noChangeArrowheads="1"/>
          </p:cNvSpPr>
          <p:nvPr/>
        </p:nvSpPr>
        <p:spPr bwMode="auto">
          <a:xfrm>
            <a:off x="1167428" y="3343052"/>
            <a:ext cx="2662908"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Output graph </a:t>
            </a:r>
            <a:r>
              <a:rPr lang="en-US" sz="2800" dirty="0" smtClean="0">
                <a:solidFill>
                  <a:schemeClr val="tx1"/>
                </a:solidFill>
                <a:latin typeface="cmsy10"/>
                <a:cs typeface="Arial" pitchFamily="34" charset="0"/>
              </a:rPr>
              <a:t>O</a:t>
            </a:r>
          </a:p>
        </p:txBody>
      </p:sp>
      <p:sp>
        <p:nvSpPr>
          <p:cNvPr id="7" name="Text Box 122"/>
          <p:cNvSpPr txBox="1">
            <a:spLocks noChangeArrowheads="1"/>
          </p:cNvSpPr>
          <p:nvPr/>
        </p:nvSpPr>
        <p:spPr bwMode="auto">
          <a:xfrm>
            <a:off x="1510328" y="3807340"/>
            <a:ext cx="6723315"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all possible assignments of output values</a:t>
            </a:r>
          </a:p>
        </p:txBody>
      </p:sp>
      <p:sp>
        <p:nvSpPr>
          <p:cNvPr id="8" name="Text Box 122"/>
          <p:cNvSpPr txBox="1">
            <a:spLocks noChangeArrowheads="1"/>
          </p:cNvSpPr>
          <p:nvPr/>
        </p:nvSpPr>
        <p:spPr bwMode="auto">
          <a:xfrm>
            <a:off x="1167428" y="4763315"/>
            <a:ext cx="3916457"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Carrier map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2</a:t>
            </a:r>
            <a:r>
              <a:rPr lang="en-US" sz="2800" baseline="30000" dirty="0" smtClean="0">
                <a:solidFill>
                  <a:schemeClr val="tx1"/>
                </a:solidFill>
                <a:latin typeface="cmsy10"/>
                <a:cs typeface="Arial" pitchFamily="34" charset="0"/>
              </a:rPr>
              <a:t>O</a:t>
            </a:r>
          </a:p>
        </p:txBody>
      </p:sp>
      <p:sp>
        <p:nvSpPr>
          <p:cNvPr id="9" name="Text Box 122"/>
          <p:cNvSpPr txBox="1">
            <a:spLocks noChangeArrowheads="1"/>
          </p:cNvSpPr>
          <p:nvPr/>
        </p:nvSpPr>
        <p:spPr bwMode="auto">
          <a:xfrm>
            <a:off x="1510328" y="5232120"/>
            <a:ext cx="6935172"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smtClean="0">
                <a:latin typeface="Arial" pitchFamily="34" charset="0"/>
                <a:cs typeface="Arial" pitchFamily="34" charset="0"/>
              </a:rPr>
              <a:t>all possible assignments of output values for each input</a:t>
            </a:r>
          </a:p>
        </p:txBody>
      </p:sp>
      <p:sp>
        <p:nvSpPr>
          <p:cNvPr id="10" name="Slide Number Placeholder 9"/>
          <p:cNvSpPr>
            <a:spLocks noGrp="1"/>
          </p:cNvSpPr>
          <p:nvPr>
            <p:ph type="sldNum" sz="quarter" idx="11"/>
          </p:nvPr>
        </p:nvSpPr>
        <p:spPr/>
        <p:txBody>
          <a:bodyPr/>
          <a:lstStyle/>
          <a:p>
            <a:pPr>
              <a:defRPr/>
            </a:pPr>
            <a:fld id="{D00CE9E0-F6A1-4E8E-BB09-1EDDAB12400D}" type="slidenum">
              <a:rPr lang="en-US" smtClean="0"/>
              <a:pPr>
                <a:defRPr/>
              </a:pPr>
              <a:t>47</a:t>
            </a:fld>
            <a:endParaRPr lang="en-US"/>
          </a:p>
        </p:txBody>
      </p:sp>
    </p:spTree>
    <p:extLst>
      <p:ext uri="{BB962C8B-B14F-4D97-AF65-F5344CB8AC3E}">
        <p14:creationId xmlns:p14="http://schemas.microsoft.com/office/powerpoint/2010/main" val="29000877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Input Graph: Consensus</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141" name="Group 140"/>
          <p:cNvGrpSpPr/>
          <p:nvPr/>
        </p:nvGrpSpPr>
        <p:grpSpPr>
          <a:xfrm>
            <a:off x="2248298" y="1522690"/>
            <a:ext cx="4647404" cy="5109377"/>
            <a:chOff x="2656685" y="1522690"/>
            <a:chExt cx="4647404" cy="5109377"/>
          </a:xfrm>
        </p:grpSpPr>
        <p:sp>
          <p:nvSpPr>
            <p:cNvPr id="90" name="Rectangle 89"/>
            <p:cNvSpPr/>
            <p:nvPr/>
          </p:nvSpPr>
          <p:spPr bwMode="auto">
            <a:xfrm>
              <a:off x="3261255" y="2806700"/>
              <a:ext cx="2991379" cy="2991379"/>
            </a:xfrm>
            <a:prstGeom prst="rect">
              <a:avLst/>
            </a:prstGeom>
            <a:noFill/>
            <a:ln w="76200">
              <a:solidFill>
                <a:schemeClr val="tx1"/>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grpSp>
          <p:nvGrpSpPr>
            <p:cNvPr id="104" name="Group 103"/>
            <p:cNvGrpSpPr/>
            <p:nvPr/>
          </p:nvGrpSpPr>
          <p:grpSpPr>
            <a:xfrm>
              <a:off x="5478465" y="1522690"/>
              <a:ext cx="1825624" cy="2234152"/>
              <a:chOff x="714376" y="2641600"/>
              <a:chExt cx="1825624" cy="2234152"/>
            </a:xfrm>
          </p:grpSpPr>
          <p:grpSp>
            <p:nvGrpSpPr>
              <p:cNvPr id="105" name="Group 50"/>
              <p:cNvGrpSpPr>
                <a:grpSpLocks/>
              </p:cNvGrpSpPr>
              <p:nvPr/>
            </p:nvGrpSpPr>
            <p:grpSpPr bwMode="auto">
              <a:xfrm>
                <a:off x="714376" y="3580352"/>
                <a:ext cx="1447800" cy="1295400"/>
                <a:chOff x="3168" y="1824"/>
                <a:chExt cx="912" cy="816"/>
              </a:xfrm>
            </p:grpSpPr>
            <p:sp>
              <p:nvSpPr>
                <p:cNvPr id="10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1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11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11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11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1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1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106" name="Cloud Callout 105"/>
              <p:cNvSpPr/>
              <p:nvPr/>
            </p:nvSpPr>
            <p:spPr bwMode="auto">
              <a:xfrm>
                <a:off x="1603376" y="2641600"/>
                <a:ext cx="936624" cy="622300"/>
              </a:xfrm>
              <a:prstGeom prst="cloudCallout">
                <a:avLst>
                  <a:gd name="adj1" fmla="val -38460"/>
                  <a:gd name="adj2" fmla="val 84949"/>
                </a:avLst>
              </a:prstGeom>
              <a:noFill/>
              <a:ln w="38100">
                <a:solidFill>
                  <a:srgbClr val="FF0000"/>
                </a:solidFill>
                <a:round/>
                <a:headEnd/>
                <a:tailEnd/>
              </a:ln>
            </p:spPr>
            <p:txBody>
              <a:bodyPr wrap="none" rtlCol="0" anchor="ctr">
                <a:prstTxWarp prst="textNoShape">
                  <a:avLst/>
                </a:prstTxWarp>
              </a:bodyPr>
              <a:lstStyle/>
              <a:p>
                <a:pPr algn="ctr" eaLnBrk="0" hangingPunct="0"/>
                <a:r>
                  <a:rPr lang="en-US" sz="2800" dirty="0" smtClean="0">
                    <a:solidFill>
                      <a:srgbClr val="FF0000"/>
                    </a:solidFill>
                    <a:latin typeface="Arial" pitchFamily="34" charset="0"/>
                    <a:cs typeface="Arial" pitchFamily="34" charset="0"/>
                  </a:rPr>
                  <a:t>1</a:t>
                </a:r>
              </a:p>
            </p:txBody>
          </p:sp>
        </p:grpSp>
        <p:grpSp>
          <p:nvGrpSpPr>
            <p:cNvPr id="117" name="Group 116"/>
            <p:cNvGrpSpPr/>
            <p:nvPr/>
          </p:nvGrpSpPr>
          <p:grpSpPr>
            <a:xfrm>
              <a:off x="5478465" y="4397915"/>
              <a:ext cx="1825624" cy="2234152"/>
              <a:chOff x="714376" y="2641600"/>
              <a:chExt cx="1825624" cy="2234152"/>
            </a:xfrm>
          </p:grpSpPr>
          <p:grpSp>
            <p:nvGrpSpPr>
              <p:cNvPr id="118" name="Group 50"/>
              <p:cNvGrpSpPr>
                <a:grpSpLocks/>
              </p:cNvGrpSpPr>
              <p:nvPr/>
            </p:nvGrpSpPr>
            <p:grpSpPr bwMode="auto">
              <a:xfrm>
                <a:off x="714376" y="3580352"/>
                <a:ext cx="1447800" cy="1295400"/>
                <a:chOff x="3168" y="1824"/>
                <a:chExt cx="912" cy="816"/>
              </a:xfrm>
            </p:grpSpPr>
            <p:sp>
              <p:nvSpPr>
                <p:cNvPr id="120"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1"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2"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3"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a:p>
              </p:txBody>
            </p:sp>
            <p:sp>
              <p:nvSpPr>
                <p:cNvPr id="124"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a:p>
              </p:txBody>
            </p:sp>
            <p:sp>
              <p:nvSpPr>
                <p:cNvPr id="125"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a:p>
              </p:txBody>
            </p:sp>
            <p:sp>
              <p:nvSpPr>
                <p:cNvPr id="126"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27"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28"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119" name="Cloud Callout 118"/>
              <p:cNvSpPr/>
              <p:nvPr/>
            </p:nvSpPr>
            <p:spPr bwMode="auto">
              <a:xfrm>
                <a:off x="1603376" y="2641600"/>
                <a:ext cx="936624" cy="622300"/>
              </a:xfrm>
              <a:prstGeom prst="cloudCallout">
                <a:avLst>
                  <a:gd name="adj1" fmla="val -38460"/>
                  <a:gd name="adj2" fmla="val 84949"/>
                </a:avLst>
              </a:prstGeom>
              <a:noFill/>
              <a:ln w="38100">
                <a:solidFill>
                  <a:srgbClr val="0000FF"/>
                </a:solidFill>
                <a:round/>
                <a:headEnd/>
                <a:tailEnd/>
              </a:ln>
            </p:spPr>
            <p:txBody>
              <a:bodyPr wrap="none" rtlCol="0" anchor="ctr">
                <a:prstTxWarp prst="textNoShape">
                  <a:avLst/>
                </a:prstTxWarp>
              </a:bodyPr>
              <a:lstStyle/>
              <a:p>
                <a:pPr algn="ctr" eaLnBrk="0" hangingPunct="0"/>
                <a:r>
                  <a:rPr lang="en-US" sz="2800" dirty="0" smtClean="0">
                    <a:latin typeface="Arial" pitchFamily="34" charset="0"/>
                    <a:cs typeface="Arial" pitchFamily="34" charset="0"/>
                  </a:rPr>
                  <a:t>1</a:t>
                </a:r>
              </a:p>
            </p:txBody>
          </p:sp>
        </p:grpSp>
        <p:grpSp>
          <p:nvGrpSpPr>
            <p:cNvPr id="91" name="Group 90"/>
            <p:cNvGrpSpPr/>
            <p:nvPr/>
          </p:nvGrpSpPr>
          <p:grpSpPr>
            <a:xfrm>
              <a:off x="2656685" y="4397915"/>
              <a:ext cx="1825624" cy="2234152"/>
              <a:chOff x="714376" y="2641600"/>
              <a:chExt cx="1825624" cy="2234152"/>
            </a:xfrm>
          </p:grpSpPr>
          <p:grpSp>
            <p:nvGrpSpPr>
              <p:cNvPr id="45" name="Group 50"/>
              <p:cNvGrpSpPr>
                <a:grpSpLocks/>
              </p:cNvGrpSpPr>
              <p:nvPr/>
            </p:nvGrpSpPr>
            <p:grpSpPr bwMode="auto">
              <a:xfrm>
                <a:off x="714376" y="3580352"/>
                <a:ext cx="1447800" cy="1295400"/>
                <a:chOff x="3168" y="1824"/>
                <a:chExt cx="912" cy="816"/>
              </a:xfrm>
            </p:grpSpPr>
            <p:sp>
              <p:nvSpPr>
                <p:cNvPr id="46"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47"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48"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49"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50"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51"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52"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53"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54"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86" name="Cloud Callout 85"/>
              <p:cNvSpPr/>
              <p:nvPr/>
            </p:nvSpPr>
            <p:spPr bwMode="auto">
              <a:xfrm>
                <a:off x="1603376" y="2641600"/>
                <a:ext cx="936624" cy="622300"/>
              </a:xfrm>
              <a:prstGeom prst="cloudCallout">
                <a:avLst>
                  <a:gd name="adj1" fmla="val -38460"/>
                  <a:gd name="adj2" fmla="val 84949"/>
                </a:avLst>
              </a:prstGeom>
              <a:noFill/>
              <a:ln w="38100">
                <a:solidFill>
                  <a:srgbClr val="FF0000"/>
                </a:solidFill>
                <a:round/>
                <a:headEnd/>
                <a:tailEnd/>
              </a:ln>
            </p:spPr>
            <p:txBody>
              <a:bodyPr wrap="none" rtlCol="0" anchor="ctr">
                <a:prstTxWarp prst="textNoShape">
                  <a:avLst/>
                </a:prstTxWarp>
              </a:bodyPr>
              <a:lstStyle/>
              <a:p>
                <a:pPr algn="ctr" eaLnBrk="0" hangingPunct="0"/>
                <a:r>
                  <a:rPr lang="en-US" sz="2800" dirty="0" smtClean="0">
                    <a:solidFill>
                      <a:srgbClr val="FF0000"/>
                    </a:solidFill>
                    <a:latin typeface="Arial" pitchFamily="34" charset="0"/>
                    <a:cs typeface="Arial" pitchFamily="34" charset="0"/>
                  </a:rPr>
                  <a:t>0</a:t>
                </a:r>
              </a:p>
            </p:txBody>
          </p:sp>
        </p:grpSp>
        <p:grpSp>
          <p:nvGrpSpPr>
            <p:cNvPr id="129" name="Group 128"/>
            <p:cNvGrpSpPr/>
            <p:nvPr/>
          </p:nvGrpSpPr>
          <p:grpSpPr>
            <a:xfrm>
              <a:off x="2656685" y="1522690"/>
              <a:ext cx="1825624" cy="2234152"/>
              <a:chOff x="714376" y="2641600"/>
              <a:chExt cx="1825624" cy="2234152"/>
            </a:xfrm>
          </p:grpSpPr>
          <p:grpSp>
            <p:nvGrpSpPr>
              <p:cNvPr id="130" name="Group 50"/>
              <p:cNvGrpSpPr>
                <a:grpSpLocks/>
              </p:cNvGrpSpPr>
              <p:nvPr/>
            </p:nvGrpSpPr>
            <p:grpSpPr bwMode="auto">
              <a:xfrm>
                <a:off x="714376" y="3580352"/>
                <a:ext cx="1447800" cy="1295400"/>
                <a:chOff x="3168" y="1824"/>
                <a:chExt cx="912" cy="816"/>
              </a:xfrm>
            </p:grpSpPr>
            <p:sp>
              <p:nvSpPr>
                <p:cNvPr id="132"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33"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34"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35"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a:p>
              </p:txBody>
            </p:sp>
            <p:sp>
              <p:nvSpPr>
                <p:cNvPr id="136"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a:p>
              </p:txBody>
            </p:sp>
            <p:sp>
              <p:nvSpPr>
                <p:cNvPr id="137"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a:p>
              </p:txBody>
            </p:sp>
            <p:sp>
              <p:nvSpPr>
                <p:cNvPr id="138"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39"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40"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131" name="Cloud Callout 130"/>
              <p:cNvSpPr/>
              <p:nvPr/>
            </p:nvSpPr>
            <p:spPr bwMode="auto">
              <a:xfrm>
                <a:off x="1603376" y="2641600"/>
                <a:ext cx="936624" cy="622300"/>
              </a:xfrm>
              <a:prstGeom prst="cloudCallout">
                <a:avLst>
                  <a:gd name="adj1" fmla="val -38460"/>
                  <a:gd name="adj2" fmla="val 84949"/>
                </a:avLst>
              </a:prstGeom>
              <a:noFill/>
              <a:ln w="38100">
                <a:solidFill>
                  <a:srgbClr val="0000FF"/>
                </a:solidFill>
                <a:round/>
                <a:headEnd/>
                <a:tailEnd/>
              </a:ln>
            </p:spPr>
            <p:txBody>
              <a:bodyPr wrap="none" rtlCol="0" anchor="ctr">
                <a:prstTxWarp prst="textNoShape">
                  <a:avLst/>
                </a:prstTxWarp>
              </a:bodyPr>
              <a:lstStyle/>
              <a:p>
                <a:pPr algn="ctr" eaLnBrk="0" hangingPunct="0"/>
                <a:r>
                  <a:rPr lang="en-US" sz="2800" dirty="0">
                    <a:latin typeface="Arial" pitchFamily="34" charset="0"/>
                    <a:cs typeface="Arial" pitchFamily="34" charset="0"/>
                  </a:rPr>
                  <a:t>0</a:t>
                </a:r>
                <a:endParaRPr lang="en-US" sz="2800" dirty="0" smtClean="0">
                  <a:latin typeface="Arial" pitchFamily="34" charset="0"/>
                  <a:cs typeface="Arial" pitchFamily="34" charset="0"/>
                </a:endParaRPr>
              </a:p>
            </p:txBody>
          </p:sp>
        </p:grpSp>
      </p:grpSp>
      <p:sp>
        <p:nvSpPr>
          <p:cNvPr id="155" name="TextBox 154"/>
          <p:cNvSpPr txBox="1"/>
          <p:nvPr/>
        </p:nvSpPr>
        <p:spPr>
          <a:xfrm>
            <a:off x="4198516" y="3869605"/>
            <a:ext cx="380232" cy="523220"/>
          </a:xfrm>
          <a:prstGeom prst="rect">
            <a:avLst/>
          </a:prstGeom>
          <a:noFill/>
        </p:spPr>
        <p:txBody>
          <a:bodyPr wrap="none" rtlCol="0">
            <a:spAutoFit/>
          </a:bodyPr>
          <a:lstStyle/>
          <a:p>
            <a:r>
              <a:rPr lang="en-US" sz="2800" dirty="0" smtClean="0">
                <a:solidFill>
                  <a:schemeClr val="tx1"/>
                </a:solidFill>
                <a:latin typeface="cmsy10"/>
                <a:cs typeface="Arial" pitchFamily="34" charset="0"/>
              </a:rPr>
              <a:t>I</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48</a:t>
            </a:fld>
            <a:endParaRPr lang="en-US"/>
          </a:p>
        </p:txBody>
      </p:sp>
    </p:spTree>
    <p:extLst>
      <p:ext uri="{BB962C8B-B14F-4D97-AF65-F5344CB8AC3E}">
        <p14:creationId xmlns:p14="http://schemas.microsoft.com/office/powerpoint/2010/main" val="227547531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Input Graph</a:t>
            </a:r>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90" name="Rectangle 89"/>
          <p:cNvSpPr/>
          <p:nvPr/>
        </p:nvSpPr>
        <p:spPr bwMode="auto">
          <a:xfrm>
            <a:off x="2852868" y="2806700"/>
            <a:ext cx="2991379" cy="2991379"/>
          </a:xfrm>
          <a:prstGeom prst="rect">
            <a:avLst/>
          </a:prstGeom>
          <a:noFill/>
          <a:ln w="76200">
            <a:solidFill>
              <a:schemeClr val="tx1"/>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55" name="Oval 39"/>
          <p:cNvSpPr>
            <a:spLocks noChangeArrowheads="1"/>
          </p:cNvSpPr>
          <p:nvPr/>
        </p:nvSpPr>
        <p:spPr bwMode="auto">
          <a:xfrm>
            <a:off x="2546810" y="2546393"/>
            <a:ext cx="612115" cy="520613"/>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56" name="Oval 39"/>
          <p:cNvSpPr>
            <a:spLocks noChangeArrowheads="1"/>
          </p:cNvSpPr>
          <p:nvPr/>
        </p:nvSpPr>
        <p:spPr bwMode="auto">
          <a:xfrm>
            <a:off x="5538189" y="2546393"/>
            <a:ext cx="612115" cy="52061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57" name="Oval 39"/>
          <p:cNvSpPr>
            <a:spLocks noChangeArrowheads="1"/>
          </p:cNvSpPr>
          <p:nvPr/>
        </p:nvSpPr>
        <p:spPr bwMode="auto">
          <a:xfrm>
            <a:off x="5538189" y="5537772"/>
            <a:ext cx="612115" cy="520613"/>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58" name="Oval 39"/>
          <p:cNvSpPr>
            <a:spLocks noChangeArrowheads="1"/>
          </p:cNvSpPr>
          <p:nvPr/>
        </p:nvSpPr>
        <p:spPr bwMode="auto">
          <a:xfrm>
            <a:off x="2546810" y="5537771"/>
            <a:ext cx="612115" cy="52061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59" name="TextBox 58"/>
          <p:cNvSpPr txBox="1"/>
          <p:nvPr/>
        </p:nvSpPr>
        <p:spPr>
          <a:xfrm>
            <a:off x="4198516" y="3869605"/>
            <a:ext cx="380232" cy="523220"/>
          </a:xfrm>
          <a:prstGeom prst="rect">
            <a:avLst/>
          </a:prstGeom>
          <a:noFill/>
        </p:spPr>
        <p:txBody>
          <a:bodyPr wrap="none" rtlCol="0">
            <a:spAutoFit/>
          </a:bodyPr>
          <a:lstStyle/>
          <a:p>
            <a:r>
              <a:rPr lang="en-US" sz="2800" dirty="0" smtClean="0">
                <a:solidFill>
                  <a:schemeClr val="tx1"/>
                </a:solidFill>
                <a:latin typeface="cmsy10"/>
                <a:cs typeface="Arial" pitchFamily="34" charset="0"/>
              </a:rPr>
              <a:t>I</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49</a:t>
            </a:fld>
            <a:endParaRPr lang="en-US"/>
          </a:p>
        </p:txBody>
      </p:sp>
    </p:spTree>
    <p:extLst>
      <p:ext uri="{BB962C8B-B14F-4D97-AF65-F5344CB8AC3E}">
        <p14:creationId xmlns:p14="http://schemas.microsoft.com/office/powerpoint/2010/main" val="1956380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Input Graph</a:t>
            </a:r>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90" name="Rectangle 89"/>
          <p:cNvSpPr/>
          <p:nvPr/>
        </p:nvSpPr>
        <p:spPr bwMode="auto">
          <a:xfrm>
            <a:off x="2852868" y="2806700"/>
            <a:ext cx="2991379" cy="2991379"/>
          </a:xfrm>
          <a:prstGeom prst="rect">
            <a:avLst/>
          </a:prstGeom>
          <a:noFill/>
          <a:ln w="76200">
            <a:solidFill>
              <a:schemeClr val="bg1">
                <a:lumMod val="75000"/>
              </a:schemeClr>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55" name="Oval 39"/>
          <p:cNvSpPr>
            <a:spLocks noChangeArrowheads="1"/>
          </p:cNvSpPr>
          <p:nvPr/>
        </p:nvSpPr>
        <p:spPr bwMode="auto">
          <a:xfrm>
            <a:off x="2546810" y="2546393"/>
            <a:ext cx="612115" cy="520613"/>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400" dirty="0" smtClean="0">
                <a:solidFill>
                  <a:schemeClr val="bg1">
                    <a:lumMod val="75000"/>
                  </a:schemeClr>
                </a:solidFill>
                <a:latin typeface="Arial" panose="020B0604020202020204" pitchFamily="34" charset="0"/>
                <a:cs typeface="Arial" panose="020B0604020202020204" pitchFamily="34" charset="0"/>
              </a:rPr>
              <a:t>1</a:t>
            </a:r>
            <a:endParaRPr lang="en-US" sz="2400" dirty="0">
              <a:solidFill>
                <a:schemeClr val="bg1">
                  <a:lumMod val="75000"/>
                </a:schemeClr>
              </a:solidFill>
              <a:latin typeface="Arial" panose="020B0604020202020204" pitchFamily="34" charset="0"/>
              <a:cs typeface="Arial" panose="020B0604020202020204" pitchFamily="34" charset="0"/>
            </a:endParaRPr>
          </a:p>
        </p:txBody>
      </p:sp>
      <p:sp>
        <p:nvSpPr>
          <p:cNvPr id="56" name="Oval 39"/>
          <p:cNvSpPr>
            <a:spLocks noChangeArrowheads="1"/>
          </p:cNvSpPr>
          <p:nvPr/>
        </p:nvSpPr>
        <p:spPr bwMode="auto">
          <a:xfrm>
            <a:off x="5538189" y="2546393"/>
            <a:ext cx="612115" cy="520613"/>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400" dirty="0" smtClean="0">
                <a:solidFill>
                  <a:schemeClr val="bg1">
                    <a:lumMod val="75000"/>
                  </a:schemeClr>
                </a:solidFill>
                <a:latin typeface="Arial" panose="020B0604020202020204" pitchFamily="34" charset="0"/>
                <a:cs typeface="Arial" panose="020B0604020202020204" pitchFamily="34" charset="0"/>
              </a:rPr>
              <a:t>1</a:t>
            </a:r>
            <a:endParaRPr lang="en-US" sz="2400" dirty="0">
              <a:solidFill>
                <a:schemeClr val="bg1">
                  <a:lumMod val="75000"/>
                </a:schemeClr>
              </a:solidFill>
              <a:latin typeface="Arial" panose="020B0604020202020204" pitchFamily="34" charset="0"/>
              <a:cs typeface="Arial" panose="020B0604020202020204" pitchFamily="34" charset="0"/>
            </a:endParaRPr>
          </a:p>
        </p:txBody>
      </p:sp>
      <p:sp>
        <p:nvSpPr>
          <p:cNvPr id="57" name="Oval 39"/>
          <p:cNvSpPr>
            <a:spLocks noChangeArrowheads="1"/>
          </p:cNvSpPr>
          <p:nvPr/>
        </p:nvSpPr>
        <p:spPr bwMode="auto">
          <a:xfrm>
            <a:off x="5538189" y="5537772"/>
            <a:ext cx="612115" cy="520613"/>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400" dirty="0" smtClean="0">
                <a:solidFill>
                  <a:schemeClr val="bg1">
                    <a:lumMod val="75000"/>
                  </a:schemeClr>
                </a:solidFill>
                <a:latin typeface="Arial" panose="020B0604020202020204" pitchFamily="34" charset="0"/>
                <a:cs typeface="Arial" panose="020B0604020202020204" pitchFamily="34" charset="0"/>
              </a:rPr>
              <a:t>0</a:t>
            </a:r>
            <a:endParaRPr lang="en-US" sz="2400" dirty="0">
              <a:solidFill>
                <a:schemeClr val="bg1">
                  <a:lumMod val="75000"/>
                </a:schemeClr>
              </a:solidFill>
              <a:latin typeface="Arial" panose="020B0604020202020204" pitchFamily="34" charset="0"/>
              <a:cs typeface="Arial" panose="020B0604020202020204" pitchFamily="34" charset="0"/>
            </a:endParaRPr>
          </a:p>
        </p:txBody>
      </p:sp>
      <p:sp>
        <p:nvSpPr>
          <p:cNvPr id="58" name="Oval 39"/>
          <p:cNvSpPr>
            <a:spLocks noChangeArrowheads="1"/>
          </p:cNvSpPr>
          <p:nvPr/>
        </p:nvSpPr>
        <p:spPr bwMode="auto">
          <a:xfrm>
            <a:off x="2546810" y="5537771"/>
            <a:ext cx="612115" cy="520613"/>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400" dirty="0" smtClean="0">
                <a:solidFill>
                  <a:schemeClr val="bg1">
                    <a:lumMod val="75000"/>
                  </a:schemeClr>
                </a:solidFill>
                <a:latin typeface="Arial" panose="020B0604020202020204" pitchFamily="34" charset="0"/>
                <a:cs typeface="Arial" panose="020B0604020202020204" pitchFamily="34" charset="0"/>
              </a:rPr>
              <a:t>0</a:t>
            </a:r>
            <a:endParaRPr lang="en-US" sz="2400" dirty="0">
              <a:solidFill>
                <a:schemeClr val="bg1">
                  <a:lumMod val="75000"/>
                </a:schemeClr>
              </a:solidFill>
              <a:latin typeface="Arial" panose="020B0604020202020204" pitchFamily="34" charset="0"/>
              <a:cs typeface="Arial" panose="020B0604020202020204" pitchFamily="34" charset="0"/>
            </a:endParaRPr>
          </a:p>
        </p:txBody>
      </p:sp>
      <p:sp>
        <p:nvSpPr>
          <p:cNvPr id="9" name="Text Box 122"/>
          <p:cNvSpPr txBox="1">
            <a:spLocks noChangeArrowheads="1"/>
          </p:cNvSpPr>
          <p:nvPr/>
        </p:nvSpPr>
        <p:spPr bwMode="auto">
          <a:xfrm>
            <a:off x="2018328" y="3049145"/>
            <a:ext cx="94448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Pure</a:t>
            </a:r>
          </a:p>
        </p:txBody>
      </p:sp>
      <p:sp>
        <p:nvSpPr>
          <p:cNvPr id="10" name="Text Box 122"/>
          <p:cNvSpPr txBox="1">
            <a:spLocks noChangeArrowheads="1"/>
          </p:cNvSpPr>
          <p:nvPr/>
        </p:nvSpPr>
        <p:spPr bwMode="auto">
          <a:xfrm>
            <a:off x="2018328" y="3942678"/>
            <a:ext cx="446468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Colored by process names</a:t>
            </a:r>
          </a:p>
        </p:txBody>
      </p:sp>
      <p:sp>
        <p:nvSpPr>
          <p:cNvPr id="11" name="Text Box 122"/>
          <p:cNvSpPr txBox="1">
            <a:spLocks noChangeArrowheads="1"/>
          </p:cNvSpPr>
          <p:nvPr/>
        </p:nvSpPr>
        <p:spPr bwMode="auto">
          <a:xfrm>
            <a:off x="2018328" y="4836212"/>
            <a:ext cx="396615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Labeled by input values</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50</a:t>
            </a:fld>
            <a:endParaRPr lang="en-US"/>
          </a:p>
        </p:txBody>
      </p:sp>
    </p:spTree>
    <p:extLst>
      <p:ext uri="{BB962C8B-B14F-4D97-AF65-F5344CB8AC3E}">
        <p14:creationId xmlns:p14="http://schemas.microsoft.com/office/powerpoint/2010/main" val="32428377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Output Graph</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55" name="Oval 39"/>
          <p:cNvSpPr>
            <a:spLocks noChangeArrowheads="1"/>
          </p:cNvSpPr>
          <p:nvPr/>
        </p:nvSpPr>
        <p:spPr bwMode="auto">
          <a:xfrm>
            <a:off x="2546810" y="2546393"/>
            <a:ext cx="612115" cy="520613"/>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56" name="Oval 39"/>
          <p:cNvSpPr>
            <a:spLocks noChangeArrowheads="1"/>
          </p:cNvSpPr>
          <p:nvPr/>
        </p:nvSpPr>
        <p:spPr bwMode="auto">
          <a:xfrm>
            <a:off x="5538189" y="2546393"/>
            <a:ext cx="612115" cy="52061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57" name="Oval 39"/>
          <p:cNvSpPr>
            <a:spLocks noChangeArrowheads="1"/>
          </p:cNvSpPr>
          <p:nvPr/>
        </p:nvSpPr>
        <p:spPr bwMode="auto">
          <a:xfrm>
            <a:off x="5538189" y="5537772"/>
            <a:ext cx="612115" cy="520613"/>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58" name="Oval 39"/>
          <p:cNvSpPr>
            <a:spLocks noChangeArrowheads="1"/>
          </p:cNvSpPr>
          <p:nvPr/>
        </p:nvSpPr>
        <p:spPr bwMode="auto">
          <a:xfrm>
            <a:off x="2546810" y="5537771"/>
            <a:ext cx="612115" cy="52061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cxnSp>
        <p:nvCxnSpPr>
          <p:cNvPr id="5" name="Straight Connector 4"/>
          <p:cNvCxnSpPr>
            <a:stCxn id="55" idx="6"/>
            <a:endCxn id="56" idx="2"/>
          </p:cNvCxnSpPr>
          <p:nvPr/>
        </p:nvCxnSpPr>
        <p:spPr bwMode="auto">
          <a:xfrm>
            <a:off x="3158925" y="2806700"/>
            <a:ext cx="2379264" cy="0"/>
          </a:xfrm>
          <a:prstGeom prst="line">
            <a:avLst/>
          </a:prstGeom>
          <a:noFill/>
          <a:ln w="57150" cap="flat" cmpd="sng" algn="ctr">
            <a:solidFill>
              <a:schemeClr val="tx1"/>
            </a:solidFill>
            <a:prstDash val="solid"/>
            <a:round/>
            <a:headEnd type="none" w="med" len="med"/>
            <a:tailEnd type="none" w="med" len="med"/>
          </a:ln>
          <a:effectLst/>
        </p:spPr>
      </p:cxnSp>
      <p:cxnSp>
        <p:nvCxnSpPr>
          <p:cNvPr id="7" name="Straight Connector 6"/>
          <p:cNvCxnSpPr>
            <a:stCxn id="58" idx="6"/>
            <a:endCxn id="57" idx="2"/>
          </p:cNvCxnSpPr>
          <p:nvPr/>
        </p:nvCxnSpPr>
        <p:spPr bwMode="auto">
          <a:xfrm>
            <a:off x="3158925" y="5798078"/>
            <a:ext cx="2379264" cy="1"/>
          </a:xfrm>
          <a:prstGeom prst="line">
            <a:avLst/>
          </a:prstGeom>
          <a:noFill/>
          <a:ln w="57150" cap="flat" cmpd="sng" algn="ctr">
            <a:solidFill>
              <a:schemeClr val="tx1"/>
            </a:solidFill>
            <a:prstDash val="solid"/>
            <a:round/>
            <a:headEnd type="none" w="med" len="med"/>
            <a:tailEnd type="none" w="med" len="med"/>
          </a:ln>
          <a:effectLst/>
        </p:spPr>
      </p:cxnSp>
      <p:sp>
        <p:nvSpPr>
          <p:cNvPr id="13" name="TextBox 12"/>
          <p:cNvSpPr txBox="1"/>
          <p:nvPr/>
        </p:nvSpPr>
        <p:spPr>
          <a:xfrm>
            <a:off x="4198516" y="3869605"/>
            <a:ext cx="470000" cy="523220"/>
          </a:xfrm>
          <a:prstGeom prst="rect">
            <a:avLst/>
          </a:prstGeom>
          <a:noFill/>
        </p:spPr>
        <p:txBody>
          <a:bodyPr wrap="none" rtlCol="0">
            <a:spAutoFit/>
          </a:bodyPr>
          <a:lstStyle/>
          <a:p>
            <a:r>
              <a:rPr lang="en-US" sz="2800" dirty="0" smtClean="0">
                <a:solidFill>
                  <a:schemeClr val="tx1"/>
                </a:solidFill>
                <a:latin typeface="cmsy10"/>
                <a:cs typeface="Arial" pitchFamily="34" charset="0"/>
              </a:rPr>
              <a:t>O</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51</a:t>
            </a:fld>
            <a:endParaRPr lang="en-US"/>
          </a:p>
        </p:txBody>
      </p:sp>
    </p:spTree>
    <p:extLst>
      <p:ext uri="{BB962C8B-B14F-4D97-AF65-F5344CB8AC3E}">
        <p14:creationId xmlns:p14="http://schemas.microsoft.com/office/powerpoint/2010/main" val="380198435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Carrier Map</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15" name="Group 14"/>
          <p:cNvGrpSpPr/>
          <p:nvPr/>
        </p:nvGrpSpPr>
        <p:grpSpPr>
          <a:xfrm>
            <a:off x="1420648" y="2443280"/>
            <a:ext cx="2022804" cy="1971440"/>
            <a:chOff x="2546810" y="2546393"/>
            <a:chExt cx="3603494" cy="3511992"/>
          </a:xfrm>
        </p:grpSpPr>
        <p:sp>
          <p:nvSpPr>
            <p:cNvPr id="4" name="Rectangle 3"/>
            <p:cNvSpPr/>
            <p:nvPr/>
          </p:nvSpPr>
          <p:spPr bwMode="auto">
            <a:xfrm>
              <a:off x="2852868" y="2806700"/>
              <a:ext cx="2991379" cy="2991379"/>
            </a:xfrm>
            <a:prstGeom prst="rect">
              <a:avLst/>
            </a:prstGeom>
            <a:noFill/>
            <a:ln w="76200">
              <a:solidFill>
                <a:schemeClr val="tx1"/>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5" name="Oval 39"/>
            <p:cNvSpPr>
              <a:spLocks noChangeArrowheads="1"/>
            </p:cNvSpPr>
            <p:nvPr/>
          </p:nvSpPr>
          <p:spPr bwMode="auto">
            <a:xfrm>
              <a:off x="2546810" y="2546393"/>
              <a:ext cx="612115" cy="520613"/>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6" name="Oval 39"/>
            <p:cNvSpPr>
              <a:spLocks noChangeArrowheads="1"/>
            </p:cNvSpPr>
            <p:nvPr/>
          </p:nvSpPr>
          <p:spPr bwMode="auto">
            <a:xfrm>
              <a:off x="5538189" y="2546393"/>
              <a:ext cx="612115" cy="52061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7" name="Oval 39"/>
            <p:cNvSpPr>
              <a:spLocks noChangeArrowheads="1"/>
            </p:cNvSpPr>
            <p:nvPr/>
          </p:nvSpPr>
          <p:spPr bwMode="auto">
            <a:xfrm>
              <a:off x="5538189" y="5537772"/>
              <a:ext cx="612115" cy="520613"/>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8" name="Oval 39"/>
            <p:cNvSpPr>
              <a:spLocks noChangeArrowheads="1"/>
            </p:cNvSpPr>
            <p:nvPr/>
          </p:nvSpPr>
          <p:spPr bwMode="auto">
            <a:xfrm>
              <a:off x="2546810" y="5537771"/>
              <a:ext cx="612115" cy="52061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grpSp>
      <p:grpSp>
        <p:nvGrpSpPr>
          <p:cNvPr id="26" name="Group 25"/>
          <p:cNvGrpSpPr/>
          <p:nvPr/>
        </p:nvGrpSpPr>
        <p:grpSpPr>
          <a:xfrm>
            <a:off x="5700548" y="2443280"/>
            <a:ext cx="2022804" cy="1971440"/>
            <a:chOff x="5689600" y="3223489"/>
            <a:chExt cx="2022804" cy="1971440"/>
          </a:xfrm>
        </p:grpSpPr>
        <p:sp>
          <p:nvSpPr>
            <p:cNvPr id="18" name="Oval 39"/>
            <p:cNvSpPr>
              <a:spLocks noChangeArrowheads="1"/>
            </p:cNvSpPr>
            <p:nvPr/>
          </p:nvSpPr>
          <p:spPr bwMode="auto">
            <a:xfrm>
              <a:off x="5689600" y="3223489"/>
              <a:ext cx="343608" cy="29224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19" name="Oval 39"/>
            <p:cNvSpPr>
              <a:spLocks noChangeArrowheads="1"/>
            </p:cNvSpPr>
            <p:nvPr/>
          </p:nvSpPr>
          <p:spPr bwMode="auto">
            <a:xfrm>
              <a:off x="7368796" y="3223489"/>
              <a:ext cx="343608" cy="292244"/>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20" name="Oval 39"/>
            <p:cNvSpPr>
              <a:spLocks noChangeArrowheads="1"/>
            </p:cNvSpPr>
            <p:nvPr/>
          </p:nvSpPr>
          <p:spPr bwMode="auto">
            <a:xfrm>
              <a:off x="7368796" y="4902685"/>
              <a:ext cx="343608" cy="29224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21" name="Oval 39"/>
            <p:cNvSpPr>
              <a:spLocks noChangeArrowheads="1"/>
            </p:cNvSpPr>
            <p:nvPr/>
          </p:nvSpPr>
          <p:spPr bwMode="auto">
            <a:xfrm>
              <a:off x="5689600" y="4902685"/>
              <a:ext cx="343608" cy="292244"/>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cxnSp>
          <p:nvCxnSpPr>
            <p:cNvPr id="23" name="Straight Connector 22"/>
            <p:cNvCxnSpPr>
              <a:stCxn id="18" idx="6"/>
              <a:endCxn id="19" idx="2"/>
            </p:cNvCxnSpPr>
            <p:nvPr/>
          </p:nvCxnSpPr>
          <p:spPr bwMode="auto">
            <a:xfrm>
              <a:off x="6033208" y="3369611"/>
              <a:ext cx="1335588" cy="0"/>
            </a:xfrm>
            <a:prstGeom prst="line">
              <a:avLst/>
            </a:prstGeom>
            <a:noFill/>
            <a:ln w="57150" cap="flat" cmpd="sng" algn="ctr">
              <a:solidFill>
                <a:schemeClr val="tx1"/>
              </a:solidFill>
              <a:prstDash val="solid"/>
              <a:round/>
              <a:headEnd type="none" w="med" len="med"/>
              <a:tailEnd type="none" w="med" len="med"/>
            </a:ln>
            <a:effectLst/>
          </p:spPr>
        </p:cxnSp>
        <p:cxnSp>
          <p:nvCxnSpPr>
            <p:cNvPr id="25" name="Straight Connector 24"/>
            <p:cNvCxnSpPr>
              <a:stCxn id="21" idx="6"/>
              <a:endCxn id="20" idx="2"/>
            </p:cNvCxnSpPr>
            <p:nvPr/>
          </p:nvCxnSpPr>
          <p:spPr bwMode="auto">
            <a:xfrm>
              <a:off x="6033208" y="5048807"/>
              <a:ext cx="1335588" cy="0"/>
            </a:xfrm>
            <a:prstGeom prst="line">
              <a:avLst/>
            </a:prstGeom>
            <a:noFill/>
            <a:ln w="57150" cap="flat" cmpd="sng" algn="ctr">
              <a:solidFill>
                <a:schemeClr val="tx1"/>
              </a:solidFill>
              <a:prstDash val="solid"/>
              <a:round/>
              <a:headEnd type="none" w="med" len="med"/>
              <a:tailEnd type="none" w="med" len="med"/>
            </a:ln>
            <a:effectLst/>
          </p:spPr>
        </p:cxnSp>
      </p:grpSp>
      <p:sp>
        <p:nvSpPr>
          <p:cNvPr id="27" name="Right Arrow 26"/>
          <p:cNvSpPr/>
          <p:nvPr/>
        </p:nvSpPr>
        <p:spPr bwMode="auto">
          <a:xfrm>
            <a:off x="3443452" y="2581989"/>
            <a:ext cx="2257096" cy="1694023"/>
          </a:xfrm>
          <a:prstGeom prst="right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800" dirty="0" smtClean="0">
                <a:solidFill>
                  <a:schemeClr val="bg1"/>
                </a:solidFill>
                <a:latin typeface="cmmi10"/>
                <a:cs typeface="Arial" pitchFamily="34" charset="0"/>
              </a:rPr>
              <a:t>¢</a:t>
            </a:r>
            <a:r>
              <a:rPr lang="en-US" sz="2800" dirty="0" smtClean="0">
                <a:solidFill>
                  <a:schemeClr val="bg1"/>
                </a:solidFill>
                <a:latin typeface="Arial" panose="020B0604020202020204" pitchFamily="34" charset="0"/>
                <a:cs typeface="Arial" panose="020B0604020202020204" pitchFamily="34" charset="0"/>
              </a:rPr>
              <a:t>:</a:t>
            </a:r>
            <a:r>
              <a:rPr lang="en-US" sz="2800" dirty="0" smtClean="0">
                <a:solidFill>
                  <a:schemeClr val="bg1"/>
                </a:solidFill>
                <a:latin typeface="cmmi10"/>
                <a:cs typeface="Arial" pitchFamily="34" charset="0"/>
              </a:rPr>
              <a:t> </a:t>
            </a:r>
            <a:r>
              <a:rPr lang="en-US" sz="2800" dirty="0" smtClean="0">
                <a:solidFill>
                  <a:schemeClr val="bg1"/>
                </a:solidFill>
                <a:latin typeface="cmsy10"/>
                <a:cs typeface="Arial" pitchFamily="34" charset="0"/>
              </a:rPr>
              <a:t>I</a:t>
            </a:r>
            <a:r>
              <a:rPr lang="en-US" sz="2800" dirty="0" smtClean="0">
                <a:solidFill>
                  <a:schemeClr val="bg1"/>
                </a:solidFill>
                <a:latin typeface="cmmi10"/>
                <a:cs typeface="Arial" pitchFamily="34" charset="0"/>
              </a:rPr>
              <a:t> </a:t>
            </a:r>
            <a:r>
              <a:rPr lang="en-US" sz="2800" dirty="0" smtClean="0">
                <a:solidFill>
                  <a:schemeClr val="bg1"/>
                </a:solidFill>
                <a:latin typeface="cmsy10"/>
                <a:cs typeface="Arial" pitchFamily="34" charset="0"/>
              </a:rPr>
              <a:t>!</a:t>
            </a:r>
            <a:r>
              <a:rPr lang="en-US" sz="2800" dirty="0" smtClean="0">
                <a:solidFill>
                  <a:schemeClr val="bg1"/>
                </a:solidFill>
                <a:latin typeface="cmmi10"/>
                <a:cs typeface="Arial" pitchFamily="34" charset="0"/>
              </a:rPr>
              <a:t> </a:t>
            </a:r>
            <a:r>
              <a:rPr lang="en-US" sz="2800" dirty="0" smtClean="0">
                <a:solidFill>
                  <a:schemeClr val="bg1"/>
                </a:solidFill>
                <a:latin typeface="Arial"/>
                <a:cs typeface="Arial" pitchFamily="34" charset="0"/>
              </a:rPr>
              <a:t>2</a:t>
            </a:r>
            <a:r>
              <a:rPr lang="en-US" sz="2800" baseline="30000" dirty="0" smtClean="0">
                <a:solidFill>
                  <a:schemeClr val="bg1"/>
                </a:solidFill>
                <a:latin typeface="cmsy10"/>
                <a:cs typeface="Arial" pitchFamily="34" charset="0"/>
              </a:rPr>
              <a:t>O</a:t>
            </a:r>
          </a:p>
        </p:txBody>
      </p:sp>
      <p:sp>
        <p:nvSpPr>
          <p:cNvPr id="9" name="TextBox 8"/>
          <p:cNvSpPr txBox="1"/>
          <p:nvPr/>
        </p:nvSpPr>
        <p:spPr>
          <a:xfrm>
            <a:off x="2183632" y="3167390"/>
            <a:ext cx="380232" cy="523220"/>
          </a:xfrm>
          <a:prstGeom prst="rect">
            <a:avLst/>
          </a:prstGeom>
          <a:noFill/>
        </p:spPr>
        <p:txBody>
          <a:bodyPr wrap="none" rtlCol="0">
            <a:spAutoFit/>
          </a:bodyPr>
          <a:lstStyle/>
          <a:p>
            <a:r>
              <a:rPr lang="en-US" sz="2800" dirty="0" smtClean="0">
                <a:solidFill>
                  <a:schemeClr val="tx1"/>
                </a:solidFill>
                <a:latin typeface="cmsy10"/>
                <a:cs typeface="Arial" pitchFamily="34" charset="0"/>
              </a:rPr>
              <a:t>I</a:t>
            </a:r>
          </a:p>
        </p:txBody>
      </p:sp>
      <p:sp>
        <p:nvSpPr>
          <p:cNvPr id="22" name="TextBox 21"/>
          <p:cNvSpPr txBox="1"/>
          <p:nvPr/>
        </p:nvSpPr>
        <p:spPr>
          <a:xfrm>
            <a:off x="6476950" y="3167390"/>
            <a:ext cx="470000" cy="523220"/>
          </a:xfrm>
          <a:prstGeom prst="rect">
            <a:avLst/>
          </a:prstGeom>
          <a:noFill/>
        </p:spPr>
        <p:txBody>
          <a:bodyPr wrap="none" rtlCol="0">
            <a:spAutoFit/>
          </a:bodyPr>
          <a:lstStyle/>
          <a:p>
            <a:r>
              <a:rPr lang="en-US" sz="2800" dirty="0" smtClean="0">
                <a:solidFill>
                  <a:schemeClr val="tx1"/>
                </a:solidFill>
                <a:latin typeface="cmsy10"/>
                <a:cs typeface="Arial" pitchFamily="34" charset="0"/>
              </a:rPr>
              <a:t>O</a:t>
            </a:r>
          </a:p>
        </p:txBody>
      </p:sp>
      <p:sp>
        <p:nvSpPr>
          <p:cNvPr id="10" name="Slide Number Placeholder 9"/>
          <p:cNvSpPr>
            <a:spLocks noGrp="1"/>
          </p:cNvSpPr>
          <p:nvPr>
            <p:ph type="sldNum" sz="quarter" idx="11"/>
          </p:nvPr>
        </p:nvSpPr>
        <p:spPr/>
        <p:txBody>
          <a:bodyPr/>
          <a:lstStyle/>
          <a:p>
            <a:pPr>
              <a:defRPr/>
            </a:pPr>
            <a:fld id="{D00CE9E0-F6A1-4E8E-BB09-1EDDAB12400D}" type="slidenum">
              <a:rPr lang="en-US" smtClean="0"/>
              <a:pPr>
                <a:defRPr/>
              </a:pPr>
              <a:t>52</a:t>
            </a:fld>
            <a:endParaRPr lang="en-US"/>
          </a:p>
        </p:txBody>
      </p:sp>
    </p:spTree>
    <p:extLst>
      <p:ext uri="{BB962C8B-B14F-4D97-AF65-F5344CB8AC3E}">
        <p14:creationId xmlns:p14="http://schemas.microsoft.com/office/powerpoint/2010/main" val="39594540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Carrier Map</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Rectangle 3"/>
          <p:cNvSpPr/>
          <p:nvPr/>
        </p:nvSpPr>
        <p:spPr bwMode="auto">
          <a:xfrm>
            <a:off x="1592452" y="2589402"/>
            <a:ext cx="1679196" cy="1679196"/>
          </a:xfrm>
          <a:prstGeom prst="rect">
            <a:avLst/>
          </a:prstGeom>
          <a:noFill/>
          <a:ln w="76200">
            <a:solidFill>
              <a:schemeClr val="bg1">
                <a:lumMod val="75000"/>
              </a:schemeClr>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5" name="Oval 39"/>
          <p:cNvSpPr>
            <a:spLocks noChangeArrowheads="1"/>
          </p:cNvSpPr>
          <p:nvPr/>
        </p:nvSpPr>
        <p:spPr bwMode="auto">
          <a:xfrm>
            <a:off x="1420648" y="2443280"/>
            <a:ext cx="343608" cy="29224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6" name="Oval 39"/>
          <p:cNvSpPr>
            <a:spLocks noChangeArrowheads="1"/>
          </p:cNvSpPr>
          <p:nvPr/>
        </p:nvSpPr>
        <p:spPr bwMode="auto">
          <a:xfrm>
            <a:off x="3099844" y="2443280"/>
            <a:ext cx="343608" cy="292244"/>
          </a:xfrm>
          <a:prstGeom prst="ellipse">
            <a:avLst/>
          </a:prstGeom>
          <a:solidFill>
            <a:schemeClr val="bg1">
              <a:lumMod val="75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7" name="Oval 39"/>
          <p:cNvSpPr>
            <a:spLocks noChangeArrowheads="1"/>
          </p:cNvSpPr>
          <p:nvPr/>
        </p:nvSpPr>
        <p:spPr bwMode="auto">
          <a:xfrm>
            <a:off x="3099844" y="4122476"/>
            <a:ext cx="343608" cy="292244"/>
          </a:xfrm>
          <a:prstGeom prst="ellipse">
            <a:avLst/>
          </a:prstGeom>
          <a:solidFill>
            <a:schemeClr val="bg1">
              <a:lumMod val="75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8" name="Oval 39"/>
          <p:cNvSpPr>
            <a:spLocks noChangeArrowheads="1"/>
          </p:cNvSpPr>
          <p:nvPr/>
        </p:nvSpPr>
        <p:spPr bwMode="auto">
          <a:xfrm>
            <a:off x="1420648" y="4122476"/>
            <a:ext cx="343608" cy="292244"/>
          </a:xfrm>
          <a:prstGeom prst="ellipse">
            <a:avLst/>
          </a:prstGeom>
          <a:solidFill>
            <a:schemeClr val="bg1">
              <a:lumMod val="75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18" name="Oval 39"/>
          <p:cNvSpPr>
            <a:spLocks noChangeArrowheads="1"/>
          </p:cNvSpPr>
          <p:nvPr/>
        </p:nvSpPr>
        <p:spPr bwMode="auto">
          <a:xfrm>
            <a:off x="5700548" y="2443280"/>
            <a:ext cx="343608" cy="29224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19" name="Oval 39"/>
          <p:cNvSpPr>
            <a:spLocks noChangeArrowheads="1"/>
          </p:cNvSpPr>
          <p:nvPr/>
        </p:nvSpPr>
        <p:spPr bwMode="auto">
          <a:xfrm>
            <a:off x="7379744" y="2443280"/>
            <a:ext cx="343608" cy="292244"/>
          </a:xfrm>
          <a:prstGeom prst="ellipse">
            <a:avLst/>
          </a:prstGeom>
          <a:solidFill>
            <a:schemeClr val="bg1">
              <a:lumMod val="75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20" name="Oval 39"/>
          <p:cNvSpPr>
            <a:spLocks noChangeArrowheads="1"/>
          </p:cNvSpPr>
          <p:nvPr/>
        </p:nvSpPr>
        <p:spPr bwMode="auto">
          <a:xfrm>
            <a:off x="7379744" y="4122476"/>
            <a:ext cx="343608" cy="292244"/>
          </a:xfrm>
          <a:prstGeom prst="ellipse">
            <a:avLst/>
          </a:prstGeom>
          <a:solidFill>
            <a:schemeClr val="bg1">
              <a:lumMod val="75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21" name="Oval 39"/>
          <p:cNvSpPr>
            <a:spLocks noChangeArrowheads="1"/>
          </p:cNvSpPr>
          <p:nvPr/>
        </p:nvSpPr>
        <p:spPr bwMode="auto">
          <a:xfrm>
            <a:off x="5700548" y="4122476"/>
            <a:ext cx="343608" cy="292244"/>
          </a:xfrm>
          <a:prstGeom prst="ellipse">
            <a:avLst/>
          </a:prstGeom>
          <a:solidFill>
            <a:schemeClr val="bg1">
              <a:lumMod val="75000"/>
            </a:schemeClr>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cxnSp>
        <p:nvCxnSpPr>
          <p:cNvPr id="23" name="Straight Connector 22"/>
          <p:cNvCxnSpPr>
            <a:stCxn id="18" idx="6"/>
            <a:endCxn id="19" idx="2"/>
          </p:cNvCxnSpPr>
          <p:nvPr/>
        </p:nvCxnSpPr>
        <p:spPr bwMode="auto">
          <a:xfrm>
            <a:off x="6044156" y="2589402"/>
            <a:ext cx="1335588" cy="0"/>
          </a:xfrm>
          <a:prstGeom prst="line">
            <a:avLst/>
          </a:prstGeom>
          <a:noFill/>
          <a:ln w="57150" cap="flat" cmpd="sng" algn="ctr">
            <a:solidFill>
              <a:schemeClr val="bg1">
                <a:lumMod val="75000"/>
              </a:schemeClr>
            </a:solidFill>
            <a:prstDash val="solid"/>
            <a:round/>
            <a:headEnd type="none" w="med" len="med"/>
            <a:tailEnd type="none" w="med" len="med"/>
          </a:ln>
          <a:effectLst/>
        </p:spPr>
      </p:cxnSp>
      <p:cxnSp>
        <p:nvCxnSpPr>
          <p:cNvPr id="25" name="Straight Connector 24"/>
          <p:cNvCxnSpPr>
            <a:stCxn id="21" idx="6"/>
            <a:endCxn id="20" idx="2"/>
          </p:cNvCxnSpPr>
          <p:nvPr/>
        </p:nvCxnSpPr>
        <p:spPr bwMode="auto">
          <a:xfrm>
            <a:off x="6044156" y="4268598"/>
            <a:ext cx="1335588" cy="0"/>
          </a:xfrm>
          <a:prstGeom prst="line">
            <a:avLst/>
          </a:prstGeom>
          <a:noFill/>
          <a:ln w="57150" cap="flat" cmpd="sng" algn="ctr">
            <a:solidFill>
              <a:schemeClr val="bg1">
                <a:lumMod val="75000"/>
              </a:schemeClr>
            </a:solidFill>
            <a:prstDash val="solid"/>
            <a:round/>
            <a:headEnd type="none" w="med" len="med"/>
            <a:tailEnd type="none" w="med" len="med"/>
          </a:ln>
          <a:effectLst/>
        </p:spPr>
      </p:cxnSp>
      <p:sp>
        <p:nvSpPr>
          <p:cNvPr id="27" name="Right Arrow 26"/>
          <p:cNvSpPr/>
          <p:nvPr/>
        </p:nvSpPr>
        <p:spPr bwMode="auto">
          <a:xfrm>
            <a:off x="3443452" y="2581989"/>
            <a:ext cx="2257096" cy="1694023"/>
          </a:xfrm>
          <a:prstGeom prst="right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800" dirty="0" smtClean="0">
                <a:solidFill>
                  <a:schemeClr val="bg1"/>
                </a:solidFill>
                <a:latin typeface="cmmi10"/>
                <a:cs typeface="Arial" pitchFamily="34" charset="0"/>
              </a:rPr>
              <a:t>¢</a:t>
            </a:r>
            <a:r>
              <a:rPr lang="en-US" sz="2800" dirty="0">
                <a:solidFill>
                  <a:schemeClr val="bg1"/>
                </a:solidFill>
                <a:latin typeface="Arial" panose="020B0604020202020204" pitchFamily="34" charset="0"/>
                <a:cs typeface="Arial" panose="020B0604020202020204" pitchFamily="34" charset="0"/>
              </a:rPr>
              <a:t>:</a:t>
            </a:r>
            <a:r>
              <a:rPr lang="en-US" sz="2800" dirty="0" smtClean="0">
                <a:solidFill>
                  <a:schemeClr val="bg1"/>
                </a:solidFill>
                <a:latin typeface="cmmi10"/>
                <a:cs typeface="Arial" pitchFamily="34" charset="0"/>
              </a:rPr>
              <a:t> </a:t>
            </a:r>
            <a:r>
              <a:rPr lang="en-US" sz="2800" dirty="0" smtClean="0">
                <a:solidFill>
                  <a:schemeClr val="bg1"/>
                </a:solidFill>
                <a:latin typeface="cmsy10"/>
                <a:cs typeface="Arial" pitchFamily="34" charset="0"/>
              </a:rPr>
              <a:t>I</a:t>
            </a:r>
            <a:r>
              <a:rPr lang="en-US" sz="2800" dirty="0" smtClean="0">
                <a:solidFill>
                  <a:schemeClr val="bg1"/>
                </a:solidFill>
                <a:latin typeface="cmmi10"/>
                <a:cs typeface="Arial" pitchFamily="34" charset="0"/>
              </a:rPr>
              <a:t> </a:t>
            </a:r>
            <a:r>
              <a:rPr lang="en-US" sz="2800" dirty="0" smtClean="0">
                <a:solidFill>
                  <a:schemeClr val="bg1"/>
                </a:solidFill>
                <a:latin typeface="cmsy10"/>
                <a:cs typeface="Arial" pitchFamily="34" charset="0"/>
              </a:rPr>
              <a:t>!</a:t>
            </a:r>
            <a:r>
              <a:rPr lang="en-US" sz="2800" dirty="0" smtClean="0">
                <a:solidFill>
                  <a:schemeClr val="bg1"/>
                </a:solidFill>
                <a:latin typeface="cmmi10"/>
                <a:cs typeface="Arial" pitchFamily="34" charset="0"/>
              </a:rPr>
              <a:t> </a:t>
            </a:r>
            <a:r>
              <a:rPr lang="en-US" sz="2800" dirty="0" smtClean="0">
                <a:solidFill>
                  <a:schemeClr val="bg1"/>
                </a:solidFill>
                <a:latin typeface="Arial"/>
                <a:cs typeface="Arial" pitchFamily="34" charset="0"/>
              </a:rPr>
              <a:t>2</a:t>
            </a:r>
            <a:r>
              <a:rPr lang="en-US" sz="2800" baseline="30000" dirty="0" smtClean="0">
                <a:solidFill>
                  <a:schemeClr val="bg1"/>
                </a:solidFill>
                <a:latin typeface="cmsy10"/>
                <a:cs typeface="Arial" pitchFamily="34" charset="0"/>
              </a:rPr>
              <a:t>O</a:t>
            </a:r>
          </a:p>
        </p:txBody>
      </p:sp>
      <p:sp>
        <p:nvSpPr>
          <p:cNvPr id="9" name="TextBox 8"/>
          <p:cNvSpPr txBox="1"/>
          <p:nvPr/>
        </p:nvSpPr>
        <p:spPr>
          <a:xfrm>
            <a:off x="2183632" y="3167390"/>
            <a:ext cx="380232" cy="523220"/>
          </a:xfrm>
          <a:prstGeom prst="rect">
            <a:avLst/>
          </a:prstGeom>
          <a:noFill/>
        </p:spPr>
        <p:txBody>
          <a:bodyPr wrap="none" rtlCol="0">
            <a:spAutoFit/>
          </a:bodyPr>
          <a:lstStyle/>
          <a:p>
            <a:r>
              <a:rPr lang="en-US" sz="2800" dirty="0" smtClean="0">
                <a:solidFill>
                  <a:schemeClr val="tx1"/>
                </a:solidFill>
                <a:latin typeface="cmsy10"/>
                <a:cs typeface="Arial" pitchFamily="34" charset="0"/>
              </a:rPr>
              <a:t>I</a:t>
            </a:r>
          </a:p>
        </p:txBody>
      </p:sp>
      <p:sp>
        <p:nvSpPr>
          <p:cNvPr id="22" name="TextBox 21"/>
          <p:cNvSpPr txBox="1"/>
          <p:nvPr/>
        </p:nvSpPr>
        <p:spPr>
          <a:xfrm>
            <a:off x="6476950" y="3167390"/>
            <a:ext cx="470000" cy="523220"/>
          </a:xfrm>
          <a:prstGeom prst="rect">
            <a:avLst/>
          </a:prstGeom>
          <a:noFill/>
        </p:spPr>
        <p:txBody>
          <a:bodyPr wrap="none" rtlCol="0">
            <a:spAutoFit/>
          </a:bodyPr>
          <a:lstStyle/>
          <a:p>
            <a:r>
              <a:rPr lang="en-US" sz="2800" dirty="0" smtClean="0">
                <a:solidFill>
                  <a:schemeClr val="tx1"/>
                </a:solidFill>
                <a:latin typeface="cmsy10"/>
                <a:cs typeface="Arial" pitchFamily="34" charset="0"/>
              </a:rPr>
              <a:t>O</a:t>
            </a:r>
          </a:p>
        </p:txBody>
      </p:sp>
      <p:sp>
        <p:nvSpPr>
          <p:cNvPr id="24" name="Text Box 122"/>
          <p:cNvSpPr txBox="1">
            <a:spLocks noChangeArrowheads="1"/>
          </p:cNvSpPr>
          <p:nvPr/>
        </p:nvSpPr>
        <p:spPr bwMode="auto">
          <a:xfrm>
            <a:off x="1592452" y="4814445"/>
            <a:ext cx="528061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If Bob runs alone with input </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 …</a:t>
            </a:r>
          </a:p>
        </p:txBody>
      </p:sp>
      <p:sp>
        <p:nvSpPr>
          <p:cNvPr id="28" name="Text Box 122"/>
          <p:cNvSpPr txBox="1">
            <a:spLocks noChangeArrowheads="1"/>
          </p:cNvSpPr>
          <p:nvPr/>
        </p:nvSpPr>
        <p:spPr bwMode="auto">
          <a:xfrm>
            <a:off x="3417335" y="5521650"/>
            <a:ext cx="422423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then he decides output </a:t>
            </a:r>
            <a:r>
              <a:rPr lang="en-US" sz="2800" dirty="0">
                <a:solidFill>
                  <a:schemeClr val="tx1"/>
                </a:solidFill>
                <a:latin typeface="Arial" pitchFamily="34" charset="0"/>
                <a:cs typeface="Arial" pitchFamily="34" charset="0"/>
              </a:rPr>
              <a:t>1</a:t>
            </a:r>
            <a:r>
              <a:rPr lang="en-US" sz="2800" dirty="0" smtClean="0">
                <a:solidFill>
                  <a:schemeClr val="tx1"/>
                </a:solidFill>
                <a:latin typeface="Arial" pitchFamily="34" charset="0"/>
                <a:cs typeface="Arial" pitchFamily="34" charset="0"/>
              </a:rPr>
              <a:t>.</a:t>
            </a:r>
            <a:endParaRPr lang="en-US" sz="2800" dirty="0" smtClean="0">
              <a:latin typeface="Arial" pitchFamily="34" charset="0"/>
              <a:cs typeface="Arial" pitchFamily="34" charset="0"/>
            </a:endParaRPr>
          </a:p>
        </p:txBody>
      </p:sp>
      <p:sp>
        <p:nvSpPr>
          <p:cNvPr id="10" name="Slide Number Placeholder 9"/>
          <p:cNvSpPr>
            <a:spLocks noGrp="1"/>
          </p:cNvSpPr>
          <p:nvPr>
            <p:ph type="sldNum" sz="quarter" idx="11"/>
          </p:nvPr>
        </p:nvSpPr>
        <p:spPr/>
        <p:txBody>
          <a:bodyPr/>
          <a:lstStyle/>
          <a:p>
            <a:pPr>
              <a:defRPr/>
            </a:pPr>
            <a:fld id="{D00CE9E0-F6A1-4E8E-BB09-1EDDAB12400D}" type="slidenum">
              <a:rPr lang="en-US" smtClean="0"/>
              <a:pPr>
                <a:defRPr/>
              </a:pPr>
              <a:t>53</a:t>
            </a:fld>
            <a:endParaRPr lang="en-US"/>
          </a:p>
        </p:txBody>
      </p:sp>
    </p:spTree>
    <p:extLst>
      <p:ext uri="{BB962C8B-B14F-4D97-AF65-F5344CB8AC3E}">
        <p14:creationId xmlns:p14="http://schemas.microsoft.com/office/powerpoint/2010/main" val="312443764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Carrier Map</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Rectangle 3"/>
          <p:cNvSpPr/>
          <p:nvPr/>
        </p:nvSpPr>
        <p:spPr bwMode="auto">
          <a:xfrm>
            <a:off x="1592452" y="2589402"/>
            <a:ext cx="1679196" cy="1679196"/>
          </a:xfrm>
          <a:prstGeom prst="rect">
            <a:avLst/>
          </a:prstGeom>
          <a:noFill/>
          <a:ln w="76200">
            <a:solidFill>
              <a:schemeClr val="bg1">
                <a:lumMod val="75000"/>
              </a:schemeClr>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5" name="Oval 39"/>
          <p:cNvSpPr>
            <a:spLocks noChangeArrowheads="1"/>
          </p:cNvSpPr>
          <p:nvPr/>
        </p:nvSpPr>
        <p:spPr bwMode="auto">
          <a:xfrm>
            <a:off x="1420648" y="2443280"/>
            <a:ext cx="343608" cy="29224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6" name="Oval 39"/>
          <p:cNvSpPr>
            <a:spLocks noChangeArrowheads="1"/>
          </p:cNvSpPr>
          <p:nvPr/>
        </p:nvSpPr>
        <p:spPr bwMode="auto">
          <a:xfrm>
            <a:off x="3099844" y="2443280"/>
            <a:ext cx="343608" cy="292244"/>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7" name="Oval 39"/>
          <p:cNvSpPr>
            <a:spLocks noChangeArrowheads="1"/>
          </p:cNvSpPr>
          <p:nvPr/>
        </p:nvSpPr>
        <p:spPr bwMode="auto">
          <a:xfrm>
            <a:off x="3099844" y="4122476"/>
            <a:ext cx="343608" cy="292244"/>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8" name="Oval 39"/>
          <p:cNvSpPr>
            <a:spLocks noChangeArrowheads="1"/>
          </p:cNvSpPr>
          <p:nvPr/>
        </p:nvSpPr>
        <p:spPr bwMode="auto">
          <a:xfrm>
            <a:off x="1420648" y="4122476"/>
            <a:ext cx="343608" cy="292244"/>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18" name="Oval 39"/>
          <p:cNvSpPr>
            <a:spLocks noChangeArrowheads="1"/>
          </p:cNvSpPr>
          <p:nvPr/>
        </p:nvSpPr>
        <p:spPr bwMode="auto">
          <a:xfrm>
            <a:off x="5700548" y="2443280"/>
            <a:ext cx="343608" cy="29224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19" name="Oval 39"/>
          <p:cNvSpPr>
            <a:spLocks noChangeArrowheads="1"/>
          </p:cNvSpPr>
          <p:nvPr/>
        </p:nvSpPr>
        <p:spPr bwMode="auto">
          <a:xfrm>
            <a:off x="7379744" y="2443280"/>
            <a:ext cx="343608" cy="292244"/>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20" name="Oval 39"/>
          <p:cNvSpPr>
            <a:spLocks noChangeArrowheads="1"/>
          </p:cNvSpPr>
          <p:nvPr/>
        </p:nvSpPr>
        <p:spPr bwMode="auto">
          <a:xfrm>
            <a:off x="7379744" y="4122476"/>
            <a:ext cx="343608" cy="292244"/>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21" name="Oval 39"/>
          <p:cNvSpPr>
            <a:spLocks noChangeArrowheads="1"/>
          </p:cNvSpPr>
          <p:nvPr/>
        </p:nvSpPr>
        <p:spPr bwMode="auto">
          <a:xfrm>
            <a:off x="5700548" y="4122476"/>
            <a:ext cx="343608" cy="292244"/>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cxnSp>
        <p:nvCxnSpPr>
          <p:cNvPr id="23" name="Straight Connector 22"/>
          <p:cNvCxnSpPr>
            <a:stCxn id="18" idx="6"/>
            <a:endCxn id="19" idx="2"/>
          </p:cNvCxnSpPr>
          <p:nvPr/>
        </p:nvCxnSpPr>
        <p:spPr bwMode="auto">
          <a:xfrm>
            <a:off x="6044156" y="2589402"/>
            <a:ext cx="1335588" cy="0"/>
          </a:xfrm>
          <a:prstGeom prst="line">
            <a:avLst/>
          </a:prstGeom>
          <a:noFill/>
          <a:ln w="57150" cap="flat" cmpd="sng" algn="ctr">
            <a:solidFill>
              <a:schemeClr val="tx1"/>
            </a:solidFill>
            <a:prstDash val="solid"/>
            <a:round/>
            <a:headEnd type="none" w="med" len="med"/>
            <a:tailEnd type="none" w="med" len="med"/>
          </a:ln>
          <a:effectLst/>
        </p:spPr>
      </p:cxnSp>
      <p:cxnSp>
        <p:nvCxnSpPr>
          <p:cNvPr id="25" name="Straight Connector 24"/>
          <p:cNvCxnSpPr>
            <a:stCxn id="21" idx="6"/>
            <a:endCxn id="20" idx="2"/>
          </p:cNvCxnSpPr>
          <p:nvPr/>
        </p:nvCxnSpPr>
        <p:spPr bwMode="auto">
          <a:xfrm>
            <a:off x="6044156" y="4268598"/>
            <a:ext cx="1335588" cy="0"/>
          </a:xfrm>
          <a:prstGeom prst="line">
            <a:avLst/>
          </a:prstGeom>
          <a:noFill/>
          <a:ln w="57150" cap="flat" cmpd="sng" algn="ctr">
            <a:solidFill>
              <a:schemeClr val="bg1">
                <a:lumMod val="75000"/>
              </a:schemeClr>
            </a:solidFill>
            <a:prstDash val="solid"/>
            <a:round/>
            <a:headEnd type="none" w="med" len="med"/>
            <a:tailEnd type="none" w="med" len="med"/>
          </a:ln>
          <a:effectLst/>
        </p:spPr>
      </p:cxnSp>
      <p:sp>
        <p:nvSpPr>
          <p:cNvPr id="27" name="Right Arrow 26"/>
          <p:cNvSpPr/>
          <p:nvPr/>
        </p:nvSpPr>
        <p:spPr bwMode="auto">
          <a:xfrm>
            <a:off x="3443452" y="2581989"/>
            <a:ext cx="2257096" cy="1694023"/>
          </a:xfrm>
          <a:prstGeom prst="right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800" dirty="0" smtClean="0">
                <a:solidFill>
                  <a:schemeClr val="bg1"/>
                </a:solidFill>
                <a:latin typeface="cmmi10"/>
                <a:cs typeface="Arial" pitchFamily="34" charset="0"/>
              </a:rPr>
              <a:t>¢</a:t>
            </a:r>
            <a:r>
              <a:rPr lang="en-US" sz="2800" dirty="0">
                <a:solidFill>
                  <a:schemeClr val="bg1"/>
                </a:solidFill>
                <a:latin typeface="Arial" panose="020B0604020202020204" pitchFamily="34" charset="0"/>
                <a:cs typeface="Arial" panose="020B0604020202020204" pitchFamily="34" charset="0"/>
              </a:rPr>
              <a:t>:</a:t>
            </a:r>
            <a:r>
              <a:rPr lang="en-US" sz="2800" dirty="0" smtClean="0">
                <a:solidFill>
                  <a:schemeClr val="bg1"/>
                </a:solidFill>
                <a:latin typeface="cmmi10"/>
                <a:cs typeface="Arial" pitchFamily="34" charset="0"/>
              </a:rPr>
              <a:t> </a:t>
            </a:r>
            <a:r>
              <a:rPr lang="en-US" sz="2800" dirty="0" smtClean="0">
                <a:solidFill>
                  <a:schemeClr val="bg1"/>
                </a:solidFill>
                <a:latin typeface="cmsy10"/>
                <a:cs typeface="Arial" pitchFamily="34" charset="0"/>
              </a:rPr>
              <a:t>I</a:t>
            </a:r>
            <a:r>
              <a:rPr lang="en-US" sz="2800" dirty="0" smtClean="0">
                <a:solidFill>
                  <a:schemeClr val="bg1"/>
                </a:solidFill>
                <a:latin typeface="cmmi10"/>
                <a:cs typeface="Arial" pitchFamily="34" charset="0"/>
              </a:rPr>
              <a:t> </a:t>
            </a:r>
            <a:r>
              <a:rPr lang="en-US" sz="2800" dirty="0" smtClean="0">
                <a:solidFill>
                  <a:schemeClr val="bg1"/>
                </a:solidFill>
                <a:latin typeface="cmsy10"/>
                <a:cs typeface="Arial" pitchFamily="34" charset="0"/>
              </a:rPr>
              <a:t>!</a:t>
            </a:r>
            <a:r>
              <a:rPr lang="en-US" sz="2800" dirty="0" smtClean="0">
                <a:solidFill>
                  <a:schemeClr val="bg1"/>
                </a:solidFill>
                <a:latin typeface="cmmi10"/>
                <a:cs typeface="Arial" pitchFamily="34" charset="0"/>
              </a:rPr>
              <a:t> </a:t>
            </a:r>
            <a:r>
              <a:rPr lang="en-US" sz="2800" dirty="0" smtClean="0">
                <a:solidFill>
                  <a:schemeClr val="bg1"/>
                </a:solidFill>
                <a:latin typeface="Arial"/>
                <a:cs typeface="Arial" pitchFamily="34" charset="0"/>
              </a:rPr>
              <a:t>2</a:t>
            </a:r>
            <a:r>
              <a:rPr lang="en-US" sz="2800" baseline="30000" dirty="0" smtClean="0">
                <a:solidFill>
                  <a:schemeClr val="bg1"/>
                </a:solidFill>
                <a:latin typeface="cmsy10"/>
                <a:cs typeface="Arial" pitchFamily="34" charset="0"/>
              </a:rPr>
              <a:t>O</a:t>
            </a:r>
          </a:p>
        </p:txBody>
      </p:sp>
      <p:sp>
        <p:nvSpPr>
          <p:cNvPr id="9" name="TextBox 8"/>
          <p:cNvSpPr txBox="1"/>
          <p:nvPr/>
        </p:nvSpPr>
        <p:spPr>
          <a:xfrm>
            <a:off x="2183632" y="3167390"/>
            <a:ext cx="380232" cy="523220"/>
          </a:xfrm>
          <a:prstGeom prst="rect">
            <a:avLst/>
          </a:prstGeom>
          <a:noFill/>
        </p:spPr>
        <p:txBody>
          <a:bodyPr wrap="none" rtlCol="0">
            <a:spAutoFit/>
          </a:bodyPr>
          <a:lstStyle/>
          <a:p>
            <a:r>
              <a:rPr lang="en-US" sz="2800" dirty="0" smtClean="0">
                <a:solidFill>
                  <a:schemeClr val="tx1"/>
                </a:solidFill>
                <a:latin typeface="cmsy10"/>
                <a:cs typeface="Arial" pitchFamily="34" charset="0"/>
              </a:rPr>
              <a:t>I</a:t>
            </a:r>
          </a:p>
        </p:txBody>
      </p:sp>
      <p:sp>
        <p:nvSpPr>
          <p:cNvPr id="22" name="TextBox 21"/>
          <p:cNvSpPr txBox="1"/>
          <p:nvPr/>
        </p:nvSpPr>
        <p:spPr>
          <a:xfrm>
            <a:off x="6476950" y="3167390"/>
            <a:ext cx="470000" cy="523220"/>
          </a:xfrm>
          <a:prstGeom prst="rect">
            <a:avLst/>
          </a:prstGeom>
          <a:noFill/>
        </p:spPr>
        <p:txBody>
          <a:bodyPr wrap="none" rtlCol="0">
            <a:spAutoFit/>
          </a:bodyPr>
          <a:lstStyle/>
          <a:p>
            <a:r>
              <a:rPr lang="en-US" sz="2800" dirty="0" smtClean="0">
                <a:solidFill>
                  <a:schemeClr val="tx1"/>
                </a:solidFill>
                <a:latin typeface="cmsy10"/>
                <a:cs typeface="Arial" pitchFamily="34" charset="0"/>
              </a:rPr>
              <a:t>O</a:t>
            </a:r>
          </a:p>
        </p:txBody>
      </p:sp>
      <p:sp>
        <p:nvSpPr>
          <p:cNvPr id="24" name="Text Box 122"/>
          <p:cNvSpPr txBox="1">
            <a:spLocks noChangeArrowheads="1"/>
          </p:cNvSpPr>
          <p:nvPr/>
        </p:nvSpPr>
        <p:spPr bwMode="auto">
          <a:xfrm>
            <a:off x="1592452" y="4814445"/>
            <a:ext cx="599978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If Bob and Alice both have input </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 …</a:t>
            </a:r>
          </a:p>
        </p:txBody>
      </p:sp>
      <p:sp>
        <p:nvSpPr>
          <p:cNvPr id="28" name="Text Box 122"/>
          <p:cNvSpPr txBox="1">
            <a:spLocks noChangeArrowheads="1"/>
          </p:cNvSpPr>
          <p:nvPr/>
        </p:nvSpPr>
        <p:spPr bwMode="auto">
          <a:xfrm>
            <a:off x="2909335" y="5521650"/>
            <a:ext cx="512351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then they both decide output </a:t>
            </a:r>
            <a:r>
              <a:rPr lang="en-US" sz="2800" dirty="0">
                <a:solidFill>
                  <a:schemeClr val="tx1"/>
                </a:solidFill>
                <a:latin typeface="Arial" pitchFamily="34" charset="0"/>
                <a:cs typeface="Arial" pitchFamily="34" charset="0"/>
              </a:rPr>
              <a:t>1</a:t>
            </a:r>
            <a:r>
              <a:rPr lang="en-US" sz="2800" dirty="0" smtClean="0">
                <a:solidFill>
                  <a:schemeClr val="tx1"/>
                </a:solidFill>
                <a:latin typeface="Arial" pitchFamily="34" charset="0"/>
                <a:cs typeface="Arial" pitchFamily="34" charset="0"/>
              </a:rPr>
              <a:t>.</a:t>
            </a:r>
            <a:endParaRPr lang="en-US" sz="2800" dirty="0" smtClean="0">
              <a:latin typeface="Arial" pitchFamily="34" charset="0"/>
              <a:cs typeface="Arial" pitchFamily="34" charset="0"/>
            </a:endParaRPr>
          </a:p>
        </p:txBody>
      </p:sp>
      <p:cxnSp>
        <p:nvCxnSpPr>
          <p:cNvPr id="11" name="Straight Connector 10"/>
          <p:cNvCxnSpPr/>
          <p:nvPr/>
        </p:nvCxnSpPr>
        <p:spPr bwMode="auto">
          <a:xfrm>
            <a:off x="1764256" y="2581989"/>
            <a:ext cx="1335588" cy="7413"/>
          </a:xfrm>
          <a:prstGeom prst="line">
            <a:avLst/>
          </a:prstGeom>
          <a:noFill/>
          <a:ln w="57150" cap="flat" cmpd="sng" algn="ctr">
            <a:solidFill>
              <a:schemeClr val="tx1"/>
            </a:solidFill>
            <a:prstDash val="solid"/>
            <a:round/>
            <a:headEnd type="none" w="med" len="med"/>
            <a:tailEnd type="none" w="med" len="med"/>
          </a:ln>
          <a:effectLst/>
        </p:spPr>
      </p:cxnSp>
      <p:sp>
        <p:nvSpPr>
          <p:cNvPr id="10" name="Slide Number Placeholder 9"/>
          <p:cNvSpPr>
            <a:spLocks noGrp="1"/>
          </p:cNvSpPr>
          <p:nvPr>
            <p:ph type="sldNum" sz="quarter" idx="11"/>
          </p:nvPr>
        </p:nvSpPr>
        <p:spPr/>
        <p:txBody>
          <a:bodyPr/>
          <a:lstStyle/>
          <a:p>
            <a:pPr>
              <a:defRPr/>
            </a:pPr>
            <a:fld id="{D00CE9E0-F6A1-4E8E-BB09-1EDDAB12400D}" type="slidenum">
              <a:rPr lang="en-US" smtClean="0"/>
              <a:pPr>
                <a:defRPr/>
              </a:pPr>
              <a:t>54</a:t>
            </a:fld>
            <a:endParaRPr lang="en-US"/>
          </a:p>
        </p:txBody>
      </p:sp>
    </p:spTree>
    <p:extLst>
      <p:ext uri="{BB962C8B-B14F-4D97-AF65-F5344CB8AC3E}">
        <p14:creationId xmlns:p14="http://schemas.microsoft.com/office/powerpoint/2010/main" val="2538768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Carrier Map</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Rectangle 3"/>
          <p:cNvSpPr/>
          <p:nvPr/>
        </p:nvSpPr>
        <p:spPr bwMode="auto">
          <a:xfrm>
            <a:off x="1592452" y="2589402"/>
            <a:ext cx="1679196" cy="1679196"/>
          </a:xfrm>
          <a:prstGeom prst="rect">
            <a:avLst/>
          </a:prstGeom>
          <a:noFill/>
          <a:ln w="76200">
            <a:solidFill>
              <a:schemeClr val="bg1">
                <a:lumMod val="75000"/>
              </a:schemeClr>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5" name="Oval 39"/>
          <p:cNvSpPr>
            <a:spLocks noChangeArrowheads="1"/>
          </p:cNvSpPr>
          <p:nvPr/>
        </p:nvSpPr>
        <p:spPr bwMode="auto">
          <a:xfrm>
            <a:off x="1420648" y="2443280"/>
            <a:ext cx="343608" cy="29224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6" name="Oval 39"/>
          <p:cNvSpPr>
            <a:spLocks noChangeArrowheads="1"/>
          </p:cNvSpPr>
          <p:nvPr/>
        </p:nvSpPr>
        <p:spPr bwMode="auto">
          <a:xfrm>
            <a:off x="3099844" y="2443280"/>
            <a:ext cx="343608" cy="292244"/>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7" name="Oval 39"/>
          <p:cNvSpPr>
            <a:spLocks noChangeArrowheads="1"/>
          </p:cNvSpPr>
          <p:nvPr/>
        </p:nvSpPr>
        <p:spPr bwMode="auto">
          <a:xfrm>
            <a:off x="3099844" y="4122476"/>
            <a:ext cx="343608" cy="292244"/>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8" name="Oval 39"/>
          <p:cNvSpPr>
            <a:spLocks noChangeArrowheads="1"/>
          </p:cNvSpPr>
          <p:nvPr/>
        </p:nvSpPr>
        <p:spPr bwMode="auto">
          <a:xfrm>
            <a:off x="1420648" y="4122476"/>
            <a:ext cx="343608" cy="292244"/>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grpSp>
        <p:nvGrpSpPr>
          <p:cNvPr id="26" name="Group 25"/>
          <p:cNvGrpSpPr/>
          <p:nvPr/>
        </p:nvGrpSpPr>
        <p:grpSpPr>
          <a:xfrm>
            <a:off x="5700548" y="2443280"/>
            <a:ext cx="2022804" cy="1971440"/>
            <a:chOff x="5689600" y="3223489"/>
            <a:chExt cx="2022804" cy="1971440"/>
          </a:xfrm>
        </p:grpSpPr>
        <p:sp>
          <p:nvSpPr>
            <p:cNvPr id="18" name="Oval 39"/>
            <p:cNvSpPr>
              <a:spLocks noChangeArrowheads="1"/>
            </p:cNvSpPr>
            <p:nvPr/>
          </p:nvSpPr>
          <p:spPr bwMode="auto">
            <a:xfrm>
              <a:off x="5689600" y="3223489"/>
              <a:ext cx="343608" cy="29224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19" name="Oval 39"/>
            <p:cNvSpPr>
              <a:spLocks noChangeArrowheads="1"/>
            </p:cNvSpPr>
            <p:nvPr/>
          </p:nvSpPr>
          <p:spPr bwMode="auto">
            <a:xfrm>
              <a:off x="7368796" y="3223489"/>
              <a:ext cx="343608" cy="292244"/>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1</a:t>
              </a:r>
              <a:endParaRPr lang="en-US" sz="2400" dirty="0">
                <a:solidFill>
                  <a:schemeClr val="bg1"/>
                </a:solidFill>
                <a:latin typeface="Arial" panose="020B0604020202020204" pitchFamily="34" charset="0"/>
                <a:cs typeface="Arial" panose="020B0604020202020204" pitchFamily="34" charset="0"/>
              </a:endParaRPr>
            </a:p>
          </p:txBody>
        </p:sp>
        <p:sp>
          <p:nvSpPr>
            <p:cNvPr id="20" name="Oval 39"/>
            <p:cNvSpPr>
              <a:spLocks noChangeArrowheads="1"/>
            </p:cNvSpPr>
            <p:nvPr/>
          </p:nvSpPr>
          <p:spPr bwMode="auto">
            <a:xfrm>
              <a:off x="7368796" y="4902685"/>
              <a:ext cx="343608" cy="29224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sp>
          <p:nvSpPr>
            <p:cNvPr id="21" name="Oval 39"/>
            <p:cNvSpPr>
              <a:spLocks noChangeArrowheads="1"/>
            </p:cNvSpPr>
            <p:nvPr/>
          </p:nvSpPr>
          <p:spPr bwMode="auto">
            <a:xfrm>
              <a:off x="5689600" y="4902685"/>
              <a:ext cx="343608" cy="292244"/>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400" dirty="0" smtClean="0">
                  <a:solidFill>
                    <a:schemeClr val="bg1"/>
                  </a:solidFill>
                  <a:latin typeface="Arial" panose="020B0604020202020204" pitchFamily="34" charset="0"/>
                  <a:cs typeface="Arial" panose="020B0604020202020204" pitchFamily="34" charset="0"/>
                </a:rPr>
                <a:t>0</a:t>
              </a:r>
              <a:endParaRPr lang="en-US" sz="2400" dirty="0">
                <a:solidFill>
                  <a:schemeClr val="bg1"/>
                </a:solidFill>
                <a:latin typeface="Arial" panose="020B0604020202020204" pitchFamily="34" charset="0"/>
                <a:cs typeface="Arial" panose="020B0604020202020204" pitchFamily="34" charset="0"/>
              </a:endParaRPr>
            </a:p>
          </p:txBody>
        </p:sp>
        <p:cxnSp>
          <p:nvCxnSpPr>
            <p:cNvPr id="23" name="Straight Connector 22"/>
            <p:cNvCxnSpPr>
              <a:stCxn id="18" idx="6"/>
              <a:endCxn id="19" idx="2"/>
            </p:cNvCxnSpPr>
            <p:nvPr/>
          </p:nvCxnSpPr>
          <p:spPr bwMode="auto">
            <a:xfrm>
              <a:off x="6033208" y="3369611"/>
              <a:ext cx="1335588" cy="0"/>
            </a:xfrm>
            <a:prstGeom prst="line">
              <a:avLst/>
            </a:prstGeom>
            <a:noFill/>
            <a:ln w="57150" cap="flat" cmpd="sng" algn="ctr">
              <a:solidFill>
                <a:schemeClr val="tx1"/>
              </a:solidFill>
              <a:prstDash val="solid"/>
              <a:round/>
              <a:headEnd type="none" w="med" len="med"/>
              <a:tailEnd type="none" w="med" len="med"/>
            </a:ln>
            <a:effectLst/>
          </p:spPr>
        </p:cxnSp>
        <p:cxnSp>
          <p:nvCxnSpPr>
            <p:cNvPr id="25" name="Straight Connector 24"/>
            <p:cNvCxnSpPr>
              <a:stCxn id="21" idx="6"/>
              <a:endCxn id="20" idx="2"/>
            </p:cNvCxnSpPr>
            <p:nvPr/>
          </p:nvCxnSpPr>
          <p:spPr bwMode="auto">
            <a:xfrm>
              <a:off x="6033208" y="5048807"/>
              <a:ext cx="1335588" cy="0"/>
            </a:xfrm>
            <a:prstGeom prst="line">
              <a:avLst/>
            </a:prstGeom>
            <a:noFill/>
            <a:ln w="57150" cap="flat" cmpd="sng" algn="ctr">
              <a:solidFill>
                <a:schemeClr val="tx1"/>
              </a:solidFill>
              <a:prstDash val="solid"/>
              <a:round/>
              <a:headEnd type="none" w="med" len="med"/>
              <a:tailEnd type="none" w="med" len="med"/>
            </a:ln>
            <a:effectLst/>
          </p:spPr>
        </p:cxnSp>
      </p:grpSp>
      <p:sp>
        <p:nvSpPr>
          <p:cNvPr id="27" name="Right Arrow 26"/>
          <p:cNvSpPr/>
          <p:nvPr/>
        </p:nvSpPr>
        <p:spPr bwMode="auto">
          <a:xfrm>
            <a:off x="3443452" y="2581989"/>
            <a:ext cx="2257096" cy="1694023"/>
          </a:xfrm>
          <a:prstGeom prst="right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800" dirty="0" smtClean="0">
                <a:solidFill>
                  <a:schemeClr val="bg1"/>
                </a:solidFill>
                <a:latin typeface="cmmi10"/>
                <a:cs typeface="Arial" pitchFamily="34" charset="0"/>
              </a:rPr>
              <a:t>¢</a:t>
            </a:r>
            <a:r>
              <a:rPr lang="en-US" sz="2800" dirty="0">
                <a:solidFill>
                  <a:schemeClr val="bg1"/>
                </a:solidFill>
                <a:latin typeface="Arial" panose="020B0604020202020204" pitchFamily="34" charset="0"/>
                <a:cs typeface="Arial" panose="020B0604020202020204" pitchFamily="34" charset="0"/>
              </a:rPr>
              <a:t>:</a:t>
            </a:r>
            <a:r>
              <a:rPr lang="en-US" sz="2800" dirty="0" smtClean="0">
                <a:solidFill>
                  <a:schemeClr val="bg1"/>
                </a:solidFill>
                <a:latin typeface="cmmi10"/>
                <a:cs typeface="Arial" pitchFamily="34" charset="0"/>
              </a:rPr>
              <a:t> </a:t>
            </a:r>
            <a:r>
              <a:rPr lang="en-US" sz="2800" dirty="0" smtClean="0">
                <a:solidFill>
                  <a:schemeClr val="bg1"/>
                </a:solidFill>
                <a:latin typeface="cmsy10"/>
                <a:cs typeface="Arial" pitchFamily="34" charset="0"/>
              </a:rPr>
              <a:t>I</a:t>
            </a:r>
            <a:r>
              <a:rPr lang="en-US" sz="2800" dirty="0" smtClean="0">
                <a:solidFill>
                  <a:schemeClr val="bg1"/>
                </a:solidFill>
                <a:latin typeface="cmmi10"/>
                <a:cs typeface="Arial" pitchFamily="34" charset="0"/>
              </a:rPr>
              <a:t> </a:t>
            </a:r>
            <a:r>
              <a:rPr lang="en-US" sz="2800" dirty="0" smtClean="0">
                <a:solidFill>
                  <a:schemeClr val="bg1"/>
                </a:solidFill>
                <a:latin typeface="cmsy10"/>
                <a:cs typeface="Arial" pitchFamily="34" charset="0"/>
              </a:rPr>
              <a:t>!</a:t>
            </a:r>
            <a:r>
              <a:rPr lang="en-US" sz="2800" dirty="0" smtClean="0">
                <a:solidFill>
                  <a:schemeClr val="bg1"/>
                </a:solidFill>
                <a:latin typeface="cmmi10"/>
                <a:cs typeface="Arial" pitchFamily="34" charset="0"/>
              </a:rPr>
              <a:t> </a:t>
            </a:r>
            <a:r>
              <a:rPr lang="en-US" sz="2800" dirty="0" smtClean="0">
                <a:solidFill>
                  <a:schemeClr val="bg1"/>
                </a:solidFill>
                <a:latin typeface="Arial"/>
                <a:cs typeface="Arial" pitchFamily="34" charset="0"/>
              </a:rPr>
              <a:t>2</a:t>
            </a:r>
            <a:r>
              <a:rPr lang="en-US" sz="2800" baseline="30000" dirty="0" smtClean="0">
                <a:solidFill>
                  <a:schemeClr val="bg1"/>
                </a:solidFill>
                <a:latin typeface="cmsy10"/>
                <a:cs typeface="Arial" pitchFamily="34" charset="0"/>
              </a:rPr>
              <a:t>O</a:t>
            </a:r>
          </a:p>
        </p:txBody>
      </p:sp>
      <p:sp>
        <p:nvSpPr>
          <p:cNvPr id="9" name="TextBox 8"/>
          <p:cNvSpPr txBox="1"/>
          <p:nvPr/>
        </p:nvSpPr>
        <p:spPr>
          <a:xfrm>
            <a:off x="2183632" y="3167390"/>
            <a:ext cx="380232" cy="523220"/>
          </a:xfrm>
          <a:prstGeom prst="rect">
            <a:avLst/>
          </a:prstGeom>
          <a:noFill/>
        </p:spPr>
        <p:txBody>
          <a:bodyPr wrap="none" rtlCol="0">
            <a:spAutoFit/>
          </a:bodyPr>
          <a:lstStyle/>
          <a:p>
            <a:r>
              <a:rPr lang="en-US" sz="2800" dirty="0" smtClean="0">
                <a:solidFill>
                  <a:schemeClr val="tx1"/>
                </a:solidFill>
                <a:latin typeface="cmsy10"/>
                <a:cs typeface="Arial" pitchFamily="34" charset="0"/>
              </a:rPr>
              <a:t>I</a:t>
            </a:r>
          </a:p>
        </p:txBody>
      </p:sp>
      <p:sp>
        <p:nvSpPr>
          <p:cNvPr id="22" name="TextBox 21"/>
          <p:cNvSpPr txBox="1"/>
          <p:nvPr/>
        </p:nvSpPr>
        <p:spPr>
          <a:xfrm>
            <a:off x="6476950" y="3167390"/>
            <a:ext cx="470000" cy="523220"/>
          </a:xfrm>
          <a:prstGeom prst="rect">
            <a:avLst/>
          </a:prstGeom>
          <a:noFill/>
        </p:spPr>
        <p:txBody>
          <a:bodyPr wrap="none" rtlCol="0">
            <a:spAutoFit/>
          </a:bodyPr>
          <a:lstStyle/>
          <a:p>
            <a:r>
              <a:rPr lang="en-US" sz="2800" dirty="0" smtClean="0">
                <a:solidFill>
                  <a:schemeClr val="tx1"/>
                </a:solidFill>
                <a:latin typeface="cmsy10"/>
                <a:cs typeface="Arial" pitchFamily="34" charset="0"/>
              </a:rPr>
              <a:t>O</a:t>
            </a:r>
          </a:p>
        </p:txBody>
      </p:sp>
      <p:sp>
        <p:nvSpPr>
          <p:cNvPr id="24" name="Text Box 122"/>
          <p:cNvSpPr txBox="1">
            <a:spLocks noChangeArrowheads="1"/>
          </p:cNvSpPr>
          <p:nvPr/>
        </p:nvSpPr>
        <p:spPr bwMode="auto">
          <a:xfrm>
            <a:off x="1592452" y="4814445"/>
            <a:ext cx="441922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If Bob has </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 and Alice </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 …</a:t>
            </a:r>
          </a:p>
        </p:txBody>
      </p:sp>
      <p:sp>
        <p:nvSpPr>
          <p:cNvPr id="28" name="Text Box 122"/>
          <p:cNvSpPr txBox="1">
            <a:spLocks noChangeArrowheads="1"/>
          </p:cNvSpPr>
          <p:nvPr/>
        </p:nvSpPr>
        <p:spPr bwMode="auto">
          <a:xfrm>
            <a:off x="1791735" y="5521650"/>
            <a:ext cx="6064481"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then they </a:t>
            </a:r>
            <a:r>
              <a:rPr lang="en-US" sz="2800" smtClean="0">
                <a:latin typeface="Arial" pitchFamily="34" charset="0"/>
                <a:cs typeface="Arial" pitchFamily="34" charset="0"/>
              </a:rPr>
              <a:t>must agree, </a:t>
            </a:r>
            <a:r>
              <a:rPr lang="en-US" sz="2800" dirty="0" smtClean="0">
                <a:latin typeface="Arial" pitchFamily="34" charset="0"/>
                <a:cs typeface="Arial" pitchFamily="34" charset="0"/>
              </a:rPr>
              <a:t>on either one</a:t>
            </a:r>
            <a:r>
              <a:rPr lang="en-US" sz="2800" dirty="0" smtClean="0">
                <a:solidFill>
                  <a:schemeClr val="tx1"/>
                </a:solidFill>
                <a:latin typeface="Arial" pitchFamily="34" charset="0"/>
                <a:cs typeface="Arial" pitchFamily="34" charset="0"/>
              </a:rPr>
              <a:t>.</a:t>
            </a:r>
            <a:endParaRPr lang="en-US" sz="2800" dirty="0" smtClean="0">
              <a:latin typeface="Arial" pitchFamily="34" charset="0"/>
              <a:cs typeface="Arial" pitchFamily="34" charset="0"/>
            </a:endParaRPr>
          </a:p>
        </p:txBody>
      </p:sp>
      <p:cxnSp>
        <p:nvCxnSpPr>
          <p:cNvPr id="11" name="Straight Connector 10"/>
          <p:cNvCxnSpPr>
            <a:stCxn id="5" idx="4"/>
            <a:endCxn id="8" idx="0"/>
          </p:cNvCxnSpPr>
          <p:nvPr/>
        </p:nvCxnSpPr>
        <p:spPr bwMode="auto">
          <a:xfrm>
            <a:off x="1592452" y="2735524"/>
            <a:ext cx="0" cy="1386952"/>
          </a:xfrm>
          <a:prstGeom prst="line">
            <a:avLst/>
          </a:prstGeom>
          <a:noFill/>
          <a:ln w="57150" cap="flat" cmpd="sng" algn="ctr">
            <a:solidFill>
              <a:schemeClr val="tx1"/>
            </a:solidFill>
            <a:prstDash val="solid"/>
            <a:round/>
            <a:headEnd type="none" w="med" len="med"/>
            <a:tailEnd type="none" w="med" len="med"/>
          </a:ln>
          <a:effectLst/>
        </p:spPr>
      </p:cxnSp>
      <p:sp>
        <p:nvSpPr>
          <p:cNvPr id="10" name="Slide Number Placeholder 9"/>
          <p:cNvSpPr>
            <a:spLocks noGrp="1"/>
          </p:cNvSpPr>
          <p:nvPr>
            <p:ph type="sldNum" sz="quarter" idx="11"/>
          </p:nvPr>
        </p:nvSpPr>
        <p:spPr/>
        <p:txBody>
          <a:bodyPr/>
          <a:lstStyle/>
          <a:p>
            <a:pPr>
              <a:defRPr/>
            </a:pPr>
            <a:fld id="{D00CE9E0-F6A1-4E8E-BB09-1EDDAB12400D}" type="slidenum">
              <a:rPr lang="en-US" smtClean="0"/>
              <a:pPr>
                <a:defRPr/>
              </a:pPr>
              <a:t>55</a:t>
            </a:fld>
            <a:endParaRPr lang="en-US"/>
          </a:p>
        </p:txBody>
      </p:sp>
    </p:spTree>
    <p:extLst>
      <p:ext uri="{BB962C8B-B14F-4D97-AF65-F5344CB8AC3E}">
        <p14:creationId xmlns:p14="http://schemas.microsoft.com/office/powerpoint/2010/main" val="3601578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181785" y="2555809"/>
            <a:ext cx="9630517" cy="2909454"/>
            <a:chOff x="1047404" y="3142211"/>
            <a:chExt cx="7099069" cy="2144684"/>
          </a:xfrm>
        </p:grpSpPr>
        <p:sp>
          <p:nvSpPr>
            <p:cNvPr id="33" name="Freeform 32"/>
            <p:cNvSpPr/>
            <p:nvPr/>
          </p:nvSpPr>
          <p:spPr bwMode="auto">
            <a:xfrm>
              <a:off x="2842953" y="3225338"/>
              <a:ext cx="1014152" cy="1911927"/>
            </a:xfrm>
            <a:custGeom>
              <a:avLst/>
              <a:gdLst>
                <a:gd name="connsiteX0" fmla="*/ 0 w 1014152"/>
                <a:gd name="connsiteY0" fmla="*/ 1147157 h 1911927"/>
                <a:gd name="connsiteX1" fmla="*/ 598516 w 1014152"/>
                <a:gd name="connsiteY1" fmla="*/ 1911927 h 1911927"/>
                <a:gd name="connsiteX2" fmla="*/ 1014152 w 1014152"/>
                <a:gd name="connsiteY2" fmla="*/ 914400 h 1911927"/>
                <a:gd name="connsiteX3" fmla="*/ 847898 w 1014152"/>
                <a:gd name="connsiteY3" fmla="*/ 0 h 1911927"/>
              </a:gdLst>
              <a:ahLst/>
              <a:cxnLst>
                <a:cxn ang="0">
                  <a:pos x="connsiteX0" y="connsiteY0"/>
                </a:cxn>
                <a:cxn ang="0">
                  <a:pos x="connsiteX1" y="connsiteY1"/>
                </a:cxn>
                <a:cxn ang="0">
                  <a:pos x="connsiteX2" y="connsiteY2"/>
                </a:cxn>
                <a:cxn ang="0">
                  <a:pos x="connsiteX3" y="connsiteY3"/>
                </a:cxn>
              </a:cxnLst>
              <a:rect l="l" t="t" r="r" b="b"/>
              <a:pathLst>
                <a:path w="1014152" h="1911927">
                  <a:moveTo>
                    <a:pt x="0" y="1147157"/>
                  </a:moveTo>
                  <a:lnTo>
                    <a:pt x="598516" y="1911927"/>
                  </a:lnTo>
                  <a:lnTo>
                    <a:pt x="1014152" y="914400"/>
                  </a:lnTo>
                  <a:lnTo>
                    <a:pt x="847898" y="0"/>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4" name="Freeform 33"/>
            <p:cNvSpPr/>
            <p:nvPr/>
          </p:nvSpPr>
          <p:spPr bwMode="auto">
            <a:xfrm>
              <a:off x="5370022" y="3391593"/>
              <a:ext cx="814647" cy="1862051"/>
            </a:xfrm>
            <a:custGeom>
              <a:avLst/>
              <a:gdLst>
                <a:gd name="connsiteX0" fmla="*/ 798022 w 814647"/>
                <a:gd name="connsiteY0" fmla="*/ 997527 h 1862051"/>
                <a:gd name="connsiteX1" fmla="*/ 315883 w 814647"/>
                <a:gd name="connsiteY1" fmla="*/ 1862051 h 1862051"/>
                <a:gd name="connsiteX2" fmla="*/ 0 w 814647"/>
                <a:gd name="connsiteY2" fmla="*/ 798022 h 1862051"/>
                <a:gd name="connsiteX3" fmla="*/ 249382 w 814647"/>
                <a:gd name="connsiteY3" fmla="*/ 0 h 1862051"/>
                <a:gd name="connsiteX4" fmla="*/ 814647 w 814647"/>
                <a:gd name="connsiteY4" fmla="*/ 1080654 h 186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647" h="1862051">
                  <a:moveTo>
                    <a:pt x="798022" y="997527"/>
                  </a:moveTo>
                  <a:lnTo>
                    <a:pt x="315883" y="1862051"/>
                  </a:lnTo>
                  <a:lnTo>
                    <a:pt x="0" y="798022"/>
                  </a:lnTo>
                  <a:lnTo>
                    <a:pt x="249382" y="0"/>
                  </a:lnTo>
                  <a:lnTo>
                    <a:pt x="814647" y="1080654"/>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5" name="Freeform 34"/>
            <p:cNvSpPr/>
            <p:nvPr/>
          </p:nvSpPr>
          <p:spPr bwMode="auto">
            <a:xfrm>
              <a:off x="3458095" y="4056611"/>
              <a:ext cx="2211185" cy="1230284"/>
            </a:xfrm>
            <a:custGeom>
              <a:avLst/>
              <a:gdLst>
                <a:gd name="connsiteX0" fmla="*/ 382385 w 2211185"/>
                <a:gd name="connsiteY0" fmla="*/ 0 h 1230284"/>
                <a:gd name="connsiteX1" fmla="*/ 1928552 w 2211185"/>
                <a:gd name="connsiteY1" fmla="*/ 116378 h 1230284"/>
                <a:gd name="connsiteX2" fmla="*/ 2211185 w 2211185"/>
                <a:gd name="connsiteY2" fmla="*/ 1230284 h 1230284"/>
                <a:gd name="connsiteX3" fmla="*/ 0 w 2211185"/>
                <a:gd name="connsiteY3" fmla="*/ 1047404 h 1230284"/>
                <a:gd name="connsiteX4" fmla="*/ 432261 w 2211185"/>
                <a:gd name="connsiteY4" fmla="*/ 33251 h 123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1185" h="1230284">
                  <a:moveTo>
                    <a:pt x="382385" y="0"/>
                  </a:moveTo>
                  <a:lnTo>
                    <a:pt x="1928552" y="116378"/>
                  </a:lnTo>
                  <a:lnTo>
                    <a:pt x="2211185" y="1230284"/>
                  </a:lnTo>
                  <a:lnTo>
                    <a:pt x="0" y="1047404"/>
                  </a:lnTo>
                  <a:lnTo>
                    <a:pt x="432261" y="33251"/>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7" name="Freeform 36"/>
            <p:cNvSpPr/>
            <p:nvPr/>
          </p:nvSpPr>
          <p:spPr bwMode="auto">
            <a:xfrm>
              <a:off x="5602778" y="3374967"/>
              <a:ext cx="2543695" cy="1130531"/>
            </a:xfrm>
            <a:custGeom>
              <a:avLst/>
              <a:gdLst>
                <a:gd name="connsiteX0" fmla="*/ 83127 w 2543695"/>
                <a:gd name="connsiteY0" fmla="*/ 66502 h 1130531"/>
                <a:gd name="connsiteX1" fmla="*/ 1163782 w 2543695"/>
                <a:gd name="connsiteY1" fmla="*/ 0 h 1130531"/>
                <a:gd name="connsiteX2" fmla="*/ 2543695 w 2543695"/>
                <a:gd name="connsiteY2" fmla="*/ 1130531 h 1130531"/>
                <a:gd name="connsiteX3" fmla="*/ 598517 w 2543695"/>
                <a:gd name="connsiteY3" fmla="*/ 1014153 h 1130531"/>
                <a:gd name="connsiteX4" fmla="*/ 0 w 2543695"/>
                <a:gd name="connsiteY4" fmla="*/ 66502 h 113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695" h="1130531">
                  <a:moveTo>
                    <a:pt x="83127" y="66502"/>
                  </a:moveTo>
                  <a:lnTo>
                    <a:pt x="1163782" y="0"/>
                  </a:lnTo>
                  <a:lnTo>
                    <a:pt x="2543695" y="1130531"/>
                  </a:lnTo>
                  <a:lnTo>
                    <a:pt x="598517" y="1014153"/>
                  </a:lnTo>
                  <a:lnTo>
                    <a:pt x="0" y="66502"/>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2" name="Freeform 31"/>
            <p:cNvSpPr/>
            <p:nvPr/>
          </p:nvSpPr>
          <p:spPr bwMode="auto">
            <a:xfrm>
              <a:off x="1047404" y="3142211"/>
              <a:ext cx="2643447" cy="1280160"/>
            </a:xfrm>
            <a:custGeom>
              <a:avLst/>
              <a:gdLst>
                <a:gd name="connsiteX0" fmla="*/ 66501 w 2643447"/>
                <a:gd name="connsiteY0" fmla="*/ 1230284 h 1280160"/>
                <a:gd name="connsiteX1" fmla="*/ 1828800 w 2643447"/>
                <a:gd name="connsiteY1" fmla="*/ 1230284 h 1280160"/>
                <a:gd name="connsiteX2" fmla="*/ 2643447 w 2643447"/>
                <a:gd name="connsiteY2" fmla="*/ 0 h 1280160"/>
                <a:gd name="connsiteX3" fmla="*/ 1612669 w 2643447"/>
                <a:gd name="connsiteY3" fmla="*/ 16625 h 1280160"/>
                <a:gd name="connsiteX4" fmla="*/ 0 w 2643447"/>
                <a:gd name="connsiteY4" fmla="*/ 1280160 h 1280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447" h="1280160">
                  <a:moveTo>
                    <a:pt x="66501" y="1230284"/>
                  </a:moveTo>
                  <a:lnTo>
                    <a:pt x="1828800" y="1230284"/>
                  </a:lnTo>
                  <a:lnTo>
                    <a:pt x="2643447" y="0"/>
                  </a:lnTo>
                  <a:lnTo>
                    <a:pt x="1612669" y="16625"/>
                  </a:lnTo>
                  <a:lnTo>
                    <a:pt x="0" y="1280160"/>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grpSp>
      <p:sp>
        <p:nvSpPr>
          <p:cNvPr id="97" name="Freeform 26"/>
          <p:cNvSpPr>
            <a:spLocks/>
          </p:cNvSpPr>
          <p:nvPr/>
        </p:nvSpPr>
        <p:spPr bwMode="auto">
          <a:xfrm flipH="1">
            <a:off x="5162451" y="3672123"/>
            <a:ext cx="111934" cy="287469"/>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8" name="Freeform 27"/>
          <p:cNvSpPr>
            <a:spLocks/>
          </p:cNvSpPr>
          <p:nvPr/>
        </p:nvSpPr>
        <p:spPr bwMode="auto">
          <a:xfrm flipH="1">
            <a:off x="5311697" y="3548922"/>
            <a:ext cx="111934" cy="287469"/>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9" name="Freeform 28"/>
          <p:cNvSpPr>
            <a:spLocks/>
          </p:cNvSpPr>
          <p:nvPr/>
        </p:nvSpPr>
        <p:spPr bwMode="auto">
          <a:xfrm flipH="1">
            <a:off x="5498254" y="3466788"/>
            <a:ext cx="111934" cy="246402"/>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0" name="Freeform 29"/>
          <p:cNvSpPr>
            <a:spLocks/>
          </p:cNvSpPr>
          <p:nvPr/>
        </p:nvSpPr>
        <p:spPr bwMode="auto">
          <a:xfrm flipH="1">
            <a:off x="5199762" y="3466788"/>
            <a:ext cx="613306" cy="457726"/>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1" name="Freeform 30"/>
          <p:cNvSpPr>
            <a:spLocks/>
          </p:cNvSpPr>
          <p:nvPr/>
        </p:nvSpPr>
        <p:spPr bwMode="auto">
          <a:xfrm flipH="1">
            <a:off x="5423631" y="3548922"/>
            <a:ext cx="381665" cy="485104"/>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2" name="Freeform 31"/>
          <p:cNvSpPr>
            <a:spLocks/>
          </p:cNvSpPr>
          <p:nvPr/>
        </p:nvSpPr>
        <p:spPr bwMode="auto">
          <a:xfrm flipH="1">
            <a:off x="5199762" y="3754257"/>
            <a:ext cx="236306" cy="279769"/>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3" name="Freeform 32"/>
          <p:cNvSpPr>
            <a:spLocks/>
          </p:cNvSpPr>
          <p:nvPr/>
        </p:nvSpPr>
        <p:spPr bwMode="auto">
          <a:xfrm flipH="1">
            <a:off x="5423631" y="3877458"/>
            <a:ext cx="186557" cy="287469"/>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4" name="Freeform 33"/>
          <p:cNvSpPr>
            <a:spLocks/>
          </p:cNvSpPr>
          <p:nvPr/>
        </p:nvSpPr>
        <p:spPr bwMode="auto">
          <a:xfrm flipH="1">
            <a:off x="5572877" y="3754257"/>
            <a:ext cx="186557" cy="246402"/>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5" name="Freeform 34"/>
          <p:cNvSpPr>
            <a:spLocks/>
          </p:cNvSpPr>
          <p:nvPr/>
        </p:nvSpPr>
        <p:spPr bwMode="auto">
          <a:xfrm flipH="1">
            <a:off x="5722122" y="3631056"/>
            <a:ext cx="149246" cy="246402"/>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8" name="Title 37"/>
          <p:cNvSpPr>
            <a:spLocks noGrp="1"/>
          </p:cNvSpPr>
          <p:nvPr>
            <p:ph type="title"/>
          </p:nvPr>
        </p:nvSpPr>
        <p:spPr/>
        <p:txBody>
          <a:bodyPr/>
          <a:lstStyle/>
          <a:p>
            <a:r>
              <a:rPr lang="en-US" dirty="0" smtClean="0"/>
              <a:t>Example: Coordinated Attack</a:t>
            </a:r>
            <a:endParaRPr lang="en-US" dirty="0"/>
          </a:p>
        </p:txBody>
      </p:sp>
      <p:sp>
        <p:nvSpPr>
          <p:cNvPr id="5" name="Slide Number Placeholder 4"/>
          <p:cNvSpPr>
            <a:spLocks noGrp="1"/>
          </p:cNvSpPr>
          <p:nvPr>
            <p:ph type="sldNum" sz="quarter" idx="11"/>
          </p:nvPr>
        </p:nvSpPr>
        <p:spPr/>
        <p:txBody>
          <a:bodyPr/>
          <a:lstStyle/>
          <a:p>
            <a:fld id="{8F295F75-C4A9-44C0-BFBB-F9713B270148}" type="slidenum">
              <a:rPr lang="en-US" smtClean="0"/>
              <a:pPr/>
              <a:t>56</a:t>
            </a:fld>
            <a:endParaRPr lang="en-US"/>
          </a:p>
        </p:txBody>
      </p:sp>
      <p:sp>
        <p:nvSpPr>
          <p:cNvPr id="77" name="Freeform 26"/>
          <p:cNvSpPr>
            <a:spLocks/>
          </p:cNvSpPr>
          <p:nvPr/>
        </p:nvSpPr>
        <p:spPr bwMode="auto">
          <a:xfrm flipH="1">
            <a:off x="4448342" y="4214502"/>
            <a:ext cx="148389" cy="381093"/>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78" name="Freeform 27"/>
          <p:cNvSpPr>
            <a:spLocks/>
          </p:cNvSpPr>
          <p:nvPr/>
        </p:nvSpPr>
        <p:spPr bwMode="auto">
          <a:xfrm flipH="1">
            <a:off x="4646195" y="4051177"/>
            <a:ext cx="148389" cy="381093"/>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79" name="Freeform 28"/>
          <p:cNvSpPr>
            <a:spLocks/>
          </p:cNvSpPr>
          <p:nvPr/>
        </p:nvSpPr>
        <p:spPr bwMode="auto">
          <a:xfrm flipH="1">
            <a:off x="4893510" y="3942293"/>
            <a:ext cx="148389" cy="326651"/>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0" name="Freeform 29"/>
          <p:cNvSpPr>
            <a:spLocks/>
          </p:cNvSpPr>
          <p:nvPr/>
        </p:nvSpPr>
        <p:spPr bwMode="auto">
          <a:xfrm flipH="1">
            <a:off x="4497805" y="3942293"/>
            <a:ext cx="813051" cy="606800"/>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1" name="Freeform 30"/>
          <p:cNvSpPr>
            <a:spLocks/>
          </p:cNvSpPr>
          <p:nvPr/>
        </p:nvSpPr>
        <p:spPr bwMode="auto">
          <a:xfrm flipH="1">
            <a:off x="4794584" y="4051177"/>
            <a:ext cx="505967" cy="643095"/>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2" name="Freeform 31"/>
          <p:cNvSpPr>
            <a:spLocks/>
          </p:cNvSpPr>
          <p:nvPr/>
        </p:nvSpPr>
        <p:spPr bwMode="auto">
          <a:xfrm flipH="1">
            <a:off x="4497805" y="4323386"/>
            <a:ext cx="313267" cy="370885"/>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3" name="Freeform 32"/>
          <p:cNvSpPr>
            <a:spLocks/>
          </p:cNvSpPr>
          <p:nvPr/>
        </p:nvSpPr>
        <p:spPr bwMode="auto">
          <a:xfrm flipH="1">
            <a:off x="4794584" y="4486712"/>
            <a:ext cx="247316" cy="381093"/>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4" name="Freeform 33"/>
          <p:cNvSpPr>
            <a:spLocks/>
          </p:cNvSpPr>
          <p:nvPr/>
        </p:nvSpPr>
        <p:spPr bwMode="auto">
          <a:xfrm flipH="1">
            <a:off x="4992437" y="4323386"/>
            <a:ext cx="247316" cy="326651"/>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5" name="Freeform 34"/>
          <p:cNvSpPr>
            <a:spLocks/>
          </p:cNvSpPr>
          <p:nvPr/>
        </p:nvSpPr>
        <p:spPr bwMode="auto">
          <a:xfrm flipH="1">
            <a:off x="5190289" y="4160061"/>
            <a:ext cx="197853" cy="326651"/>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grpSp>
        <p:nvGrpSpPr>
          <p:cNvPr id="86" name="Group 25"/>
          <p:cNvGrpSpPr>
            <a:grpSpLocks/>
          </p:cNvGrpSpPr>
          <p:nvPr/>
        </p:nvGrpSpPr>
        <p:grpSpPr bwMode="auto">
          <a:xfrm flipH="1">
            <a:off x="3487697" y="4658333"/>
            <a:ext cx="1273584" cy="1254221"/>
            <a:chOff x="1584" y="816"/>
            <a:chExt cx="912" cy="816"/>
          </a:xfrm>
          <a:solidFill>
            <a:srgbClr val="FFFF00"/>
          </a:solidFill>
        </p:grpSpPr>
        <p:sp>
          <p:nvSpPr>
            <p:cNvPr id="87" name="Freeform 2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8" name="Freeform 2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9" name="Freeform 28"/>
            <p:cNvSpPr>
              <a:spLocks/>
            </p:cNvSpPr>
            <p:nvPr/>
          </p:nvSpPr>
          <p:spPr bwMode="auto">
            <a:xfrm>
              <a:off x="1920" y="816"/>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0" name="Freeform 2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1" name="Freeform 3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2" name="Freeform 3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3" name="Freeform 32"/>
            <p:cNvSpPr>
              <a:spLocks/>
            </p:cNvSpPr>
            <p:nvPr/>
          </p:nvSpPr>
          <p:spPr bwMode="auto">
            <a:xfrm>
              <a:off x="1920" y="1296"/>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4" name="Freeform 33"/>
            <p:cNvSpPr>
              <a:spLocks/>
            </p:cNvSpPr>
            <p:nvPr/>
          </p:nvSpPr>
          <p:spPr bwMode="auto">
            <a:xfrm>
              <a:off x="1728" y="1152"/>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5" name="Freeform 34"/>
            <p:cNvSpPr>
              <a:spLocks/>
            </p:cNvSpPr>
            <p:nvPr/>
          </p:nvSpPr>
          <p:spPr bwMode="auto">
            <a:xfrm>
              <a:off x="1584" y="1008"/>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grpSp>
      <p:grpSp>
        <p:nvGrpSpPr>
          <p:cNvPr id="106" name="Group 142"/>
          <p:cNvGrpSpPr>
            <a:grpSpLocks/>
          </p:cNvGrpSpPr>
          <p:nvPr/>
        </p:nvGrpSpPr>
        <p:grpSpPr bwMode="auto">
          <a:xfrm>
            <a:off x="3452607" y="3751237"/>
            <a:ext cx="606425" cy="787400"/>
            <a:chOff x="1728" y="1008"/>
            <a:chExt cx="1776" cy="2304"/>
          </a:xfrm>
          <a:solidFill>
            <a:srgbClr val="FFFF00"/>
          </a:solidFill>
        </p:grpSpPr>
        <p:sp>
          <p:nvSpPr>
            <p:cNvPr id="107" name="Rectangle 143"/>
            <p:cNvSpPr>
              <a:spLocks noChangeArrowheads="1"/>
            </p:cNvSpPr>
            <p:nvPr/>
          </p:nvSpPr>
          <p:spPr bwMode="auto">
            <a:xfrm>
              <a:off x="3408" y="1248"/>
              <a:ext cx="96" cy="2064"/>
            </a:xfrm>
            <a:prstGeom prst="rect">
              <a:avLst/>
            </a:prstGeom>
            <a:grpFill/>
            <a:ln w="28575">
              <a:solidFill>
                <a:schemeClr val="tx1"/>
              </a:solidFill>
              <a:miter lim="800000"/>
              <a:headEnd/>
              <a:tailEnd/>
            </a:ln>
          </p:spPr>
          <p:txBody>
            <a:bodyPr wrap="none" anchor="ctr"/>
            <a:lstStyle/>
            <a:p>
              <a:endParaRPr lang="en-US" dirty="0">
                <a:latin typeface="Arial" pitchFamily="34" charset="0"/>
              </a:endParaRPr>
            </a:p>
          </p:txBody>
        </p:sp>
        <p:sp>
          <p:nvSpPr>
            <p:cNvPr id="108" name="Rectangle 144"/>
            <p:cNvSpPr>
              <a:spLocks noChangeArrowheads="1"/>
            </p:cNvSpPr>
            <p:nvPr/>
          </p:nvSpPr>
          <p:spPr bwMode="auto">
            <a:xfrm>
              <a:off x="2304" y="1248"/>
              <a:ext cx="1152" cy="1152"/>
            </a:xfrm>
            <a:prstGeom prst="rect">
              <a:avLst/>
            </a:prstGeom>
            <a:grpFill/>
            <a:ln w="38100">
              <a:solidFill>
                <a:schemeClr val="tx1"/>
              </a:solidFill>
              <a:miter lim="800000"/>
              <a:headEnd/>
              <a:tailEnd/>
            </a:ln>
          </p:spPr>
          <p:txBody>
            <a:bodyPr wrap="none" anchor="ctr"/>
            <a:lstStyle/>
            <a:p>
              <a:endParaRPr lang="en-US" dirty="0">
                <a:latin typeface="Arial" pitchFamily="34" charset="0"/>
              </a:endParaRPr>
            </a:p>
          </p:txBody>
        </p:sp>
        <p:sp>
          <p:nvSpPr>
            <p:cNvPr id="109" name="Line 145"/>
            <p:cNvSpPr>
              <a:spLocks noChangeShapeType="1"/>
            </p:cNvSpPr>
            <p:nvPr/>
          </p:nvSpPr>
          <p:spPr bwMode="auto">
            <a:xfrm flipV="1">
              <a:off x="2304" y="2160"/>
              <a:ext cx="576" cy="240"/>
            </a:xfrm>
            <a:prstGeom prst="line">
              <a:avLst/>
            </a:prstGeom>
            <a:grpFill/>
            <a:ln w="38100">
              <a:solidFill>
                <a:schemeClr val="tx1"/>
              </a:solidFill>
              <a:round/>
              <a:headEnd/>
              <a:tailEnd/>
            </a:ln>
          </p:spPr>
          <p:txBody>
            <a:bodyPr wrap="none" anchor="ctr"/>
            <a:lstStyle/>
            <a:p>
              <a:endParaRPr lang="en-US" dirty="0">
                <a:latin typeface="Arial" pitchFamily="34" charset="0"/>
              </a:endParaRPr>
            </a:p>
          </p:txBody>
        </p:sp>
        <p:sp>
          <p:nvSpPr>
            <p:cNvPr id="110" name="Rectangle 146"/>
            <p:cNvSpPr>
              <a:spLocks noChangeArrowheads="1"/>
            </p:cNvSpPr>
            <p:nvPr/>
          </p:nvSpPr>
          <p:spPr bwMode="auto">
            <a:xfrm>
              <a:off x="1728" y="1008"/>
              <a:ext cx="1152" cy="1152"/>
            </a:xfrm>
            <a:prstGeom prst="rect">
              <a:avLst/>
            </a:prstGeom>
            <a:grp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11" name="Group 158"/>
          <p:cNvGrpSpPr>
            <a:grpSpLocks/>
          </p:cNvGrpSpPr>
          <p:nvPr/>
        </p:nvGrpSpPr>
        <p:grpSpPr bwMode="auto">
          <a:xfrm>
            <a:off x="7838618" y="2718696"/>
            <a:ext cx="606425" cy="787400"/>
            <a:chOff x="1728" y="1008"/>
            <a:chExt cx="1776" cy="2304"/>
          </a:xfrm>
        </p:grpSpPr>
        <p:sp>
          <p:nvSpPr>
            <p:cNvPr id="112" name="Rectangle 159"/>
            <p:cNvSpPr>
              <a:spLocks noChangeArrowheads="1"/>
            </p:cNvSpPr>
            <p:nvPr/>
          </p:nvSpPr>
          <p:spPr bwMode="auto">
            <a:xfrm>
              <a:off x="3408" y="1248"/>
              <a:ext cx="96" cy="2064"/>
            </a:xfrm>
            <a:prstGeom prst="rect">
              <a:avLst/>
            </a:prstGeom>
            <a:solidFill>
              <a:schemeClr val="tx2"/>
            </a:solidFill>
            <a:ln w="28575">
              <a:solidFill>
                <a:schemeClr val="tx1"/>
              </a:solidFill>
              <a:miter lim="800000"/>
              <a:headEnd/>
              <a:tailEnd/>
            </a:ln>
          </p:spPr>
          <p:txBody>
            <a:bodyPr wrap="none" anchor="ctr"/>
            <a:lstStyle/>
            <a:p>
              <a:endParaRPr lang="en-US" dirty="0">
                <a:latin typeface="Arial" pitchFamily="34" charset="0"/>
              </a:endParaRPr>
            </a:p>
          </p:txBody>
        </p:sp>
        <p:sp>
          <p:nvSpPr>
            <p:cNvPr id="113" name="Rectangle 160"/>
            <p:cNvSpPr>
              <a:spLocks noChangeArrowheads="1"/>
            </p:cNvSpPr>
            <p:nvPr/>
          </p:nvSpPr>
          <p:spPr bwMode="auto">
            <a:xfrm>
              <a:off x="2304" y="1248"/>
              <a:ext cx="1152" cy="1152"/>
            </a:xfrm>
            <a:prstGeom prst="rect">
              <a:avLst/>
            </a:prstGeom>
            <a:solidFill>
              <a:schemeClr val="accent2"/>
            </a:solidFill>
            <a:ln w="38100">
              <a:solidFill>
                <a:schemeClr val="tx1"/>
              </a:solidFill>
              <a:miter lim="800000"/>
              <a:headEnd/>
              <a:tailEnd/>
            </a:ln>
          </p:spPr>
          <p:txBody>
            <a:bodyPr wrap="none" anchor="ctr"/>
            <a:lstStyle/>
            <a:p>
              <a:endParaRPr lang="en-US" dirty="0">
                <a:latin typeface="Arial" pitchFamily="34" charset="0"/>
              </a:endParaRPr>
            </a:p>
          </p:txBody>
        </p:sp>
        <p:sp>
          <p:nvSpPr>
            <p:cNvPr id="114" name="Line 161"/>
            <p:cNvSpPr>
              <a:spLocks noChangeShapeType="1"/>
            </p:cNvSpPr>
            <p:nvPr/>
          </p:nvSpPr>
          <p:spPr bwMode="auto">
            <a:xfrm flipV="1">
              <a:off x="2304" y="2160"/>
              <a:ext cx="576" cy="24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15" name="Rectangle 162"/>
            <p:cNvSpPr>
              <a:spLocks noChangeArrowheads="1"/>
            </p:cNvSpPr>
            <p:nvPr/>
          </p:nvSpPr>
          <p:spPr bwMode="auto">
            <a:xfrm>
              <a:off x="1728" y="1008"/>
              <a:ext cx="1152" cy="1152"/>
            </a:xfrm>
            <a:prstGeom prst="rect">
              <a:avLst/>
            </a:prstGeom>
            <a:solidFill>
              <a:schemeClr val="accent2"/>
            </a:solid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16" name="Group 158"/>
          <p:cNvGrpSpPr>
            <a:grpSpLocks/>
          </p:cNvGrpSpPr>
          <p:nvPr/>
        </p:nvGrpSpPr>
        <p:grpSpPr bwMode="auto">
          <a:xfrm>
            <a:off x="750828" y="2405877"/>
            <a:ext cx="606425" cy="787400"/>
            <a:chOff x="1728" y="1008"/>
            <a:chExt cx="1776" cy="2304"/>
          </a:xfrm>
        </p:grpSpPr>
        <p:sp>
          <p:nvSpPr>
            <p:cNvPr id="117" name="Rectangle 159"/>
            <p:cNvSpPr>
              <a:spLocks noChangeArrowheads="1"/>
            </p:cNvSpPr>
            <p:nvPr/>
          </p:nvSpPr>
          <p:spPr bwMode="auto">
            <a:xfrm>
              <a:off x="3408" y="1248"/>
              <a:ext cx="96" cy="2064"/>
            </a:xfrm>
            <a:prstGeom prst="rect">
              <a:avLst/>
            </a:prstGeom>
            <a:solidFill>
              <a:schemeClr val="tx2"/>
            </a:solidFill>
            <a:ln w="28575">
              <a:solidFill>
                <a:schemeClr val="tx1"/>
              </a:solidFill>
              <a:miter lim="800000"/>
              <a:headEnd/>
              <a:tailEnd/>
            </a:ln>
          </p:spPr>
          <p:txBody>
            <a:bodyPr wrap="none" anchor="ctr"/>
            <a:lstStyle/>
            <a:p>
              <a:endParaRPr lang="en-US" dirty="0">
                <a:latin typeface="Arial" pitchFamily="34" charset="0"/>
              </a:endParaRPr>
            </a:p>
          </p:txBody>
        </p:sp>
        <p:sp>
          <p:nvSpPr>
            <p:cNvPr id="118" name="Rectangle 160"/>
            <p:cNvSpPr>
              <a:spLocks noChangeArrowheads="1"/>
            </p:cNvSpPr>
            <p:nvPr/>
          </p:nvSpPr>
          <p:spPr bwMode="auto">
            <a:xfrm>
              <a:off x="2304" y="1248"/>
              <a:ext cx="1152" cy="1152"/>
            </a:xfrm>
            <a:prstGeom prst="rect">
              <a:avLst/>
            </a:prstGeom>
            <a:solidFill>
              <a:srgbClr val="FF0000"/>
            </a:solidFill>
            <a:ln w="38100">
              <a:solidFill>
                <a:schemeClr val="tx1"/>
              </a:solidFill>
              <a:miter lim="800000"/>
              <a:headEnd/>
              <a:tailEnd/>
            </a:ln>
          </p:spPr>
          <p:txBody>
            <a:bodyPr wrap="none" anchor="ctr"/>
            <a:lstStyle/>
            <a:p>
              <a:endParaRPr lang="en-US" dirty="0">
                <a:latin typeface="Arial" pitchFamily="34" charset="0"/>
              </a:endParaRPr>
            </a:p>
          </p:txBody>
        </p:sp>
        <p:sp>
          <p:nvSpPr>
            <p:cNvPr id="119" name="Line 161"/>
            <p:cNvSpPr>
              <a:spLocks noChangeShapeType="1"/>
            </p:cNvSpPr>
            <p:nvPr/>
          </p:nvSpPr>
          <p:spPr bwMode="auto">
            <a:xfrm flipV="1">
              <a:off x="2304" y="2160"/>
              <a:ext cx="576" cy="24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20" name="Rectangle 162"/>
            <p:cNvSpPr>
              <a:spLocks noChangeArrowheads="1"/>
            </p:cNvSpPr>
            <p:nvPr/>
          </p:nvSpPr>
          <p:spPr bwMode="auto">
            <a:xfrm>
              <a:off x="1728" y="1008"/>
              <a:ext cx="1152" cy="1152"/>
            </a:xfrm>
            <a:prstGeom prst="rect">
              <a:avLst/>
            </a:prstGeom>
            <a:solidFill>
              <a:srgbClr val="FF0000"/>
            </a:solid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81" name="Group 180"/>
          <p:cNvGrpSpPr/>
          <p:nvPr/>
        </p:nvGrpSpPr>
        <p:grpSpPr>
          <a:xfrm>
            <a:off x="6358552" y="2699779"/>
            <a:ext cx="2067433" cy="1265648"/>
            <a:chOff x="6358552" y="2699779"/>
            <a:chExt cx="2067433" cy="1265648"/>
          </a:xfrm>
          <a:solidFill>
            <a:schemeClr val="accent2"/>
          </a:solidFill>
        </p:grpSpPr>
        <p:grpSp>
          <p:nvGrpSpPr>
            <p:cNvPr id="141" name="Group 140"/>
            <p:cNvGrpSpPr/>
            <p:nvPr/>
          </p:nvGrpSpPr>
          <p:grpSpPr>
            <a:xfrm>
              <a:off x="6358552" y="2699779"/>
              <a:ext cx="1074910" cy="440764"/>
              <a:chOff x="2709949" y="2856806"/>
              <a:chExt cx="3557847" cy="1458885"/>
            </a:xfrm>
            <a:grpFill/>
          </p:grpSpPr>
          <p:grpSp>
            <p:nvGrpSpPr>
              <p:cNvPr id="142" name="Group 141"/>
              <p:cNvGrpSpPr/>
              <p:nvPr/>
            </p:nvGrpSpPr>
            <p:grpSpPr>
              <a:xfrm>
                <a:off x="3381895" y="2856806"/>
                <a:ext cx="1280160" cy="1280160"/>
                <a:chOff x="3550920" y="3035531"/>
                <a:chExt cx="1280160" cy="1280160"/>
              </a:xfrm>
              <a:grpFill/>
            </p:grpSpPr>
            <p:sp>
              <p:nvSpPr>
                <p:cNvPr id="149" name="Oval 14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50" name="Oval 14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43" name="Freeform 14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44" name="Oval 14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5" name="Rectangle 14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46" name="Group 145"/>
              <p:cNvGrpSpPr/>
              <p:nvPr/>
            </p:nvGrpSpPr>
            <p:grpSpPr>
              <a:xfrm>
                <a:off x="3550920" y="3035531"/>
                <a:ext cx="1280160" cy="1280160"/>
                <a:chOff x="3550920" y="3035531"/>
                <a:chExt cx="1280160" cy="1280160"/>
              </a:xfrm>
              <a:grpFill/>
            </p:grpSpPr>
            <p:sp>
              <p:nvSpPr>
                <p:cNvPr id="147" name="Oval 14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8" name="Oval 14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31" name="Group 130"/>
            <p:cNvGrpSpPr/>
            <p:nvPr/>
          </p:nvGrpSpPr>
          <p:grpSpPr>
            <a:xfrm>
              <a:off x="6454115" y="2881501"/>
              <a:ext cx="1470792" cy="603094"/>
              <a:chOff x="2709949" y="2856806"/>
              <a:chExt cx="3557847" cy="1458885"/>
            </a:xfrm>
            <a:grpFill/>
          </p:grpSpPr>
          <p:grpSp>
            <p:nvGrpSpPr>
              <p:cNvPr id="132" name="Group 131"/>
              <p:cNvGrpSpPr/>
              <p:nvPr/>
            </p:nvGrpSpPr>
            <p:grpSpPr>
              <a:xfrm>
                <a:off x="3381895" y="2856806"/>
                <a:ext cx="1280160" cy="1280160"/>
                <a:chOff x="3550920" y="3035531"/>
                <a:chExt cx="1280160" cy="1280160"/>
              </a:xfrm>
              <a:grpFill/>
            </p:grpSpPr>
            <p:sp>
              <p:nvSpPr>
                <p:cNvPr id="139" name="Oval 13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0" name="Oval 13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33" name="Freeform 13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34" name="Oval 13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5" name="Rectangle 13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36" name="Group 135"/>
              <p:cNvGrpSpPr/>
              <p:nvPr/>
            </p:nvGrpSpPr>
            <p:grpSpPr>
              <a:xfrm>
                <a:off x="3550920" y="3035531"/>
                <a:ext cx="1280160" cy="1280160"/>
                <a:chOff x="3550920" y="3035531"/>
                <a:chExt cx="1280160" cy="1280160"/>
              </a:xfrm>
              <a:grpFill/>
            </p:grpSpPr>
            <p:sp>
              <p:nvSpPr>
                <p:cNvPr id="137" name="Oval 13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8" name="Oval 13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21" name="Group 120"/>
            <p:cNvGrpSpPr/>
            <p:nvPr/>
          </p:nvGrpSpPr>
          <p:grpSpPr>
            <a:xfrm>
              <a:off x="6414305" y="3140543"/>
              <a:ext cx="2011680" cy="824884"/>
              <a:chOff x="2709949" y="2856806"/>
              <a:chExt cx="3557847" cy="1458885"/>
            </a:xfrm>
            <a:grpFill/>
          </p:grpSpPr>
          <p:grpSp>
            <p:nvGrpSpPr>
              <p:cNvPr id="122" name="Group 121"/>
              <p:cNvGrpSpPr/>
              <p:nvPr/>
            </p:nvGrpSpPr>
            <p:grpSpPr>
              <a:xfrm>
                <a:off x="3381895" y="2856806"/>
                <a:ext cx="1280160" cy="1280160"/>
                <a:chOff x="3550920" y="3035531"/>
                <a:chExt cx="1280160" cy="1280160"/>
              </a:xfrm>
              <a:grpFill/>
            </p:grpSpPr>
            <p:sp>
              <p:nvSpPr>
                <p:cNvPr id="129" name="Oval 12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0" name="Oval 12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23" name="Freeform 12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24" name="Oval 12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25" name="Rectangle 12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26" name="Group 125"/>
              <p:cNvGrpSpPr/>
              <p:nvPr/>
            </p:nvGrpSpPr>
            <p:grpSpPr>
              <a:xfrm>
                <a:off x="3550920" y="3035531"/>
                <a:ext cx="1280160" cy="1280160"/>
                <a:chOff x="3550920" y="3035531"/>
                <a:chExt cx="1280160" cy="1280160"/>
              </a:xfrm>
              <a:grpFill/>
            </p:grpSpPr>
            <p:sp>
              <p:nvSpPr>
                <p:cNvPr id="127" name="Oval 12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28" name="Oval 12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grpSp>
        <p:nvGrpSpPr>
          <p:cNvPr id="182" name="Group 181"/>
          <p:cNvGrpSpPr/>
          <p:nvPr/>
        </p:nvGrpSpPr>
        <p:grpSpPr>
          <a:xfrm flipH="1">
            <a:off x="876381" y="2534211"/>
            <a:ext cx="2067433" cy="1265648"/>
            <a:chOff x="6358552" y="2699779"/>
            <a:chExt cx="2067433" cy="1265648"/>
          </a:xfrm>
        </p:grpSpPr>
        <p:grpSp>
          <p:nvGrpSpPr>
            <p:cNvPr id="183" name="Group 182"/>
            <p:cNvGrpSpPr/>
            <p:nvPr/>
          </p:nvGrpSpPr>
          <p:grpSpPr>
            <a:xfrm>
              <a:off x="6358552" y="2699779"/>
              <a:ext cx="1074910" cy="440764"/>
              <a:chOff x="2709949" y="2856806"/>
              <a:chExt cx="3557847" cy="1458885"/>
            </a:xfrm>
          </p:grpSpPr>
          <p:grpSp>
            <p:nvGrpSpPr>
              <p:cNvPr id="204" name="Group 203"/>
              <p:cNvGrpSpPr/>
              <p:nvPr/>
            </p:nvGrpSpPr>
            <p:grpSpPr>
              <a:xfrm>
                <a:off x="3381895" y="2856806"/>
                <a:ext cx="1280160" cy="1280160"/>
                <a:chOff x="3550920" y="3035531"/>
                <a:chExt cx="1280160" cy="1280160"/>
              </a:xfrm>
            </p:grpSpPr>
            <p:sp>
              <p:nvSpPr>
                <p:cNvPr id="211" name="Oval 210"/>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12" name="Oval 211"/>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205" name="Freeform 204"/>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206" name="Oval 205"/>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7" name="Rectangle 206"/>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208" name="Group 207"/>
              <p:cNvGrpSpPr/>
              <p:nvPr/>
            </p:nvGrpSpPr>
            <p:grpSpPr>
              <a:xfrm>
                <a:off x="3550920" y="3035531"/>
                <a:ext cx="1280160" cy="1280160"/>
                <a:chOff x="3550920" y="3035531"/>
                <a:chExt cx="1280160" cy="1280160"/>
              </a:xfrm>
            </p:grpSpPr>
            <p:sp>
              <p:nvSpPr>
                <p:cNvPr id="209" name="Oval 208"/>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10" name="Oval 209"/>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84" name="Group 183"/>
            <p:cNvGrpSpPr/>
            <p:nvPr/>
          </p:nvGrpSpPr>
          <p:grpSpPr>
            <a:xfrm>
              <a:off x="6454115" y="2881501"/>
              <a:ext cx="1470792" cy="603094"/>
              <a:chOff x="2709949" y="2856806"/>
              <a:chExt cx="3557847" cy="1458885"/>
            </a:xfrm>
          </p:grpSpPr>
          <p:grpSp>
            <p:nvGrpSpPr>
              <p:cNvPr id="195" name="Group 194"/>
              <p:cNvGrpSpPr/>
              <p:nvPr/>
            </p:nvGrpSpPr>
            <p:grpSpPr>
              <a:xfrm>
                <a:off x="3381895" y="2856806"/>
                <a:ext cx="1280160" cy="1280160"/>
                <a:chOff x="3550920" y="3035531"/>
                <a:chExt cx="1280160" cy="1280160"/>
              </a:xfrm>
            </p:grpSpPr>
            <p:sp>
              <p:nvSpPr>
                <p:cNvPr id="202" name="Oval 201"/>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3" name="Oval 202"/>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96" name="Freeform 195"/>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97" name="Oval 196"/>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8" name="Rectangle 197"/>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99" name="Group 198"/>
              <p:cNvGrpSpPr/>
              <p:nvPr/>
            </p:nvGrpSpPr>
            <p:grpSpPr>
              <a:xfrm>
                <a:off x="3550920" y="3035531"/>
                <a:ext cx="1280160" cy="1280160"/>
                <a:chOff x="3550920" y="3035531"/>
                <a:chExt cx="1280160" cy="1280160"/>
              </a:xfrm>
            </p:grpSpPr>
            <p:sp>
              <p:nvSpPr>
                <p:cNvPr id="200" name="Oval 199"/>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1" name="Oval 200"/>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85" name="Group 184"/>
            <p:cNvGrpSpPr/>
            <p:nvPr/>
          </p:nvGrpSpPr>
          <p:grpSpPr>
            <a:xfrm>
              <a:off x="6414305" y="3140543"/>
              <a:ext cx="2011680" cy="824884"/>
              <a:chOff x="2709949" y="2856806"/>
              <a:chExt cx="3557847" cy="1458885"/>
            </a:xfrm>
          </p:grpSpPr>
          <p:grpSp>
            <p:nvGrpSpPr>
              <p:cNvPr id="186" name="Group 185"/>
              <p:cNvGrpSpPr/>
              <p:nvPr/>
            </p:nvGrpSpPr>
            <p:grpSpPr>
              <a:xfrm>
                <a:off x="3381895" y="2856806"/>
                <a:ext cx="1280160" cy="1280160"/>
                <a:chOff x="3550920" y="3035531"/>
                <a:chExt cx="1280160" cy="1280160"/>
              </a:xfrm>
            </p:grpSpPr>
            <p:sp>
              <p:nvSpPr>
                <p:cNvPr id="193" name="Oval 192"/>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4" name="Oval 193"/>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87" name="Freeform 186"/>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88" name="Oval 187"/>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89" name="Rectangle 188"/>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90" name="Group 189"/>
              <p:cNvGrpSpPr/>
              <p:nvPr/>
            </p:nvGrpSpPr>
            <p:grpSpPr>
              <a:xfrm>
                <a:off x="3550920" y="3035531"/>
                <a:ext cx="1280160" cy="1280160"/>
                <a:chOff x="3550920" y="3035531"/>
                <a:chExt cx="1280160" cy="1280160"/>
              </a:xfrm>
            </p:grpSpPr>
            <p:sp>
              <p:nvSpPr>
                <p:cNvPr id="191" name="Oval 190"/>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2" name="Oval 191"/>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sp>
        <p:nvSpPr>
          <p:cNvPr id="213" name="Text Box 4"/>
          <p:cNvSpPr txBox="1">
            <a:spLocks noChangeArrowheads="1"/>
          </p:cNvSpPr>
          <p:nvPr/>
        </p:nvSpPr>
        <p:spPr bwMode="auto">
          <a:xfrm>
            <a:off x="5791200" y="4495800"/>
            <a:ext cx="3124200" cy="1384995"/>
          </a:xfrm>
          <a:prstGeom prst="rect">
            <a:avLst/>
          </a:prstGeom>
          <a:solidFill>
            <a:schemeClr val="accent5">
              <a:lumMod val="20000"/>
              <a:lumOff val="80000"/>
            </a:schemeClr>
          </a:solidFill>
          <a:ln w="38100">
            <a:solidFill>
              <a:schemeClr val="accent6">
                <a:lumMod val="75000"/>
              </a:schemeClr>
            </a:solidFill>
          </a:ln>
          <a:effectLst>
            <a:outerShdw blurRad="50800" dist="38100" dir="2700000" algn="tl" rotWithShape="0">
              <a:prstClr val="black">
                <a:alpha val="40000"/>
              </a:prstClr>
            </a:outerShdw>
          </a:effectLst>
          <a:extLst/>
        </p:spPr>
        <p:txBody>
          <a:bodyPr>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rgbClr val="FF0000"/>
                </a:solidFill>
                <a:latin typeface="Arial" pitchFamily="34" charset="0"/>
              </a:rPr>
              <a:t>Alice and Bob win</a:t>
            </a:r>
            <a:endParaRPr lang="en-US" sz="2800" dirty="0">
              <a:solidFill>
                <a:srgbClr val="FF0000"/>
              </a:solidFill>
              <a:latin typeface="Arial" pitchFamily="34" charset="0"/>
            </a:endParaRPr>
          </a:p>
          <a:p>
            <a:pPr algn="ctr">
              <a:lnSpc>
                <a:spcPct val="100000"/>
              </a:lnSpc>
              <a:spcBef>
                <a:spcPct val="0"/>
              </a:spcBef>
            </a:pPr>
            <a:r>
              <a:rPr lang="en-US" sz="2800" dirty="0">
                <a:solidFill>
                  <a:srgbClr val="FF0000"/>
                </a:solidFill>
                <a:latin typeface="Arial" pitchFamily="34" charset="0"/>
              </a:rPr>
              <a:t>If </a:t>
            </a:r>
            <a:r>
              <a:rPr lang="en-US" sz="2800" dirty="0" smtClean="0">
                <a:solidFill>
                  <a:srgbClr val="FF0000"/>
                </a:solidFill>
                <a:latin typeface="Arial" pitchFamily="34" charset="0"/>
              </a:rPr>
              <a:t>they both attack </a:t>
            </a:r>
            <a:r>
              <a:rPr lang="en-US" sz="2800" dirty="0">
                <a:solidFill>
                  <a:srgbClr val="FF0000"/>
                </a:solidFill>
                <a:latin typeface="Arial" pitchFamily="34" charset="0"/>
              </a:rPr>
              <a:t>together</a:t>
            </a:r>
          </a:p>
        </p:txBody>
      </p:sp>
      <p:sp>
        <p:nvSpPr>
          <p:cNvPr id="214" name="Text Box 4"/>
          <p:cNvSpPr txBox="1">
            <a:spLocks noChangeArrowheads="1"/>
          </p:cNvSpPr>
          <p:nvPr/>
        </p:nvSpPr>
        <p:spPr bwMode="auto">
          <a:xfrm>
            <a:off x="2168721" y="1738746"/>
            <a:ext cx="963725" cy="523220"/>
          </a:xfrm>
          <a:prstGeom prst="rect">
            <a:avLst/>
          </a:prstGeom>
          <a:solidFill>
            <a:schemeClr val="accent5">
              <a:lumMod val="20000"/>
              <a:lumOff val="80000"/>
            </a:schemeClr>
          </a:solidFill>
          <a:ln w="38100">
            <a:solidFill>
              <a:srgbClr val="FF0000"/>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rgbClr val="FF0000"/>
                </a:solidFill>
                <a:latin typeface="Arial" pitchFamily="34" charset="0"/>
              </a:rPr>
              <a:t>Alice</a:t>
            </a:r>
            <a:endParaRPr lang="en-US" sz="2800" dirty="0">
              <a:solidFill>
                <a:srgbClr val="FF0000"/>
              </a:solidFill>
              <a:latin typeface="Arial" pitchFamily="34" charset="0"/>
            </a:endParaRPr>
          </a:p>
        </p:txBody>
      </p:sp>
      <p:sp>
        <p:nvSpPr>
          <p:cNvPr id="215" name="Text Box 4"/>
          <p:cNvSpPr txBox="1">
            <a:spLocks noChangeArrowheads="1"/>
          </p:cNvSpPr>
          <p:nvPr/>
        </p:nvSpPr>
        <p:spPr bwMode="auto">
          <a:xfrm>
            <a:off x="6562279" y="1783808"/>
            <a:ext cx="824265" cy="523220"/>
          </a:xfrm>
          <a:prstGeom prst="rect">
            <a:avLst/>
          </a:prstGeom>
          <a:solidFill>
            <a:schemeClr val="accent5">
              <a:lumMod val="20000"/>
              <a:lumOff val="80000"/>
            </a:schemeClr>
          </a:solidFill>
          <a:ln w="38100">
            <a:solidFill>
              <a:schemeClr val="accent6">
                <a:lumMod val="75000"/>
              </a:schemeClr>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latin typeface="Arial" pitchFamily="34" charset="0"/>
              </a:rPr>
              <a:t>Bob</a:t>
            </a:r>
            <a:endParaRPr lang="en-US" sz="2800" dirty="0">
              <a:latin typeface="Arial" pitchFamily="34" charset="0"/>
            </a:endParaRPr>
          </a:p>
        </p:txBody>
      </p:sp>
      <p:sp>
        <p:nvSpPr>
          <p:cNvPr id="151"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152" name="Text Box 4"/>
          <p:cNvSpPr txBox="1">
            <a:spLocks noChangeArrowheads="1"/>
          </p:cNvSpPr>
          <p:nvPr/>
        </p:nvSpPr>
        <p:spPr bwMode="auto">
          <a:xfrm>
            <a:off x="3916355" y="2701746"/>
            <a:ext cx="1303563" cy="523220"/>
          </a:xfrm>
          <a:prstGeom prst="rect">
            <a:avLst/>
          </a:prstGeom>
          <a:solidFill>
            <a:schemeClr val="accent5">
              <a:lumMod val="20000"/>
              <a:lumOff val="80000"/>
            </a:schemeClr>
          </a:solidFill>
          <a:ln w="38100">
            <a:solidFill>
              <a:srgbClr val="FFFF00"/>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chemeClr val="tx1"/>
                </a:solidFill>
                <a:latin typeface="Arial" pitchFamily="34" charset="0"/>
              </a:rPr>
              <a:t>Enemy</a:t>
            </a:r>
            <a:endParaRPr lang="en-US" sz="2800" dirty="0">
              <a:solidFill>
                <a:schemeClr val="tx1"/>
              </a:solidFill>
              <a:latin typeface="Arial" pitchFamily="34" charset="0"/>
            </a:endParaRPr>
          </a:p>
        </p:txBody>
      </p:sp>
    </p:spTree>
    <p:extLst>
      <p:ext uri="{BB962C8B-B14F-4D97-AF65-F5344CB8AC3E}">
        <p14:creationId xmlns:p14="http://schemas.microsoft.com/office/powerpoint/2010/main" val="17151812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0369" y="2398136"/>
            <a:ext cx="9032671" cy="2061728"/>
            <a:chOff x="50369" y="47245"/>
            <a:chExt cx="9032671" cy="2061728"/>
          </a:xfrm>
        </p:grpSpPr>
        <p:grpSp>
          <p:nvGrpSpPr>
            <p:cNvPr id="74" name="Group 73"/>
            <p:cNvGrpSpPr/>
            <p:nvPr/>
          </p:nvGrpSpPr>
          <p:grpSpPr>
            <a:xfrm>
              <a:off x="2450412" y="985200"/>
              <a:ext cx="4243177" cy="1123773"/>
              <a:chOff x="2450412" y="985200"/>
              <a:chExt cx="4243177" cy="1123773"/>
            </a:xfrm>
          </p:grpSpPr>
          <p:sp>
            <p:nvSpPr>
              <p:cNvPr id="20482" name="TextBox 113"/>
              <p:cNvSpPr txBox="1">
                <a:spLocks noChangeArrowheads="1"/>
              </p:cNvSpPr>
              <p:nvPr/>
            </p:nvSpPr>
            <p:spPr bwMode="auto">
              <a:xfrm>
                <a:off x="3706361" y="1585753"/>
                <a:ext cx="1777987" cy="523220"/>
              </a:xfrm>
              <a:prstGeom prst="rect">
                <a:avLst/>
              </a:prstGeom>
              <a:noFill/>
              <a:ln w="9525">
                <a:noFill/>
                <a:miter lim="800000"/>
                <a:headEnd/>
                <a:tailEnd/>
              </a:ln>
            </p:spPr>
            <p:txBody>
              <a:bodyPr wrap="none">
                <a:prstTxWarp prst="textNoShape">
                  <a:avLst/>
                </a:prstTxWarp>
                <a:spAutoFit/>
              </a:bodyPr>
              <a:lstStyle/>
              <a:p>
                <a:r>
                  <a:rPr lang="en-US" sz="2800" dirty="0" smtClean="0">
                    <a:solidFill>
                      <a:schemeClr val="tx1"/>
                    </a:solidFill>
                    <a:latin typeface="Arial" pitchFamily="-72" charset="0"/>
                    <a:ea typeface="Arial" pitchFamily="-72" charset="0"/>
                    <a:cs typeface="Arial" pitchFamily="-72" charset="0"/>
                  </a:rPr>
                  <a:t>Indifferent</a:t>
                </a:r>
                <a:endParaRPr lang="en-US" sz="2800" dirty="0">
                  <a:solidFill>
                    <a:schemeClr val="tx1"/>
                  </a:solidFill>
                  <a:latin typeface="Arial" pitchFamily="-72" charset="0"/>
                  <a:ea typeface="Arial" pitchFamily="-72" charset="0"/>
                  <a:cs typeface="Arial" pitchFamily="-72" charset="0"/>
                </a:endParaRPr>
              </a:p>
            </p:txBody>
          </p:sp>
          <p:grpSp>
            <p:nvGrpSpPr>
              <p:cNvPr id="8" name="Group 7"/>
              <p:cNvGrpSpPr/>
              <p:nvPr/>
            </p:nvGrpSpPr>
            <p:grpSpPr>
              <a:xfrm>
                <a:off x="2450412" y="985200"/>
                <a:ext cx="4243177" cy="473075"/>
                <a:chOff x="2971643" y="1174273"/>
                <a:chExt cx="4243177" cy="473075"/>
              </a:xfrm>
            </p:grpSpPr>
            <p:sp>
              <p:nvSpPr>
                <p:cNvPr id="20525" name="Oval 39"/>
                <p:cNvSpPr>
                  <a:spLocks noChangeArrowheads="1"/>
                </p:cNvSpPr>
                <p:nvPr/>
              </p:nvSpPr>
              <p:spPr bwMode="auto">
                <a:xfrm>
                  <a:off x="4815121" y="1174273"/>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50" name="Oval 39"/>
                <p:cNvSpPr>
                  <a:spLocks noChangeArrowheads="1"/>
                </p:cNvSpPr>
                <p:nvPr/>
              </p:nvSpPr>
              <p:spPr bwMode="auto">
                <a:xfrm>
                  <a:off x="6658600" y="1174273"/>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51" name="Oval 39"/>
                <p:cNvSpPr>
                  <a:spLocks noChangeArrowheads="1"/>
                </p:cNvSpPr>
                <p:nvPr/>
              </p:nvSpPr>
              <p:spPr bwMode="auto">
                <a:xfrm>
                  <a:off x="2971643" y="1174273"/>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3" name="Straight Connector 2"/>
                <p:cNvCxnSpPr>
                  <a:stCxn id="51" idx="6"/>
                  <a:endCxn id="20525" idx="2"/>
                </p:cNvCxnSpPr>
                <p:nvPr/>
              </p:nvCxnSpPr>
              <p:spPr bwMode="auto">
                <a:xfrm>
                  <a:off x="3527863" y="1410811"/>
                  <a:ext cx="1287258" cy="0"/>
                </a:xfrm>
                <a:prstGeom prst="line">
                  <a:avLst/>
                </a:prstGeom>
                <a:noFill/>
                <a:ln w="57150" cap="flat" cmpd="sng" algn="ctr">
                  <a:solidFill>
                    <a:schemeClr val="tx1"/>
                  </a:solidFill>
                  <a:prstDash val="solid"/>
                  <a:round/>
                  <a:headEnd type="none" w="med" len="med"/>
                  <a:tailEnd type="none" w="med" len="med"/>
                </a:ln>
                <a:effectLst/>
              </p:spPr>
            </p:cxnSp>
            <p:cxnSp>
              <p:nvCxnSpPr>
                <p:cNvPr id="6" name="Straight Connector 5"/>
                <p:cNvCxnSpPr>
                  <a:stCxn id="20525" idx="6"/>
                  <a:endCxn id="50" idx="2"/>
                </p:cNvCxnSpPr>
                <p:nvPr/>
              </p:nvCxnSpPr>
              <p:spPr bwMode="auto">
                <a:xfrm>
                  <a:off x="5371341" y="1410811"/>
                  <a:ext cx="1287259" cy="0"/>
                </a:xfrm>
                <a:prstGeom prst="line">
                  <a:avLst/>
                </a:prstGeom>
                <a:noFill/>
                <a:ln w="57150" cap="flat" cmpd="sng" algn="ctr">
                  <a:solidFill>
                    <a:schemeClr val="tx1"/>
                  </a:solidFill>
                  <a:prstDash val="solid"/>
                  <a:round/>
                  <a:headEnd type="none" w="med" len="med"/>
                  <a:tailEnd type="none" w="med" len="med"/>
                </a:ln>
                <a:effectLst/>
              </p:spPr>
            </p:cxnSp>
          </p:grpSp>
        </p:grpSp>
        <p:sp>
          <p:nvSpPr>
            <p:cNvPr id="7" name="Rounded Rectangular Callout 6"/>
            <p:cNvSpPr/>
            <p:nvPr/>
          </p:nvSpPr>
          <p:spPr>
            <a:xfrm>
              <a:off x="50369" y="47245"/>
              <a:ext cx="2691539" cy="578882"/>
            </a:xfrm>
            <a:prstGeom prst="wedgeRoundRectCallout">
              <a:avLst>
                <a:gd name="adj1" fmla="val 41451"/>
                <a:gd name="adj2" fmla="val 101990"/>
                <a:gd name="adj3" fmla="val 16667"/>
              </a:avLst>
            </a:prstGeom>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Attack at dawn!</a:t>
              </a:r>
            </a:p>
          </p:txBody>
        </p:sp>
        <p:sp>
          <p:nvSpPr>
            <p:cNvPr id="59" name="Rounded Rectangular Callout 58"/>
            <p:cNvSpPr/>
            <p:nvPr/>
          </p:nvSpPr>
          <p:spPr>
            <a:xfrm flipH="1">
              <a:off x="6451959" y="47245"/>
              <a:ext cx="2631081" cy="578882"/>
            </a:xfrm>
            <a:prstGeom prst="wedgeRoundRectCallout">
              <a:avLst>
                <a:gd name="adj1" fmla="val 41451"/>
                <a:gd name="adj2" fmla="val 101990"/>
                <a:gd name="adj3" fmla="val 16667"/>
              </a:avLst>
            </a:prstGeom>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Attack at noon!</a:t>
              </a:r>
            </a:p>
          </p:txBody>
        </p:sp>
      </p:grpSp>
      <p:sp>
        <p:nvSpPr>
          <p:cNvPr id="4" name="Title 3"/>
          <p:cNvSpPr>
            <a:spLocks noGrp="1"/>
          </p:cNvSpPr>
          <p:nvPr>
            <p:ph type="title"/>
          </p:nvPr>
        </p:nvSpPr>
        <p:spPr/>
        <p:txBody>
          <a:bodyPr/>
          <a:lstStyle/>
          <a:p>
            <a:r>
              <a:rPr lang="en-US" dirty="0" smtClean="0"/>
              <a:t>Input Graph</a:t>
            </a:r>
            <a:endParaRPr lang="en-US" dirty="0"/>
          </a:p>
        </p:txBody>
      </p:sp>
      <p:sp>
        <p:nvSpPr>
          <p:cNvPr id="14"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15" name="TextBox 14"/>
          <p:cNvSpPr txBox="1"/>
          <p:nvPr/>
        </p:nvSpPr>
        <p:spPr>
          <a:xfrm>
            <a:off x="4405238" y="2136526"/>
            <a:ext cx="407484"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I</a:t>
            </a:r>
          </a:p>
        </p:txBody>
      </p:sp>
      <p:sp>
        <p:nvSpPr>
          <p:cNvPr id="5" name="Slide Number Placeholder 4"/>
          <p:cNvSpPr>
            <a:spLocks noGrp="1"/>
          </p:cNvSpPr>
          <p:nvPr>
            <p:ph type="sldNum" sz="quarter" idx="11"/>
          </p:nvPr>
        </p:nvSpPr>
        <p:spPr/>
        <p:txBody>
          <a:bodyPr/>
          <a:lstStyle/>
          <a:p>
            <a:pPr>
              <a:defRPr/>
            </a:pPr>
            <a:fld id="{D00CE9E0-F6A1-4E8E-BB09-1EDDAB12400D}" type="slidenum">
              <a:rPr lang="en-US" smtClean="0"/>
              <a:pPr>
                <a:defRPr/>
              </a:pPr>
              <a:t>57</a:t>
            </a:fld>
            <a:endParaRPr lang="en-US"/>
          </a:p>
        </p:txBody>
      </p:sp>
    </p:spTree>
    <p:extLst>
      <p:ext uri="{BB962C8B-B14F-4D97-AF65-F5344CB8AC3E}">
        <p14:creationId xmlns:p14="http://schemas.microsoft.com/office/powerpoint/2010/main" val="43466048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Output Graph</a:t>
            </a:r>
            <a:endParaRPr lang="en-US" dirty="0"/>
          </a:p>
        </p:txBody>
      </p:sp>
      <p:sp>
        <p:nvSpPr>
          <p:cNvPr id="5" name="Footer Placeholder 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7" name="Group 14"/>
          <p:cNvGrpSpPr/>
          <p:nvPr/>
        </p:nvGrpSpPr>
        <p:grpSpPr>
          <a:xfrm>
            <a:off x="606933" y="3407003"/>
            <a:ext cx="7916790" cy="473075"/>
            <a:chOff x="606933" y="5622923"/>
            <a:chExt cx="7916790" cy="473075"/>
          </a:xfrm>
        </p:grpSpPr>
        <p:grpSp>
          <p:nvGrpSpPr>
            <p:cNvPr id="8" name="Group 12"/>
            <p:cNvGrpSpPr/>
            <p:nvPr/>
          </p:nvGrpSpPr>
          <p:grpSpPr>
            <a:xfrm>
              <a:off x="606933" y="5622923"/>
              <a:ext cx="2399699" cy="473075"/>
              <a:chOff x="606933" y="5813742"/>
              <a:chExt cx="2399699" cy="473075"/>
            </a:xfrm>
          </p:grpSpPr>
          <p:sp>
            <p:nvSpPr>
              <p:cNvPr id="13" name="Oval 39"/>
              <p:cNvSpPr>
                <a:spLocks noChangeArrowheads="1"/>
              </p:cNvSpPr>
              <p:nvPr/>
            </p:nvSpPr>
            <p:spPr bwMode="auto">
              <a:xfrm>
                <a:off x="606933" y="5813742"/>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4" name="Oval 39"/>
              <p:cNvSpPr>
                <a:spLocks noChangeArrowheads="1"/>
              </p:cNvSpPr>
              <p:nvPr/>
            </p:nvSpPr>
            <p:spPr bwMode="auto">
              <a:xfrm>
                <a:off x="2450412" y="5813742"/>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15" name="Straight Connector 14"/>
              <p:cNvCxnSpPr>
                <a:stCxn id="13" idx="6"/>
                <a:endCxn id="14" idx="2"/>
              </p:cNvCxnSpPr>
              <p:nvPr/>
            </p:nvCxnSpPr>
            <p:spPr bwMode="auto">
              <a:xfrm>
                <a:off x="1163153" y="6050280"/>
                <a:ext cx="1287259" cy="0"/>
              </a:xfrm>
              <a:prstGeom prst="line">
                <a:avLst/>
              </a:prstGeom>
              <a:noFill/>
              <a:ln w="76200" cap="flat" cmpd="sng" algn="ctr">
                <a:solidFill>
                  <a:schemeClr val="tx1"/>
                </a:solidFill>
                <a:prstDash val="solid"/>
                <a:round/>
                <a:headEnd type="none" w="med" len="med"/>
                <a:tailEnd type="none" w="med" len="med"/>
              </a:ln>
              <a:effectLst/>
            </p:spPr>
          </p:cxnSp>
        </p:grpSp>
        <p:grpSp>
          <p:nvGrpSpPr>
            <p:cNvPr id="9" name="Group 13"/>
            <p:cNvGrpSpPr/>
            <p:nvPr/>
          </p:nvGrpSpPr>
          <p:grpSpPr>
            <a:xfrm>
              <a:off x="6124024" y="5622923"/>
              <a:ext cx="2399699" cy="473075"/>
              <a:chOff x="4267201" y="5828982"/>
              <a:chExt cx="2399699" cy="473075"/>
            </a:xfrm>
          </p:grpSpPr>
          <p:sp>
            <p:nvSpPr>
              <p:cNvPr id="10" name="Oval 39"/>
              <p:cNvSpPr>
                <a:spLocks noChangeArrowheads="1"/>
              </p:cNvSpPr>
              <p:nvPr/>
            </p:nvSpPr>
            <p:spPr bwMode="auto">
              <a:xfrm>
                <a:off x="4267201" y="5828982"/>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1" name="Oval 39"/>
              <p:cNvSpPr>
                <a:spLocks noChangeArrowheads="1"/>
              </p:cNvSpPr>
              <p:nvPr/>
            </p:nvSpPr>
            <p:spPr bwMode="auto">
              <a:xfrm>
                <a:off x="6110680" y="5828982"/>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12" name="Straight Connector 11"/>
              <p:cNvCxnSpPr>
                <a:stCxn id="10" idx="6"/>
                <a:endCxn id="11" idx="2"/>
              </p:cNvCxnSpPr>
              <p:nvPr/>
            </p:nvCxnSpPr>
            <p:spPr bwMode="auto">
              <a:xfrm>
                <a:off x="4823421" y="6065520"/>
                <a:ext cx="1287259" cy="0"/>
              </a:xfrm>
              <a:prstGeom prst="line">
                <a:avLst/>
              </a:prstGeom>
              <a:noFill/>
              <a:ln w="76200" cap="flat" cmpd="sng" algn="ctr">
                <a:solidFill>
                  <a:srgbClr val="FF0000"/>
                </a:solidFill>
                <a:prstDash val="solid"/>
                <a:round/>
                <a:headEnd type="none" w="med" len="med"/>
                <a:tailEnd type="none" w="med" len="med"/>
              </a:ln>
              <a:effectLst/>
            </p:spPr>
          </p:cxnSp>
        </p:grpSp>
      </p:grpSp>
      <p:grpSp>
        <p:nvGrpSpPr>
          <p:cNvPr id="16" name="Group 12"/>
          <p:cNvGrpSpPr/>
          <p:nvPr/>
        </p:nvGrpSpPr>
        <p:grpSpPr>
          <a:xfrm>
            <a:off x="3372151" y="3407003"/>
            <a:ext cx="2399699" cy="473075"/>
            <a:chOff x="606933" y="5813742"/>
            <a:chExt cx="2399699" cy="473075"/>
          </a:xfrm>
        </p:grpSpPr>
        <p:sp>
          <p:nvSpPr>
            <p:cNvPr id="17" name="Oval 39"/>
            <p:cNvSpPr>
              <a:spLocks noChangeArrowheads="1"/>
            </p:cNvSpPr>
            <p:nvPr/>
          </p:nvSpPr>
          <p:spPr bwMode="auto">
            <a:xfrm>
              <a:off x="606933" y="5813742"/>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8" name="Oval 39"/>
            <p:cNvSpPr>
              <a:spLocks noChangeArrowheads="1"/>
            </p:cNvSpPr>
            <p:nvPr/>
          </p:nvSpPr>
          <p:spPr bwMode="auto">
            <a:xfrm>
              <a:off x="2450412" y="5813742"/>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19" name="Straight Connector 18"/>
            <p:cNvCxnSpPr>
              <a:stCxn id="17" idx="6"/>
              <a:endCxn id="18" idx="2"/>
            </p:cNvCxnSpPr>
            <p:nvPr/>
          </p:nvCxnSpPr>
          <p:spPr bwMode="auto">
            <a:xfrm>
              <a:off x="1163153" y="6050280"/>
              <a:ext cx="1287259" cy="0"/>
            </a:xfrm>
            <a:prstGeom prst="line">
              <a:avLst/>
            </a:prstGeom>
            <a:noFill/>
            <a:ln w="57150" cap="flat" cmpd="sng" algn="ctr">
              <a:solidFill>
                <a:schemeClr val="tx1"/>
              </a:solidFill>
              <a:prstDash val="solid"/>
              <a:round/>
              <a:headEnd type="none" w="med" len="med"/>
              <a:tailEnd type="none" w="med" len="med"/>
            </a:ln>
            <a:effectLst/>
          </p:spPr>
        </p:cxnSp>
      </p:grpSp>
      <p:sp>
        <p:nvSpPr>
          <p:cNvPr id="20" name="Rounded Rectangular Callout 19"/>
          <p:cNvSpPr/>
          <p:nvPr/>
        </p:nvSpPr>
        <p:spPr>
          <a:xfrm>
            <a:off x="1144634" y="4065841"/>
            <a:ext cx="1200226" cy="578882"/>
          </a:xfrm>
          <a:prstGeom prst="wedgeRoundRectCallout">
            <a:avLst>
              <a:gd name="adj1" fmla="val 22392"/>
              <a:gd name="adj2" fmla="val -109819"/>
              <a:gd name="adj3" fmla="val 16667"/>
            </a:avLst>
          </a:prstGeom>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dawn!</a:t>
            </a:r>
          </a:p>
        </p:txBody>
      </p:sp>
      <p:sp>
        <p:nvSpPr>
          <p:cNvPr id="21" name="Rounded Rectangular Callout 20"/>
          <p:cNvSpPr/>
          <p:nvPr/>
        </p:nvSpPr>
        <p:spPr>
          <a:xfrm flipH="1">
            <a:off x="6769343" y="4096083"/>
            <a:ext cx="1138047" cy="578882"/>
          </a:xfrm>
          <a:prstGeom prst="wedgeRoundRectCallout">
            <a:avLst>
              <a:gd name="adj1" fmla="val -25590"/>
              <a:gd name="adj2" fmla="val -118436"/>
              <a:gd name="adj3" fmla="val 16667"/>
            </a:avLst>
          </a:prstGeom>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noon!</a:t>
            </a:r>
          </a:p>
        </p:txBody>
      </p:sp>
      <p:sp>
        <p:nvSpPr>
          <p:cNvPr id="22" name="Rounded Rectangular Callout 21"/>
          <p:cNvSpPr/>
          <p:nvPr/>
        </p:nvSpPr>
        <p:spPr>
          <a:xfrm>
            <a:off x="4018788" y="2592641"/>
            <a:ext cx="1200226" cy="578882"/>
          </a:xfrm>
          <a:prstGeom prst="wedgeRoundRectCallout">
            <a:avLst>
              <a:gd name="adj1" fmla="val 25566"/>
              <a:gd name="adj2" fmla="val 111763"/>
              <a:gd name="adj3" fmla="val 16667"/>
            </a:avLst>
          </a:prstGeom>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failed!</a:t>
            </a:r>
          </a:p>
        </p:txBody>
      </p:sp>
      <p:sp>
        <p:nvSpPr>
          <p:cNvPr id="23" name="TextBox 22"/>
          <p:cNvSpPr txBox="1"/>
          <p:nvPr/>
        </p:nvSpPr>
        <p:spPr>
          <a:xfrm>
            <a:off x="4405238" y="4511426"/>
            <a:ext cx="511679"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O</a:t>
            </a: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58</a:t>
            </a:fld>
            <a:endParaRPr lang="en-US"/>
          </a:p>
        </p:txBody>
      </p:sp>
    </p:spTree>
    <p:extLst>
      <p:ext uri="{BB962C8B-B14F-4D97-AF65-F5344CB8AC3E}">
        <p14:creationId xmlns:p14="http://schemas.microsoft.com/office/powerpoint/2010/main" val="11445552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Carrier Map</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9" name="Group 8"/>
          <p:cNvGrpSpPr/>
          <p:nvPr/>
        </p:nvGrpSpPr>
        <p:grpSpPr>
          <a:xfrm>
            <a:off x="2450411" y="2291516"/>
            <a:ext cx="4243177" cy="473075"/>
            <a:chOff x="2971643" y="1174273"/>
            <a:chExt cx="4243177" cy="473075"/>
          </a:xfrm>
        </p:grpSpPr>
        <p:sp>
          <p:nvSpPr>
            <p:cNvPr id="10" name="Oval 39"/>
            <p:cNvSpPr>
              <a:spLocks noChangeArrowheads="1"/>
            </p:cNvSpPr>
            <p:nvPr/>
          </p:nvSpPr>
          <p:spPr bwMode="auto">
            <a:xfrm>
              <a:off x="4815121" y="1174273"/>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1" name="Oval 39"/>
            <p:cNvSpPr>
              <a:spLocks noChangeArrowheads="1"/>
            </p:cNvSpPr>
            <p:nvPr/>
          </p:nvSpPr>
          <p:spPr bwMode="auto">
            <a:xfrm>
              <a:off x="6658600" y="1174273"/>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2" name="Oval 39"/>
            <p:cNvSpPr>
              <a:spLocks noChangeArrowheads="1"/>
            </p:cNvSpPr>
            <p:nvPr/>
          </p:nvSpPr>
          <p:spPr bwMode="auto">
            <a:xfrm>
              <a:off x="2971643" y="1174273"/>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13" name="Straight Connector 12"/>
            <p:cNvCxnSpPr>
              <a:stCxn id="12" idx="6"/>
              <a:endCxn id="10" idx="2"/>
            </p:cNvCxnSpPr>
            <p:nvPr/>
          </p:nvCxnSpPr>
          <p:spPr bwMode="auto">
            <a:xfrm>
              <a:off x="3527863" y="1410811"/>
              <a:ext cx="1287258" cy="0"/>
            </a:xfrm>
            <a:prstGeom prst="line">
              <a:avLst/>
            </a:prstGeom>
            <a:noFill/>
            <a:ln w="57150" cap="flat" cmpd="sng" algn="ctr">
              <a:solidFill>
                <a:schemeClr val="tx1"/>
              </a:solidFill>
              <a:prstDash val="solid"/>
              <a:round/>
              <a:headEnd type="none" w="med" len="med"/>
              <a:tailEnd type="none" w="med" len="med"/>
            </a:ln>
            <a:effectLst/>
          </p:spPr>
        </p:cxnSp>
        <p:cxnSp>
          <p:nvCxnSpPr>
            <p:cNvPr id="14" name="Straight Connector 13"/>
            <p:cNvCxnSpPr>
              <a:stCxn id="10" idx="6"/>
              <a:endCxn id="11" idx="2"/>
            </p:cNvCxnSpPr>
            <p:nvPr/>
          </p:nvCxnSpPr>
          <p:spPr bwMode="auto">
            <a:xfrm>
              <a:off x="5371341" y="1410811"/>
              <a:ext cx="1287259" cy="0"/>
            </a:xfrm>
            <a:prstGeom prst="line">
              <a:avLst/>
            </a:prstGeom>
            <a:noFill/>
            <a:ln w="57150" cap="flat" cmpd="sng" algn="ctr">
              <a:solidFill>
                <a:schemeClr val="tx1"/>
              </a:solidFill>
              <a:prstDash val="solid"/>
              <a:round/>
              <a:headEnd type="none" w="med" len="med"/>
              <a:tailEnd type="none" w="med" len="med"/>
            </a:ln>
            <a:effectLst/>
          </p:spPr>
        </p:cxnSp>
      </p:grpSp>
      <p:grpSp>
        <p:nvGrpSpPr>
          <p:cNvPr id="15" name="Group 14"/>
          <p:cNvGrpSpPr/>
          <p:nvPr/>
        </p:nvGrpSpPr>
        <p:grpSpPr>
          <a:xfrm>
            <a:off x="479933" y="4677003"/>
            <a:ext cx="7916790" cy="473075"/>
            <a:chOff x="606933" y="5622923"/>
            <a:chExt cx="7916790" cy="473075"/>
          </a:xfrm>
        </p:grpSpPr>
        <p:grpSp>
          <p:nvGrpSpPr>
            <p:cNvPr id="16" name="Group 12"/>
            <p:cNvGrpSpPr/>
            <p:nvPr/>
          </p:nvGrpSpPr>
          <p:grpSpPr>
            <a:xfrm>
              <a:off x="606933" y="5622923"/>
              <a:ext cx="2399699" cy="473075"/>
              <a:chOff x="606933" y="5813742"/>
              <a:chExt cx="2399699" cy="473075"/>
            </a:xfrm>
          </p:grpSpPr>
          <p:sp>
            <p:nvSpPr>
              <p:cNvPr id="21" name="Oval 39"/>
              <p:cNvSpPr>
                <a:spLocks noChangeArrowheads="1"/>
              </p:cNvSpPr>
              <p:nvPr/>
            </p:nvSpPr>
            <p:spPr bwMode="auto">
              <a:xfrm>
                <a:off x="606933" y="5813742"/>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22" name="Oval 39"/>
              <p:cNvSpPr>
                <a:spLocks noChangeArrowheads="1"/>
              </p:cNvSpPr>
              <p:nvPr/>
            </p:nvSpPr>
            <p:spPr bwMode="auto">
              <a:xfrm>
                <a:off x="2450412" y="5813742"/>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3" name="Straight Connector 22"/>
              <p:cNvCxnSpPr>
                <a:stCxn id="21" idx="6"/>
                <a:endCxn id="22" idx="2"/>
              </p:cNvCxnSpPr>
              <p:nvPr/>
            </p:nvCxnSpPr>
            <p:spPr bwMode="auto">
              <a:xfrm>
                <a:off x="1163153" y="6050280"/>
                <a:ext cx="1287259" cy="0"/>
              </a:xfrm>
              <a:prstGeom prst="line">
                <a:avLst/>
              </a:prstGeom>
              <a:noFill/>
              <a:ln w="76200" cap="flat" cmpd="sng" algn="ctr">
                <a:solidFill>
                  <a:schemeClr val="tx1"/>
                </a:solidFill>
                <a:prstDash val="solid"/>
                <a:round/>
                <a:headEnd type="none" w="med" len="med"/>
                <a:tailEnd type="none" w="med" len="med"/>
              </a:ln>
              <a:effectLst/>
            </p:spPr>
          </p:cxnSp>
        </p:grpSp>
        <p:grpSp>
          <p:nvGrpSpPr>
            <p:cNvPr id="17" name="Group 13"/>
            <p:cNvGrpSpPr/>
            <p:nvPr/>
          </p:nvGrpSpPr>
          <p:grpSpPr>
            <a:xfrm>
              <a:off x="6124024" y="5622923"/>
              <a:ext cx="2399699" cy="473075"/>
              <a:chOff x="4267201" y="5828982"/>
              <a:chExt cx="2399699" cy="473075"/>
            </a:xfrm>
          </p:grpSpPr>
          <p:sp>
            <p:nvSpPr>
              <p:cNvPr id="18" name="Oval 39"/>
              <p:cNvSpPr>
                <a:spLocks noChangeArrowheads="1"/>
              </p:cNvSpPr>
              <p:nvPr/>
            </p:nvSpPr>
            <p:spPr bwMode="auto">
              <a:xfrm>
                <a:off x="4267201" y="5828982"/>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9" name="Oval 39"/>
              <p:cNvSpPr>
                <a:spLocks noChangeArrowheads="1"/>
              </p:cNvSpPr>
              <p:nvPr/>
            </p:nvSpPr>
            <p:spPr bwMode="auto">
              <a:xfrm>
                <a:off x="6110680" y="5828982"/>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0" name="Straight Connector 19"/>
              <p:cNvCxnSpPr>
                <a:stCxn id="18" idx="6"/>
                <a:endCxn id="19" idx="2"/>
              </p:cNvCxnSpPr>
              <p:nvPr/>
            </p:nvCxnSpPr>
            <p:spPr bwMode="auto">
              <a:xfrm>
                <a:off x="4823421" y="6065520"/>
                <a:ext cx="1287259" cy="0"/>
              </a:xfrm>
              <a:prstGeom prst="line">
                <a:avLst/>
              </a:prstGeom>
              <a:noFill/>
              <a:ln w="76200" cap="flat" cmpd="sng" algn="ctr">
                <a:solidFill>
                  <a:schemeClr val="tx1"/>
                </a:solidFill>
                <a:prstDash val="solid"/>
                <a:round/>
                <a:headEnd type="none" w="med" len="med"/>
                <a:tailEnd type="none" w="med" len="med"/>
              </a:ln>
              <a:effectLst/>
            </p:spPr>
          </p:cxnSp>
        </p:grpSp>
      </p:grpSp>
      <p:grpSp>
        <p:nvGrpSpPr>
          <p:cNvPr id="24" name="Group 12"/>
          <p:cNvGrpSpPr/>
          <p:nvPr/>
        </p:nvGrpSpPr>
        <p:grpSpPr>
          <a:xfrm>
            <a:off x="3245151" y="4677003"/>
            <a:ext cx="2399699" cy="473075"/>
            <a:chOff x="606933" y="5813742"/>
            <a:chExt cx="2399699" cy="473075"/>
          </a:xfrm>
        </p:grpSpPr>
        <p:sp>
          <p:nvSpPr>
            <p:cNvPr id="25" name="Oval 39"/>
            <p:cNvSpPr>
              <a:spLocks noChangeArrowheads="1"/>
            </p:cNvSpPr>
            <p:nvPr/>
          </p:nvSpPr>
          <p:spPr bwMode="auto">
            <a:xfrm>
              <a:off x="606933" y="5813742"/>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26" name="Oval 39"/>
            <p:cNvSpPr>
              <a:spLocks noChangeArrowheads="1"/>
            </p:cNvSpPr>
            <p:nvPr/>
          </p:nvSpPr>
          <p:spPr bwMode="auto">
            <a:xfrm>
              <a:off x="2450412" y="5813742"/>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7" name="Straight Connector 26"/>
            <p:cNvCxnSpPr>
              <a:stCxn id="25" idx="6"/>
              <a:endCxn id="26" idx="2"/>
            </p:cNvCxnSpPr>
            <p:nvPr/>
          </p:nvCxnSpPr>
          <p:spPr bwMode="auto">
            <a:xfrm>
              <a:off x="1163153" y="6050280"/>
              <a:ext cx="1287259" cy="0"/>
            </a:xfrm>
            <a:prstGeom prst="line">
              <a:avLst/>
            </a:prstGeom>
            <a:noFill/>
            <a:ln w="57150" cap="flat" cmpd="sng" algn="ctr">
              <a:solidFill>
                <a:schemeClr val="tx1"/>
              </a:solidFill>
              <a:prstDash val="solid"/>
              <a:round/>
              <a:headEnd type="none" w="med" len="med"/>
              <a:tailEnd type="none" w="med" len="med"/>
            </a:ln>
            <a:effectLst/>
          </p:spPr>
        </p:cxnSp>
      </p:grpSp>
      <p:sp>
        <p:nvSpPr>
          <p:cNvPr id="28" name="Down Arrow 27"/>
          <p:cNvSpPr/>
          <p:nvPr/>
        </p:nvSpPr>
        <p:spPr bwMode="auto">
          <a:xfrm>
            <a:off x="3722641" y="3340100"/>
            <a:ext cx="1698718" cy="914400"/>
          </a:xfrm>
          <a:prstGeom prst="down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sp>
        <p:nvSpPr>
          <p:cNvPr id="29" name="TextBox 28"/>
          <p:cNvSpPr txBox="1"/>
          <p:nvPr/>
        </p:nvSpPr>
        <p:spPr>
          <a:xfrm>
            <a:off x="4405238" y="1615826"/>
            <a:ext cx="407484"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I</a:t>
            </a:r>
          </a:p>
        </p:txBody>
      </p:sp>
      <p:sp>
        <p:nvSpPr>
          <p:cNvPr id="30" name="TextBox 29"/>
          <p:cNvSpPr txBox="1"/>
          <p:nvPr/>
        </p:nvSpPr>
        <p:spPr>
          <a:xfrm>
            <a:off x="4327205" y="5413126"/>
            <a:ext cx="511679"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O</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59</a:t>
            </a:fld>
            <a:endParaRPr lang="en-US"/>
          </a:p>
        </p:txBody>
      </p:sp>
    </p:spTree>
    <p:extLst>
      <p:ext uri="{BB962C8B-B14F-4D97-AF65-F5344CB8AC3E}">
        <p14:creationId xmlns:p14="http://schemas.microsoft.com/office/powerpoint/2010/main" val="402147753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Carrier Map</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9" name="Group 8"/>
          <p:cNvGrpSpPr/>
          <p:nvPr/>
        </p:nvGrpSpPr>
        <p:grpSpPr>
          <a:xfrm>
            <a:off x="2450411" y="2291516"/>
            <a:ext cx="4243177" cy="473075"/>
            <a:chOff x="2971643" y="1174273"/>
            <a:chExt cx="4243177" cy="473075"/>
          </a:xfrm>
        </p:grpSpPr>
        <p:sp>
          <p:nvSpPr>
            <p:cNvPr id="10" name="Oval 39"/>
            <p:cNvSpPr>
              <a:spLocks noChangeArrowheads="1"/>
            </p:cNvSpPr>
            <p:nvPr/>
          </p:nvSpPr>
          <p:spPr bwMode="auto">
            <a:xfrm>
              <a:off x="4815121" y="1174273"/>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1" name="Oval 39"/>
            <p:cNvSpPr>
              <a:spLocks noChangeArrowheads="1"/>
            </p:cNvSpPr>
            <p:nvPr/>
          </p:nvSpPr>
          <p:spPr bwMode="auto">
            <a:xfrm>
              <a:off x="6658600" y="1174273"/>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2" name="Oval 39"/>
            <p:cNvSpPr>
              <a:spLocks noChangeArrowheads="1"/>
            </p:cNvSpPr>
            <p:nvPr/>
          </p:nvSpPr>
          <p:spPr bwMode="auto">
            <a:xfrm>
              <a:off x="2971643" y="1174273"/>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13" name="Straight Connector 12"/>
            <p:cNvCxnSpPr>
              <a:stCxn id="12" idx="6"/>
              <a:endCxn id="10" idx="2"/>
            </p:cNvCxnSpPr>
            <p:nvPr/>
          </p:nvCxnSpPr>
          <p:spPr bwMode="auto">
            <a:xfrm>
              <a:off x="3527863" y="1410811"/>
              <a:ext cx="1287258" cy="0"/>
            </a:xfrm>
            <a:prstGeom prst="line">
              <a:avLst/>
            </a:prstGeom>
            <a:noFill/>
            <a:ln w="57150" cap="flat" cmpd="sng" algn="ctr">
              <a:solidFill>
                <a:schemeClr val="tx1"/>
              </a:solidFill>
              <a:prstDash val="solid"/>
              <a:round/>
              <a:headEnd type="none" w="med" len="med"/>
              <a:tailEnd type="none" w="med" len="med"/>
            </a:ln>
            <a:effectLst/>
          </p:spPr>
        </p:cxnSp>
        <p:cxnSp>
          <p:nvCxnSpPr>
            <p:cNvPr id="14" name="Straight Connector 13"/>
            <p:cNvCxnSpPr>
              <a:stCxn id="10" idx="6"/>
              <a:endCxn id="11" idx="2"/>
            </p:cNvCxnSpPr>
            <p:nvPr/>
          </p:nvCxnSpPr>
          <p:spPr bwMode="auto">
            <a:xfrm>
              <a:off x="5371341" y="1410811"/>
              <a:ext cx="1287259" cy="0"/>
            </a:xfrm>
            <a:prstGeom prst="line">
              <a:avLst/>
            </a:prstGeom>
            <a:noFill/>
            <a:ln w="57150" cap="flat" cmpd="sng" algn="ctr">
              <a:solidFill>
                <a:schemeClr val="bg1">
                  <a:lumMod val="75000"/>
                </a:schemeClr>
              </a:solidFill>
              <a:prstDash val="solid"/>
              <a:round/>
              <a:headEnd type="none" w="med" len="med"/>
              <a:tailEnd type="none" w="med" len="med"/>
            </a:ln>
            <a:effectLst/>
          </p:spPr>
        </p:cxnSp>
      </p:grpSp>
      <p:grpSp>
        <p:nvGrpSpPr>
          <p:cNvPr id="16" name="Group 12"/>
          <p:cNvGrpSpPr/>
          <p:nvPr/>
        </p:nvGrpSpPr>
        <p:grpSpPr>
          <a:xfrm>
            <a:off x="479933" y="4677003"/>
            <a:ext cx="2399699" cy="473075"/>
            <a:chOff x="606933" y="5813742"/>
            <a:chExt cx="2399699" cy="473075"/>
          </a:xfrm>
        </p:grpSpPr>
        <p:sp>
          <p:nvSpPr>
            <p:cNvPr id="21" name="Oval 39"/>
            <p:cNvSpPr>
              <a:spLocks noChangeArrowheads="1"/>
            </p:cNvSpPr>
            <p:nvPr/>
          </p:nvSpPr>
          <p:spPr bwMode="auto">
            <a:xfrm>
              <a:off x="606933" y="5813742"/>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22" name="Oval 39"/>
            <p:cNvSpPr>
              <a:spLocks noChangeArrowheads="1"/>
            </p:cNvSpPr>
            <p:nvPr/>
          </p:nvSpPr>
          <p:spPr bwMode="auto">
            <a:xfrm>
              <a:off x="2450412" y="5813742"/>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3" name="Straight Connector 22"/>
            <p:cNvCxnSpPr>
              <a:stCxn id="21" idx="6"/>
              <a:endCxn id="22" idx="2"/>
            </p:cNvCxnSpPr>
            <p:nvPr/>
          </p:nvCxnSpPr>
          <p:spPr bwMode="auto">
            <a:xfrm>
              <a:off x="1163153" y="6050280"/>
              <a:ext cx="1287259" cy="0"/>
            </a:xfrm>
            <a:prstGeom prst="line">
              <a:avLst/>
            </a:prstGeom>
            <a:noFill/>
            <a:ln w="76200" cap="flat" cmpd="sng" algn="ctr">
              <a:solidFill>
                <a:schemeClr val="tx1"/>
              </a:solidFill>
              <a:prstDash val="solid"/>
              <a:round/>
              <a:headEnd type="none" w="med" len="med"/>
              <a:tailEnd type="none" w="med" len="med"/>
            </a:ln>
            <a:effectLst/>
          </p:spPr>
        </p:cxnSp>
      </p:grpSp>
      <p:grpSp>
        <p:nvGrpSpPr>
          <p:cNvPr id="17" name="Group 13"/>
          <p:cNvGrpSpPr/>
          <p:nvPr/>
        </p:nvGrpSpPr>
        <p:grpSpPr>
          <a:xfrm>
            <a:off x="5997024" y="4677003"/>
            <a:ext cx="2399699" cy="473075"/>
            <a:chOff x="4267201" y="5828982"/>
            <a:chExt cx="2399699" cy="473075"/>
          </a:xfrm>
          <a:solidFill>
            <a:schemeClr val="bg1">
              <a:lumMod val="75000"/>
            </a:schemeClr>
          </a:solidFill>
        </p:grpSpPr>
        <p:sp>
          <p:nvSpPr>
            <p:cNvPr id="18" name="Oval 39"/>
            <p:cNvSpPr>
              <a:spLocks noChangeArrowheads="1"/>
            </p:cNvSpPr>
            <p:nvPr/>
          </p:nvSpPr>
          <p:spPr bwMode="auto">
            <a:xfrm>
              <a:off x="4267201" y="5828982"/>
              <a:ext cx="556220" cy="473075"/>
            </a:xfrm>
            <a:prstGeom prst="ellipse">
              <a:avLst/>
            </a:prstGeom>
            <a:grp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9" name="Oval 39"/>
            <p:cNvSpPr>
              <a:spLocks noChangeArrowheads="1"/>
            </p:cNvSpPr>
            <p:nvPr/>
          </p:nvSpPr>
          <p:spPr bwMode="auto">
            <a:xfrm>
              <a:off x="6110680" y="5828982"/>
              <a:ext cx="556220" cy="473075"/>
            </a:xfrm>
            <a:prstGeom prst="ellipse">
              <a:avLst/>
            </a:prstGeom>
            <a:grp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0" name="Straight Connector 19"/>
            <p:cNvCxnSpPr>
              <a:stCxn id="18" idx="6"/>
              <a:endCxn id="19" idx="2"/>
            </p:cNvCxnSpPr>
            <p:nvPr/>
          </p:nvCxnSpPr>
          <p:spPr bwMode="auto">
            <a:xfrm>
              <a:off x="4823421" y="6065520"/>
              <a:ext cx="1287259" cy="0"/>
            </a:xfrm>
            <a:prstGeom prst="line">
              <a:avLst/>
            </a:prstGeom>
            <a:grpFill/>
            <a:ln w="76200" cap="flat" cmpd="sng" algn="ctr">
              <a:solidFill>
                <a:schemeClr val="bg1">
                  <a:lumMod val="75000"/>
                </a:schemeClr>
              </a:solidFill>
              <a:prstDash val="solid"/>
              <a:round/>
              <a:headEnd type="none" w="med" len="med"/>
              <a:tailEnd type="none" w="med" len="med"/>
            </a:ln>
            <a:effectLst/>
          </p:spPr>
        </p:cxnSp>
      </p:grpSp>
      <p:grpSp>
        <p:nvGrpSpPr>
          <p:cNvPr id="24" name="Group 12"/>
          <p:cNvGrpSpPr/>
          <p:nvPr/>
        </p:nvGrpSpPr>
        <p:grpSpPr>
          <a:xfrm>
            <a:off x="3245151" y="4677003"/>
            <a:ext cx="2399699" cy="473075"/>
            <a:chOff x="606933" y="5813742"/>
            <a:chExt cx="2399699" cy="473075"/>
          </a:xfrm>
        </p:grpSpPr>
        <p:sp>
          <p:nvSpPr>
            <p:cNvPr id="25" name="Oval 39"/>
            <p:cNvSpPr>
              <a:spLocks noChangeArrowheads="1"/>
            </p:cNvSpPr>
            <p:nvPr/>
          </p:nvSpPr>
          <p:spPr bwMode="auto">
            <a:xfrm>
              <a:off x="606933" y="5813742"/>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26" name="Oval 39"/>
            <p:cNvSpPr>
              <a:spLocks noChangeArrowheads="1"/>
            </p:cNvSpPr>
            <p:nvPr/>
          </p:nvSpPr>
          <p:spPr bwMode="auto">
            <a:xfrm>
              <a:off x="2450412" y="5813742"/>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7" name="Straight Connector 26"/>
            <p:cNvCxnSpPr>
              <a:stCxn id="25" idx="6"/>
              <a:endCxn id="26" idx="2"/>
            </p:cNvCxnSpPr>
            <p:nvPr/>
          </p:nvCxnSpPr>
          <p:spPr bwMode="auto">
            <a:xfrm>
              <a:off x="1163153" y="6050280"/>
              <a:ext cx="1287259" cy="0"/>
            </a:xfrm>
            <a:prstGeom prst="line">
              <a:avLst/>
            </a:prstGeom>
            <a:noFill/>
            <a:ln w="57150" cap="flat" cmpd="sng" algn="ctr">
              <a:solidFill>
                <a:schemeClr val="tx1"/>
              </a:solidFill>
              <a:prstDash val="solid"/>
              <a:round/>
              <a:headEnd type="none" w="med" len="med"/>
              <a:tailEnd type="none" w="med" len="med"/>
            </a:ln>
            <a:effectLst/>
          </p:spPr>
        </p:cxnSp>
      </p:grpSp>
      <p:sp>
        <p:nvSpPr>
          <p:cNvPr id="4" name="Down Arrow 3"/>
          <p:cNvSpPr/>
          <p:nvPr/>
        </p:nvSpPr>
        <p:spPr bwMode="auto">
          <a:xfrm>
            <a:off x="2879632" y="3340100"/>
            <a:ext cx="1698718" cy="914400"/>
          </a:xfrm>
          <a:prstGeom prst="down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sp>
        <p:nvSpPr>
          <p:cNvPr id="28" name="Rounded Rectangular Callout 27"/>
          <p:cNvSpPr/>
          <p:nvPr/>
        </p:nvSpPr>
        <p:spPr>
          <a:xfrm>
            <a:off x="1036153" y="5470614"/>
            <a:ext cx="1200226" cy="578882"/>
          </a:xfrm>
          <a:prstGeom prst="wedgeRoundRectCallout">
            <a:avLst>
              <a:gd name="adj1" fmla="val 22392"/>
              <a:gd name="adj2" fmla="val -109819"/>
              <a:gd name="adj3" fmla="val 16667"/>
            </a:avLst>
          </a:prstGeom>
          <a:solidFill>
            <a:schemeClr val="bg1"/>
          </a:solidFill>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dawn!</a:t>
            </a:r>
          </a:p>
        </p:txBody>
      </p:sp>
      <p:sp>
        <p:nvSpPr>
          <p:cNvPr id="30" name="Rounded Rectangular Callout 29"/>
          <p:cNvSpPr/>
          <p:nvPr/>
        </p:nvSpPr>
        <p:spPr>
          <a:xfrm>
            <a:off x="3703593" y="5513010"/>
            <a:ext cx="1200226" cy="578882"/>
          </a:xfrm>
          <a:prstGeom prst="wedgeRoundRectCallout">
            <a:avLst>
              <a:gd name="adj1" fmla="val 22392"/>
              <a:gd name="adj2" fmla="val -109819"/>
              <a:gd name="adj3" fmla="val 16667"/>
            </a:avLst>
          </a:prstGeom>
          <a:solidFill>
            <a:schemeClr val="bg1"/>
          </a:solidFill>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failed!</a:t>
            </a:r>
          </a:p>
        </p:txBody>
      </p:sp>
      <p:sp>
        <p:nvSpPr>
          <p:cNvPr id="31" name="Rounded Rectangular Callout 30"/>
          <p:cNvSpPr/>
          <p:nvPr/>
        </p:nvSpPr>
        <p:spPr>
          <a:xfrm>
            <a:off x="1250185" y="1482814"/>
            <a:ext cx="1200226" cy="578882"/>
          </a:xfrm>
          <a:prstGeom prst="wedgeRoundRectCallout">
            <a:avLst>
              <a:gd name="adj1" fmla="val 48845"/>
              <a:gd name="adj2" fmla="val 94212"/>
              <a:gd name="adj3" fmla="val 16667"/>
            </a:avLst>
          </a:prstGeom>
          <a:solidFill>
            <a:schemeClr val="bg1"/>
          </a:solidFill>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dawn!</a:t>
            </a:r>
          </a:p>
        </p:txBody>
      </p:sp>
      <p:sp>
        <p:nvSpPr>
          <p:cNvPr id="32" name="TextBox 31"/>
          <p:cNvSpPr txBox="1"/>
          <p:nvPr/>
        </p:nvSpPr>
        <p:spPr>
          <a:xfrm>
            <a:off x="4405238" y="1615826"/>
            <a:ext cx="407484"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I</a:t>
            </a:r>
          </a:p>
        </p:txBody>
      </p:sp>
      <p:sp>
        <p:nvSpPr>
          <p:cNvPr id="33" name="TextBox 32"/>
          <p:cNvSpPr txBox="1"/>
          <p:nvPr/>
        </p:nvSpPr>
        <p:spPr>
          <a:xfrm>
            <a:off x="4327205" y="5413126"/>
            <a:ext cx="511679"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O</a:t>
            </a:r>
          </a:p>
        </p:txBody>
      </p:sp>
      <p:sp>
        <p:nvSpPr>
          <p:cNvPr id="5" name="Slide Number Placeholder 4"/>
          <p:cNvSpPr>
            <a:spLocks noGrp="1"/>
          </p:cNvSpPr>
          <p:nvPr>
            <p:ph type="sldNum" sz="quarter" idx="11"/>
          </p:nvPr>
        </p:nvSpPr>
        <p:spPr/>
        <p:txBody>
          <a:bodyPr/>
          <a:lstStyle/>
          <a:p>
            <a:pPr>
              <a:defRPr/>
            </a:pPr>
            <a:fld id="{D00CE9E0-F6A1-4E8E-BB09-1EDDAB12400D}" type="slidenum">
              <a:rPr lang="en-US" smtClean="0"/>
              <a:pPr>
                <a:defRPr/>
              </a:pPr>
              <a:t>60</a:t>
            </a:fld>
            <a:endParaRPr lang="en-US"/>
          </a:p>
        </p:txBody>
      </p:sp>
    </p:spTree>
    <p:extLst>
      <p:ext uri="{BB962C8B-B14F-4D97-AF65-F5344CB8AC3E}">
        <p14:creationId xmlns:p14="http://schemas.microsoft.com/office/powerpoint/2010/main" val="144787888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043" y="572710"/>
            <a:ext cx="7772400" cy="1143000"/>
          </a:xfrm>
        </p:spPr>
        <p:txBody>
          <a:bodyPr/>
          <a:lstStyle/>
          <a:p>
            <a:r>
              <a:rPr lang="en-US" dirty="0" smtClean="0"/>
              <a:t>Carrier Map</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9" name="Group 8"/>
          <p:cNvGrpSpPr/>
          <p:nvPr/>
        </p:nvGrpSpPr>
        <p:grpSpPr>
          <a:xfrm>
            <a:off x="2450411" y="2291516"/>
            <a:ext cx="4243177" cy="473075"/>
            <a:chOff x="2971643" y="1174273"/>
            <a:chExt cx="4243177" cy="473075"/>
          </a:xfrm>
        </p:grpSpPr>
        <p:sp>
          <p:nvSpPr>
            <p:cNvPr id="10" name="Oval 39"/>
            <p:cNvSpPr>
              <a:spLocks noChangeArrowheads="1"/>
            </p:cNvSpPr>
            <p:nvPr/>
          </p:nvSpPr>
          <p:spPr bwMode="auto">
            <a:xfrm>
              <a:off x="4815121" y="1174273"/>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1" name="Oval 39"/>
            <p:cNvSpPr>
              <a:spLocks noChangeArrowheads="1"/>
            </p:cNvSpPr>
            <p:nvPr/>
          </p:nvSpPr>
          <p:spPr bwMode="auto">
            <a:xfrm>
              <a:off x="6658600" y="1174273"/>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2" name="Oval 39"/>
            <p:cNvSpPr>
              <a:spLocks noChangeArrowheads="1"/>
            </p:cNvSpPr>
            <p:nvPr/>
          </p:nvSpPr>
          <p:spPr bwMode="auto">
            <a:xfrm>
              <a:off x="2971643" y="1174273"/>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13" name="Straight Connector 12"/>
            <p:cNvCxnSpPr>
              <a:stCxn id="12" idx="6"/>
              <a:endCxn id="10" idx="2"/>
            </p:cNvCxnSpPr>
            <p:nvPr/>
          </p:nvCxnSpPr>
          <p:spPr bwMode="auto">
            <a:xfrm>
              <a:off x="3527863" y="1410811"/>
              <a:ext cx="1287258" cy="0"/>
            </a:xfrm>
            <a:prstGeom prst="line">
              <a:avLst/>
            </a:prstGeom>
            <a:noFill/>
            <a:ln w="57150" cap="flat" cmpd="sng" algn="ctr">
              <a:solidFill>
                <a:schemeClr val="bg1">
                  <a:lumMod val="75000"/>
                </a:schemeClr>
              </a:solidFill>
              <a:prstDash val="solid"/>
              <a:round/>
              <a:headEnd type="none" w="med" len="med"/>
              <a:tailEnd type="none" w="med" len="med"/>
            </a:ln>
            <a:effectLst/>
          </p:spPr>
        </p:cxnSp>
        <p:cxnSp>
          <p:nvCxnSpPr>
            <p:cNvPr id="14" name="Straight Connector 13"/>
            <p:cNvCxnSpPr>
              <a:stCxn id="10" idx="6"/>
              <a:endCxn id="11" idx="2"/>
            </p:cNvCxnSpPr>
            <p:nvPr/>
          </p:nvCxnSpPr>
          <p:spPr bwMode="auto">
            <a:xfrm>
              <a:off x="5371341" y="1410811"/>
              <a:ext cx="1287259" cy="0"/>
            </a:xfrm>
            <a:prstGeom prst="line">
              <a:avLst/>
            </a:prstGeom>
            <a:noFill/>
            <a:ln w="57150" cap="flat" cmpd="sng" algn="ctr">
              <a:solidFill>
                <a:schemeClr val="tx1"/>
              </a:solidFill>
              <a:prstDash val="solid"/>
              <a:round/>
              <a:headEnd type="none" w="med" len="med"/>
              <a:tailEnd type="none" w="med" len="med"/>
            </a:ln>
            <a:effectLst/>
          </p:spPr>
        </p:cxnSp>
      </p:grpSp>
      <p:grpSp>
        <p:nvGrpSpPr>
          <p:cNvPr id="16" name="Group 12"/>
          <p:cNvGrpSpPr/>
          <p:nvPr/>
        </p:nvGrpSpPr>
        <p:grpSpPr>
          <a:xfrm>
            <a:off x="479933" y="4677003"/>
            <a:ext cx="2399699" cy="473075"/>
            <a:chOff x="606933" y="5813742"/>
            <a:chExt cx="2399699" cy="473075"/>
          </a:xfrm>
          <a:solidFill>
            <a:schemeClr val="bg1">
              <a:lumMod val="75000"/>
            </a:schemeClr>
          </a:solidFill>
        </p:grpSpPr>
        <p:sp>
          <p:nvSpPr>
            <p:cNvPr id="21" name="Oval 39"/>
            <p:cNvSpPr>
              <a:spLocks noChangeArrowheads="1"/>
            </p:cNvSpPr>
            <p:nvPr/>
          </p:nvSpPr>
          <p:spPr bwMode="auto">
            <a:xfrm>
              <a:off x="606933" y="5813742"/>
              <a:ext cx="556220" cy="473075"/>
            </a:xfrm>
            <a:prstGeom prst="ellipse">
              <a:avLst/>
            </a:prstGeom>
            <a:grp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22" name="Oval 39"/>
            <p:cNvSpPr>
              <a:spLocks noChangeArrowheads="1"/>
            </p:cNvSpPr>
            <p:nvPr/>
          </p:nvSpPr>
          <p:spPr bwMode="auto">
            <a:xfrm>
              <a:off x="2450412" y="5813742"/>
              <a:ext cx="556220" cy="473075"/>
            </a:xfrm>
            <a:prstGeom prst="ellipse">
              <a:avLst/>
            </a:prstGeom>
            <a:grp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3" name="Straight Connector 22"/>
            <p:cNvCxnSpPr>
              <a:stCxn id="21" idx="6"/>
              <a:endCxn id="22" idx="2"/>
            </p:cNvCxnSpPr>
            <p:nvPr/>
          </p:nvCxnSpPr>
          <p:spPr bwMode="auto">
            <a:xfrm>
              <a:off x="1163153" y="6050280"/>
              <a:ext cx="1287259" cy="0"/>
            </a:xfrm>
            <a:prstGeom prst="line">
              <a:avLst/>
            </a:prstGeom>
            <a:grpFill/>
            <a:ln w="76200" cap="flat" cmpd="sng" algn="ctr">
              <a:solidFill>
                <a:schemeClr val="bg1">
                  <a:lumMod val="75000"/>
                </a:schemeClr>
              </a:solidFill>
              <a:prstDash val="solid"/>
              <a:round/>
              <a:headEnd type="none" w="med" len="med"/>
              <a:tailEnd type="none" w="med" len="med"/>
            </a:ln>
            <a:effectLst/>
          </p:spPr>
        </p:cxnSp>
      </p:grpSp>
      <p:grpSp>
        <p:nvGrpSpPr>
          <p:cNvPr id="17" name="Group 13"/>
          <p:cNvGrpSpPr/>
          <p:nvPr/>
        </p:nvGrpSpPr>
        <p:grpSpPr>
          <a:xfrm>
            <a:off x="5997024" y="4677003"/>
            <a:ext cx="2399699" cy="473075"/>
            <a:chOff x="4267201" y="5828982"/>
            <a:chExt cx="2399699" cy="473075"/>
          </a:xfrm>
        </p:grpSpPr>
        <p:sp>
          <p:nvSpPr>
            <p:cNvPr id="18" name="Oval 39"/>
            <p:cNvSpPr>
              <a:spLocks noChangeArrowheads="1"/>
            </p:cNvSpPr>
            <p:nvPr/>
          </p:nvSpPr>
          <p:spPr bwMode="auto">
            <a:xfrm>
              <a:off x="4267201" y="5828982"/>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9" name="Oval 39"/>
            <p:cNvSpPr>
              <a:spLocks noChangeArrowheads="1"/>
            </p:cNvSpPr>
            <p:nvPr/>
          </p:nvSpPr>
          <p:spPr bwMode="auto">
            <a:xfrm>
              <a:off x="6110680" y="5828982"/>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0" name="Straight Connector 19"/>
            <p:cNvCxnSpPr>
              <a:stCxn id="18" idx="6"/>
              <a:endCxn id="19" idx="2"/>
            </p:cNvCxnSpPr>
            <p:nvPr/>
          </p:nvCxnSpPr>
          <p:spPr bwMode="auto">
            <a:xfrm>
              <a:off x="4823421" y="6065520"/>
              <a:ext cx="1287259" cy="0"/>
            </a:xfrm>
            <a:prstGeom prst="line">
              <a:avLst/>
            </a:prstGeom>
            <a:noFill/>
            <a:ln w="76200" cap="flat" cmpd="sng" algn="ctr">
              <a:solidFill>
                <a:schemeClr val="tx1"/>
              </a:solidFill>
              <a:prstDash val="solid"/>
              <a:round/>
              <a:headEnd type="none" w="med" len="med"/>
              <a:tailEnd type="none" w="med" len="med"/>
            </a:ln>
            <a:effectLst/>
          </p:spPr>
        </p:cxnSp>
      </p:grpSp>
      <p:grpSp>
        <p:nvGrpSpPr>
          <p:cNvPr id="24" name="Group 12"/>
          <p:cNvGrpSpPr/>
          <p:nvPr/>
        </p:nvGrpSpPr>
        <p:grpSpPr>
          <a:xfrm>
            <a:off x="3245151" y="4677003"/>
            <a:ext cx="2399699" cy="473075"/>
            <a:chOff x="606933" y="5813742"/>
            <a:chExt cx="2399699" cy="473075"/>
          </a:xfrm>
        </p:grpSpPr>
        <p:sp>
          <p:nvSpPr>
            <p:cNvPr id="25" name="Oval 39"/>
            <p:cNvSpPr>
              <a:spLocks noChangeArrowheads="1"/>
            </p:cNvSpPr>
            <p:nvPr/>
          </p:nvSpPr>
          <p:spPr bwMode="auto">
            <a:xfrm>
              <a:off x="606933" y="5813742"/>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26" name="Oval 39"/>
            <p:cNvSpPr>
              <a:spLocks noChangeArrowheads="1"/>
            </p:cNvSpPr>
            <p:nvPr/>
          </p:nvSpPr>
          <p:spPr bwMode="auto">
            <a:xfrm>
              <a:off x="2450412" y="5813742"/>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7" name="Straight Connector 26"/>
            <p:cNvCxnSpPr>
              <a:stCxn id="25" idx="6"/>
              <a:endCxn id="26" idx="2"/>
            </p:cNvCxnSpPr>
            <p:nvPr/>
          </p:nvCxnSpPr>
          <p:spPr bwMode="auto">
            <a:xfrm>
              <a:off x="1163153" y="6050280"/>
              <a:ext cx="1287259" cy="0"/>
            </a:xfrm>
            <a:prstGeom prst="line">
              <a:avLst/>
            </a:prstGeom>
            <a:noFill/>
            <a:ln w="57150" cap="flat" cmpd="sng" algn="ctr">
              <a:solidFill>
                <a:schemeClr val="tx1"/>
              </a:solidFill>
              <a:prstDash val="solid"/>
              <a:round/>
              <a:headEnd type="none" w="med" len="med"/>
              <a:tailEnd type="none" w="med" len="med"/>
            </a:ln>
            <a:effectLst/>
          </p:spPr>
        </p:cxnSp>
      </p:grpSp>
      <p:sp>
        <p:nvSpPr>
          <p:cNvPr id="28" name="Down Arrow 27"/>
          <p:cNvSpPr/>
          <p:nvPr/>
        </p:nvSpPr>
        <p:spPr bwMode="auto">
          <a:xfrm>
            <a:off x="4695732" y="3327400"/>
            <a:ext cx="1698718" cy="914400"/>
          </a:xfrm>
          <a:prstGeom prst="down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sp>
        <p:nvSpPr>
          <p:cNvPr id="29" name="Rounded Rectangular Callout 28"/>
          <p:cNvSpPr/>
          <p:nvPr/>
        </p:nvSpPr>
        <p:spPr>
          <a:xfrm>
            <a:off x="6504232" y="5470614"/>
            <a:ext cx="1138048" cy="578882"/>
          </a:xfrm>
          <a:prstGeom prst="wedgeRoundRectCallout">
            <a:avLst>
              <a:gd name="adj1" fmla="val 22392"/>
              <a:gd name="adj2" fmla="val -109819"/>
              <a:gd name="adj3" fmla="val 16667"/>
            </a:avLst>
          </a:prstGeom>
          <a:solidFill>
            <a:schemeClr val="bg1"/>
          </a:solidFill>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noon!</a:t>
            </a:r>
          </a:p>
        </p:txBody>
      </p:sp>
      <p:sp>
        <p:nvSpPr>
          <p:cNvPr id="30" name="Rounded Rectangular Callout 29"/>
          <p:cNvSpPr/>
          <p:nvPr/>
        </p:nvSpPr>
        <p:spPr>
          <a:xfrm>
            <a:off x="3703593" y="5513010"/>
            <a:ext cx="1200226" cy="578882"/>
          </a:xfrm>
          <a:prstGeom prst="wedgeRoundRectCallout">
            <a:avLst>
              <a:gd name="adj1" fmla="val 22392"/>
              <a:gd name="adj2" fmla="val -109819"/>
              <a:gd name="adj3" fmla="val 16667"/>
            </a:avLst>
          </a:prstGeom>
          <a:solidFill>
            <a:schemeClr val="bg1"/>
          </a:solidFill>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failed!</a:t>
            </a:r>
          </a:p>
        </p:txBody>
      </p:sp>
      <p:sp>
        <p:nvSpPr>
          <p:cNvPr id="32" name="Rounded Rectangular Callout 31"/>
          <p:cNvSpPr/>
          <p:nvPr/>
        </p:nvSpPr>
        <p:spPr>
          <a:xfrm flipH="1">
            <a:off x="6693588" y="1461710"/>
            <a:ext cx="1138048" cy="578882"/>
          </a:xfrm>
          <a:prstGeom prst="wedgeRoundRectCallout">
            <a:avLst>
              <a:gd name="adj1" fmla="val 48845"/>
              <a:gd name="adj2" fmla="val 94212"/>
              <a:gd name="adj3" fmla="val 16667"/>
            </a:avLst>
          </a:prstGeom>
          <a:solidFill>
            <a:schemeClr val="bg1"/>
          </a:solidFill>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noon!</a:t>
            </a:r>
          </a:p>
        </p:txBody>
      </p:sp>
      <p:sp>
        <p:nvSpPr>
          <p:cNvPr id="31" name="TextBox 30"/>
          <p:cNvSpPr txBox="1"/>
          <p:nvPr/>
        </p:nvSpPr>
        <p:spPr>
          <a:xfrm>
            <a:off x="4405238" y="1590426"/>
            <a:ext cx="407484"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I</a:t>
            </a:r>
          </a:p>
        </p:txBody>
      </p:sp>
      <p:sp>
        <p:nvSpPr>
          <p:cNvPr id="33" name="TextBox 32"/>
          <p:cNvSpPr txBox="1"/>
          <p:nvPr/>
        </p:nvSpPr>
        <p:spPr>
          <a:xfrm>
            <a:off x="4327205" y="5387726"/>
            <a:ext cx="511679"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O</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61</a:t>
            </a:fld>
            <a:endParaRPr lang="en-US"/>
          </a:p>
        </p:txBody>
      </p:sp>
    </p:spTree>
    <p:extLst>
      <p:ext uri="{BB962C8B-B14F-4D97-AF65-F5344CB8AC3E}">
        <p14:creationId xmlns:p14="http://schemas.microsoft.com/office/powerpoint/2010/main" val="387108377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Carrier Map</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9" name="Group 8"/>
          <p:cNvGrpSpPr/>
          <p:nvPr/>
        </p:nvGrpSpPr>
        <p:grpSpPr>
          <a:xfrm>
            <a:off x="2450411" y="2291516"/>
            <a:ext cx="4243177" cy="473075"/>
            <a:chOff x="2971643" y="1174273"/>
            <a:chExt cx="4243177" cy="473075"/>
          </a:xfrm>
        </p:grpSpPr>
        <p:sp>
          <p:nvSpPr>
            <p:cNvPr id="10" name="Oval 39"/>
            <p:cNvSpPr>
              <a:spLocks noChangeArrowheads="1"/>
            </p:cNvSpPr>
            <p:nvPr/>
          </p:nvSpPr>
          <p:spPr bwMode="auto">
            <a:xfrm>
              <a:off x="4815121" y="1174273"/>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1" name="Oval 39"/>
            <p:cNvSpPr>
              <a:spLocks noChangeArrowheads="1"/>
            </p:cNvSpPr>
            <p:nvPr/>
          </p:nvSpPr>
          <p:spPr bwMode="auto">
            <a:xfrm>
              <a:off x="6658600" y="1174273"/>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2" name="Oval 39"/>
            <p:cNvSpPr>
              <a:spLocks noChangeArrowheads="1"/>
            </p:cNvSpPr>
            <p:nvPr/>
          </p:nvSpPr>
          <p:spPr bwMode="auto">
            <a:xfrm>
              <a:off x="2971643" y="1174273"/>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13" name="Straight Connector 12"/>
            <p:cNvCxnSpPr>
              <a:stCxn id="12" idx="6"/>
              <a:endCxn id="10" idx="2"/>
            </p:cNvCxnSpPr>
            <p:nvPr/>
          </p:nvCxnSpPr>
          <p:spPr bwMode="auto">
            <a:xfrm>
              <a:off x="3527863" y="1410811"/>
              <a:ext cx="1287258" cy="0"/>
            </a:xfrm>
            <a:prstGeom prst="line">
              <a:avLst/>
            </a:prstGeom>
            <a:noFill/>
            <a:ln w="57150" cap="flat" cmpd="sng" algn="ctr">
              <a:solidFill>
                <a:schemeClr val="bg1">
                  <a:lumMod val="75000"/>
                </a:schemeClr>
              </a:solidFill>
              <a:prstDash val="solid"/>
              <a:round/>
              <a:headEnd type="none" w="med" len="med"/>
              <a:tailEnd type="none" w="med" len="med"/>
            </a:ln>
            <a:effectLst/>
          </p:spPr>
        </p:cxnSp>
        <p:cxnSp>
          <p:nvCxnSpPr>
            <p:cNvPr id="14" name="Straight Connector 13"/>
            <p:cNvCxnSpPr>
              <a:stCxn id="10" idx="6"/>
              <a:endCxn id="11" idx="2"/>
            </p:cNvCxnSpPr>
            <p:nvPr/>
          </p:nvCxnSpPr>
          <p:spPr bwMode="auto">
            <a:xfrm>
              <a:off x="5371341" y="1410811"/>
              <a:ext cx="1287259" cy="0"/>
            </a:xfrm>
            <a:prstGeom prst="line">
              <a:avLst/>
            </a:prstGeom>
            <a:noFill/>
            <a:ln w="57150" cap="flat" cmpd="sng" algn="ctr">
              <a:solidFill>
                <a:schemeClr val="bg1">
                  <a:lumMod val="75000"/>
                </a:schemeClr>
              </a:solidFill>
              <a:prstDash val="solid"/>
              <a:round/>
              <a:headEnd type="none" w="med" len="med"/>
              <a:tailEnd type="none" w="med" len="med"/>
            </a:ln>
            <a:effectLst/>
          </p:spPr>
        </p:cxnSp>
      </p:grpSp>
      <p:grpSp>
        <p:nvGrpSpPr>
          <p:cNvPr id="16" name="Group 12"/>
          <p:cNvGrpSpPr/>
          <p:nvPr/>
        </p:nvGrpSpPr>
        <p:grpSpPr>
          <a:xfrm>
            <a:off x="479933" y="4677003"/>
            <a:ext cx="2399699" cy="473075"/>
            <a:chOff x="606933" y="5813742"/>
            <a:chExt cx="2399699" cy="473075"/>
          </a:xfrm>
        </p:grpSpPr>
        <p:sp>
          <p:nvSpPr>
            <p:cNvPr id="21" name="Oval 39"/>
            <p:cNvSpPr>
              <a:spLocks noChangeArrowheads="1"/>
            </p:cNvSpPr>
            <p:nvPr/>
          </p:nvSpPr>
          <p:spPr bwMode="auto">
            <a:xfrm>
              <a:off x="606933" y="5813742"/>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22" name="Oval 39"/>
            <p:cNvSpPr>
              <a:spLocks noChangeArrowheads="1"/>
            </p:cNvSpPr>
            <p:nvPr/>
          </p:nvSpPr>
          <p:spPr bwMode="auto">
            <a:xfrm>
              <a:off x="2450412" y="5813742"/>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3" name="Straight Connector 22"/>
            <p:cNvCxnSpPr>
              <a:stCxn id="21" idx="6"/>
              <a:endCxn id="22" idx="2"/>
            </p:cNvCxnSpPr>
            <p:nvPr/>
          </p:nvCxnSpPr>
          <p:spPr bwMode="auto">
            <a:xfrm>
              <a:off x="1163153" y="6050280"/>
              <a:ext cx="1287259" cy="0"/>
            </a:xfrm>
            <a:prstGeom prst="line">
              <a:avLst/>
            </a:prstGeom>
            <a:noFill/>
            <a:ln w="76200" cap="flat" cmpd="sng" algn="ctr">
              <a:solidFill>
                <a:schemeClr val="bg1">
                  <a:lumMod val="75000"/>
                </a:schemeClr>
              </a:solidFill>
              <a:prstDash val="solid"/>
              <a:round/>
              <a:headEnd type="none" w="med" len="med"/>
              <a:tailEnd type="none" w="med" len="med"/>
            </a:ln>
            <a:effectLst/>
          </p:spPr>
        </p:cxnSp>
      </p:grpSp>
      <p:grpSp>
        <p:nvGrpSpPr>
          <p:cNvPr id="17" name="Group 13"/>
          <p:cNvGrpSpPr/>
          <p:nvPr/>
        </p:nvGrpSpPr>
        <p:grpSpPr>
          <a:xfrm>
            <a:off x="5997024" y="4677003"/>
            <a:ext cx="2399699" cy="473075"/>
            <a:chOff x="4267201" y="5828982"/>
            <a:chExt cx="2399699" cy="473075"/>
          </a:xfrm>
          <a:solidFill>
            <a:schemeClr val="bg1">
              <a:lumMod val="75000"/>
            </a:schemeClr>
          </a:solidFill>
        </p:grpSpPr>
        <p:sp>
          <p:nvSpPr>
            <p:cNvPr id="18" name="Oval 39"/>
            <p:cNvSpPr>
              <a:spLocks noChangeArrowheads="1"/>
            </p:cNvSpPr>
            <p:nvPr/>
          </p:nvSpPr>
          <p:spPr bwMode="auto">
            <a:xfrm>
              <a:off x="4267201" y="5828982"/>
              <a:ext cx="556220" cy="473075"/>
            </a:xfrm>
            <a:prstGeom prst="ellipse">
              <a:avLst/>
            </a:prstGeom>
            <a:grp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19" name="Oval 39"/>
            <p:cNvSpPr>
              <a:spLocks noChangeArrowheads="1"/>
            </p:cNvSpPr>
            <p:nvPr/>
          </p:nvSpPr>
          <p:spPr bwMode="auto">
            <a:xfrm>
              <a:off x="6110680" y="5828982"/>
              <a:ext cx="556220" cy="473075"/>
            </a:xfrm>
            <a:prstGeom prst="ellipse">
              <a:avLst/>
            </a:prstGeom>
            <a:grp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0" name="Straight Connector 19"/>
            <p:cNvCxnSpPr>
              <a:stCxn id="18" idx="6"/>
              <a:endCxn id="19" idx="2"/>
            </p:cNvCxnSpPr>
            <p:nvPr/>
          </p:nvCxnSpPr>
          <p:spPr bwMode="auto">
            <a:xfrm>
              <a:off x="4823421" y="6065520"/>
              <a:ext cx="1287259" cy="0"/>
            </a:xfrm>
            <a:prstGeom prst="line">
              <a:avLst/>
            </a:prstGeom>
            <a:grpFill/>
            <a:ln w="76200" cap="flat" cmpd="sng" algn="ctr">
              <a:solidFill>
                <a:schemeClr val="bg1">
                  <a:lumMod val="75000"/>
                </a:schemeClr>
              </a:solidFill>
              <a:prstDash val="solid"/>
              <a:round/>
              <a:headEnd type="none" w="med" len="med"/>
              <a:tailEnd type="none" w="med" len="med"/>
            </a:ln>
            <a:effectLst/>
          </p:spPr>
        </p:cxnSp>
      </p:grpSp>
      <p:grpSp>
        <p:nvGrpSpPr>
          <p:cNvPr id="24" name="Group 12"/>
          <p:cNvGrpSpPr/>
          <p:nvPr/>
        </p:nvGrpSpPr>
        <p:grpSpPr>
          <a:xfrm>
            <a:off x="3245151" y="4677003"/>
            <a:ext cx="2399699" cy="473075"/>
            <a:chOff x="606933" y="5813742"/>
            <a:chExt cx="2399699" cy="473075"/>
          </a:xfrm>
          <a:solidFill>
            <a:schemeClr val="bg1">
              <a:lumMod val="75000"/>
            </a:schemeClr>
          </a:solidFill>
        </p:grpSpPr>
        <p:sp>
          <p:nvSpPr>
            <p:cNvPr id="25" name="Oval 39"/>
            <p:cNvSpPr>
              <a:spLocks noChangeArrowheads="1"/>
            </p:cNvSpPr>
            <p:nvPr/>
          </p:nvSpPr>
          <p:spPr bwMode="auto">
            <a:xfrm>
              <a:off x="606933" y="5813742"/>
              <a:ext cx="556220" cy="473075"/>
            </a:xfrm>
            <a:prstGeom prst="ellipse">
              <a:avLst/>
            </a:prstGeom>
            <a:grp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sp>
          <p:nvSpPr>
            <p:cNvPr id="26" name="Oval 39"/>
            <p:cNvSpPr>
              <a:spLocks noChangeArrowheads="1"/>
            </p:cNvSpPr>
            <p:nvPr/>
          </p:nvSpPr>
          <p:spPr bwMode="auto">
            <a:xfrm>
              <a:off x="2450412" y="5813742"/>
              <a:ext cx="556220" cy="473075"/>
            </a:xfrm>
            <a:prstGeom prst="ellipse">
              <a:avLst/>
            </a:prstGeom>
            <a:grpFill/>
            <a:ln w="38100">
              <a:solidFill>
                <a:schemeClr val="bg1">
                  <a:lumMod val="75000"/>
                </a:schemeClr>
              </a:solidFill>
              <a:round/>
              <a:headEnd/>
              <a:tailEnd/>
            </a:ln>
          </p:spPr>
          <p:txBody>
            <a:bodyPr wrap="none" anchor="ctr">
              <a:prstTxWarp prst="textNoShape">
                <a:avLst/>
              </a:prstTxWarp>
            </a:bodyPr>
            <a:lstStyle/>
            <a:p>
              <a:pPr algn="ctr" eaLnBrk="0" hangingPunct="0"/>
              <a:endParaRPr lang="en-US" dirty="0">
                <a:latin typeface="Arial" pitchFamily="34" charset="0"/>
              </a:endParaRPr>
            </a:p>
          </p:txBody>
        </p:sp>
        <p:cxnSp>
          <p:nvCxnSpPr>
            <p:cNvPr id="27" name="Straight Connector 26"/>
            <p:cNvCxnSpPr>
              <a:stCxn id="25" idx="6"/>
              <a:endCxn id="26" idx="2"/>
            </p:cNvCxnSpPr>
            <p:nvPr/>
          </p:nvCxnSpPr>
          <p:spPr bwMode="auto">
            <a:xfrm>
              <a:off x="1163153" y="6050280"/>
              <a:ext cx="1287259" cy="0"/>
            </a:xfrm>
            <a:prstGeom prst="line">
              <a:avLst/>
            </a:prstGeom>
            <a:grpFill/>
            <a:ln w="57150" cap="flat" cmpd="sng" algn="ctr">
              <a:solidFill>
                <a:schemeClr val="bg1">
                  <a:lumMod val="75000"/>
                </a:schemeClr>
              </a:solidFill>
              <a:prstDash val="solid"/>
              <a:round/>
              <a:headEnd type="none" w="med" len="med"/>
              <a:tailEnd type="none" w="med" len="med"/>
            </a:ln>
            <a:effectLst/>
          </p:spPr>
        </p:cxnSp>
      </p:grpSp>
      <p:sp>
        <p:nvSpPr>
          <p:cNvPr id="4" name="Down Arrow 3"/>
          <p:cNvSpPr/>
          <p:nvPr/>
        </p:nvSpPr>
        <p:spPr bwMode="auto">
          <a:xfrm>
            <a:off x="2879632" y="3340100"/>
            <a:ext cx="1698718" cy="914400"/>
          </a:xfrm>
          <a:prstGeom prst="down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sp>
        <p:nvSpPr>
          <p:cNvPr id="28" name="Rounded Rectangular Callout 27"/>
          <p:cNvSpPr/>
          <p:nvPr/>
        </p:nvSpPr>
        <p:spPr>
          <a:xfrm>
            <a:off x="1036153" y="5470614"/>
            <a:ext cx="1200226" cy="578882"/>
          </a:xfrm>
          <a:prstGeom prst="wedgeRoundRectCallout">
            <a:avLst>
              <a:gd name="adj1" fmla="val 22392"/>
              <a:gd name="adj2" fmla="val -109819"/>
              <a:gd name="adj3" fmla="val 16667"/>
            </a:avLst>
          </a:prstGeom>
          <a:solidFill>
            <a:schemeClr val="bg1"/>
          </a:solidFill>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dawn!</a:t>
            </a:r>
          </a:p>
        </p:txBody>
      </p:sp>
      <p:sp>
        <p:nvSpPr>
          <p:cNvPr id="31" name="Rounded Rectangular Callout 30"/>
          <p:cNvSpPr/>
          <p:nvPr/>
        </p:nvSpPr>
        <p:spPr>
          <a:xfrm>
            <a:off x="1250185" y="1482814"/>
            <a:ext cx="1200226" cy="578882"/>
          </a:xfrm>
          <a:prstGeom prst="wedgeRoundRectCallout">
            <a:avLst>
              <a:gd name="adj1" fmla="val 48845"/>
              <a:gd name="adj2" fmla="val 94212"/>
              <a:gd name="adj3" fmla="val 16667"/>
            </a:avLst>
          </a:prstGeom>
          <a:solidFill>
            <a:schemeClr val="bg1"/>
          </a:solidFill>
          <a:ln w="38100">
            <a:solidFill>
              <a:schemeClr val="tx1"/>
            </a:solidFill>
          </a:ln>
        </p:spPr>
        <p:txBody>
          <a:bodyPr wrap="none" rtlCol="0" anchor="ctr">
            <a:spAutoFit/>
          </a:bodyPr>
          <a:lstStyle/>
          <a:p>
            <a:pPr algn="ctr">
              <a:buNone/>
            </a:pPr>
            <a:r>
              <a:rPr lang="en-US" sz="2800" dirty="0" smtClean="0">
                <a:solidFill>
                  <a:schemeClr val="tx1"/>
                </a:solidFill>
                <a:latin typeface="Arial" pitchFamily="34" charset="0"/>
                <a:cs typeface="Arial" pitchFamily="34" charset="0"/>
              </a:rPr>
              <a:t>dawn!</a:t>
            </a:r>
          </a:p>
        </p:txBody>
      </p:sp>
      <p:sp>
        <p:nvSpPr>
          <p:cNvPr id="32" name="TextBox 31"/>
          <p:cNvSpPr txBox="1"/>
          <p:nvPr/>
        </p:nvSpPr>
        <p:spPr>
          <a:xfrm>
            <a:off x="4405238" y="1615826"/>
            <a:ext cx="407484"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I</a:t>
            </a:r>
          </a:p>
        </p:txBody>
      </p:sp>
      <p:sp>
        <p:nvSpPr>
          <p:cNvPr id="33" name="TextBox 32"/>
          <p:cNvSpPr txBox="1"/>
          <p:nvPr/>
        </p:nvSpPr>
        <p:spPr>
          <a:xfrm>
            <a:off x="4327205" y="5413126"/>
            <a:ext cx="511679"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O</a:t>
            </a:r>
          </a:p>
        </p:txBody>
      </p:sp>
      <p:sp>
        <p:nvSpPr>
          <p:cNvPr id="5" name="Slide Number Placeholder 4"/>
          <p:cNvSpPr>
            <a:spLocks noGrp="1"/>
          </p:cNvSpPr>
          <p:nvPr>
            <p:ph type="sldNum" sz="quarter" idx="11"/>
          </p:nvPr>
        </p:nvSpPr>
        <p:spPr/>
        <p:txBody>
          <a:bodyPr/>
          <a:lstStyle/>
          <a:p>
            <a:pPr>
              <a:defRPr/>
            </a:pPr>
            <a:fld id="{D00CE9E0-F6A1-4E8E-BB09-1EDDAB12400D}" type="slidenum">
              <a:rPr lang="en-US" smtClean="0"/>
              <a:pPr>
                <a:defRPr/>
              </a:pPr>
              <a:t>62</a:t>
            </a:fld>
            <a:endParaRPr lang="en-US"/>
          </a:p>
        </p:txBody>
      </p:sp>
    </p:spTree>
    <p:extLst>
      <p:ext uri="{BB962C8B-B14F-4D97-AF65-F5344CB8AC3E}">
        <p14:creationId xmlns:p14="http://schemas.microsoft.com/office/powerpoint/2010/main" val="87931570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181785" y="2555809"/>
            <a:ext cx="9630517" cy="2909454"/>
            <a:chOff x="1047404" y="3142211"/>
            <a:chExt cx="7099069" cy="2144684"/>
          </a:xfrm>
        </p:grpSpPr>
        <p:sp>
          <p:nvSpPr>
            <p:cNvPr id="33" name="Freeform 32"/>
            <p:cNvSpPr/>
            <p:nvPr/>
          </p:nvSpPr>
          <p:spPr bwMode="auto">
            <a:xfrm>
              <a:off x="2842953" y="3225338"/>
              <a:ext cx="1014152" cy="1911927"/>
            </a:xfrm>
            <a:custGeom>
              <a:avLst/>
              <a:gdLst>
                <a:gd name="connsiteX0" fmla="*/ 0 w 1014152"/>
                <a:gd name="connsiteY0" fmla="*/ 1147157 h 1911927"/>
                <a:gd name="connsiteX1" fmla="*/ 598516 w 1014152"/>
                <a:gd name="connsiteY1" fmla="*/ 1911927 h 1911927"/>
                <a:gd name="connsiteX2" fmla="*/ 1014152 w 1014152"/>
                <a:gd name="connsiteY2" fmla="*/ 914400 h 1911927"/>
                <a:gd name="connsiteX3" fmla="*/ 847898 w 1014152"/>
                <a:gd name="connsiteY3" fmla="*/ 0 h 1911927"/>
              </a:gdLst>
              <a:ahLst/>
              <a:cxnLst>
                <a:cxn ang="0">
                  <a:pos x="connsiteX0" y="connsiteY0"/>
                </a:cxn>
                <a:cxn ang="0">
                  <a:pos x="connsiteX1" y="connsiteY1"/>
                </a:cxn>
                <a:cxn ang="0">
                  <a:pos x="connsiteX2" y="connsiteY2"/>
                </a:cxn>
                <a:cxn ang="0">
                  <a:pos x="connsiteX3" y="connsiteY3"/>
                </a:cxn>
              </a:cxnLst>
              <a:rect l="l" t="t" r="r" b="b"/>
              <a:pathLst>
                <a:path w="1014152" h="1911927">
                  <a:moveTo>
                    <a:pt x="0" y="1147157"/>
                  </a:moveTo>
                  <a:lnTo>
                    <a:pt x="598516" y="1911927"/>
                  </a:lnTo>
                  <a:lnTo>
                    <a:pt x="1014152" y="914400"/>
                  </a:lnTo>
                  <a:lnTo>
                    <a:pt x="847898" y="0"/>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4" name="Freeform 33"/>
            <p:cNvSpPr/>
            <p:nvPr/>
          </p:nvSpPr>
          <p:spPr bwMode="auto">
            <a:xfrm>
              <a:off x="5370022" y="3391593"/>
              <a:ext cx="814647" cy="1862051"/>
            </a:xfrm>
            <a:custGeom>
              <a:avLst/>
              <a:gdLst>
                <a:gd name="connsiteX0" fmla="*/ 798022 w 814647"/>
                <a:gd name="connsiteY0" fmla="*/ 997527 h 1862051"/>
                <a:gd name="connsiteX1" fmla="*/ 315883 w 814647"/>
                <a:gd name="connsiteY1" fmla="*/ 1862051 h 1862051"/>
                <a:gd name="connsiteX2" fmla="*/ 0 w 814647"/>
                <a:gd name="connsiteY2" fmla="*/ 798022 h 1862051"/>
                <a:gd name="connsiteX3" fmla="*/ 249382 w 814647"/>
                <a:gd name="connsiteY3" fmla="*/ 0 h 1862051"/>
                <a:gd name="connsiteX4" fmla="*/ 814647 w 814647"/>
                <a:gd name="connsiteY4" fmla="*/ 1080654 h 186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647" h="1862051">
                  <a:moveTo>
                    <a:pt x="798022" y="997527"/>
                  </a:moveTo>
                  <a:lnTo>
                    <a:pt x="315883" y="1862051"/>
                  </a:lnTo>
                  <a:lnTo>
                    <a:pt x="0" y="798022"/>
                  </a:lnTo>
                  <a:lnTo>
                    <a:pt x="249382" y="0"/>
                  </a:lnTo>
                  <a:lnTo>
                    <a:pt x="814647" y="1080654"/>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5" name="Freeform 34"/>
            <p:cNvSpPr/>
            <p:nvPr/>
          </p:nvSpPr>
          <p:spPr bwMode="auto">
            <a:xfrm>
              <a:off x="3458095" y="4056611"/>
              <a:ext cx="2211185" cy="1230284"/>
            </a:xfrm>
            <a:custGeom>
              <a:avLst/>
              <a:gdLst>
                <a:gd name="connsiteX0" fmla="*/ 382385 w 2211185"/>
                <a:gd name="connsiteY0" fmla="*/ 0 h 1230284"/>
                <a:gd name="connsiteX1" fmla="*/ 1928552 w 2211185"/>
                <a:gd name="connsiteY1" fmla="*/ 116378 h 1230284"/>
                <a:gd name="connsiteX2" fmla="*/ 2211185 w 2211185"/>
                <a:gd name="connsiteY2" fmla="*/ 1230284 h 1230284"/>
                <a:gd name="connsiteX3" fmla="*/ 0 w 2211185"/>
                <a:gd name="connsiteY3" fmla="*/ 1047404 h 1230284"/>
                <a:gd name="connsiteX4" fmla="*/ 432261 w 2211185"/>
                <a:gd name="connsiteY4" fmla="*/ 33251 h 123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1185" h="1230284">
                  <a:moveTo>
                    <a:pt x="382385" y="0"/>
                  </a:moveTo>
                  <a:lnTo>
                    <a:pt x="1928552" y="116378"/>
                  </a:lnTo>
                  <a:lnTo>
                    <a:pt x="2211185" y="1230284"/>
                  </a:lnTo>
                  <a:lnTo>
                    <a:pt x="0" y="1047404"/>
                  </a:lnTo>
                  <a:lnTo>
                    <a:pt x="432261" y="33251"/>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7" name="Freeform 36"/>
            <p:cNvSpPr/>
            <p:nvPr/>
          </p:nvSpPr>
          <p:spPr bwMode="auto">
            <a:xfrm>
              <a:off x="5602778" y="3374967"/>
              <a:ext cx="2543695" cy="1130531"/>
            </a:xfrm>
            <a:custGeom>
              <a:avLst/>
              <a:gdLst>
                <a:gd name="connsiteX0" fmla="*/ 83127 w 2543695"/>
                <a:gd name="connsiteY0" fmla="*/ 66502 h 1130531"/>
                <a:gd name="connsiteX1" fmla="*/ 1163782 w 2543695"/>
                <a:gd name="connsiteY1" fmla="*/ 0 h 1130531"/>
                <a:gd name="connsiteX2" fmla="*/ 2543695 w 2543695"/>
                <a:gd name="connsiteY2" fmla="*/ 1130531 h 1130531"/>
                <a:gd name="connsiteX3" fmla="*/ 598517 w 2543695"/>
                <a:gd name="connsiteY3" fmla="*/ 1014153 h 1130531"/>
                <a:gd name="connsiteX4" fmla="*/ 0 w 2543695"/>
                <a:gd name="connsiteY4" fmla="*/ 66502 h 113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695" h="1130531">
                  <a:moveTo>
                    <a:pt x="83127" y="66502"/>
                  </a:moveTo>
                  <a:lnTo>
                    <a:pt x="1163782" y="0"/>
                  </a:lnTo>
                  <a:lnTo>
                    <a:pt x="2543695" y="1130531"/>
                  </a:lnTo>
                  <a:lnTo>
                    <a:pt x="598517" y="1014153"/>
                  </a:lnTo>
                  <a:lnTo>
                    <a:pt x="0" y="66502"/>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2" name="Freeform 31"/>
            <p:cNvSpPr/>
            <p:nvPr/>
          </p:nvSpPr>
          <p:spPr bwMode="auto">
            <a:xfrm>
              <a:off x="1047404" y="3142211"/>
              <a:ext cx="2643447" cy="1280160"/>
            </a:xfrm>
            <a:custGeom>
              <a:avLst/>
              <a:gdLst>
                <a:gd name="connsiteX0" fmla="*/ 66501 w 2643447"/>
                <a:gd name="connsiteY0" fmla="*/ 1230284 h 1280160"/>
                <a:gd name="connsiteX1" fmla="*/ 1828800 w 2643447"/>
                <a:gd name="connsiteY1" fmla="*/ 1230284 h 1280160"/>
                <a:gd name="connsiteX2" fmla="*/ 2643447 w 2643447"/>
                <a:gd name="connsiteY2" fmla="*/ 0 h 1280160"/>
                <a:gd name="connsiteX3" fmla="*/ 1612669 w 2643447"/>
                <a:gd name="connsiteY3" fmla="*/ 16625 h 1280160"/>
                <a:gd name="connsiteX4" fmla="*/ 0 w 2643447"/>
                <a:gd name="connsiteY4" fmla="*/ 1280160 h 1280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447" h="1280160">
                  <a:moveTo>
                    <a:pt x="66501" y="1230284"/>
                  </a:moveTo>
                  <a:lnTo>
                    <a:pt x="1828800" y="1230284"/>
                  </a:lnTo>
                  <a:lnTo>
                    <a:pt x="2643447" y="0"/>
                  </a:lnTo>
                  <a:lnTo>
                    <a:pt x="1612669" y="16625"/>
                  </a:lnTo>
                  <a:lnTo>
                    <a:pt x="0" y="1280160"/>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grpSp>
      <p:sp>
        <p:nvSpPr>
          <p:cNvPr id="97" name="Freeform 26"/>
          <p:cNvSpPr>
            <a:spLocks/>
          </p:cNvSpPr>
          <p:nvPr/>
        </p:nvSpPr>
        <p:spPr bwMode="auto">
          <a:xfrm flipH="1">
            <a:off x="5162451" y="3672123"/>
            <a:ext cx="111934" cy="287469"/>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8" name="Freeform 27"/>
          <p:cNvSpPr>
            <a:spLocks/>
          </p:cNvSpPr>
          <p:nvPr/>
        </p:nvSpPr>
        <p:spPr bwMode="auto">
          <a:xfrm flipH="1">
            <a:off x="5311697" y="3548922"/>
            <a:ext cx="111934" cy="287469"/>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9" name="Freeform 28"/>
          <p:cNvSpPr>
            <a:spLocks/>
          </p:cNvSpPr>
          <p:nvPr/>
        </p:nvSpPr>
        <p:spPr bwMode="auto">
          <a:xfrm flipH="1">
            <a:off x="5498254" y="3466788"/>
            <a:ext cx="111934" cy="246402"/>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0" name="Freeform 29"/>
          <p:cNvSpPr>
            <a:spLocks/>
          </p:cNvSpPr>
          <p:nvPr/>
        </p:nvSpPr>
        <p:spPr bwMode="auto">
          <a:xfrm flipH="1">
            <a:off x="5199762" y="3466788"/>
            <a:ext cx="613306" cy="457726"/>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1" name="Freeform 30"/>
          <p:cNvSpPr>
            <a:spLocks/>
          </p:cNvSpPr>
          <p:nvPr/>
        </p:nvSpPr>
        <p:spPr bwMode="auto">
          <a:xfrm flipH="1">
            <a:off x="5423631" y="3548922"/>
            <a:ext cx="381665" cy="485104"/>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2" name="Freeform 31"/>
          <p:cNvSpPr>
            <a:spLocks/>
          </p:cNvSpPr>
          <p:nvPr/>
        </p:nvSpPr>
        <p:spPr bwMode="auto">
          <a:xfrm flipH="1">
            <a:off x="5199762" y="3754257"/>
            <a:ext cx="236306" cy="279769"/>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3" name="Freeform 32"/>
          <p:cNvSpPr>
            <a:spLocks/>
          </p:cNvSpPr>
          <p:nvPr/>
        </p:nvSpPr>
        <p:spPr bwMode="auto">
          <a:xfrm flipH="1">
            <a:off x="5423631" y="3877458"/>
            <a:ext cx="186557" cy="287469"/>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4" name="Freeform 33"/>
          <p:cNvSpPr>
            <a:spLocks/>
          </p:cNvSpPr>
          <p:nvPr/>
        </p:nvSpPr>
        <p:spPr bwMode="auto">
          <a:xfrm flipH="1">
            <a:off x="5572877" y="3754257"/>
            <a:ext cx="186557" cy="246402"/>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5" name="Freeform 34"/>
          <p:cNvSpPr>
            <a:spLocks/>
          </p:cNvSpPr>
          <p:nvPr/>
        </p:nvSpPr>
        <p:spPr bwMode="auto">
          <a:xfrm flipH="1">
            <a:off x="5722122" y="3631056"/>
            <a:ext cx="149246" cy="246402"/>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8" name="Title 37"/>
          <p:cNvSpPr>
            <a:spLocks noGrp="1"/>
          </p:cNvSpPr>
          <p:nvPr>
            <p:ph type="title"/>
          </p:nvPr>
        </p:nvSpPr>
        <p:spPr/>
        <p:txBody>
          <a:bodyPr/>
          <a:lstStyle/>
          <a:p>
            <a:r>
              <a:rPr lang="en-US" dirty="0" smtClean="0"/>
              <a:t>Example: Coordinated Attack</a:t>
            </a:r>
            <a:endParaRPr lang="en-US" dirty="0"/>
          </a:p>
        </p:txBody>
      </p:sp>
      <p:sp>
        <p:nvSpPr>
          <p:cNvPr id="5" name="Slide Number Placeholder 4"/>
          <p:cNvSpPr>
            <a:spLocks noGrp="1"/>
          </p:cNvSpPr>
          <p:nvPr>
            <p:ph type="sldNum" sz="quarter" idx="11"/>
          </p:nvPr>
        </p:nvSpPr>
        <p:spPr/>
        <p:txBody>
          <a:bodyPr/>
          <a:lstStyle/>
          <a:p>
            <a:fld id="{8F295F75-C4A9-44C0-BFBB-F9713B270148}" type="slidenum">
              <a:rPr lang="en-US" smtClean="0"/>
              <a:pPr/>
              <a:t>63</a:t>
            </a:fld>
            <a:endParaRPr lang="en-US"/>
          </a:p>
        </p:txBody>
      </p:sp>
      <p:sp>
        <p:nvSpPr>
          <p:cNvPr id="77" name="Freeform 26"/>
          <p:cNvSpPr>
            <a:spLocks/>
          </p:cNvSpPr>
          <p:nvPr/>
        </p:nvSpPr>
        <p:spPr bwMode="auto">
          <a:xfrm flipH="1">
            <a:off x="4448342" y="4214502"/>
            <a:ext cx="148389" cy="381093"/>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78" name="Freeform 27"/>
          <p:cNvSpPr>
            <a:spLocks/>
          </p:cNvSpPr>
          <p:nvPr/>
        </p:nvSpPr>
        <p:spPr bwMode="auto">
          <a:xfrm flipH="1">
            <a:off x="4646195" y="4051177"/>
            <a:ext cx="148389" cy="381093"/>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79" name="Freeform 28"/>
          <p:cNvSpPr>
            <a:spLocks/>
          </p:cNvSpPr>
          <p:nvPr/>
        </p:nvSpPr>
        <p:spPr bwMode="auto">
          <a:xfrm flipH="1">
            <a:off x="4893510" y="3942293"/>
            <a:ext cx="148389" cy="326651"/>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0" name="Freeform 29"/>
          <p:cNvSpPr>
            <a:spLocks/>
          </p:cNvSpPr>
          <p:nvPr/>
        </p:nvSpPr>
        <p:spPr bwMode="auto">
          <a:xfrm flipH="1">
            <a:off x="4497805" y="3942293"/>
            <a:ext cx="813051" cy="606800"/>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1" name="Freeform 30"/>
          <p:cNvSpPr>
            <a:spLocks/>
          </p:cNvSpPr>
          <p:nvPr/>
        </p:nvSpPr>
        <p:spPr bwMode="auto">
          <a:xfrm flipH="1">
            <a:off x="4794584" y="4051177"/>
            <a:ext cx="505967" cy="643095"/>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2" name="Freeform 31"/>
          <p:cNvSpPr>
            <a:spLocks/>
          </p:cNvSpPr>
          <p:nvPr/>
        </p:nvSpPr>
        <p:spPr bwMode="auto">
          <a:xfrm flipH="1">
            <a:off x="4497805" y="4323386"/>
            <a:ext cx="313267" cy="370885"/>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3" name="Freeform 32"/>
          <p:cNvSpPr>
            <a:spLocks/>
          </p:cNvSpPr>
          <p:nvPr/>
        </p:nvSpPr>
        <p:spPr bwMode="auto">
          <a:xfrm flipH="1">
            <a:off x="4794584" y="4486712"/>
            <a:ext cx="247316" cy="381093"/>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4" name="Freeform 33"/>
          <p:cNvSpPr>
            <a:spLocks/>
          </p:cNvSpPr>
          <p:nvPr/>
        </p:nvSpPr>
        <p:spPr bwMode="auto">
          <a:xfrm flipH="1">
            <a:off x="4992437" y="4323386"/>
            <a:ext cx="247316" cy="326651"/>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5" name="Freeform 34"/>
          <p:cNvSpPr>
            <a:spLocks/>
          </p:cNvSpPr>
          <p:nvPr/>
        </p:nvSpPr>
        <p:spPr bwMode="auto">
          <a:xfrm flipH="1">
            <a:off x="5190289" y="4160061"/>
            <a:ext cx="197853" cy="326651"/>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grpSp>
        <p:nvGrpSpPr>
          <p:cNvPr id="86" name="Group 25"/>
          <p:cNvGrpSpPr>
            <a:grpSpLocks/>
          </p:cNvGrpSpPr>
          <p:nvPr/>
        </p:nvGrpSpPr>
        <p:grpSpPr bwMode="auto">
          <a:xfrm flipH="1">
            <a:off x="3487697" y="4658333"/>
            <a:ext cx="1273584" cy="1254221"/>
            <a:chOff x="1584" y="816"/>
            <a:chExt cx="912" cy="816"/>
          </a:xfrm>
          <a:solidFill>
            <a:srgbClr val="FFFF00"/>
          </a:solidFill>
        </p:grpSpPr>
        <p:sp>
          <p:nvSpPr>
            <p:cNvPr id="87" name="Freeform 2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8" name="Freeform 2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9" name="Freeform 28"/>
            <p:cNvSpPr>
              <a:spLocks/>
            </p:cNvSpPr>
            <p:nvPr/>
          </p:nvSpPr>
          <p:spPr bwMode="auto">
            <a:xfrm>
              <a:off x="1920" y="816"/>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0" name="Freeform 2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1" name="Freeform 3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2" name="Freeform 3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3" name="Freeform 32"/>
            <p:cNvSpPr>
              <a:spLocks/>
            </p:cNvSpPr>
            <p:nvPr/>
          </p:nvSpPr>
          <p:spPr bwMode="auto">
            <a:xfrm>
              <a:off x="1920" y="1296"/>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4" name="Freeform 33"/>
            <p:cNvSpPr>
              <a:spLocks/>
            </p:cNvSpPr>
            <p:nvPr/>
          </p:nvSpPr>
          <p:spPr bwMode="auto">
            <a:xfrm>
              <a:off x="1728" y="1152"/>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5" name="Freeform 34"/>
            <p:cNvSpPr>
              <a:spLocks/>
            </p:cNvSpPr>
            <p:nvPr/>
          </p:nvSpPr>
          <p:spPr bwMode="auto">
            <a:xfrm>
              <a:off x="1584" y="1008"/>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grpSp>
      <p:grpSp>
        <p:nvGrpSpPr>
          <p:cNvPr id="106" name="Group 142"/>
          <p:cNvGrpSpPr>
            <a:grpSpLocks/>
          </p:cNvGrpSpPr>
          <p:nvPr/>
        </p:nvGrpSpPr>
        <p:grpSpPr bwMode="auto">
          <a:xfrm>
            <a:off x="3452607" y="3751237"/>
            <a:ext cx="606425" cy="787400"/>
            <a:chOff x="1728" y="1008"/>
            <a:chExt cx="1776" cy="2304"/>
          </a:xfrm>
          <a:solidFill>
            <a:srgbClr val="FFFF00"/>
          </a:solidFill>
        </p:grpSpPr>
        <p:sp>
          <p:nvSpPr>
            <p:cNvPr id="107" name="Rectangle 143"/>
            <p:cNvSpPr>
              <a:spLocks noChangeArrowheads="1"/>
            </p:cNvSpPr>
            <p:nvPr/>
          </p:nvSpPr>
          <p:spPr bwMode="auto">
            <a:xfrm>
              <a:off x="3408" y="1248"/>
              <a:ext cx="96" cy="2064"/>
            </a:xfrm>
            <a:prstGeom prst="rect">
              <a:avLst/>
            </a:prstGeom>
            <a:grpFill/>
            <a:ln w="28575">
              <a:solidFill>
                <a:schemeClr val="tx1"/>
              </a:solidFill>
              <a:miter lim="800000"/>
              <a:headEnd/>
              <a:tailEnd/>
            </a:ln>
          </p:spPr>
          <p:txBody>
            <a:bodyPr wrap="none" anchor="ctr"/>
            <a:lstStyle/>
            <a:p>
              <a:endParaRPr lang="en-US" dirty="0">
                <a:latin typeface="Arial" pitchFamily="34" charset="0"/>
              </a:endParaRPr>
            </a:p>
          </p:txBody>
        </p:sp>
        <p:sp>
          <p:nvSpPr>
            <p:cNvPr id="108" name="Rectangle 144"/>
            <p:cNvSpPr>
              <a:spLocks noChangeArrowheads="1"/>
            </p:cNvSpPr>
            <p:nvPr/>
          </p:nvSpPr>
          <p:spPr bwMode="auto">
            <a:xfrm>
              <a:off x="2304" y="1248"/>
              <a:ext cx="1152" cy="1152"/>
            </a:xfrm>
            <a:prstGeom prst="rect">
              <a:avLst/>
            </a:prstGeom>
            <a:grpFill/>
            <a:ln w="38100">
              <a:solidFill>
                <a:schemeClr val="tx1"/>
              </a:solidFill>
              <a:miter lim="800000"/>
              <a:headEnd/>
              <a:tailEnd/>
            </a:ln>
          </p:spPr>
          <p:txBody>
            <a:bodyPr wrap="none" anchor="ctr"/>
            <a:lstStyle/>
            <a:p>
              <a:endParaRPr lang="en-US" dirty="0">
                <a:latin typeface="Arial" pitchFamily="34" charset="0"/>
              </a:endParaRPr>
            </a:p>
          </p:txBody>
        </p:sp>
        <p:sp>
          <p:nvSpPr>
            <p:cNvPr id="109" name="Line 145"/>
            <p:cNvSpPr>
              <a:spLocks noChangeShapeType="1"/>
            </p:cNvSpPr>
            <p:nvPr/>
          </p:nvSpPr>
          <p:spPr bwMode="auto">
            <a:xfrm flipV="1">
              <a:off x="2304" y="2160"/>
              <a:ext cx="576" cy="240"/>
            </a:xfrm>
            <a:prstGeom prst="line">
              <a:avLst/>
            </a:prstGeom>
            <a:grpFill/>
            <a:ln w="38100">
              <a:solidFill>
                <a:schemeClr val="tx1"/>
              </a:solidFill>
              <a:round/>
              <a:headEnd/>
              <a:tailEnd/>
            </a:ln>
          </p:spPr>
          <p:txBody>
            <a:bodyPr wrap="none" anchor="ctr"/>
            <a:lstStyle/>
            <a:p>
              <a:endParaRPr lang="en-US" dirty="0">
                <a:latin typeface="Arial" pitchFamily="34" charset="0"/>
              </a:endParaRPr>
            </a:p>
          </p:txBody>
        </p:sp>
        <p:sp>
          <p:nvSpPr>
            <p:cNvPr id="110" name="Rectangle 146"/>
            <p:cNvSpPr>
              <a:spLocks noChangeArrowheads="1"/>
            </p:cNvSpPr>
            <p:nvPr/>
          </p:nvSpPr>
          <p:spPr bwMode="auto">
            <a:xfrm>
              <a:off x="1728" y="1008"/>
              <a:ext cx="1152" cy="1152"/>
            </a:xfrm>
            <a:prstGeom prst="rect">
              <a:avLst/>
            </a:prstGeom>
            <a:grp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11" name="Group 158"/>
          <p:cNvGrpSpPr>
            <a:grpSpLocks/>
          </p:cNvGrpSpPr>
          <p:nvPr/>
        </p:nvGrpSpPr>
        <p:grpSpPr bwMode="auto">
          <a:xfrm>
            <a:off x="7838618" y="2718696"/>
            <a:ext cx="606425" cy="787400"/>
            <a:chOff x="1728" y="1008"/>
            <a:chExt cx="1776" cy="2304"/>
          </a:xfrm>
        </p:grpSpPr>
        <p:sp>
          <p:nvSpPr>
            <p:cNvPr id="112" name="Rectangle 159"/>
            <p:cNvSpPr>
              <a:spLocks noChangeArrowheads="1"/>
            </p:cNvSpPr>
            <p:nvPr/>
          </p:nvSpPr>
          <p:spPr bwMode="auto">
            <a:xfrm>
              <a:off x="3408" y="1248"/>
              <a:ext cx="96" cy="2064"/>
            </a:xfrm>
            <a:prstGeom prst="rect">
              <a:avLst/>
            </a:prstGeom>
            <a:solidFill>
              <a:schemeClr val="tx2"/>
            </a:solidFill>
            <a:ln w="28575">
              <a:solidFill>
                <a:schemeClr val="tx1"/>
              </a:solidFill>
              <a:miter lim="800000"/>
              <a:headEnd/>
              <a:tailEnd/>
            </a:ln>
          </p:spPr>
          <p:txBody>
            <a:bodyPr wrap="none" anchor="ctr"/>
            <a:lstStyle/>
            <a:p>
              <a:endParaRPr lang="en-US" dirty="0">
                <a:latin typeface="Arial" pitchFamily="34" charset="0"/>
              </a:endParaRPr>
            </a:p>
          </p:txBody>
        </p:sp>
        <p:sp>
          <p:nvSpPr>
            <p:cNvPr id="113" name="Rectangle 160"/>
            <p:cNvSpPr>
              <a:spLocks noChangeArrowheads="1"/>
            </p:cNvSpPr>
            <p:nvPr/>
          </p:nvSpPr>
          <p:spPr bwMode="auto">
            <a:xfrm>
              <a:off x="2304" y="1248"/>
              <a:ext cx="1152" cy="1152"/>
            </a:xfrm>
            <a:prstGeom prst="rect">
              <a:avLst/>
            </a:prstGeom>
            <a:solidFill>
              <a:schemeClr val="accent2"/>
            </a:solidFill>
            <a:ln w="38100">
              <a:solidFill>
                <a:schemeClr val="tx1"/>
              </a:solidFill>
              <a:miter lim="800000"/>
              <a:headEnd/>
              <a:tailEnd/>
            </a:ln>
          </p:spPr>
          <p:txBody>
            <a:bodyPr wrap="none" anchor="ctr"/>
            <a:lstStyle/>
            <a:p>
              <a:endParaRPr lang="en-US" dirty="0">
                <a:latin typeface="Arial" pitchFamily="34" charset="0"/>
              </a:endParaRPr>
            </a:p>
          </p:txBody>
        </p:sp>
        <p:sp>
          <p:nvSpPr>
            <p:cNvPr id="114" name="Line 161"/>
            <p:cNvSpPr>
              <a:spLocks noChangeShapeType="1"/>
            </p:cNvSpPr>
            <p:nvPr/>
          </p:nvSpPr>
          <p:spPr bwMode="auto">
            <a:xfrm flipV="1">
              <a:off x="2304" y="2160"/>
              <a:ext cx="576" cy="24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15" name="Rectangle 162"/>
            <p:cNvSpPr>
              <a:spLocks noChangeArrowheads="1"/>
            </p:cNvSpPr>
            <p:nvPr/>
          </p:nvSpPr>
          <p:spPr bwMode="auto">
            <a:xfrm>
              <a:off x="1728" y="1008"/>
              <a:ext cx="1152" cy="1152"/>
            </a:xfrm>
            <a:prstGeom prst="rect">
              <a:avLst/>
            </a:prstGeom>
            <a:solidFill>
              <a:schemeClr val="accent2"/>
            </a:solid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16" name="Group 158"/>
          <p:cNvGrpSpPr>
            <a:grpSpLocks/>
          </p:cNvGrpSpPr>
          <p:nvPr/>
        </p:nvGrpSpPr>
        <p:grpSpPr bwMode="auto">
          <a:xfrm>
            <a:off x="750828" y="2405877"/>
            <a:ext cx="606425" cy="787400"/>
            <a:chOff x="1728" y="1008"/>
            <a:chExt cx="1776" cy="2304"/>
          </a:xfrm>
        </p:grpSpPr>
        <p:sp>
          <p:nvSpPr>
            <p:cNvPr id="117" name="Rectangle 159"/>
            <p:cNvSpPr>
              <a:spLocks noChangeArrowheads="1"/>
            </p:cNvSpPr>
            <p:nvPr/>
          </p:nvSpPr>
          <p:spPr bwMode="auto">
            <a:xfrm>
              <a:off x="3408" y="1248"/>
              <a:ext cx="96" cy="2064"/>
            </a:xfrm>
            <a:prstGeom prst="rect">
              <a:avLst/>
            </a:prstGeom>
            <a:solidFill>
              <a:schemeClr val="tx2"/>
            </a:solidFill>
            <a:ln w="28575">
              <a:solidFill>
                <a:schemeClr val="tx1"/>
              </a:solidFill>
              <a:miter lim="800000"/>
              <a:headEnd/>
              <a:tailEnd/>
            </a:ln>
          </p:spPr>
          <p:txBody>
            <a:bodyPr wrap="none" anchor="ctr"/>
            <a:lstStyle/>
            <a:p>
              <a:endParaRPr lang="en-US" dirty="0">
                <a:latin typeface="Arial" pitchFamily="34" charset="0"/>
              </a:endParaRPr>
            </a:p>
          </p:txBody>
        </p:sp>
        <p:sp>
          <p:nvSpPr>
            <p:cNvPr id="118" name="Rectangle 160"/>
            <p:cNvSpPr>
              <a:spLocks noChangeArrowheads="1"/>
            </p:cNvSpPr>
            <p:nvPr/>
          </p:nvSpPr>
          <p:spPr bwMode="auto">
            <a:xfrm>
              <a:off x="2304" y="1248"/>
              <a:ext cx="1152" cy="1152"/>
            </a:xfrm>
            <a:prstGeom prst="rect">
              <a:avLst/>
            </a:prstGeom>
            <a:solidFill>
              <a:srgbClr val="FF0000"/>
            </a:solidFill>
            <a:ln w="38100">
              <a:solidFill>
                <a:schemeClr val="tx1"/>
              </a:solidFill>
              <a:miter lim="800000"/>
              <a:headEnd/>
              <a:tailEnd/>
            </a:ln>
          </p:spPr>
          <p:txBody>
            <a:bodyPr wrap="none" anchor="ctr"/>
            <a:lstStyle/>
            <a:p>
              <a:endParaRPr lang="en-US" dirty="0">
                <a:latin typeface="Arial" pitchFamily="34" charset="0"/>
              </a:endParaRPr>
            </a:p>
          </p:txBody>
        </p:sp>
        <p:sp>
          <p:nvSpPr>
            <p:cNvPr id="119" name="Line 161"/>
            <p:cNvSpPr>
              <a:spLocks noChangeShapeType="1"/>
            </p:cNvSpPr>
            <p:nvPr/>
          </p:nvSpPr>
          <p:spPr bwMode="auto">
            <a:xfrm flipV="1">
              <a:off x="2304" y="2160"/>
              <a:ext cx="576" cy="24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20" name="Rectangle 162"/>
            <p:cNvSpPr>
              <a:spLocks noChangeArrowheads="1"/>
            </p:cNvSpPr>
            <p:nvPr/>
          </p:nvSpPr>
          <p:spPr bwMode="auto">
            <a:xfrm>
              <a:off x="1728" y="1008"/>
              <a:ext cx="1152" cy="1152"/>
            </a:xfrm>
            <a:prstGeom prst="rect">
              <a:avLst/>
            </a:prstGeom>
            <a:solidFill>
              <a:srgbClr val="FF0000"/>
            </a:solid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81" name="Group 180"/>
          <p:cNvGrpSpPr/>
          <p:nvPr/>
        </p:nvGrpSpPr>
        <p:grpSpPr>
          <a:xfrm>
            <a:off x="6358552" y="2699779"/>
            <a:ext cx="2067433" cy="1265648"/>
            <a:chOff x="6358552" y="2699779"/>
            <a:chExt cx="2067433" cy="1265648"/>
          </a:xfrm>
          <a:solidFill>
            <a:schemeClr val="accent2"/>
          </a:solidFill>
        </p:grpSpPr>
        <p:grpSp>
          <p:nvGrpSpPr>
            <p:cNvPr id="141" name="Group 140"/>
            <p:cNvGrpSpPr/>
            <p:nvPr/>
          </p:nvGrpSpPr>
          <p:grpSpPr>
            <a:xfrm>
              <a:off x="6358552" y="2699779"/>
              <a:ext cx="1074910" cy="440764"/>
              <a:chOff x="2709949" y="2856806"/>
              <a:chExt cx="3557847" cy="1458885"/>
            </a:xfrm>
            <a:grpFill/>
          </p:grpSpPr>
          <p:grpSp>
            <p:nvGrpSpPr>
              <p:cNvPr id="142" name="Group 141"/>
              <p:cNvGrpSpPr/>
              <p:nvPr/>
            </p:nvGrpSpPr>
            <p:grpSpPr>
              <a:xfrm>
                <a:off x="3381895" y="2856806"/>
                <a:ext cx="1280160" cy="1280160"/>
                <a:chOff x="3550920" y="3035531"/>
                <a:chExt cx="1280160" cy="1280160"/>
              </a:xfrm>
              <a:grpFill/>
            </p:grpSpPr>
            <p:sp>
              <p:nvSpPr>
                <p:cNvPr id="149" name="Oval 14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50" name="Oval 14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43" name="Freeform 14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44" name="Oval 14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5" name="Rectangle 14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46" name="Group 145"/>
              <p:cNvGrpSpPr/>
              <p:nvPr/>
            </p:nvGrpSpPr>
            <p:grpSpPr>
              <a:xfrm>
                <a:off x="3550920" y="3035531"/>
                <a:ext cx="1280160" cy="1280160"/>
                <a:chOff x="3550920" y="3035531"/>
                <a:chExt cx="1280160" cy="1280160"/>
              </a:xfrm>
              <a:grpFill/>
            </p:grpSpPr>
            <p:sp>
              <p:nvSpPr>
                <p:cNvPr id="147" name="Oval 14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8" name="Oval 14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31" name="Group 130"/>
            <p:cNvGrpSpPr/>
            <p:nvPr/>
          </p:nvGrpSpPr>
          <p:grpSpPr>
            <a:xfrm>
              <a:off x="6454115" y="2881501"/>
              <a:ext cx="1470792" cy="603094"/>
              <a:chOff x="2709949" y="2856806"/>
              <a:chExt cx="3557847" cy="1458885"/>
            </a:xfrm>
            <a:grpFill/>
          </p:grpSpPr>
          <p:grpSp>
            <p:nvGrpSpPr>
              <p:cNvPr id="132" name="Group 131"/>
              <p:cNvGrpSpPr/>
              <p:nvPr/>
            </p:nvGrpSpPr>
            <p:grpSpPr>
              <a:xfrm>
                <a:off x="3381895" y="2856806"/>
                <a:ext cx="1280160" cy="1280160"/>
                <a:chOff x="3550920" y="3035531"/>
                <a:chExt cx="1280160" cy="1280160"/>
              </a:xfrm>
              <a:grpFill/>
            </p:grpSpPr>
            <p:sp>
              <p:nvSpPr>
                <p:cNvPr id="139" name="Oval 13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0" name="Oval 13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33" name="Freeform 13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34" name="Oval 13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5" name="Rectangle 13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36" name="Group 135"/>
              <p:cNvGrpSpPr/>
              <p:nvPr/>
            </p:nvGrpSpPr>
            <p:grpSpPr>
              <a:xfrm>
                <a:off x="3550920" y="3035531"/>
                <a:ext cx="1280160" cy="1280160"/>
                <a:chOff x="3550920" y="3035531"/>
                <a:chExt cx="1280160" cy="1280160"/>
              </a:xfrm>
              <a:grpFill/>
            </p:grpSpPr>
            <p:sp>
              <p:nvSpPr>
                <p:cNvPr id="137" name="Oval 13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8" name="Oval 13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21" name="Group 120"/>
            <p:cNvGrpSpPr/>
            <p:nvPr/>
          </p:nvGrpSpPr>
          <p:grpSpPr>
            <a:xfrm>
              <a:off x="6414305" y="3140543"/>
              <a:ext cx="2011680" cy="824884"/>
              <a:chOff x="2709949" y="2856806"/>
              <a:chExt cx="3557847" cy="1458885"/>
            </a:xfrm>
            <a:grpFill/>
          </p:grpSpPr>
          <p:grpSp>
            <p:nvGrpSpPr>
              <p:cNvPr id="122" name="Group 121"/>
              <p:cNvGrpSpPr/>
              <p:nvPr/>
            </p:nvGrpSpPr>
            <p:grpSpPr>
              <a:xfrm>
                <a:off x="3381895" y="2856806"/>
                <a:ext cx="1280160" cy="1280160"/>
                <a:chOff x="3550920" y="3035531"/>
                <a:chExt cx="1280160" cy="1280160"/>
              </a:xfrm>
              <a:grpFill/>
            </p:grpSpPr>
            <p:sp>
              <p:nvSpPr>
                <p:cNvPr id="129" name="Oval 12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0" name="Oval 12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23" name="Freeform 12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24" name="Oval 12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25" name="Rectangle 12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26" name="Group 125"/>
              <p:cNvGrpSpPr/>
              <p:nvPr/>
            </p:nvGrpSpPr>
            <p:grpSpPr>
              <a:xfrm>
                <a:off x="3550920" y="3035531"/>
                <a:ext cx="1280160" cy="1280160"/>
                <a:chOff x="3550920" y="3035531"/>
                <a:chExt cx="1280160" cy="1280160"/>
              </a:xfrm>
              <a:grpFill/>
            </p:grpSpPr>
            <p:sp>
              <p:nvSpPr>
                <p:cNvPr id="127" name="Oval 12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28" name="Oval 12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grpSp>
        <p:nvGrpSpPr>
          <p:cNvPr id="182" name="Group 181"/>
          <p:cNvGrpSpPr/>
          <p:nvPr/>
        </p:nvGrpSpPr>
        <p:grpSpPr>
          <a:xfrm flipH="1">
            <a:off x="876381" y="2534211"/>
            <a:ext cx="2067433" cy="1265648"/>
            <a:chOff x="6358552" y="2699779"/>
            <a:chExt cx="2067433" cy="1265648"/>
          </a:xfrm>
        </p:grpSpPr>
        <p:grpSp>
          <p:nvGrpSpPr>
            <p:cNvPr id="183" name="Group 182"/>
            <p:cNvGrpSpPr/>
            <p:nvPr/>
          </p:nvGrpSpPr>
          <p:grpSpPr>
            <a:xfrm>
              <a:off x="6358552" y="2699779"/>
              <a:ext cx="1074910" cy="440764"/>
              <a:chOff x="2709949" y="2856806"/>
              <a:chExt cx="3557847" cy="1458885"/>
            </a:xfrm>
          </p:grpSpPr>
          <p:grpSp>
            <p:nvGrpSpPr>
              <p:cNvPr id="204" name="Group 203"/>
              <p:cNvGrpSpPr/>
              <p:nvPr/>
            </p:nvGrpSpPr>
            <p:grpSpPr>
              <a:xfrm>
                <a:off x="3381895" y="2856806"/>
                <a:ext cx="1280160" cy="1280160"/>
                <a:chOff x="3550920" y="3035531"/>
                <a:chExt cx="1280160" cy="1280160"/>
              </a:xfrm>
            </p:grpSpPr>
            <p:sp>
              <p:nvSpPr>
                <p:cNvPr id="211" name="Oval 210"/>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12" name="Oval 211"/>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205" name="Freeform 204"/>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206" name="Oval 205"/>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7" name="Rectangle 206"/>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208" name="Group 207"/>
              <p:cNvGrpSpPr/>
              <p:nvPr/>
            </p:nvGrpSpPr>
            <p:grpSpPr>
              <a:xfrm>
                <a:off x="3550920" y="3035531"/>
                <a:ext cx="1280160" cy="1280160"/>
                <a:chOff x="3550920" y="3035531"/>
                <a:chExt cx="1280160" cy="1280160"/>
              </a:xfrm>
            </p:grpSpPr>
            <p:sp>
              <p:nvSpPr>
                <p:cNvPr id="209" name="Oval 208"/>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10" name="Oval 209"/>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84" name="Group 183"/>
            <p:cNvGrpSpPr/>
            <p:nvPr/>
          </p:nvGrpSpPr>
          <p:grpSpPr>
            <a:xfrm>
              <a:off x="6454115" y="2881501"/>
              <a:ext cx="1470792" cy="603094"/>
              <a:chOff x="2709949" y="2856806"/>
              <a:chExt cx="3557847" cy="1458885"/>
            </a:xfrm>
          </p:grpSpPr>
          <p:grpSp>
            <p:nvGrpSpPr>
              <p:cNvPr id="195" name="Group 194"/>
              <p:cNvGrpSpPr/>
              <p:nvPr/>
            </p:nvGrpSpPr>
            <p:grpSpPr>
              <a:xfrm>
                <a:off x="3381895" y="2856806"/>
                <a:ext cx="1280160" cy="1280160"/>
                <a:chOff x="3550920" y="3035531"/>
                <a:chExt cx="1280160" cy="1280160"/>
              </a:xfrm>
            </p:grpSpPr>
            <p:sp>
              <p:nvSpPr>
                <p:cNvPr id="202" name="Oval 201"/>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3" name="Oval 202"/>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96" name="Freeform 195"/>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97" name="Oval 196"/>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8" name="Rectangle 197"/>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99" name="Group 198"/>
              <p:cNvGrpSpPr/>
              <p:nvPr/>
            </p:nvGrpSpPr>
            <p:grpSpPr>
              <a:xfrm>
                <a:off x="3550920" y="3035531"/>
                <a:ext cx="1280160" cy="1280160"/>
                <a:chOff x="3550920" y="3035531"/>
                <a:chExt cx="1280160" cy="1280160"/>
              </a:xfrm>
            </p:grpSpPr>
            <p:sp>
              <p:nvSpPr>
                <p:cNvPr id="200" name="Oval 199"/>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1" name="Oval 200"/>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85" name="Group 184"/>
            <p:cNvGrpSpPr/>
            <p:nvPr/>
          </p:nvGrpSpPr>
          <p:grpSpPr>
            <a:xfrm>
              <a:off x="6414305" y="3140543"/>
              <a:ext cx="2011680" cy="824884"/>
              <a:chOff x="2709949" y="2856806"/>
              <a:chExt cx="3557847" cy="1458885"/>
            </a:xfrm>
          </p:grpSpPr>
          <p:grpSp>
            <p:nvGrpSpPr>
              <p:cNvPr id="186" name="Group 185"/>
              <p:cNvGrpSpPr/>
              <p:nvPr/>
            </p:nvGrpSpPr>
            <p:grpSpPr>
              <a:xfrm>
                <a:off x="3381895" y="2856806"/>
                <a:ext cx="1280160" cy="1280160"/>
                <a:chOff x="3550920" y="3035531"/>
                <a:chExt cx="1280160" cy="1280160"/>
              </a:xfrm>
            </p:grpSpPr>
            <p:sp>
              <p:nvSpPr>
                <p:cNvPr id="193" name="Oval 192"/>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4" name="Oval 193"/>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87" name="Freeform 186"/>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88" name="Oval 187"/>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89" name="Rectangle 188"/>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90" name="Group 189"/>
              <p:cNvGrpSpPr/>
              <p:nvPr/>
            </p:nvGrpSpPr>
            <p:grpSpPr>
              <a:xfrm>
                <a:off x="3550920" y="3035531"/>
                <a:ext cx="1280160" cy="1280160"/>
                <a:chOff x="3550920" y="3035531"/>
                <a:chExt cx="1280160" cy="1280160"/>
              </a:xfrm>
            </p:grpSpPr>
            <p:sp>
              <p:nvSpPr>
                <p:cNvPr id="191" name="Oval 190"/>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2" name="Oval 191"/>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sp>
        <p:nvSpPr>
          <p:cNvPr id="214" name="Text Box 4"/>
          <p:cNvSpPr txBox="1">
            <a:spLocks noChangeArrowheads="1"/>
          </p:cNvSpPr>
          <p:nvPr/>
        </p:nvSpPr>
        <p:spPr bwMode="auto">
          <a:xfrm>
            <a:off x="2168721" y="1738746"/>
            <a:ext cx="963725" cy="523220"/>
          </a:xfrm>
          <a:prstGeom prst="rect">
            <a:avLst/>
          </a:prstGeom>
          <a:solidFill>
            <a:schemeClr val="accent5">
              <a:lumMod val="20000"/>
              <a:lumOff val="80000"/>
            </a:schemeClr>
          </a:solidFill>
          <a:ln w="38100">
            <a:solidFill>
              <a:srgbClr val="FF0000"/>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rgbClr val="FF0000"/>
                </a:solidFill>
                <a:latin typeface="Arial" pitchFamily="34" charset="0"/>
              </a:rPr>
              <a:t>Alice</a:t>
            </a:r>
            <a:endParaRPr lang="en-US" sz="2800" dirty="0">
              <a:solidFill>
                <a:srgbClr val="FF0000"/>
              </a:solidFill>
              <a:latin typeface="Arial" pitchFamily="34" charset="0"/>
            </a:endParaRPr>
          </a:p>
        </p:txBody>
      </p:sp>
      <p:sp>
        <p:nvSpPr>
          <p:cNvPr id="215" name="Text Box 4"/>
          <p:cNvSpPr txBox="1">
            <a:spLocks noChangeArrowheads="1"/>
          </p:cNvSpPr>
          <p:nvPr/>
        </p:nvSpPr>
        <p:spPr bwMode="auto">
          <a:xfrm>
            <a:off x="6562279" y="1783808"/>
            <a:ext cx="824265" cy="523220"/>
          </a:xfrm>
          <a:prstGeom prst="rect">
            <a:avLst/>
          </a:prstGeom>
          <a:solidFill>
            <a:schemeClr val="accent5">
              <a:lumMod val="20000"/>
              <a:lumOff val="80000"/>
            </a:schemeClr>
          </a:solidFill>
          <a:ln w="38100">
            <a:solidFill>
              <a:schemeClr val="accent6">
                <a:lumMod val="75000"/>
              </a:schemeClr>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latin typeface="Arial" pitchFamily="34" charset="0"/>
              </a:rPr>
              <a:t>Bob</a:t>
            </a:r>
            <a:endParaRPr lang="en-US" sz="2800" dirty="0">
              <a:latin typeface="Arial" pitchFamily="34" charset="0"/>
            </a:endParaRPr>
          </a:p>
        </p:txBody>
      </p:sp>
      <p:sp>
        <p:nvSpPr>
          <p:cNvPr id="151"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152" name="Text Box 4"/>
          <p:cNvSpPr txBox="1">
            <a:spLocks noChangeArrowheads="1"/>
          </p:cNvSpPr>
          <p:nvPr/>
        </p:nvSpPr>
        <p:spPr bwMode="auto">
          <a:xfrm>
            <a:off x="3916355" y="2701746"/>
            <a:ext cx="1303563" cy="523220"/>
          </a:xfrm>
          <a:prstGeom prst="rect">
            <a:avLst/>
          </a:prstGeom>
          <a:solidFill>
            <a:schemeClr val="accent5">
              <a:lumMod val="20000"/>
              <a:lumOff val="80000"/>
            </a:schemeClr>
          </a:solidFill>
          <a:ln w="38100">
            <a:solidFill>
              <a:srgbClr val="FFFF00"/>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chemeClr val="tx1"/>
                </a:solidFill>
                <a:latin typeface="Arial" pitchFamily="34" charset="0"/>
              </a:rPr>
              <a:t>Enemy</a:t>
            </a:r>
            <a:endParaRPr lang="en-US" sz="2800" dirty="0">
              <a:solidFill>
                <a:schemeClr val="tx1"/>
              </a:solidFill>
              <a:latin typeface="Arial" pitchFamily="34" charset="0"/>
            </a:endParaRPr>
          </a:p>
        </p:txBody>
      </p:sp>
    </p:spTree>
    <p:extLst>
      <p:ext uri="{BB962C8B-B14F-4D97-AF65-F5344CB8AC3E}">
        <p14:creationId xmlns:p14="http://schemas.microsoft.com/office/powerpoint/2010/main" val="342356322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181785" y="2555809"/>
            <a:ext cx="9630517" cy="2909454"/>
            <a:chOff x="1047404" y="3142211"/>
            <a:chExt cx="7099069" cy="2144684"/>
          </a:xfrm>
        </p:grpSpPr>
        <p:sp>
          <p:nvSpPr>
            <p:cNvPr id="33" name="Freeform 32"/>
            <p:cNvSpPr/>
            <p:nvPr/>
          </p:nvSpPr>
          <p:spPr bwMode="auto">
            <a:xfrm>
              <a:off x="2842953" y="3225338"/>
              <a:ext cx="1014152" cy="1911927"/>
            </a:xfrm>
            <a:custGeom>
              <a:avLst/>
              <a:gdLst>
                <a:gd name="connsiteX0" fmla="*/ 0 w 1014152"/>
                <a:gd name="connsiteY0" fmla="*/ 1147157 h 1911927"/>
                <a:gd name="connsiteX1" fmla="*/ 598516 w 1014152"/>
                <a:gd name="connsiteY1" fmla="*/ 1911927 h 1911927"/>
                <a:gd name="connsiteX2" fmla="*/ 1014152 w 1014152"/>
                <a:gd name="connsiteY2" fmla="*/ 914400 h 1911927"/>
                <a:gd name="connsiteX3" fmla="*/ 847898 w 1014152"/>
                <a:gd name="connsiteY3" fmla="*/ 0 h 1911927"/>
              </a:gdLst>
              <a:ahLst/>
              <a:cxnLst>
                <a:cxn ang="0">
                  <a:pos x="connsiteX0" y="connsiteY0"/>
                </a:cxn>
                <a:cxn ang="0">
                  <a:pos x="connsiteX1" y="connsiteY1"/>
                </a:cxn>
                <a:cxn ang="0">
                  <a:pos x="connsiteX2" y="connsiteY2"/>
                </a:cxn>
                <a:cxn ang="0">
                  <a:pos x="connsiteX3" y="connsiteY3"/>
                </a:cxn>
              </a:cxnLst>
              <a:rect l="l" t="t" r="r" b="b"/>
              <a:pathLst>
                <a:path w="1014152" h="1911927">
                  <a:moveTo>
                    <a:pt x="0" y="1147157"/>
                  </a:moveTo>
                  <a:lnTo>
                    <a:pt x="598516" y="1911927"/>
                  </a:lnTo>
                  <a:lnTo>
                    <a:pt x="1014152" y="914400"/>
                  </a:lnTo>
                  <a:lnTo>
                    <a:pt x="847898" y="0"/>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4" name="Freeform 33"/>
            <p:cNvSpPr/>
            <p:nvPr/>
          </p:nvSpPr>
          <p:spPr bwMode="auto">
            <a:xfrm>
              <a:off x="5370022" y="3391593"/>
              <a:ext cx="814647" cy="1862051"/>
            </a:xfrm>
            <a:custGeom>
              <a:avLst/>
              <a:gdLst>
                <a:gd name="connsiteX0" fmla="*/ 798022 w 814647"/>
                <a:gd name="connsiteY0" fmla="*/ 997527 h 1862051"/>
                <a:gd name="connsiteX1" fmla="*/ 315883 w 814647"/>
                <a:gd name="connsiteY1" fmla="*/ 1862051 h 1862051"/>
                <a:gd name="connsiteX2" fmla="*/ 0 w 814647"/>
                <a:gd name="connsiteY2" fmla="*/ 798022 h 1862051"/>
                <a:gd name="connsiteX3" fmla="*/ 249382 w 814647"/>
                <a:gd name="connsiteY3" fmla="*/ 0 h 1862051"/>
                <a:gd name="connsiteX4" fmla="*/ 814647 w 814647"/>
                <a:gd name="connsiteY4" fmla="*/ 1080654 h 186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647" h="1862051">
                  <a:moveTo>
                    <a:pt x="798022" y="997527"/>
                  </a:moveTo>
                  <a:lnTo>
                    <a:pt x="315883" y="1862051"/>
                  </a:lnTo>
                  <a:lnTo>
                    <a:pt x="0" y="798022"/>
                  </a:lnTo>
                  <a:lnTo>
                    <a:pt x="249382" y="0"/>
                  </a:lnTo>
                  <a:lnTo>
                    <a:pt x="814647" y="1080654"/>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5" name="Freeform 34"/>
            <p:cNvSpPr/>
            <p:nvPr/>
          </p:nvSpPr>
          <p:spPr bwMode="auto">
            <a:xfrm>
              <a:off x="3458095" y="4056611"/>
              <a:ext cx="2211185" cy="1230284"/>
            </a:xfrm>
            <a:custGeom>
              <a:avLst/>
              <a:gdLst>
                <a:gd name="connsiteX0" fmla="*/ 382385 w 2211185"/>
                <a:gd name="connsiteY0" fmla="*/ 0 h 1230284"/>
                <a:gd name="connsiteX1" fmla="*/ 1928552 w 2211185"/>
                <a:gd name="connsiteY1" fmla="*/ 116378 h 1230284"/>
                <a:gd name="connsiteX2" fmla="*/ 2211185 w 2211185"/>
                <a:gd name="connsiteY2" fmla="*/ 1230284 h 1230284"/>
                <a:gd name="connsiteX3" fmla="*/ 0 w 2211185"/>
                <a:gd name="connsiteY3" fmla="*/ 1047404 h 1230284"/>
                <a:gd name="connsiteX4" fmla="*/ 432261 w 2211185"/>
                <a:gd name="connsiteY4" fmla="*/ 33251 h 123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1185" h="1230284">
                  <a:moveTo>
                    <a:pt x="382385" y="0"/>
                  </a:moveTo>
                  <a:lnTo>
                    <a:pt x="1928552" y="116378"/>
                  </a:lnTo>
                  <a:lnTo>
                    <a:pt x="2211185" y="1230284"/>
                  </a:lnTo>
                  <a:lnTo>
                    <a:pt x="0" y="1047404"/>
                  </a:lnTo>
                  <a:lnTo>
                    <a:pt x="432261" y="33251"/>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7" name="Freeform 36"/>
            <p:cNvSpPr/>
            <p:nvPr/>
          </p:nvSpPr>
          <p:spPr bwMode="auto">
            <a:xfrm>
              <a:off x="5602778" y="3374967"/>
              <a:ext cx="2543695" cy="1130531"/>
            </a:xfrm>
            <a:custGeom>
              <a:avLst/>
              <a:gdLst>
                <a:gd name="connsiteX0" fmla="*/ 83127 w 2543695"/>
                <a:gd name="connsiteY0" fmla="*/ 66502 h 1130531"/>
                <a:gd name="connsiteX1" fmla="*/ 1163782 w 2543695"/>
                <a:gd name="connsiteY1" fmla="*/ 0 h 1130531"/>
                <a:gd name="connsiteX2" fmla="*/ 2543695 w 2543695"/>
                <a:gd name="connsiteY2" fmla="*/ 1130531 h 1130531"/>
                <a:gd name="connsiteX3" fmla="*/ 598517 w 2543695"/>
                <a:gd name="connsiteY3" fmla="*/ 1014153 h 1130531"/>
                <a:gd name="connsiteX4" fmla="*/ 0 w 2543695"/>
                <a:gd name="connsiteY4" fmla="*/ 66502 h 113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695" h="1130531">
                  <a:moveTo>
                    <a:pt x="83127" y="66502"/>
                  </a:moveTo>
                  <a:lnTo>
                    <a:pt x="1163782" y="0"/>
                  </a:lnTo>
                  <a:lnTo>
                    <a:pt x="2543695" y="1130531"/>
                  </a:lnTo>
                  <a:lnTo>
                    <a:pt x="598517" y="1014153"/>
                  </a:lnTo>
                  <a:lnTo>
                    <a:pt x="0" y="66502"/>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2" name="Freeform 31"/>
            <p:cNvSpPr/>
            <p:nvPr/>
          </p:nvSpPr>
          <p:spPr bwMode="auto">
            <a:xfrm>
              <a:off x="1047404" y="3142211"/>
              <a:ext cx="2643447" cy="1280160"/>
            </a:xfrm>
            <a:custGeom>
              <a:avLst/>
              <a:gdLst>
                <a:gd name="connsiteX0" fmla="*/ 66501 w 2643447"/>
                <a:gd name="connsiteY0" fmla="*/ 1230284 h 1280160"/>
                <a:gd name="connsiteX1" fmla="*/ 1828800 w 2643447"/>
                <a:gd name="connsiteY1" fmla="*/ 1230284 h 1280160"/>
                <a:gd name="connsiteX2" fmla="*/ 2643447 w 2643447"/>
                <a:gd name="connsiteY2" fmla="*/ 0 h 1280160"/>
                <a:gd name="connsiteX3" fmla="*/ 1612669 w 2643447"/>
                <a:gd name="connsiteY3" fmla="*/ 16625 h 1280160"/>
                <a:gd name="connsiteX4" fmla="*/ 0 w 2643447"/>
                <a:gd name="connsiteY4" fmla="*/ 1280160 h 1280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447" h="1280160">
                  <a:moveTo>
                    <a:pt x="66501" y="1230284"/>
                  </a:moveTo>
                  <a:lnTo>
                    <a:pt x="1828800" y="1230284"/>
                  </a:lnTo>
                  <a:lnTo>
                    <a:pt x="2643447" y="0"/>
                  </a:lnTo>
                  <a:lnTo>
                    <a:pt x="1612669" y="16625"/>
                  </a:lnTo>
                  <a:lnTo>
                    <a:pt x="0" y="1280160"/>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grpSp>
      <p:sp>
        <p:nvSpPr>
          <p:cNvPr id="97" name="Freeform 26"/>
          <p:cNvSpPr>
            <a:spLocks/>
          </p:cNvSpPr>
          <p:nvPr/>
        </p:nvSpPr>
        <p:spPr bwMode="auto">
          <a:xfrm flipH="1">
            <a:off x="5162451" y="3672123"/>
            <a:ext cx="111934" cy="287469"/>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8" name="Freeform 27"/>
          <p:cNvSpPr>
            <a:spLocks/>
          </p:cNvSpPr>
          <p:nvPr/>
        </p:nvSpPr>
        <p:spPr bwMode="auto">
          <a:xfrm flipH="1">
            <a:off x="5311697" y="3548922"/>
            <a:ext cx="111934" cy="287469"/>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9" name="Freeform 28"/>
          <p:cNvSpPr>
            <a:spLocks/>
          </p:cNvSpPr>
          <p:nvPr/>
        </p:nvSpPr>
        <p:spPr bwMode="auto">
          <a:xfrm flipH="1">
            <a:off x="5498254" y="3466788"/>
            <a:ext cx="111934" cy="246402"/>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0" name="Freeform 29"/>
          <p:cNvSpPr>
            <a:spLocks/>
          </p:cNvSpPr>
          <p:nvPr/>
        </p:nvSpPr>
        <p:spPr bwMode="auto">
          <a:xfrm flipH="1">
            <a:off x="5199762" y="3466788"/>
            <a:ext cx="613306" cy="457726"/>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1" name="Freeform 30"/>
          <p:cNvSpPr>
            <a:spLocks/>
          </p:cNvSpPr>
          <p:nvPr/>
        </p:nvSpPr>
        <p:spPr bwMode="auto">
          <a:xfrm flipH="1">
            <a:off x="5423631" y="3548922"/>
            <a:ext cx="381665" cy="485104"/>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2" name="Freeform 31"/>
          <p:cNvSpPr>
            <a:spLocks/>
          </p:cNvSpPr>
          <p:nvPr/>
        </p:nvSpPr>
        <p:spPr bwMode="auto">
          <a:xfrm flipH="1">
            <a:off x="5199762" y="3754257"/>
            <a:ext cx="236306" cy="279769"/>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3" name="Freeform 32"/>
          <p:cNvSpPr>
            <a:spLocks/>
          </p:cNvSpPr>
          <p:nvPr/>
        </p:nvSpPr>
        <p:spPr bwMode="auto">
          <a:xfrm flipH="1">
            <a:off x="5423631" y="3877458"/>
            <a:ext cx="186557" cy="287469"/>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4" name="Freeform 33"/>
          <p:cNvSpPr>
            <a:spLocks/>
          </p:cNvSpPr>
          <p:nvPr/>
        </p:nvSpPr>
        <p:spPr bwMode="auto">
          <a:xfrm flipH="1">
            <a:off x="5572877" y="3754257"/>
            <a:ext cx="186557" cy="246402"/>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5" name="Freeform 34"/>
          <p:cNvSpPr>
            <a:spLocks/>
          </p:cNvSpPr>
          <p:nvPr/>
        </p:nvSpPr>
        <p:spPr bwMode="auto">
          <a:xfrm flipH="1">
            <a:off x="5722122" y="3631056"/>
            <a:ext cx="149246" cy="246402"/>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8" name="Title 37"/>
          <p:cNvSpPr>
            <a:spLocks noGrp="1"/>
          </p:cNvSpPr>
          <p:nvPr>
            <p:ph type="title"/>
          </p:nvPr>
        </p:nvSpPr>
        <p:spPr/>
        <p:txBody>
          <a:bodyPr/>
          <a:lstStyle/>
          <a:p>
            <a:r>
              <a:rPr lang="en-US" dirty="0" smtClean="0"/>
              <a:t>Example: Coordinated Attack</a:t>
            </a:r>
            <a:endParaRPr lang="en-US" dirty="0"/>
          </a:p>
        </p:txBody>
      </p:sp>
      <p:sp>
        <p:nvSpPr>
          <p:cNvPr id="5" name="Slide Number Placeholder 4"/>
          <p:cNvSpPr>
            <a:spLocks noGrp="1"/>
          </p:cNvSpPr>
          <p:nvPr>
            <p:ph type="sldNum" sz="quarter" idx="11"/>
          </p:nvPr>
        </p:nvSpPr>
        <p:spPr/>
        <p:txBody>
          <a:bodyPr/>
          <a:lstStyle/>
          <a:p>
            <a:fld id="{8F295F75-C4A9-44C0-BFBB-F9713B270148}" type="slidenum">
              <a:rPr lang="en-US" smtClean="0"/>
              <a:pPr/>
              <a:t>64</a:t>
            </a:fld>
            <a:endParaRPr lang="en-US"/>
          </a:p>
        </p:txBody>
      </p:sp>
      <p:sp>
        <p:nvSpPr>
          <p:cNvPr id="77" name="Freeform 26"/>
          <p:cNvSpPr>
            <a:spLocks/>
          </p:cNvSpPr>
          <p:nvPr/>
        </p:nvSpPr>
        <p:spPr bwMode="auto">
          <a:xfrm flipH="1">
            <a:off x="4448342" y="4214502"/>
            <a:ext cx="148389" cy="381093"/>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78" name="Freeform 27"/>
          <p:cNvSpPr>
            <a:spLocks/>
          </p:cNvSpPr>
          <p:nvPr/>
        </p:nvSpPr>
        <p:spPr bwMode="auto">
          <a:xfrm flipH="1">
            <a:off x="4646195" y="4051177"/>
            <a:ext cx="148389" cy="381093"/>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79" name="Freeform 28"/>
          <p:cNvSpPr>
            <a:spLocks/>
          </p:cNvSpPr>
          <p:nvPr/>
        </p:nvSpPr>
        <p:spPr bwMode="auto">
          <a:xfrm flipH="1">
            <a:off x="4893510" y="3942293"/>
            <a:ext cx="148389" cy="326651"/>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0" name="Freeform 29"/>
          <p:cNvSpPr>
            <a:spLocks/>
          </p:cNvSpPr>
          <p:nvPr/>
        </p:nvSpPr>
        <p:spPr bwMode="auto">
          <a:xfrm flipH="1">
            <a:off x="4497805" y="3942293"/>
            <a:ext cx="813051" cy="606800"/>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1" name="Freeform 30"/>
          <p:cNvSpPr>
            <a:spLocks/>
          </p:cNvSpPr>
          <p:nvPr/>
        </p:nvSpPr>
        <p:spPr bwMode="auto">
          <a:xfrm flipH="1">
            <a:off x="4794584" y="4051177"/>
            <a:ext cx="505967" cy="643095"/>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2" name="Freeform 31"/>
          <p:cNvSpPr>
            <a:spLocks/>
          </p:cNvSpPr>
          <p:nvPr/>
        </p:nvSpPr>
        <p:spPr bwMode="auto">
          <a:xfrm flipH="1">
            <a:off x="4497805" y="4323386"/>
            <a:ext cx="313267" cy="370885"/>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3" name="Freeform 32"/>
          <p:cNvSpPr>
            <a:spLocks/>
          </p:cNvSpPr>
          <p:nvPr/>
        </p:nvSpPr>
        <p:spPr bwMode="auto">
          <a:xfrm flipH="1">
            <a:off x="4794584" y="4486712"/>
            <a:ext cx="247316" cy="381093"/>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4" name="Freeform 33"/>
          <p:cNvSpPr>
            <a:spLocks/>
          </p:cNvSpPr>
          <p:nvPr/>
        </p:nvSpPr>
        <p:spPr bwMode="auto">
          <a:xfrm flipH="1">
            <a:off x="4992437" y="4323386"/>
            <a:ext cx="247316" cy="326651"/>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5" name="Freeform 34"/>
          <p:cNvSpPr>
            <a:spLocks/>
          </p:cNvSpPr>
          <p:nvPr/>
        </p:nvSpPr>
        <p:spPr bwMode="auto">
          <a:xfrm flipH="1">
            <a:off x="5190289" y="4160061"/>
            <a:ext cx="197853" cy="326651"/>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grpSp>
        <p:nvGrpSpPr>
          <p:cNvPr id="86" name="Group 25"/>
          <p:cNvGrpSpPr>
            <a:grpSpLocks/>
          </p:cNvGrpSpPr>
          <p:nvPr/>
        </p:nvGrpSpPr>
        <p:grpSpPr bwMode="auto">
          <a:xfrm flipH="1">
            <a:off x="3487697" y="4658333"/>
            <a:ext cx="1273584" cy="1254221"/>
            <a:chOff x="1584" y="816"/>
            <a:chExt cx="912" cy="816"/>
          </a:xfrm>
          <a:solidFill>
            <a:srgbClr val="FFFF00"/>
          </a:solidFill>
        </p:grpSpPr>
        <p:sp>
          <p:nvSpPr>
            <p:cNvPr id="87" name="Freeform 2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8" name="Freeform 2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9" name="Freeform 28"/>
            <p:cNvSpPr>
              <a:spLocks/>
            </p:cNvSpPr>
            <p:nvPr/>
          </p:nvSpPr>
          <p:spPr bwMode="auto">
            <a:xfrm>
              <a:off x="1920" y="816"/>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0" name="Freeform 2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1" name="Freeform 3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2" name="Freeform 3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3" name="Freeform 32"/>
            <p:cNvSpPr>
              <a:spLocks/>
            </p:cNvSpPr>
            <p:nvPr/>
          </p:nvSpPr>
          <p:spPr bwMode="auto">
            <a:xfrm>
              <a:off x="1920" y="1296"/>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4" name="Freeform 33"/>
            <p:cNvSpPr>
              <a:spLocks/>
            </p:cNvSpPr>
            <p:nvPr/>
          </p:nvSpPr>
          <p:spPr bwMode="auto">
            <a:xfrm>
              <a:off x="1728" y="1152"/>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5" name="Freeform 34"/>
            <p:cNvSpPr>
              <a:spLocks/>
            </p:cNvSpPr>
            <p:nvPr/>
          </p:nvSpPr>
          <p:spPr bwMode="auto">
            <a:xfrm>
              <a:off x="1584" y="1008"/>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grpSp>
      <p:grpSp>
        <p:nvGrpSpPr>
          <p:cNvPr id="106" name="Group 142"/>
          <p:cNvGrpSpPr>
            <a:grpSpLocks/>
          </p:cNvGrpSpPr>
          <p:nvPr/>
        </p:nvGrpSpPr>
        <p:grpSpPr bwMode="auto">
          <a:xfrm>
            <a:off x="3452607" y="3751237"/>
            <a:ext cx="606425" cy="787400"/>
            <a:chOff x="1728" y="1008"/>
            <a:chExt cx="1776" cy="2304"/>
          </a:xfrm>
          <a:solidFill>
            <a:srgbClr val="FFFF00"/>
          </a:solidFill>
        </p:grpSpPr>
        <p:sp>
          <p:nvSpPr>
            <p:cNvPr id="107" name="Rectangle 143"/>
            <p:cNvSpPr>
              <a:spLocks noChangeArrowheads="1"/>
            </p:cNvSpPr>
            <p:nvPr/>
          </p:nvSpPr>
          <p:spPr bwMode="auto">
            <a:xfrm>
              <a:off x="3408" y="1248"/>
              <a:ext cx="96" cy="2064"/>
            </a:xfrm>
            <a:prstGeom prst="rect">
              <a:avLst/>
            </a:prstGeom>
            <a:grpFill/>
            <a:ln w="28575">
              <a:solidFill>
                <a:schemeClr val="tx1"/>
              </a:solidFill>
              <a:miter lim="800000"/>
              <a:headEnd/>
              <a:tailEnd/>
            </a:ln>
          </p:spPr>
          <p:txBody>
            <a:bodyPr wrap="none" anchor="ctr"/>
            <a:lstStyle/>
            <a:p>
              <a:endParaRPr lang="en-US" dirty="0">
                <a:latin typeface="Arial" pitchFamily="34" charset="0"/>
              </a:endParaRPr>
            </a:p>
          </p:txBody>
        </p:sp>
        <p:sp>
          <p:nvSpPr>
            <p:cNvPr id="108" name="Rectangle 144"/>
            <p:cNvSpPr>
              <a:spLocks noChangeArrowheads="1"/>
            </p:cNvSpPr>
            <p:nvPr/>
          </p:nvSpPr>
          <p:spPr bwMode="auto">
            <a:xfrm>
              <a:off x="2304" y="1248"/>
              <a:ext cx="1152" cy="1152"/>
            </a:xfrm>
            <a:prstGeom prst="rect">
              <a:avLst/>
            </a:prstGeom>
            <a:grpFill/>
            <a:ln w="38100">
              <a:solidFill>
                <a:schemeClr val="tx1"/>
              </a:solidFill>
              <a:miter lim="800000"/>
              <a:headEnd/>
              <a:tailEnd/>
            </a:ln>
          </p:spPr>
          <p:txBody>
            <a:bodyPr wrap="none" anchor="ctr"/>
            <a:lstStyle/>
            <a:p>
              <a:endParaRPr lang="en-US" dirty="0">
                <a:latin typeface="Arial" pitchFamily="34" charset="0"/>
              </a:endParaRPr>
            </a:p>
          </p:txBody>
        </p:sp>
        <p:sp>
          <p:nvSpPr>
            <p:cNvPr id="109" name="Line 145"/>
            <p:cNvSpPr>
              <a:spLocks noChangeShapeType="1"/>
            </p:cNvSpPr>
            <p:nvPr/>
          </p:nvSpPr>
          <p:spPr bwMode="auto">
            <a:xfrm flipV="1">
              <a:off x="2304" y="2160"/>
              <a:ext cx="576" cy="240"/>
            </a:xfrm>
            <a:prstGeom prst="line">
              <a:avLst/>
            </a:prstGeom>
            <a:grpFill/>
            <a:ln w="38100">
              <a:solidFill>
                <a:schemeClr val="tx1"/>
              </a:solidFill>
              <a:round/>
              <a:headEnd/>
              <a:tailEnd/>
            </a:ln>
          </p:spPr>
          <p:txBody>
            <a:bodyPr wrap="none" anchor="ctr"/>
            <a:lstStyle/>
            <a:p>
              <a:endParaRPr lang="en-US" dirty="0">
                <a:latin typeface="Arial" pitchFamily="34" charset="0"/>
              </a:endParaRPr>
            </a:p>
          </p:txBody>
        </p:sp>
        <p:sp>
          <p:nvSpPr>
            <p:cNvPr id="110" name="Rectangle 146"/>
            <p:cNvSpPr>
              <a:spLocks noChangeArrowheads="1"/>
            </p:cNvSpPr>
            <p:nvPr/>
          </p:nvSpPr>
          <p:spPr bwMode="auto">
            <a:xfrm>
              <a:off x="1728" y="1008"/>
              <a:ext cx="1152" cy="1152"/>
            </a:xfrm>
            <a:prstGeom prst="rect">
              <a:avLst/>
            </a:prstGeom>
            <a:grp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11" name="Group 158"/>
          <p:cNvGrpSpPr>
            <a:grpSpLocks/>
          </p:cNvGrpSpPr>
          <p:nvPr/>
        </p:nvGrpSpPr>
        <p:grpSpPr bwMode="auto">
          <a:xfrm>
            <a:off x="7838618" y="2718696"/>
            <a:ext cx="606425" cy="787400"/>
            <a:chOff x="1728" y="1008"/>
            <a:chExt cx="1776" cy="2304"/>
          </a:xfrm>
        </p:grpSpPr>
        <p:sp>
          <p:nvSpPr>
            <p:cNvPr id="112" name="Rectangle 159"/>
            <p:cNvSpPr>
              <a:spLocks noChangeArrowheads="1"/>
            </p:cNvSpPr>
            <p:nvPr/>
          </p:nvSpPr>
          <p:spPr bwMode="auto">
            <a:xfrm>
              <a:off x="3408" y="1248"/>
              <a:ext cx="96" cy="2064"/>
            </a:xfrm>
            <a:prstGeom prst="rect">
              <a:avLst/>
            </a:prstGeom>
            <a:solidFill>
              <a:schemeClr val="tx2"/>
            </a:solidFill>
            <a:ln w="28575">
              <a:solidFill>
                <a:schemeClr val="tx1"/>
              </a:solidFill>
              <a:miter lim="800000"/>
              <a:headEnd/>
              <a:tailEnd/>
            </a:ln>
          </p:spPr>
          <p:txBody>
            <a:bodyPr wrap="none" anchor="ctr"/>
            <a:lstStyle/>
            <a:p>
              <a:endParaRPr lang="en-US" dirty="0">
                <a:latin typeface="Arial" pitchFamily="34" charset="0"/>
              </a:endParaRPr>
            </a:p>
          </p:txBody>
        </p:sp>
        <p:sp>
          <p:nvSpPr>
            <p:cNvPr id="113" name="Rectangle 160"/>
            <p:cNvSpPr>
              <a:spLocks noChangeArrowheads="1"/>
            </p:cNvSpPr>
            <p:nvPr/>
          </p:nvSpPr>
          <p:spPr bwMode="auto">
            <a:xfrm>
              <a:off x="2304" y="1248"/>
              <a:ext cx="1152" cy="1152"/>
            </a:xfrm>
            <a:prstGeom prst="rect">
              <a:avLst/>
            </a:prstGeom>
            <a:solidFill>
              <a:schemeClr val="accent2"/>
            </a:solidFill>
            <a:ln w="38100">
              <a:solidFill>
                <a:schemeClr val="tx1"/>
              </a:solidFill>
              <a:miter lim="800000"/>
              <a:headEnd/>
              <a:tailEnd/>
            </a:ln>
          </p:spPr>
          <p:txBody>
            <a:bodyPr wrap="none" anchor="ctr"/>
            <a:lstStyle/>
            <a:p>
              <a:endParaRPr lang="en-US" dirty="0">
                <a:latin typeface="Arial" pitchFamily="34" charset="0"/>
              </a:endParaRPr>
            </a:p>
          </p:txBody>
        </p:sp>
        <p:sp>
          <p:nvSpPr>
            <p:cNvPr id="114" name="Line 161"/>
            <p:cNvSpPr>
              <a:spLocks noChangeShapeType="1"/>
            </p:cNvSpPr>
            <p:nvPr/>
          </p:nvSpPr>
          <p:spPr bwMode="auto">
            <a:xfrm flipV="1">
              <a:off x="2304" y="2160"/>
              <a:ext cx="576" cy="24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15" name="Rectangle 162"/>
            <p:cNvSpPr>
              <a:spLocks noChangeArrowheads="1"/>
            </p:cNvSpPr>
            <p:nvPr/>
          </p:nvSpPr>
          <p:spPr bwMode="auto">
            <a:xfrm>
              <a:off x="1728" y="1008"/>
              <a:ext cx="1152" cy="1152"/>
            </a:xfrm>
            <a:prstGeom prst="rect">
              <a:avLst/>
            </a:prstGeom>
            <a:solidFill>
              <a:schemeClr val="accent2"/>
            </a:solid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16" name="Group 158"/>
          <p:cNvGrpSpPr>
            <a:grpSpLocks/>
          </p:cNvGrpSpPr>
          <p:nvPr/>
        </p:nvGrpSpPr>
        <p:grpSpPr bwMode="auto">
          <a:xfrm>
            <a:off x="750828" y="2405877"/>
            <a:ext cx="606425" cy="787400"/>
            <a:chOff x="1728" y="1008"/>
            <a:chExt cx="1776" cy="2304"/>
          </a:xfrm>
        </p:grpSpPr>
        <p:sp>
          <p:nvSpPr>
            <p:cNvPr id="117" name="Rectangle 159"/>
            <p:cNvSpPr>
              <a:spLocks noChangeArrowheads="1"/>
            </p:cNvSpPr>
            <p:nvPr/>
          </p:nvSpPr>
          <p:spPr bwMode="auto">
            <a:xfrm>
              <a:off x="3408" y="1248"/>
              <a:ext cx="96" cy="2064"/>
            </a:xfrm>
            <a:prstGeom prst="rect">
              <a:avLst/>
            </a:prstGeom>
            <a:solidFill>
              <a:schemeClr val="tx2"/>
            </a:solidFill>
            <a:ln w="28575">
              <a:solidFill>
                <a:schemeClr val="tx1"/>
              </a:solidFill>
              <a:miter lim="800000"/>
              <a:headEnd/>
              <a:tailEnd/>
            </a:ln>
          </p:spPr>
          <p:txBody>
            <a:bodyPr wrap="none" anchor="ctr"/>
            <a:lstStyle/>
            <a:p>
              <a:endParaRPr lang="en-US" dirty="0">
                <a:latin typeface="Arial" pitchFamily="34" charset="0"/>
              </a:endParaRPr>
            </a:p>
          </p:txBody>
        </p:sp>
        <p:sp>
          <p:nvSpPr>
            <p:cNvPr id="118" name="Rectangle 160"/>
            <p:cNvSpPr>
              <a:spLocks noChangeArrowheads="1"/>
            </p:cNvSpPr>
            <p:nvPr/>
          </p:nvSpPr>
          <p:spPr bwMode="auto">
            <a:xfrm>
              <a:off x="2304" y="1248"/>
              <a:ext cx="1152" cy="1152"/>
            </a:xfrm>
            <a:prstGeom prst="rect">
              <a:avLst/>
            </a:prstGeom>
            <a:solidFill>
              <a:srgbClr val="FF0000"/>
            </a:solidFill>
            <a:ln w="38100">
              <a:solidFill>
                <a:schemeClr val="tx1"/>
              </a:solidFill>
              <a:miter lim="800000"/>
              <a:headEnd/>
              <a:tailEnd/>
            </a:ln>
          </p:spPr>
          <p:txBody>
            <a:bodyPr wrap="none" anchor="ctr"/>
            <a:lstStyle/>
            <a:p>
              <a:endParaRPr lang="en-US" dirty="0">
                <a:latin typeface="Arial" pitchFamily="34" charset="0"/>
              </a:endParaRPr>
            </a:p>
          </p:txBody>
        </p:sp>
        <p:sp>
          <p:nvSpPr>
            <p:cNvPr id="119" name="Line 161"/>
            <p:cNvSpPr>
              <a:spLocks noChangeShapeType="1"/>
            </p:cNvSpPr>
            <p:nvPr/>
          </p:nvSpPr>
          <p:spPr bwMode="auto">
            <a:xfrm flipV="1">
              <a:off x="2304" y="2160"/>
              <a:ext cx="576" cy="24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20" name="Rectangle 162"/>
            <p:cNvSpPr>
              <a:spLocks noChangeArrowheads="1"/>
            </p:cNvSpPr>
            <p:nvPr/>
          </p:nvSpPr>
          <p:spPr bwMode="auto">
            <a:xfrm>
              <a:off x="1728" y="1008"/>
              <a:ext cx="1152" cy="1152"/>
            </a:xfrm>
            <a:prstGeom prst="rect">
              <a:avLst/>
            </a:prstGeom>
            <a:solidFill>
              <a:srgbClr val="FF0000"/>
            </a:solid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81" name="Group 180"/>
          <p:cNvGrpSpPr/>
          <p:nvPr/>
        </p:nvGrpSpPr>
        <p:grpSpPr>
          <a:xfrm>
            <a:off x="6358552" y="2699779"/>
            <a:ext cx="2067433" cy="1265648"/>
            <a:chOff x="6358552" y="2699779"/>
            <a:chExt cx="2067433" cy="1265648"/>
          </a:xfrm>
          <a:solidFill>
            <a:schemeClr val="accent2"/>
          </a:solidFill>
        </p:grpSpPr>
        <p:grpSp>
          <p:nvGrpSpPr>
            <p:cNvPr id="141" name="Group 140"/>
            <p:cNvGrpSpPr/>
            <p:nvPr/>
          </p:nvGrpSpPr>
          <p:grpSpPr>
            <a:xfrm>
              <a:off x="6358552" y="2699779"/>
              <a:ext cx="1074910" cy="440764"/>
              <a:chOff x="2709949" y="2856806"/>
              <a:chExt cx="3557847" cy="1458885"/>
            </a:xfrm>
            <a:grpFill/>
          </p:grpSpPr>
          <p:grpSp>
            <p:nvGrpSpPr>
              <p:cNvPr id="142" name="Group 141"/>
              <p:cNvGrpSpPr/>
              <p:nvPr/>
            </p:nvGrpSpPr>
            <p:grpSpPr>
              <a:xfrm>
                <a:off x="3381895" y="2856806"/>
                <a:ext cx="1280160" cy="1280160"/>
                <a:chOff x="3550920" y="3035531"/>
                <a:chExt cx="1280160" cy="1280160"/>
              </a:xfrm>
              <a:grpFill/>
            </p:grpSpPr>
            <p:sp>
              <p:nvSpPr>
                <p:cNvPr id="149" name="Oval 14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50" name="Oval 14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43" name="Freeform 14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44" name="Oval 14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5" name="Rectangle 14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46" name="Group 145"/>
              <p:cNvGrpSpPr/>
              <p:nvPr/>
            </p:nvGrpSpPr>
            <p:grpSpPr>
              <a:xfrm>
                <a:off x="3550920" y="3035531"/>
                <a:ext cx="1280160" cy="1280160"/>
                <a:chOff x="3550920" y="3035531"/>
                <a:chExt cx="1280160" cy="1280160"/>
              </a:xfrm>
              <a:grpFill/>
            </p:grpSpPr>
            <p:sp>
              <p:nvSpPr>
                <p:cNvPr id="147" name="Oval 14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8" name="Oval 14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31" name="Group 130"/>
            <p:cNvGrpSpPr/>
            <p:nvPr/>
          </p:nvGrpSpPr>
          <p:grpSpPr>
            <a:xfrm>
              <a:off x="6454115" y="2881501"/>
              <a:ext cx="1470792" cy="603094"/>
              <a:chOff x="2709949" y="2856806"/>
              <a:chExt cx="3557847" cy="1458885"/>
            </a:xfrm>
            <a:grpFill/>
          </p:grpSpPr>
          <p:grpSp>
            <p:nvGrpSpPr>
              <p:cNvPr id="132" name="Group 131"/>
              <p:cNvGrpSpPr/>
              <p:nvPr/>
            </p:nvGrpSpPr>
            <p:grpSpPr>
              <a:xfrm>
                <a:off x="3381895" y="2856806"/>
                <a:ext cx="1280160" cy="1280160"/>
                <a:chOff x="3550920" y="3035531"/>
                <a:chExt cx="1280160" cy="1280160"/>
              </a:xfrm>
              <a:grpFill/>
            </p:grpSpPr>
            <p:sp>
              <p:nvSpPr>
                <p:cNvPr id="139" name="Oval 13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0" name="Oval 13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33" name="Freeform 13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34" name="Oval 13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5" name="Rectangle 13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36" name="Group 135"/>
              <p:cNvGrpSpPr/>
              <p:nvPr/>
            </p:nvGrpSpPr>
            <p:grpSpPr>
              <a:xfrm>
                <a:off x="3550920" y="3035531"/>
                <a:ext cx="1280160" cy="1280160"/>
                <a:chOff x="3550920" y="3035531"/>
                <a:chExt cx="1280160" cy="1280160"/>
              </a:xfrm>
              <a:grpFill/>
            </p:grpSpPr>
            <p:sp>
              <p:nvSpPr>
                <p:cNvPr id="137" name="Oval 13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8" name="Oval 13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21" name="Group 120"/>
            <p:cNvGrpSpPr/>
            <p:nvPr/>
          </p:nvGrpSpPr>
          <p:grpSpPr>
            <a:xfrm>
              <a:off x="6414305" y="3140543"/>
              <a:ext cx="2011680" cy="824884"/>
              <a:chOff x="2709949" y="2856806"/>
              <a:chExt cx="3557847" cy="1458885"/>
            </a:xfrm>
            <a:grpFill/>
          </p:grpSpPr>
          <p:grpSp>
            <p:nvGrpSpPr>
              <p:cNvPr id="122" name="Group 121"/>
              <p:cNvGrpSpPr/>
              <p:nvPr/>
            </p:nvGrpSpPr>
            <p:grpSpPr>
              <a:xfrm>
                <a:off x="3381895" y="2856806"/>
                <a:ext cx="1280160" cy="1280160"/>
                <a:chOff x="3550920" y="3035531"/>
                <a:chExt cx="1280160" cy="1280160"/>
              </a:xfrm>
              <a:grpFill/>
            </p:grpSpPr>
            <p:sp>
              <p:nvSpPr>
                <p:cNvPr id="129" name="Oval 12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0" name="Oval 12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23" name="Freeform 12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24" name="Oval 12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25" name="Rectangle 12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26" name="Group 125"/>
              <p:cNvGrpSpPr/>
              <p:nvPr/>
            </p:nvGrpSpPr>
            <p:grpSpPr>
              <a:xfrm>
                <a:off x="3550920" y="3035531"/>
                <a:ext cx="1280160" cy="1280160"/>
                <a:chOff x="3550920" y="3035531"/>
                <a:chExt cx="1280160" cy="1280160"/>
              </a:xfrm>
              <a:grpFill/>
            </p:grpSpPr>
            <p:sp>
              <p:nvSpPr>
                <p:cNvPr id="127" name="Oval 12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28" name="Oval 12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grpSp>
        <p:nvGrpSpPr>
          <p:cNvPr id="182" name="Group 181"/>
          <p:cNvGrpSpPr/>
          <p:nvPr/>
        </p:nvGrpSpPr>
        <p:grpSpPr>
          <a:xfrm flipH="1">
            <a:off x="876381" y="2534211"/>
            <a:ext cx="2067433" cy="1265648"/>
            <a:chOff x="6358552" y="2699779"/>
            <a:chExt cx="2067433" cy="1265648"/>
          </a:xfrm>
        </p:grpSpPr>
        <p:grpSp>
          <p:nvGrpSpPr>
            <p:cNvPr id="183" name="Group 182"/>
            <p:cNvGrpSpPr/>
            <p:nvPr/>
          </p:nvGrpSpPr>
          <p:grpSpPr>
            <a:xfrm>
              <a:off x="6358552" y="2699779"/>
              <a:ext cx="1074910" cy="440764"/>
              <a:chOff x="2709949" y="2856806"/>
              <a:chExt cx="3557847" cy="1458885"/>
            </a:xfrm>
          </p:grpSpPr>
          <p:grpSp>
            <p:nvGrpSpPr>
              <p:cNvPr id="204" name="Group 203"/>
              <p:cNvGrpSpPr/>
              <p:nvPr/>
            </p:nvGrpSpPr>
            <p:grpSpPr>
              <a:xfrm>
                <a:off x="3381895" y="2856806"/>
                <a:ext cx="1280160" cy="1280160"/>
                <a:chOff x="3550920" y="3035531"/>
                <a:chExt cx="1280160" cy="1280160"/>
              </a:xfrm>
            </p:grpSpPr>
            <p:sp>
              <p:nvSpPr>
                <p:cNvPr id="211" name="Oval 210"/>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12" name="Oval 211"/>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205" name="Freeform 204"/>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206" name="Oval 205"/>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7" name="Rectangle 206"/>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208" name="Group 207"/>
              <p:cNvGrpSpPr/>
              <p:nvPr/>
            </p:nvGrpSpPr>
            <p:grpSpPr>
              <a:xfrm>
                <a:off x="3550920" y="3035531"/>
                <a:ext cx="1280160" cy="1280160"/>
                <a:chOff x="3550920" y="3035531"/>
                <a:chExt cx="1280160" cy="1280160"/>
              </a:xfrm>
            </p:grpSpPr>
            <p:sp>
              <p:nvSpPr>
                <p:cNvPr id="209" name="Oval 208"/>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10" name="Oval 209"/>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84" name="Group 183"/>
            <p:cNvGrpSpPr/>
            <p:nvPr/>
          </p:nvGrpSpPr>
          <p:grpSpPr>
            <a:xfrm>
              <a:off x="6454115" y="2881501"/>
              <a:ext cx="1470792" cy="603094"/>
              <a:chOff x="2709949" y="2856806"/>
              <a:chExt cx="3557847" cy="1458885"/>
            </a:xfrm>
          </p:grpSpPr>
          <p:grpSp>
            <p:nvGrpSpPr>
              <p:cNvPr id="195" name="Group 194"/>
              <p:cNvGrpSpPr/>
              <p:nvPr/>
            </p:nvGrpSpPr>
            <p:grpSpPr>
              <a:xfrm>
                <a:off x="3381895" y="2856806"/>
                <a:ext cx="1280160" cy="1280160"/>
                <a:chOff x="3550920" y="3035531"/>
                <a:chExt cx="1280160" cy="1280160"/>
              </a:xfrm>
            </p:grpSpPr>
            <p:sp>
              <p:nvSpPr>
                <p:cNvPr id="202" name="Oval 201"/>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3" name="Oval 202"/>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96" name="Freeform 195"/>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97" name="Oval 196"/>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8" name="Rectangle 197"/>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99" name="Group 198"/>
              <p:cNvGrpSpPr/>
              <p:nvPr/>
            </p:nvGrpSpPr>
            <p:grpSpPr>
              <a:xfrm>
                <a:off x="3550920" y="3035531"/>
                <a:ext cx="1280160" cy="1280160"/>
                <a:chOff x="3550920" y="3035531"/>
                <a:chExt cx="1280160" cy="1280160"/>
              </a:xfrm>
            </p:grpSpPr>
            <p:sp>
              <p:nvSpPr>
                <p:cNvPr id="200" name="Oval 199"/>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1" name="Oval 200"/>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85" name="Group 184"/>
            <p:cNvGrpSpPr/>
            <p:nvPr/>
          </p:nvGrpSpPr>
          <p:grpSpPr>
            <a:xfrm>
              <a:off x="6414305" y="3140543"/>
              <a:ext cx="2011680" cy="824884"/>
              <a:chOff x="2709949" y="2856806"/>
              <a:chExt cx="3557847" cy="1458885"/>
            </a:xfrm>
          </p:grpSpPr>
          <p:grpSp>
            <p:nvGrpSpPr>
              <p:cNvPr id="186" name="Group 185"/>
              <p:cNvGrpSpPr/>
              <p:nvPr/>
            </p:nvGrpSpPr>
            <p:grpSpPr>
              <a:xfrm>
                <a:off x="3381895" y="2856806"/>
                <a:ext cx="1280160" cy="1280160"/>
                <a:chOff x="3550920" y="3035531"/>
                <a:chExt cx="1280160" cy="1280160"/>
              </a:xfrm>
            </p:grpSpPr>
            <p:sp>
              <p:nvSpPr>
                <p:cNvPr id="193" name="Oval 192"/>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4" name="Oval 193"/>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87" name="Freeform 186"/>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88" name="Oval 187"/>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89" name="Rectangle 188"/>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90" name="Group 189"/>
              <p:cNvGrpSpPr/>
              <p:nvPr/>
            </p:nvGrpSpPr>
            <p:grpSpPr>
              <a:xfrm>
                <a:off x="3550920" y="3035531"/>
                <a:ext cx="1280160" cy="1280160"/>
                <a:chOff x="3550920" y="3035531"/>
                <a:chExt cx="1280160" cy="1280160"/>
              </a:xfrm>
            </p:grpSpPr>
            <p:sp>
              <p:nvSpPr>
                <p:cNvPr id="191" name="Oval 190"/>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2" name="Oval 191"/>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sp>
        <p:nvSpPr>
          <p:cNvPr id="214" name="Text Box 4"/>
          <p:cNvSpPr txBox="1">
            <a:spLocks noChangeArrowheads="1"/>
          </p:cNvSpPr>
          <p:nvPr/>
        </p:nvSpPr>
        <p:spPr bwMode="auto">
          <a:xfrm>
            <a:off x="2168721" y="1738746"/>
            <a:ext cx="963725" cy="523220"/>
          </a:xfrm>
          <a:prstGeom prst="rect">
            <a:avLst/>
          </a:prstGeom>
          <a:solidFill>
            <a:schemeClr val="accent5">
              <a:lumMod val="20000"/>
              <a:lumOff val="80000"/>
            </a:schemeClr>
          </a:solidFill>
          <a:ln w="38100">
            <a:solidFill>
              <a:srgbClr val="FF0000"/>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rgbClr val="FF0000"/>
                </a:solidFill>
                <a:latin typeface="Arial" pitchFamily="34" charset="0"/>
              </a:rPr>
              <a:t>Alice</a:t>
            </a:r>
            <a:endParaRPr lang="en-US" sz="2800" dirty="0">
              <a:solidFill>
                <a:srgbClr val="FF0000"/>
              </a:solidFill>
              <a:latin typeface="Arial" pitchFamily="34" charset="0"/>
            </a:endParaRPr>
          </a:p>
        </p:txBody>
      </p:sp>
      <p:sp>
        <p:nvSpPr>
          <p:cNvPr id="215" name="Text Box 4"/>
          <p:cNvSpPr txBox="1">
            <a:spLocks noChangeArrowheads="1"/>
          </p:cNvSpPr>
          <p:nvPr/>
        </p:nvSpPr>
        <p:spPr bwMode="auto">
          <a:xfrm>
            <a:off x="6562279" y="1783808"/>
            <a:ext cx="824265" cy="523220"/>
          </a:xfrm>
          <a:prstGeom prst="rect">
            <a:avLst/>
          </a:prstGeom>
          <a:solidFill>
            <a:schemeClr val="accent5">
              <a:lumMod val="20000"/>
              <a:lumOff val="80000"/>
            </a:schemeClr>
          </a:solidFill>
          <a:ln w="38100">
            <a:solidFill>
              <a:schemeClr val="accent6">
                <a:lumMod val="75000"/>
              </a:schemeClr>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latin typeface="Arial" pitchFamily="34" charset="0"/>
              </a:rPr>
              <a:t>Bob</a:t>
            </a:r>
            <a:endParaRPr lang="en-US" sz="2800" dirty="0">
              <a:latin typeface="Arial" pitchFamily="34" charset="0"/>
            </a:endParaRPr>
          </a:p>
        </p:txBody>
      </p:sp>
      <p:sp>
        <p:nvSpPr>
          <p:cNvPr id="151"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152" name="Text Box 4"/>
          <p:cNvSpPr txBox="1">
            <a:spLocks noChangeArrowheads="1"/>
          </p:cNvSpPr>
          <p:nvPr/>
        </p:nvSpPr>
        <p:spPr bwMode="auto">
          <a:xfrm>
            <a:off x="3916355" y="2701746"/>
            <a:ext cx="1303563" cy="523220"/>
          </a:xfrm>
          <a:prstGeom prst="rect">
            <a:avLst/>
          </a:prstGeom>
          <a:solidFill>
            <a:schemeClr val="accent5">
              <a:lumMod val="20000"/>
              <a:lumOff val="80000"/>
            </a:schemeClr>
          </a:solidFill>
          <a:ln w="38100">
            <a:solidFill>
              <a:srgbClr val="FFFF00"/>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chemeClr val="tx1"/>
                </a:solidFill>
                <a:latin typeface="Arial" pitchFamily="34" charset="0"/>
              </a:rPr>
              <a:t>Enemy</a:t>
            </a:r>
            <a:endParaRPr lang="en-US" sz="2800" dirty="0">
              <a:solidFill>
                <a:schemeClr val="tx1"/>
              </a:solidFill>
              <a:latin typeface="Arial" pitchFamily="34" charset="0"/>
            </a:endParaRPr>
          </a:p>
        </p:txBody>
      </p:sp>
      <p:sp>
        <p:nvSpPr>
          <p:cNvPr id="153" name="Text Box 4"/>
          <p:cNvSpPr txBox="1">
            <a:spLocks noChangeArrowheads="1"/>
          </p:cNvSpPr>
          <p:nvPr/>
        </p:nvSpPr>
        <p:spPr bwMode="auto">
          <a:xfrm>
            <a:off x="562176" y="3534344"/>
            <a:ext cx="4572150" cy="1384995"/>
          </a:xfrm>
          <a:prstGeom prst="rect">
            <a:avLst/>
          </a:prstGeom>
          <a:solidFill>
            <a:schemeClr val="accent5">
              <a:lumMod val="20000"/>
              <a:lumOff val="80000"/>
            </a:schemeClr>
          </a:solidFill>
          <a:ln w="38100">
            <a:solidFill>
              <a:srgbClr val="002060"/>
            </a:solidFill>
          </a:ln>
          <a:effectLst>
            <a:outerShdw blurRad="50800" dist="38100" dir="2700000" algn="tl" rotWithShape="0">
              <a:prstClr val="black">
                <a:alpha val="40000"/>
              </a:prstClr>
            </a:outerShdw>
          </a:effectLst>
          <a:extLst/>
        </p:spPr>
        <p:txBody>
          <a:bodyPr wrap="squar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rgbClr val="FF0000"/>
                </a:solidFill>
                <a:latin typeface="Arial" pitchFamily="34" charset="0"/>
              </a:rPr>
              <a:t>Alice and Bob realize that they do not need to agree on an </a:t>
            </a:r>
            <a:r>
              <a:rPr lang="en-US" sz="2800" i="1" dirty="0" smtClean="0">
                <a:solidFill>
                  <a:schemeClr val="tx1"/>
                </a:solidFill>
                <a:latin typeface="Arial" pitchFamily="34" charset="0"/>
              </a:rPr>
              <a:t>exact</a:t>
            </a:r>
            <a:r>
              <a:rPr lang="en-US" sz="2800" dirty="0" smtClean="0">
                <a:solidFill>
                  <a:schemeClr val="tx1"/>
                </a:solidFill>
                <a:latin typeface="Arial" pitchFamily="34" charset="0"/>
              </a:rPr>
              <a:t> </a:t>
            </a:r>
            <a:r>
              <a:rPr lang="en-US" sz="2800" dirty="0" smtClean="0">
                <a:solidFill>
                  <a:srgbClr val="FF0000"/>
                </a:solidFill>
                <a:latin typeface="Arial" pitchFamily="34" charset="0"/>
              </a:rPr>
              <a:t>time …</a:t>
            </a:r>
            <a:endParaRPr lang="en-US" sz="2800" dirty="0">
              <a:solidFill>
                <a:srgbClr val="FF0000"/>
              </a:solidFill>
              <a:latin typeface="Arial" pitchFamily="34" charset="0"/>
            </a:endParaRPr>
          </a:p>
        </p:txBody>
      </p:sp>
    </p:spTree>
    <p:extLst>
      <p:ext uri="{BB962C8B-B14F-4D97-AF65-F5344CB8AC3E}">
        <p14:creationId xmlns:p14="http://schemas.microsoft.com/office/powerpoint/2010/main" val="237658604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181785" y="2555809"/>
            <a:ext cx="9630517" cy="2909454"/>
            <a:chOff x="1047404" y="3142211"/>
            <a:chExt cx="7099069" cy="2144684"/>
          </a:xfrm>
        </p:grpSpPr>
        <p:sp>
          <p:nvSpPr>
            <p:cNvPr id="33" name="Freeform 32"/>
            <p:cNvSpPr/>
            <p:nvPr/>
          </p:nvSpPr>
          <p:spPr bwMode="auto">
            <a:xfrm>
              <a:off x="2842953" y="3225338"/>
              <a:ext cx="1014152" cy="1911927"/>
            </a:xfrm>
            <a:custGeom>
              <a:avLst/>
              <a:gdLst>
                <a:gd name="connsiteX0" fmla="*/ 0 w 1014152"/>
                <a:gd name="connsiteY0" fmla="*/ 1147157 h 1911927"/>
                <a:gd name="connsiteX1" fmla="*/ 598516 w 1014152"/>
                <a:gd name="connsiteY1" fmla="*/ 1911927 h 1911927"/>
                <a:gd name="connsiteX2" fmla="*/ 1014152 w 1014152"/>
                <a:gd name="connsiteY2" fmla="*/ 914400 h 1911927"/>
                <a:gd name="connsiteX3" fmla="*/ 847898 w 1014152"/>
                <a:gd name="connsiteY3" fmla="*/ 0 h 1911927"/>
              </a:gdLst>
              <a:ahLst/>
              <a:cxnLst>
                <a:cxn ang="0">
                  <a:pos x="connsiteX0" y="connsiteY0"/>
                </a:cxn>
                <a:cxn ang="0">
                  <a:pos x="connsiteX1" y="connsiteY1"/>
                </a:cxn>
                <a:cxn ang="0">
                  <a:pos x="connsiteX2" y="connsiteY2"/>
                </a:cxn>
                <a:cxn ang="0">
                  <a:pos x="connsiteX3" y="connsiteY3"/>
                </a:cxn>
              </a:cxnLst>
              <a:rect l="l" t="t" r="r" b="b"/>
              <a:pathLst>
                <a:path w="1014152" h="1911927">
                  <a:moveTo>
                    <a:pt x="0" y="1147157"/>
                  </a:moveTo>
                  <a:lnTo>
                    <a:pt x="598516" y="1911927"/>
                  </a:lnTo>
                  <a:lnTo>
                    <a:pt x="1014152" y="914400"/>
                  </a:lnTo>
                  <a:lnTo>
                    <a:pt x="847898" y="0"/>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4" name="Freeform 33"/>
            <p:cNvSpPr/>
            <p:nvPr/>
          </p:nvSpPr>
          <p:spPr bwMode="auto">
            <a:xfrm>
              <a:off x="5370022" y="3391593"/>
              <a:ext cx="814647" cy="1862051"/>
            </a:xfrm>
            <a:custGeom>
              <a:avLst/>
              <a:gdLst>
                <a:gd name="connsiteX0" fmla="*/ 798022 w 814647"/>
                <a:gd name="connsiteY0" fmla="*/ 997527 h 1862051"/>
                <a:gd name="connsiteX1" fmla="*/ 315883 w 814647"/>
                <a:gd name="connsiteY1" fmla="*/ 1862051 h 1862051"/>
                <a:gd name="connsiteX2" fmla="*/ 0 w 814647"/>
                <a:gd name="connsiteY2" fmla="*/ 798022 h 1862051"/>
                <a:gd name="connsiteX3" fmla="*/ 249382 w 814647"/>
                <a:gd name="connsiteY3" fmla="*/ 0 h 1862051"/>
                <a:gd name="connsiteX4" fmla="*/ 814647 w 814647"/>
                <a:gd name="connsiteY4" fmla="*/ 1080654 h 186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647" h="1862051">
                  <a:moveTo>
                    <a:pt x="798022" y="997527"/>
                  </a:moveTo>
                  <a:lnTo>
                    <a:pt x="315883" y="1862051"/>
                  </a:lnTo>
                  <a:lnTo>
                    <a:pt x="0" y="798022"/>
                  </a:lnTo>
                  <a:lnTo>
                    <a:pt x="249382" y="0"/>
                  </a:lnTo>
                  <a:lnTo>
                    <a:pt x="814647" y="1080654"/>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5" name="Freeform 34"/>
            <p:cNvSpPr/>
            <p:nvPr/>
          </p:nvSpPr>
          <p:spPr bwMode="auto">
            <a:xfrm>
              <a:off x="3458095" y="4056611"/>
              <a:ext cx="2211185" cy="1230284"/>
            </a:xfrm>
            <a:custGeom>
              <a:avLst/>
              <a:gdLst>
                <a:gd name="connsiteX0" fmla="*/ 382385 w 2211185"/>
                <a:gd name="connsiteY0" fmla="*/ 0 h 1230284"/>
                <a:gd name="connsiteX1" fmla="*/ 1928552 w 2211185"/>
                <a:gd name="connsiteY1" fmla="*/ 116378 h 1230284"/>
                <a:gd name="connsiteX2" fmla="*/ 2211185 w 2211185"/>
                <a:gd name="connsiteY2" fmla="*/ 1230284 h 1230284"/>
                <a:gd name="connsiteX3" fmla="*/ 0 w 2211185"/>
                <a:gd name="connsiteY3" fmla="*/ 1047404 h 1230284"/>
                <a:gd name="connsiteX4" fmla="*/ 432261 w 2211185"/>
                <a:gd name="connsiteY4" fmla="*/ 33251 h 123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1185" h="1230284">
                  <a:moveTo>
                    <a:pt x="382385" y="0"/>
                  </a:moveTo>
                  <a:lnTo>
                    <a:pt x="1928552" y="116378"/>
                  </a:lnTo>
                  <a:lnTo>
                    <a:pt x="2211185" y="1230284"/>
                  </a:lnTo>
                  <a:lnTo>
                    <a:pt x="0" y="1047404"/>
                  </a:lnTo>
                  <a:lnTo>
                    <a:pt x="432261" y="33251"/>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7" name="Freeform 36"/>
            <p:cNvSpPr/>
            <p:nvPr/>
          </p:nvSpPr>
          <p:spPr bwMode="auto">
            <a:xfrm>
              <a:off x="5602778" y="3374967"/>
              <a:ext cx="2543695" cy="1130531"/>
            </a:xfrm>
            <a:custGeom>
              <a:avLst/>
              <a:gdLst>
                <a:gd name="connsiteX0" fmla="*/ 83127 w 2543695"/>
                <a:gd name="connsiteY0" fmla="*/ 66502 h 1130531"/>
                <a:gd name="connsiteX1" fmla="*/ 1163782 w 2543695"/>
                <a:gd name="connsiteY1" fmla="*/ 0 h 1130531"/>
                <a:gd name="connsiteX2" fmla="*/ 2543695 w 2543695"/>
                <a:gd name="connsiteY2" fmla="*/ 1130531 h 1130531"/>
                <a:gd name="connsiteX3" fmla="*/ 598517 w 2543695"/>
                <a:gd name="connsiteY3" fmla="*/ 1014153 h 1130531"/>
                <a:gd name="connsiteX4" fmla="*/ 0 w 2543695"/>
                <a:gd name="connsiteY4" fmla="*/ 66502 h 113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695" h="1130531">
                  <a:moveTo>
                    <a:pt x="83127" y="66502"/>
                  </a:moveTo>
                  <a:lnTo>
                    <a:pt x="1163782" y="0"/>
                  </a:lnTo>
                  <a:lnTo>
                    <a:pt x="2543695" y="1130531"/>
                  </a:lnTo>
                  <a:lnTo>
                    <a:pt x="598517" y="1014153"/>
                  </a:lnTo>
                  <a:lnTo>
                    <a:pt x="0" y="66502"/>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2" name="Freeform 31"/>
            <p:cNvSpPr/>
            <p:nvPr/>
          </p:nvSpPr>
          <p:spPr bwMode="auto">
            <a:xfrm>
              <a:off x="1047404" y="3142211"/>
              <a:ext cx="2643447" cy="1280160"/>
            </a:xfrm>
            <a:custGeom>
              <a:avLst/>
              <a:gdLst>
                <a:gd name="connsiteX0" fmla="*/ 66501 w 2643447"/>
                <a:gd name="connsiteY0" fmla="*/ 1230284 h 1280160"/>
                <a:gd name="connsiteX1" fmla="*/ 1828800 w 2643447"/>
                <a:gd name="connsiteY1" fmla="*/ 1230284 h 1280160"/>
                <a:gd name="connsiteX2" fmla="*/ 2643447 w 2643447"/>
                <a:gd name="connsiteY2" fmla="*/ 0 h 1280160"/>
                <a:gd name="connsiteX3" fmla="*/ 1612669 w 2643447"/>
                <a:gd name="connsiteY3" fmla="*/ 16625 h 1280160"/>
                <a:gd name="connsiteX4" fmla="*/ 0 w 2643447"/>
                <a:gd name="connsiteY4" fmla="*/ 1280160 h 1280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447" h="1280160">
                  <a:moveTo>
                    <a:pt x="66501" y="1230284"/>
                  </a:moveTo>
                  <a:lnTo>
                    <a:pt x="1828800" y="1230284"/>
                  </a:lnTo>
                  <a:lnTo>
                    <a:pt x="2643447" y="0"/>
                  </a:lnTo>
                  <a:lnTo>
                    <a:pt x="1612669" y="16625"/>
                  </a:lnTo>
                  <a:lnTo>
                    <a:pt x="0" y="1280160"/>
                  </a:lnTo>
                </a:path>
              </a:pathLst>
            </a:custGeom>
            <a:solidFill>
              <a:srgbClr val="66FF33"/>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grpSp>
      <p:sp>
        <p:nvSpPr>
          <p:cNvPr id="97" name="Freeform 26"/>
          <p:cNvSpPr>
            <a:spLocks/>
          </p:cNvSpPr>
          <p:nvPr/>
        </p:nvSpPr>
        <p:spPr bwMode="auto">
          <a:xfrm flipH="1">
            <a:off x="5162451" y="3672123"/>
            <a:ext cx="111934" cy="287469"/>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8" name="Freeform 27"/>
          <p:cNvSpPr>
            <a:spLocks/>
          </p:cNvSpPr>
          <p:nvPr/>
        </p:nvSpPr>
        <p:spPr bwMode="auto">
          <a:xfrm flipH="1">
            <a:off x="5311697" y="3548922"/>
            <a:ext cx="111934" cy="287469"/>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9" name="Freeform 28"/>
          <p:cNvSpPr>
            <a:spLocks/>
          </p:cNvSpPr>
          <p:nvPr/>
        </p:nvSpPr>
        <p:spPr bwMode="auto">
          <a:xfrm flipH="1">
            <a:off x="5498254" y="3466788"/>
            <a:ext cx="111934" cy="246402"/>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0" name="Freeform 29"/>
          <p:cNvSpPr>
            <a:spLocks/>
          </p:cNvSpPr>
          <p:nvPr/>
        </p:nvSpPr>
        <p:spPr bwMode="auto">
          <a:xfrm flipH="1">
            <a:off x="5199762" y="3466788"/>
            <a:ext cx="613306" cy="457726"/>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1" name="Freeform 30"/>
          <p:cNvSpPr>
            <a:spLocks/>
          </p:cNvSpPr>
          <p:nvPr/>
        </p:nvSpPr>
        <p:spPr bwMode="auto">
          <a:xfrm flipH="1">
            <a:off x="5423631" y="3548922"/>
            <a:ext cx="381665" cy="485104"/>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2" name="Freeform 31"/>
          <p:cNvSpPr>
            <a:spLocks/>
          </p:cNvSpPr>
          <p:nvPr/>
        </p:nvSpPr>
        <p:spPr bwMode="auto">
          <a:xfrm flipH="1">
            <a:off x="5199762" y="3754257"/>
            <a:ext cx="236306" cy="279769"/>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3" name="Freeform 32"/>
          <p:cNvSpPr>
            <a:spLocks/>
          </p:cNvSpPr>
          <p:nvPr/>
        </p:nvSpPr>
        <p:spPr bwMode="auto">
          <a:xfrm flipH="1">
            <a:off x="5423631" y="3877458"/>
            <a:ext cx="186557" cy="287469"/>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4" name="Freeform 33"/>
          <p:cNvSpPr>
            <a:spLocks/>
          </p:cNvSpPr>
          <p:nvPr/>
        </p:nvSpPr>
        <p:spPr bwMode="auto">
          <a:xfrm flipH="1">
            <a:off x="5572877" y="3754257"/>
            <a:ext cx="186557" cy="246402"/>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105" name="Freeform 34"/>
          <p:cNvSpPr>
            <a:spLocks/>
          </p:cNvSpPr>
          <p:nvPr/>
        </p:nvSpPr>
        <p:spPr bwMode="auto">
          <a:xfrm flipH="1">
            <a:off x="5722122" y="3631056"/>
            <a:ext cx="149246" cy="246402"/>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8" name="Title 37"/>
          <p:cNvSpPr>
            <a:spLocks noGrp="1"/>
          </p:cNvSpPr>
          <p:nvPr>
            <p:ph type="title"/>
          </p:nvPr>
        </p:nvSpPr>
        <p:spPr/>
        <p:txBody>
          <a:bodyPr/>
          <a:lstStyle/>
          <a:p>
            <a:r>
              <a:rPr lang="en-US" dirty="0" smtClean="0"/>
              <a:t>Example: Coordinated Attack</a:t>
            </a:r>
            <a:endParaRPr lang="en-US" dirty="0"/>
          </a:p>
        </p:txBody>
      </p:sp>
      <p:sp>
        <p:nvSpPr>
          <p:cNvPr id="5" name="Slide Number Placeholder 4"/>
          <p:cNvSpPr>
            <a:spLocks noGrp="1"/>
          </p:cNvSpPr>
          <p:nvPr>
            <p:ph type="sldNum" sz="quarter" idx="11"/>
          </p:nvPr>
        </p:nvSpPr>
        <p:spPr/>
        <p:txBody>
          <a:bodyPr/>
          <a:lstStyle/>
          <a:p>
            <a:fld id="{8F295F75-C4A9-44C0-BFBB-F9713B270148}" type="slidenum">
              <a:rPr lang="en-US" smtClean="0"/>
              <a:pPr/>
              <a:t>65</a:t>
            </a:fld>
            <a:endParaRPr lang="en-US"/>
          </a:p>
        </p:txBody>
      </p:sp>
      <p:sp>
        <p:nvSpPr>
          <p:cNvPr id="77" name="Freeform 26"/>
          <p:cNvSpPr>
            <a:spLocks/>
          </p:cNvSpPr>
          <p:nvPr/>
        </p:nvSpPr>
        <p:spPr bwMode="auto">
          <a:xfrm flipH="1">
            <a:off x="4448342" y="4214502"/>
            <a:ext cx="148389" cy="381093"/>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78" name="Freeform 27"/>
          <p:cNvSpPr>
            <a:spLocks/>
          </p:cNvSpPr>
          <p:nvPr/>
        </p:nvSpPr>
        <p:spPr bwMode="auto">
          <a:xfrm flipH="1">
            <a:off x="4646195" y="4051177"/>
            <a:ext cx="148389" cy="381093"/>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79" name="Freeform 28"/>
          <p:cNvSpPr>
            <a:spLocks/>
          </p:cNvSpPr>
          <p:nvPr/>
        </p:nvSpPr>
        <p:spPr bwMode="auto">
          <a:xfrm flipH="1">
            <a:off x="4893510" y="3942293"/>
            <a:ext cx="148389" cy="326651"/>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0" name="Freeform 29"/>
          <p:cNvSpPr>
            <a:spLocks/>
          </p:cNvSpPr>
          <p:nvPr/>
        </p:nvSpPr>
        <p:spPr bwMode="auto">
          <a:xfrm flipH="1">
            <a:off x="4497805" y="3942293"/>
            <a:ext cx="813051" cy="606800"/>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1" name="Freeform 30"/>
          <p:cNvSpPr>
            <a:spLocks/>
          </p:cNvSpPr>
          <p:nvPr/>
        </p:nvSpPr>
        <p:spPr bwMode="auto">
          <a:xfrm flipH="1">
            <a:off x="4794584" y="4051177"/>
            <a:ext cx="505967" cy="643095"/>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2" name="Freeform 31"/>
          <p:cNvSpPr>
            <a:spLocks/>
          </p:cNvSpPr>
          <p:nvPr/>
        </p:nvSpPr>
        <p:spPr bwMode="auto">
          <a:xfrm flipH="1">
            <a:off x="4497805" y="4323386"/>
            <a:ext cx="313267" cy="370885"/>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3" name="Freeform 32"/>
          <p:cNvSpPr>
            <a:spLocks/>
          </p:cNvSpPr>
          <p:nvPr/>
        </p:nvSpPr>
        <p:spPr bwMode="auto">
          <a:xfrm flipH="1">
            <a:off x="4794584" y="4486712"/>
            <a:ext cx="247316" cy="381093"/>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4" name="Freeform 33"/>
          <p:cNvSpPr>
            <a:spLocks/>
          </p:cNvSpPr>
          <p:nvPr/>
        </p:nvSpPr>
        <p:spPr bwMode="auto">
          <a:xfrm flipH="1">
            <a:off x="4992437" y="4323386"/>
            <a:ext cx="247316" cy="326651"/>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5" name="Freeform 34"/>
          <p:cNvSpPr>
            <a:spLocks/>
          </p:cNvSpPr>
          <p:nvPr/>
        </p:nvSpPr>
        <p:spPr bwMode="auto">
          <a:xfrm flipH="1">
            <a:off x="5190289" y="4160061"/>
            <a:ext cx="197853" cy="326651"/>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grpSp>
        <p:nvGrpSpPr>
          <p:cNvPr id="86" name="Group 25"/>
          <p:cNvGrpSpPr>
            <a:grpSpLocks/>
          </p:cNvGrpSpPr>
          <p:nvPr/>
        </p:nvGrpSpPr>
        <p:grpSpPr bwMode="auto">
          <a:xfrm flipH="1">
            <a:off x="3487697" y="4658333"/>
            <a:ext cx="1273584" cy="1254221"/>
            <a:chOff x="1584" y="816"/>
            <a:chExt cx="912" cy="816"/>
          </a:xfrm>
          <a:solidFill>
            <a:srgbClr val="FFFF00"/>
          </a:solidFill>
        </p:grpSpPr>
        <p:sp>
          <p:nvSpPr>
            <p:cNvPr id="87" name="Freeform 2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8" name="Freeform 2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89" name="Freeform 28"/>
            <p:cNvSpPr>
              <a:spLocks/>
            </p:cNvSpPr>
            <p:nvPr/>
          </p:nvSpPr>
          <p:spPr bwMode="auto">
            <a:xfrm>
              <a:off x="1920" y="816"/>
              <a:ext cx="144" cy="288"/>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0" name="Freeform 2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1" name="Freeform 3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2" name="Freeform 3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grp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3" name="Freeform 32"/>
            <p:cNvSpPr>
              <a:spLocks/>
            </p:cNvSpPr>
            <p:nvPr/>
          </p:nvSpPr>
          <p:spPr bwMode="auto">
            <a:xfrm>
              <a:off x="1920" y="1296"/>
              <a:ext cx="240" cy="336"/>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4" name="Freeform 33"/>
            <p:cNvSpPr>
              <a:spLocks/>
            </p:cNvSpPr>
            <p:nvPr/>
          </p:nvSpPr>
          <p:spPr bwMode="auto">
            <a:xfrm>
              <a:off x="1728" y="1152"/>
              <a:ext cx="240"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95" name="Freeform 34"/>
            <p:cNvSpPr>
              <a:spLocks/>
            </p:cNvSpPr>
            <p:nvPr/>
          </p:nvSpPr>
          <p:spPr bwMode="auto">
            <a:xfrm>
              <a:off x="1584" y="1008"/>
              <a:ext cx="192" cy="288"/>
            </a:xfrm>
            <a:custGeom>
              <a:avLst/>
              <a:gdLst>
                <a:gd name="T0" fmla="*/ 192 w 336"/>
                <a:gd name="T1" fmla="*/ 0 h 432"/>
                <a:gd name="T2" fmla="*/ 336 w 336"/>
                <a:gd name="T3" fmla="*/ 96 h 432"/>
                <a:gd name="T4" fmla="*/ 96 w 336"/>
                <a:gd name="T5" fmla="*/ 144 h 432"/>
                <a:gd name="T6" fmla="*/ 96 w 336"/>
                <a:gd name="T7" fmla="*/ 432 h 432"/>
                <a:gd name="T8" fmla="*/ 0 w 336"/>
                <a:gd name="T9" fmla="*/ 336 h 432"/>
                <a:gd name="T10" fmla="*/ 0 w 336"/>
                <a:gd name="T11" fmla="*/ 48 h 432"/>
                <a:gd name="T12" fmla="*/ 19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grpSp>
      <p:grpSp>
        <p:nvGrpSpPr>
          <p:cNvPr id="106" name="Group 142"/>
          <p:cNvGrpSpPr>
            <a:grpSpLocks/>
          </p:cNvGrpSpPr>
          <p:nvPr/>
        </p:nvGrpSpPr>
        <p:grpSpPr bwMode="auto">
          <a:xfrm>
            <a:off x="3452607" y="3751237"/>
            <a:ext cx="606425" cy="787400"/>
            <a:chOff x="1728" y="1008"/>
            <a:chExt cx="1776" cy="2304"/>
          </a:xfrm>
          <a:solidFill>
            <a:srgbClr val="FFFF00"/>
          </a:solidFill>
        </p:grpSpPr>
        <p:sp>
          <p:nvSpPr>
            <p:cNvPr id="107" name="Rectangle 143"/>
            <p:cNvSpPr>
              <a:spLocks noChangeArrowheads="1"/>
            </p:cNvSpPr>
            <p:nvPr/>
          </p:nvSpPr>
          <p:spPr bwMode="auto">
            <a:xfrm>
              <a:off x="3408" y="1248"/>
              <a:ext cx="96" cy="2064"/>
            </a:xfrm>
            <a:prstGeom prst="rect">
              <a:avLst/>
            </a:prstGeom>
            <a:grpFill/>
            <a:ln w="28575">
              <a:solidFill>
                <a:schemeClr val="tx1"/>
              </a:solidFill>
              <a:miter lim="800000"/>
              <a:headEnd/>
              <a:tailEnd/>
            </a:ln>
          </p:spPr>
          <p:txBody>
            <a:bodyPr wrap="none" anchor="ctr"/>
            <a:lstStyle/>
            <a:p>
              <a:endParaRPr lang="en-US" dirty="0">
                <a:latin typeface="Arial" pitchFamily="34" charset="0"/>
              </a:endParaRPr>
            </a:p>
          </p:txBody>
        </p:sp>
        <p:sp>
          <p:nvSpPr>
            <p:cNvPr id="108" name="Rectangle 144"/>
            <p:cNvSpPr>
              <a:spLocks noChangeArrowheads="1"/>
            </p:cNvSpPr>
            <p:nvPr/>
          </p:nvSpPr>
          <p:spPr bwMode="auto">
            <a:xfrm>
              <a:off x="2304" y="1248"/>
              <a:ext cx="1152" cy="1152"/>
            </a:xfrm>
            <a:prstGeom prst="rect">
              <a:avLst/>
            </a:prstGeom>
            <a:grpFill/>
            <a:ln w="38100">
              <a:solidFill>
                <a:schemeClr val="tx1"/>
              </a:solidFill>
              <a:miter lim="800000"/>
              <a:headEnd/>
              <a:tailEnd/>
            </a:ln>
          </p:spPr>
          <p:txBody>
            <a:bodyPr wrap="none" anchor="ctr"/>
            <a:lstStyle/>
            <a:p>
              <a:endParaRPr lang="en-US" dirty="0">
                <a:latin typeface="Arial" pitchFamily="34" charset="0"/>
              </a:endParaRPr>
            </a:p>
          </p:txBody>
        </p:sp>
        <p:sp>
          <p:nvSpPr>
            <p:cNvPr id="109" name="Line 145"/>
            <p:cNvSpPr>
              <a:spLocks noChangeShapeType="1"/>
            </p:cNvSpPr>
            <p:nvPr/>
          </p:nvSpPr>
          <p:spPr bwMode="auto">
            <a:xfrm flipV="1">
              <a:off x="2304" y="2160"/>
              <a:ext cx="576" cy="240"/>
            </a:xfrm>
            <a:prstGeom prst="line">
              <a:avLst/>
            </a:prstGeom>
            <a:grpFill/>
            <a:ln w="38100">
              <a:solidFill>
                <a:schemeClr val="tx1"/>
              </a:solidFill>
              <a:round/>
              <a:headEnd/>
              <a:tailEnd/>
            </a:ln>
          </p:spPr>
          <p:txBody>
            <a:bodyPr wrap="none" anchor="ctr"/>
            <a:lstStyle/>
            <a:p>
              <a:endParaRPr lang="en-US" dirty="0">
                <a:latin typeface="Arial" pitchFamily="34" charset="0"/>
              </a:endParaRPr>
            </a:p>
          </p:txBody>
        </p:sp>
        <p:sp>
          <p:nvSpPr>
            <p:cNvPr id="110" name="Rectangle 146"/>
            <p:cNvSpPr>
              <a:spLocks noChangeArrowheads="1"/>
            </p:cNvSpPr>
            <p:nvPr/>
          </p:nvSpPr>
          <p:spPr bwMode="auto">
            <a:xfrm>
              <a:off x="1728" y="1008"/>
              <a:ext cx="1152" cy="1152"/>
            </a:xfrm>
            <a:prstGeom prst="rect">
              <a:avLst/>
            </a:prstGeom>
            <a:grp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11" name="Group 158"/>
          <p:cNvGrpSpPr>
            <a:grpSpLocks/>
          </p:cNvGrpSpPr>
          <p:nvPr/>
        </p:nvGrpSpPr>
        <p:grpSpPr bwMode="auto">
          <a:xfrm>
            <a:off x="7838618" y="2718696"/>
            <a:ext cx="606425" cy="787400"/>
            <a:chOff x="1728" y="1008"/>
            <a:chExt cx="1776" cy="2304"/>
          </a:xfrm>
        </p:grpSpPr>
        <p:sp>
          <p:nvSpPr>
            <p:cNvPr id="112" name="Rectangle 159"/>
            <p:cNvSpPr>
              <a:spLocks noChangeArrowheads="1"/>
            </p:cNvSpPr>
            <p:nvPr/>
          </p:nvSpPr>
          <p:spPr bwMode="auto">
            <a:xfrm>
              <a:off x="3408" y="1248"/>
              <a:ext cx="96" cy="2064"/>
            </a:xfrm>
            <a:prstGeom prst="rect">
              <a:avLst/>
            </a:prstGeom>
            <a:solidFill>
              <a:schemeClr val="tx2"/>
            </a:solidFill>
            <a:ln w="28575">
              <a:solidFill>
                <a:schemeClr val="tx1"/>
              </a:solidFill>
              <a:miter lim="800000"/>
              <a:headEnd/>
              <a:tailEnd/>
            </a:ln>
          </p:spPr>
          <p:txBody>
            <a:bodyPr wrap="none" anchor="ctr"/>
            <a:lstStyle/>
            <a:p>
              <a:endParaRPr lang="en-US" dirty="0">
                <a:latin typeface="Arial" pitchFamily="34" charset="0"/>
              </a:endParaRPr>
            </a:p>
          </p:txBody>
        </p:sp>
        <p:sp>
          <p:nvSpPr>
            <p:cNvPr id="113" name="Rectangle 160"/>
            <p:cNvSpPr>
              <a:spLocks noChangeArrowheads="1"/>
            </p:cNvSpPr>
            <p:nvPr/>
          </p:nvSpPr>
          <p:spPr bwMode="auto">
            <a:xfrm>
              <a:off x="2304" y="1248"/>
              <a:ext cx="1152" cy="1152"/>
            </a:xfrm>
            <a:prstGeom prst="rect">
              <a:avLst/>
            </a:prstGeom>
            <a:solidFill>
              <a:schemeClr val="accent2"/>
            </a:solidFill>
            <a:ln w="38100">
              <a:solidFill>
                <a:schemeClr val="tx1"/>
              </a:solidFill>
              <a:miter lim="800000"/>
              <a:headEnd/>
              <a:tailEnd/>
            </a:ln>
          </p:spPr>
          <p:txBody>
            <a:bodyPr wrap="none" anchor="ctr"/>
            <a:lstStyle/>
            <a:p>
              <a:endParaRPr lang="en-US" dirty="0">
                <a:latin typeface="Arial" pitchFamily="34" charset="0"/>
              </a:endParaRPr>
            </a:p>
          </p:txBody>
        </p:sp>
        <p:sp>
          <p:nvSpPr>
            <p:cNvPr id="114" name="Line 161"/>
            <p:cNvSpPr>
              <a:spLocks noChangeShapeType="1"/>
            </p:cNvSpPr>
            <p:nvPr/>
          </p:nvSpPr>
          <p:spPr bwMode="auto">
            <a:xfrm flipV="1">
              <a:off x="2304" y="2160"/>
              <a:ext cx="576" cy="24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15" name="Rectangle 162"/>
            <p:cNvSpPr>
              <a:spLocks noChangeArrowheads="1"/>
            </p:cNvSpPr>
            <p:nvPr/>
          </p:nvSpPr>
          <p:spPr bwMode="auto">
            <a:xfrm>
              <a:off x="1728" y="1008"/>
              <a:ext cx="1152" cy="1152"/>
            </a:xfrm>
            <a:prstGeom prst="rect">
              <a:avLst/>
            </a:prstGeom>
            <a:solidFill>
              <a:schemeClr val="accent2"/>
            </a:solid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16" name="Group 158"/>
          <p:cNvGrpSpPr>
            <a:grpSpLocks/>
          </p:cNvGrpSpPr>
          <p:nvPr/>
        </p:nvGrpSpPr>
        <p:grpSpPr bwMode="auto">
          <a:xfrm>
            <a:off x="750828" y="2405877"/>
            <a:ext cx="606425" cy="787400"/>
            <a:chOff x="1728" y="1008"/>
            <a:chExt cx="1776" cy="2304"/>
          </a:xfrm>
        </p:grpSpPr>
        <p:sp>
          <p:nvSpPr>
            <p:cNvPr id="117" name="Rectangle 159"/>
            <p:cNvSpPr>
              <a:spLocks noChangeArrowheads="1"/>
            </p:cNvSpPr>
            <p:nvPr/>
          </p:nvSpPr>
          <p:spPr bwMode="auto">
            <a:xfrm>
              <a:off x="3408" y="1248"/>
              <a:ext cx="96" cy="2064"/>
            </a:xfrm>
            <a:prstGeom prst="rect">
              <a:avLst/>
            </a:prstGeom>
            <a:solidFill>
              <a:schemeClr val="tx2"/>
            </a:solidFill>
            <a:ln w="28575">
              <a:solidFill>
                <a:schemeClr val="tx1"/>
              </a:solidFill>
              <a:miter lim="800000"/>
              <a:headEnd/>
              <a:tailEnd/>
            </a:ln>
          </p:spPr>
          <p:txBody>
            <a:bodyPr wrap="none" anchor="ctr"/>
            <a:lstStyle/>
            <a:p>
              <a:endParaRPr lang="en-US" dirty="0">
                <a:latin typeface="Arial" pitchFamily="34" charset="0"/>
              </a:endParaRPr>
            </a:p>
          </p:txBody>
        </p:sp>
        <p:sp>
          <p:nvSpPr>
            <p:cNvPr id="118" name="Rectangle 160"/>
            <p:cNvSpPr>
              <a:spLocks noChangeArrowheads="1"/>
            </p:cNvSpPr>
            <p:nvPr/>
          </p:nvSpPr>
          <p:spPr bwMode="auto">
            <a:xfrm>
              <a:off x="2304" y="1248"/>
              <a:ext cx="1152" cy="1152"/>
            </a:xfrm>
            <a:prstGeom prst="rect">
              <a:avLst/>
            </a:prstGeom>
            <a:solidFill>
              <a:srgbClr val="FF0000"/>
            </a:solidFill>
            <a:ln w="38100">
              <a:solidFill>
                <a:schemeClr val="tx1"/>
              </a:solidFill>
              <a:miter lim="800000"/>
              <a:headEnd/>
              <a:tailEnd/>
            </a:ln>
          </p:spPr>
          <p:txBody>
            <a:bodyPr wrap="none" anchor="ctr"/>
            <a:lstStyle/>
            <a:p>
              <a:endParaRPr lang="en-US" dirty="0">
                <a:latin typeface="Arial" pitchFamily="34" charset="0"/>
              </a:endParaRPr>
            </a:p>
          </p:txBody>
        </p:sp>
        <p:sp>
          <p:nvSpPr>
            <p:cNvPr id="119" name="Line 161"/>
            <p:cNvSpPr>
              <a:spLocks noChangeShapeType="1"/>
            </p:cNvSpPr>
            <p:nvPr/>
          </p:nvSpPr>
          <p:spPr bwMode="auto">
            <a:xfrm flipV="1">
              <a:off x="2304" y="2160"/>
              <a:ext cx="576" cy="24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20" name="Rectangle 162"/>
            <p:cNvSpPr>
              <a:spLocks noChangeArrowheads="1"/>
            </p:cNvSpPr>
            <p:nvPr/>
          </p:nvSpPr>
          <p:spPr bwMode="auto">
            <a:xfrm>
              <a:off x="1728" y="1008"/>
              <a:ext cx="1152" cy="1152"/>
            </a:xfrm>
            <a:prstGeom prst="rect">
              <a:avLst/>
            </a:prstGeom>
            <a:solidFill>
              <a:srgbClr val="FF0000"/>
            </a:solidFill>
            <a:ln w="38100">
              <a:solidFill>
                <a:schemeClr val="tx1"/>
              </a:solidFill>
              <a:miter lim="800000"/>
              <a:headEnd/>
              <a:tailEnd/>
            </a:ln>
          </p:spPr>
          <p:txBody>
            <a:bodyPr wrap="none" anchor="ctr"/>
            <a:lstStyle/>
            <a:p>
              <a:endParaRPr lang="en-US" dirty="0">
                <a:latin typeface="Arial" pitchFamily="34" charset="0"/>
              </a:endParaRPr>
            </a:p>
          </p:txBody>
        </p:sp>
      </p:grpSp>
      <p:grpSp>
        <p:nvGrpSpPr>
          <p:cNvPr id="181" name="Group 180"/>
          <p:cNvGrpSpPr/>
          <p:nvPr/>
        </p:nvGrpSpPr>
        <p:grpSpPr>
          <a:xfrm>
            <a:off x="6358552" y="2699779"/>
            <a:ext cx="2067433" cy="1265648"/>
            <a:chOff x="6358552" y="2699779"/>
            <a:chExt cx="2067433" cy="1265648"/>
          </a:xfrm>
          <a:solidFill>
            <a:schemeClr val="accent2"/>
          </a:solidFill>
        </p:grpSpPr>
        <p:grpSp>
          <p:nvGrpSpPr>
            <p:cNvPr id="141" name="Group 140"/>
            <p:cNvGrpSpPr/>
            <p:nvPr/>
          </p:nvGrpSpPr>
          <p:grpSpPr>
            <a:xfrm>
              <a:off x="6358552" y="2699779"/>
              <a:ext cx="1074910" cy="440764"/>
              <a:chOff x="2709949" y="2856806"/>
              <a:chExt cx="3557847" cy="1458885"/>
            </a:xfrm>
            <a:grpFill/>
          </p:grpSpPr>
          <p:grpSp>
            <p:nvGrpSpPr>
              <p:cNvPr id="142" name="Group 141"/>
              <p:cNvGrpSpPr/>
              <p:nvPr/>
            </p:nvGrpSpPr>
            <p:grpSpPr>
              <a:xfrm>
                <a:off x="3381895" y="2856806"/>
                <a:ext cx="1280160" cy="1280160"/>
                <a:chOff x="3550920" y="3035531"/>
                <a:chExt cx="1280160" cy="1280160"/>
              </a:xfrm>
              <a:grpFill/>
            </p:grpSpPr>
            <p:sp>
              <p:nvSpPr>
                <p:cNvPr id="149" name="Oval 14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50" name="Oval 14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43" name="Freeform 14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44" name="Oval 14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5" name="Rectangle 14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46" name="Group 145"/>
              <p:cNvGrpSpPr/>
              <p:nvPr/>
            </p:nvGrpSpPr>
            <p:grpSpPr>
              <a:xfrm>
                <a:off x="3550920" y="3035531"/>
                <a:ext cx="1280160" cy="1280160"/>
                <a:chOff x="3550920" y="3035531"/>
                <a:chExt cx="1280160" cy="1280160"/>
              </a:xfrm>
              <a:grpFill/>
            </p:grpSpPr>
            <p:sp>
              <p:nvSpPr>
                <p:cNvPr id="147" name="Oval 14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8" name="Oval 14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31" name="Group 130"/>
            <p:cNvGrpSpPr/>
            <p:nvPr/>
          </p:nvGrpSpPr>
          <p:grpSpPr>
            <a:xfrm>
              <a:off x="6454115" y="2881501"/>
              <a:ext cx="1470792" cy="603094"/>
              <a:chOff x="2709949" y="2856806"/>
              <a:chExt cx="3557847" cy="1458885"/>
            </a:xfrm>
            <a:grpFill/>
          </p:grpSpPr>
          <p:grpSp>
            <p:nvGrpSpPr>
              <p:cNvPr id="132" name="Group 131"/>
              <p:cNvGrpSpPr/>
              <p:nvPr/>
            </p:nvGrpSpPr>
            <p:grpSpPr>
              <a:xfrm>
                <a:off x="3381895" y="2856806"/>
                <a:ext cx="1280160" cy="1280160"/>
                <a:chOff x="3550920" y="3035531"/>
                <a:chExt cx="1280160" cy="1280160"/>
              </a:xfrm>
              <a:grpFill/>
            </p:grpSpPr>
            <p:sp>
              <p:nvSpPr>
                <p:cNvPr id="139" name="Oval 13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40" name="Oval 13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33" name="Freeform 13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34" name="Oval 13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5" name="Rectangle 13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36" name="Group 135"/>
              <p:cNvGrpSpPr/>
              <p:nvPr/>
            </p:nvGrpSpPr>
            <p:grpSpPr>
              <a:xfrm>
                <a:off x="3550920" y="3035531"/>
                <a:ext cx="1280160" cy="1280160"/>
                <a:chOff x="3550920" y="3035531"/>
                <a:chExt cx="1280160" cy="1280160"/>
              </a:xfrm>
              <a:grpFill/>
            </p:grpSpPr>
            <p:sp>
              <p:nvSpPr>
                <p:cNvPr id="137" name="Oval 13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8" name="Oval 13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21" name="Group 120"/>
            <p:cNvGrpSpPr/>
            <p:nvPr/>
          </p:nvGrpSpPr>
          <p:grpSpPr>
            <a:xfrm>
              <a:off x="6414305" y="3140543"/>
              <a:ext cx="2011680" cy="824884"/>
              <a:chOff x="2709949" y="2856806"/>
              <a:chExt cx="3557847" cy="1458885"/>
            </a:xfrm>
            <a:grpFill/>
          </p:grpSpPr>
          <p:grpSp>
            <p:nvGrpSpPr>
              <p:cNvPr id="122" name="Group 121"/>
              <p:cNvGrpSpPr/>
              <p:nvPr/>
            </p:nvGrpSpPr>
            <p:grpSpPr>
              <a:xfrm>
                <a:off x="3381895" y="2856806"/>
                <a:ext cx="1280160" cy="1280160"/>
                <a:chOff x="3550920" y="3035531"/>
                <a:chExt cx="1280160" cy="1280160"/>
              </a:xfrm>
              <a:grpFill/>
            </p:grpSpPr>
            <p:sp>
              <p:nvSpPr>
                <p:cNvPr id="129" name="Oval 128"/>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30" name="Oval 129"/>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23" name="Freeform 122"/>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grp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24" name="Oval 123"/>
              <p:cNvSpPr/>
              <p:nvPr/>
            </p:nvSpPr>
            <p:spPr bwMode="auto">
              <a:xfrm>
                <a:off x="4987636" y="3016134"/>
                <a:ext cx="432261" cy="43226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25" name="Rectangle 124"/>
              <p:cNvSpPr/>
              <p:nvPr/>
            </p:nvSpPr>
            <p:spPr bwMode="auto">
              <a:xfrm>
                <a:off x="2709949" y="3035531"/>
                <a:ext cx="2493818" cy="393469"/>
              </a:xfrm>
              <a:prstGeom prst="rect">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26" name="Group 125"/>
              <p:cNvGrpSpPr/>
              <p:nvPr/>
            </p:nvGrpSpPr>
            <p:grpSpPr>
              <a:xfrm>
                <a:off x="3550920" y="3035531"/>
                <a:ext cx="1280160" cy="1280160"/>
                <a:chOff x="3550920" y="3035531"/>
                <a:chExt cx="1280160" cy="1280160"/>
              </a:xfrm>
              <a:grpFill/>
            </p:grpSpPr>
            <p:sp>
              <p:nvSpPr>
                <p:cNvPr id="127" name="Oval 126"/>
                <p:cNvSpPr/>
                <p:nvPr/>
              </p:nvSpPr>
              <p:spPr bwMode="auto">
                <a:xfrm>
                  <a:off x="3550920" y="3035531"/>
                  <a:ext cx="1280160" cy="1280160"/>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28" name="Oval 127"/>
                <p:cNvSpPr/>
                <p:nvPr/>
              </p:nvSpPr>
              <p:spPr bwMode="auto">
                <a:xfrm>
                  <a:off x="3869575" y="3354186"/>
                  <a:ext cx="642851" cy="642851"/>
                </a:xfrm>
                <a:prstGeom prst="ellipse">
                  <a:avLst/>
                </a:prstGeom>
                <a:grp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grpSp>
        <p:nvGrpSpPr>
          <p:cNvPr id="182" name="Group 181"/>
          <p:cNvGrpSpPr/>
          <p:nvPr/>
        </p:nvGrpSpPr>
        <p:grpSpPr>
          <a:xfrm flipH="1">
            <a:off x="876381" y="2534211"/>
            <a:ext cx="2067433" cy="1265648"/>
            <a:chOff x="6358552" y="2699779"/>
            <a:chExt cx="2067433" cy="1265648"/>
          </a:xfrm>
        </p:grpSpPr>
        <p:grpSp>
          <p:nvGrpSpPr>
            <p:cNvPr id="183" name="Group 182"/>
            <p:cNvGrpSpPr/>
            <p:nvPr/>
          </p:nvGrpSpPr>
          <p:grpSpPr>
            <a:xfrm>
              <a:off x="6358552" y="2699779"/>
              <a:ext cx="1074910" cy="440764"/>
              <a:chOff x="2709949" y="2856806"/>
              <a:chExt cx="3557847" cy="1458885"/>
            </a:xfrm>
          </p:grpSpPr>
          <p:grpSp>
            <p:nvGrpSpPr>
              <p:cNvPr id="204" name="Group 203"/>
              <p:cNvGrpSpPr/>
              <p:nvPr/>
            </p:nvGrpSpPr>
            <p:grpSpPr>
              <a:xfrm>
                <a:off x="3381895" y="2856806"/>
                <a:ext cx="1280160" cy="1280160"/>
                <a:chOff x="3550920" y="3035531"/>
                <a:chExt cx="1280160" cy="1280160"/>
              </a:xfrm>
            </p:grpSpPr>
            <p:sp>
              <p:nvSpPr>
                <p:cNvPr id="211" name="Oval 210"/>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12" name="Oval 211"/>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205" name="Freeform 204"/>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206" name="Oval 205"/>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7" name="Rectangle 206"/>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208" name="Group 207"/>
              <p:cNvGrpSpPr/>
              <p:nvPr/>
            </p:nvGrpSpPr>
            <p:grpSpPr>
              <a:xfrm>
                <a:off x="3550920" y="3035531"/>
                <a:ext cx="1280160" cy="1280160"/>
                <a:chOff x="3550920" y="3035531"/>
                <a:chExt cx="1280160" cy="1280160"/>
              </a:xfrm>
            </p:grpSpPr>
            <p:sp>
              <p:nvSpPr>
                <p:cNvPr id="209" name="Oval 208"/>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10" name="Oval 209"/>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84" name="Group 183"/>
            <p:cNvGrpSpPr/>
            <p:nvPr/>
          </p:nvGrpSpPr>
          <p:grpSpPr>
            <a:xfrm>
              <a:off x="6454115" y="2881501"/>
              <a:ext cx="1470792" cy="603094"/>
              <a:chOff x="2709949" y="2856806"/>
              <a:chExt cx="3557847" cy="1458885"/>
            </a:xfrm>
          </p:grpSpPr>
          <p:grpSp>
            <p:nvGrpSpPr>
              <p:cNvPr id="195" name="Group 194"/>
              <p:cNvGrpSpPr/>
              <p:nvPr/>
            </p:nvGrpSpPr>
            <p:grpSpPr>
              <a:xfrm>
                <a:off x="3381895" y="2856806"/>
                <a:ext cx="1280160" cy="1280160"/>
                <a:chOff x="3550920" y="3035531"/>
                <a:chExt cx="1280160" cy="1280160"/>
              </a:xfrm>
            </p:grpSpPr>
            <p:sp>
              <p:nvSpPr>
                <p:cNvPr id="202" name="Oval 201"/>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3" name="Oval 202"/>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96" name="Freeform 195"/>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97" name="Oval 196"/>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8" name="Rectangle 197"/>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99" name="Group 198"/>
              <p:cNvGrpSpPr/>
              <p:nvPr/>
            </p:nvGrpSpPr>
            <p:grpSpPr>
              <a:xfrm>
                <a:off x="3550920" y="3035531"/>
                <a:ext cx="1280160" cy="1280160"/>
                <a:chOff x="3550920" y="3035531"/>
                <a:chExt cx="1280160" cy="1280160"/>
              </a:xfrm>
            </p:grpSpPr>
            <p:sp>
              <p:nvSpPr>
                <p:cNvPr id="200" name="Oval 199"/>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201" name="Oval 200"/>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nvGrpSpPr>
            <p:cNvPr id="185" name="Group 184"/>
            <p:cNvGrpSpPr/>
            <p:nvPr/>
          </p:nvGrpSpPr>
          <p:grpSpPr>
            <a:xfrm>
              <a:off x="6414305" y="3140543"/>
              <a:ext cx="2011680" cy="824884"/>
              <a:chOff x="2709949" y="2856806"/>
              <a:chExt cx="3557847" cy="1458885"/>
            </a:xfrm>
          </p:grpSpPr>
          <p:grpSp>
            <p:nvGrpSpPr>
              <p:cNvPr id="186" name="Group 185"/>
              <p:cNvGrpSpPr/>
              <p:nvPr/>
            </p:nvGrpSpPr>
            <p:grpSpPr>
              <a:xfrm>
                <a:off x="3381895" y="2856806"/>
                <a:ext cx="1280160" cy="1280160"/>
                <a:chOff x="3550920" y="3035531"/>
                <a:chExt cx="1280160" cy="1280160"/>
              </a:xfrm>
            </p:grpSpPr>
            <p:sp>
              <p:nvSpPr>
                <p:cNvPr id="193" name="Oval 192"/>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4" name="Oval 193"/>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sp>
            <p:nvSpPr>
              <p:cNvPr id="187" name="Freeform 186"/>
              <p:cNvSpPr/>
              <p:nvPr/>
            </p:nvSpPr>
            <p:spPr bwMode="auto">
              <a:xfrm>
                <a:off x="4572000" y="3455323"/>
                <a:ext cx="1695796" cy="681643"/>
              </a:xfrm>
              <a:custGeom>
                <a:avLst/>
                <a:gdLst>
                  <a:gd name="connsiteX0" fmla="*/ 0 w 1695796"/>
                  <a:gd name="connsiteY0" fmla="*/ 216131 h 681643"/>
                  <a:gd name="connsiteX1" fmla="*/ 615141 w 1695796"/>
                  <a:gd name="connsiteY1" fmla="*/ 681643 h 681643"/>
                  <a:gd name="connsiteX2" fmla="*/ 1612669 w 1695796"/>
                  <a:gd name="connsiteY2" fmla="*/ 665018 h 681643"/>
                  <a:gd name="connsiteX3" fmla="*/ 1695796 w 1695796"/>
                  <a:gd name="connsiteY3" fmla="*/ 565265 h 681643"/>
                  <a:gd name="connsiteX4" fmla="*/ 1512916 w 1695796"/>
                  <a:gd name="connsiteY4" fmla="*/ 498763 h 681643"/>
                  <a:gd name="connsiteX5" fmla="*/ 931025 w 1695796"/>
                  <a:gd name="connsiteY5" fmla="*/ 448887 h 681643"/>
                  <a:gd name="connsiteX6" fmla="*/ 133003 w 1695796"/>
                  <a:gd name="connsiteY6" fmla="*/ 0 h 6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796" h="681643">
                    <a:moveTo>
                      <a:pt x="0" y="216131"/>
                    </a:moveTo>
                    <a:lnTo>
                      <a:pt x="615141" y="681643"/>
                    </a:lnTo>
                    <a:lnTo>
                      <a:pt x="1612669" y="665018"/>
                    </a:lnTo>
                    <a:lnTo>
                      <a:pt x="1695796" y="565265"/>
                    </a:lnTo>
                    <a:lnTo>
                      <a:pt x="1512916" y="498763"/>
                    </a:lnTo>
                    <a:lnTo>
                      <a:pt x="931025" y="448887"/>
                    </a:lnTo>
                    <a:lnTo>
                      <a:pt x="133003" y="0"/>
                    </a:lnTo>
                  </a:path>
                </a:pathLst>
              </a:custGeom>
              <a:solidFill>
                <a:srgbClr val="FF0000"/>
              </a:solid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88" name="Oval 187"/>
              <p:cNvSpPr/>
              <p:nvPr/>
            </p:nvSpPr>
            <p:spPr bwMode="auto">
              <a:xfrm>
                <a:off x="4987636" y="3016134"/>
                <a:ext cx="432261" cy="43226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89" name="Rectangle 188"/>
              <p:cNvSpPr/>
              <p:nvPr/>
            </p:nvSpPr>
            <p:spPr bwMode="auto">
              <a:xfrm>
                <a:off x="2709949" y="3035531"/>
                <a:ext cx="2493818" cy="393469"/>
              </a:xfrm>
              <a:prstGeom prst="rect">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nvGrpSpPr>
              <p:cNvPr id="190" name="Group 189"/>
              <p:cNvGrpSpPr/>
              <p:nvPr/>
            </p:nvGrpSpPr>
            <p:grpSpPr>
              <a:xfrm>
                <a:off x="3550920" y="3035531"/>
                <a:ext cx="1280160" cy="1280160"/>
                <a:chOff x="3550920" y="3035531"/>
                <a:chExt cx="1280160" cy="1280160"/>
              </a:xfrm>
            </p:grpSpPr>
            <p:sp>
              <p:nvSpPr>
                <p:cNvPr id="191" name="Oval 190"/>
                <p:cNvSpPr/>
                <p:nvPr/>
              </p:nvSpPr>
              <p:spPr bwMode="auto">
                <a:xfrm>
                  <a:off x="3550920" y="3035531"/>
                  <a:ext cx="1280160" cy="1280160"/>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sp>
              <p:nvSpPr>
                <p:cNvPr id="192" name="Oval 191"/>
                <p:cNvSpPr/>
                <p:nvPr/>
              </p:nvSpPr>
              <p:spPr bwMode="auto">
                <a:xfrm>
                  <a:off x="3869575" y="3354186"/>
                  <a:ext cx="642851" cy="642851"/>
                </a:xfrm>
                <a:prstGeom prst="ellipse">
                  <a:avLst/>
                </a:prstGeom>
                <a:solidFill>
                  <a:srgbClr val="FF000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0000FF"/>
                    </a:solidFill>
                    <a:effectLst/>
                    <a:latin typeface="Arial" pitchFamily="34" charset="0"/>
                    <a:cs typeface="Arial" pitchFamily="34" charset="0"/>
                  </a:endParaRPr>
                </a:p>
              </p:txBody>
            </p:sp>
          </p:grpSp>
        </p:grpSp>
      </p:grpSp>
      <p:sp>
        <p:nvSpPr>
          <p:cNvPr id="214" name="Text Box 4"/>
          <p:cNvSpPr txBox="1">
            <a:spLocks noChangeArrowheads="1"/>
          </p:cNvSpPr>
          <p:nvPr/>
        </p:nvSpPr>
        <p:spPr bwMode="auto">
          <a:xfrm>
            <a:off x="2168721" y="1738746"/>
            <a:ext cx="963725" cy="523220"/>
          </a:xfrm>
          <a:prstGeom prst="rect">
            <a:avLst/>
          </a:prstGeom>
          <a:solidFill>
            <a:schemeClr val="accent5">
              <a:lumMod val="20000"/>
              <a:lumOff val="80000"/>
            </a:schemeClr>
          </a:solidFill>
          <a:ln w="38100">
            <a:solidFill>
              <a:srgbClr val="FF0000"/>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rgbClr val="FF0000"/>
                </a:solidFill>
                <a:latin typeface="Arial" pitchFamily="34" charset="0"/>
              </a:rPr>
              <a:t>Alice</a:t>
            </a:r>
            <a:endParaRPr lang="en-US" sz="2800" dirty="0">
              <a:solidFill>
                <a:srgbClr val="FF0000"/>
              </a:solidFill>
              <a:latin typeface="Arial" pitchFamily="34" charset="0"/>
            </a:endParaRPr>
          </a:p>
        </p:txBody>
      </p:sp>
      <p:sp>
        <p:nvSpPr>
          <p:cNvPr id="215" name="Text Box 4"/>
          <p:cNvSpPr txBox="1">
            <a:spLocks noChangeArrowheads="1"/>
          </p:cNvSpPr>
          <p:nvPr/>
        </p:nvSpPr>
        <p:spPr bwMode="auto">
          <a:xfrm>
            <a:off x="6562279" y="1783808"/>
            <a:ext cx="824265" cy="523220"/>
          </a:xfrm>
          <a:prstGeom prst="rect">
            <a:avLst/>
          </a:prstGeom>
          <a:solidFill>
            <a:schemeClr val="accent5">
              <a:lumMod val="20000"/>
              <a:lumOff val="80000"/>
            </a:schemeClr>
          </a:solidFill>
          <a:ln w="38100">
            <a:solidFill>
              <a:schemeClr val="accent6">
                <a:lumMod val="75000"/>
              </a:schemeClr>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latin typeface="Arial" pitchFamily="34" charset="0"/>
              </a:rPr>
              <a:t>Bob</a:t>
            </a:r>
            <a:endParaRPr lang="en-US" sz="2800" dirty="0">
              <a:latin typeface="Arial" pitchFamily="34" charset="0"/>
            </a:endParaRPr>
          </a:p>
        </p:txBody>
      </p:sp>
      <p:sp>
        <p:nvSpPr>
          <p:cNvPr id="151"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152" name="Text Box 4"/>
          <p:cNvSpPr txBox="1">
            <a:spLocks noChangeArrowheads="1"/>
          </p:cNvSpPr>
          <p:nvPr/>
        </p:nvSpPr>
        <p:spPr bwMode="auto">
          <a:xfrm>
            <a:off x="3916355" y="2701746"/>
            <a:ext cx="1303563" cy="523220"/>
          </a:xfrm>
          <a:prstGeom prst="rect">
            <a:avLst/>
          </a:prstGeom>
          <a:solidFill>
            <a:schemeClr val="accent5">
              <a:lumMod val="20000"/>
              <a:lumOff val="80000"/>
            </a:schemeClr>
          </a:solidFill>
          <a:ln w="38100">
            <a:solidFill>
              <a:srgbClr val="FFFF00"/>
            </a:solidFill>
          </a:ln>
          <a:effectLst>
            <a:outerShdw blurRad="50800" dist="38100" dir="2700000" algn="tl" rotWithShape="0">
              <a:prstClr val="black">
                <a:alpha val="40000"/>
              </a:prstClr>
            </a:outerShdw>
          </a:effectLst>
          <a:extLst/>
        </p:spPr>
        <p:txBody>
          <a:bodyPr wrap="non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chemeClr val="tx1"/>
                </a:solidFill>
                <a:latin typeface="Arial" pitchFamily="34" charset="0"/>
              </a:rPr>
              <a:t>Enemy</a:t>
            </a:r>
            <a:endParaRPr lang="en-US" sz="2800" dirty="0">
              <a:solidFill>
                <a:schemeClr val="tx1"/>
              </a:solidFill>
              <a:latin typeface="Arial" pitchFamily="34" charset="0"/>
            </a:endParaRPr>
          </a:p>
        </p:txBody>
      </p:sp>
      <p:sp>
        <p:nvSpPr>
          <p:cNvPr id="153" name="Text Box 4"/>
          <p:cNvSpPr txBox="1">
            <a:spLocks noChangeArrowheads="1"/>
          </p:cNvSpPr>
          <p:nvPr/>
        </p:nvSpPr>
        <p:spPr bwMode="auto">
          <a:xfrm>
            <a:off x="562176" y="3534344"/>
            <a:ext cx="4572150" cy="1384995"/>
          </a:xfrm>
          <a:prstGeom prst="rect">
            <a:avLst/>
          </a:prstGeom>
          <a:solidFill>
            <a:schemeClr val="accent5">
              <a:lumMod val="20000"/>
              <a:lumOff val="80000"/>
            </a:schemeClr>
          </a:solidFill>
          <a:ln w="38100">
            <a:solidFill>
              <a:srgbClr val="002060"/>
            </a:solidFill>
          </a:ln>
          <a:effectLst>
            <a:outerShdw blurRad="50800" dist="38100" dir="2700000" algn="tl" rotWithShape="0">
              <a:prstClr val="black">
                <a:alpha val="40000"/>
              </a:prstClr>
            </a:outerShdw>
          </a:effectLst>
          <a:extLst/>
        </p:spPr>
        <p:txBody>
          <a:bodyPr wrap="squar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rgbClr val="FF0000"/>
                </a:solidFill>
                <a:latin typeface="Arial" pitchFamily="34" charset="0"/>
              </a:rPr>
              <a:t>Alice and Bob realize that they do not need to agree on an </a:t>
            </a:r>
            <a:r>
              <a:rPr lang="en-US" sz="2800" i="1" dirty="0" smtClean="0">
                <a:solidFill>
                  <a:schemeClr val="tx1"/>
                </a:solidFill>
                <a:latin typeface="Arial" pitchFamily="34" charset="0"/>
              </a:rPr>
              <a:t>exact</a:t>
            </a:r>
            <a:r>
              <a:rPr lang="en-US" sz="2800" dirty="0" smtClean="0">
                <a:solidFill>
                  <a:schemeClr val="tx1"/>
                </a:solidFill>
                <a:latin typeface="Arial" pitchFamily="34" charset="0"/>
              </a:rPr>
              <a:t> </a:t>
            </a:r>
            <a:r>
              <a:rPr lang="en-US" sz="2800" dirty="0" smtClean="0">
                <a:solidFill>
                  <a:srgbClr val="FF0000"/>
                </a:solidFill>
                <a:latin typeface="Arial" pitchFamily="34" charset="0"/>
              </a:rPr>
              <a:t>time …</a:t>
            </a:r>
            <a:endParaRPr lang="en-US" sz="2800" dirty="0">
              <a:solidFill>
                <a:srgbClr val="FF0000"/>
              </a:solidFill>
              <a:latin typeface="Arial" pitchFamily="34" charset="0"/>
            </a:endParaRPr>
          </a:p>
        </p:txBody>
      </p:sp>
      <p:sp>
        <p:nvSpPr>
          <p:cNvPr id="154" name="Text Box 4"/>
          <p:cNvSpPr txBox="1">
            <a:spLocks noChangeArrowheads="1"/>
          </p:cNvSpPr>
          <p:nvPr/>
        </p:nvSpPr>
        <p:spPr bwMode="auto">
          <a:xfrm>
            <a:off x="3230834" y="4834065"/>
            <a:ext cx="4572150" cy="954107"/>
          </a:xfrm>
          <a:prstGeom prst="rect">
            <a:avLst/>
          </a:prstGeom>
          <a:solidFill>
            <a:schemeClr val="accent5">
              <a:lumMod val="20000"/>
              <a:lumOff val="80000"/>
            </a:schemeClr>
          </a:solidFill>
          <a:ln w="38100">
            <a:solidFill>
              <a:srgbClr val="C00000"/>
            </a:solidFill>
          </a:ln>
          <a:effectLst>
            <a:outerShdw blurRad="50800" dist="38100" dir="2700000" algn="tl" rotWithShape="0">
              <a:prstClr val="black">
                <a:alpha val="40000"/>
              </a:prstClr>
            </a:outerShdw>
          </a:effectLst>
          <a:extLst/>
        </p:spPr>
        <p:txBody>
          <a:bodyPr wrap="square">
            <a:spAutoFit/>
          </a:bodyPr>
          <a:lstStyle>
            <a:lvl1pPr>
              <a:defRPr sz="4400">
                <a:solidFill>
                  <a:srgbClr val="0000FF"/>
                </a:solidFill>
                <a:latin typeface="Comic Sans MS" pitchFamily="66" charset="0"/>
              </a:defRPr>
            </a:lvl1pPr>
            <a:lvl2pPr marL="742950" indent="-285750">
              <a:defRPr sz="4400">
                <a:solidFill>
                  <a:srgbClr val="0000FF"/>
                </a:solidFill>
                <a:latin typeface="Comic Sans MS" pitchFamily="66" charset="0"/>
              </a:defRPr>
            </a:lvl2pPr>
            <a:lvl3pPr marL="1143000" indent="-228600">
              <a:defRPr sz="4400">
                <a:solidFill>
                  <a:srgbClr val="0000FF"/>
                </a:solidFill>
                <a:latin typeface="Comic Sans MS" pitchFamily="66" charset="0"/>
              </a:defRPr>
            </a:lvl3pPr>
            <a:lvl4pPr marL="1600200" indent="-228600">
              <a:defRPr sz="4400">
                <a:solidFill>
                  <a:srgbClr val="0000FF"/>
                </a:solidFill>
                <a:latin typeface="Comic Sans MS" pitchFamily="66" charset="0"/>
              </a:defRPr>
            </a:lvl4pPr>
            <a:lvl5pPr marL="2057400" indent="-228600">
              <a:defRPr sz="4400">
                <a:solidFill>
                  <a:srgbClr val="0000FF"/>
                </a:solidFill>
                <a:latin typeface="Comic Sans MS" pitchFamily="66" charset="0"/>
              </a:defRPr>
            </a:lvl5pPr>
            <a:lvl6pPr marL="2514600" indent="-228600" algn="r" eaLnBrk="0" fontAlgn="base" hangingPunct="0">
              <a:lnSpc>
                <a:spcPct val="90000"/>
              </a:lnSpc>
              <a:spcBef>
                <a:spcPct val="20000"/>
              </a:spcBef>
              <a:spcAft>
                <a:spcPct val="0"/>
              </a:spcAft>
              <a:defRPr sz="4400">
                <a:solidFill>
                  <a:srgbClr val="0000FF"/>
                </a:solidFill>
                <a:latin typeface="Comic Sans MS" pitchFamily="66" charset="0"/>
              </a:defRPr>
            </a:lvl6pPr>
            <a:lvl7pPr marL="2971800" indent="-228600" algn="r" eaLnBrk="0" fontAlgn="base" hangingPunct="0">
              <a:lnSpc>
                <a:spcPct val="90000"/>
              </a:lnSpc>
              <a:spcBef>
                <a:spcPct val="20000"/>
              </a:spcBef>
              <a:spcAft>
                <a:spcPct val="0"/>
              </a:spcAft>
              <a:defRPr sz="4400">
                <a:solidFill>
                  <a:srgbClr val="0000FF"/>
                </a:solidFill>
                <a:latin typeface="Comic Sans MS" pitchFamily="66" charset="0"/>
              </a:defRPr>
            </a:lvl7pPr>
            <a:lvl8pPr marL="3429000" indent="-228600" algn="r" eaLnBrk="0" fontAlgn="base" hangingPunct="0">
              <a:lnSpc>
                <a:spcPct val="90000"/>
              </a:lnSpc>
              <a:spcBef>
                <a:spcPct val="20000"/>
              </a:spcBef>
              <a:spcAft>
                <a:spcPct val="0"/>
              </a:spcAft>
              <a:defRPr sz="4400">
                <a:solidFill>
                  <a:srgbClr val="0000FF"/>
                </a:solidFill>
                <a:latin typeface="Comic Sans MS" pitchFamily="66" charset="0"/>
              </a:defRPr>
            </a:lvl8pPr>
            <a:lvl9pPr marL="3886200" indent="-228600" algn="r" eaLnBrk="0" fontAlgn="base" hangingPunct="0">
              <a:lnSpc>
                <a:spcPct val="90000"/>
              </a:lnSpc>
              <a:spcBef>
                <a:spcPct val="20000"/>
              </a:spcBef>
              <a:spcAft>
                <a:spcPct val="0"/>
              </a:spcAft>
              <a:defRPr sz="4400">
                <a:solidFill>
                  <a:srgbClr val="0000FF"/>
                </a:solidFill>
                <a:latin typeface="Comic Sans MS" pitchFamily="66" charset="0"/>
              </a:defRPr>
            </a:lvl9pPr>
          </a:lstStyle>
          <a:p>
            <a:pPr algn="ctr">
              <a:lnSpc>
                <a:spcPct val="100000"/>
              </a:lnSpc>
              <a:spcBef>
                <a:spcPct val="0"/>
              </a:spcBef>
            </a:pPr>
            <a:r>
              <a:rPr lang="en-US" sz="2800" dirty="0" smtClean="0">
                <a:solidFill>
                  <a:srgbClr val="FF0000"/>
                </a:solidFill>
                <a:latin typeface="Arial" pitchFamily="34" charset="0"/>
              </a:rPr>
              <a:t>they will win if attack times are </a:t>
            </a:r>
            <a:r>
              <a:rPr lang="en-US" sz="2800" i="1" dirty="0" smtClean="0">
                <a:solidFill>
                  <a:schemeClr val="tx1"/>
                </a:solidFill>
                <a:latin typeface="Arial" pitchFamily="34" charset="0"/>
              </a:rPr>
              <a:t>sufficiently close</a:t>
            </a:r>
            <a:r>
              <a:rPr lang="en-US" sz="2800" dirty="0" smtClean="0">
                <a:solidFill>
                  <a:srgbClr val="FF0000"/>
                </a:solidFill>
                <a:latin typeface="Arial" pitchFamily="34" charset="0"/>
              </a:rPr>
              <a:t>.</a:t>
            </a:r>
            <a:endParaRPr lang="en-US" sz="2800" dirty="0">
              <a:solidFill>
                <a:srgbClr val="FF0000"/>
              </a:solidFill>
              <a:latin typeface="Arial" pitchFamily="34" charset="0"/>
            </a:endParaRPr>
          </a:p>
        </p:txBody>
      </p:sp>
    </p:spTree>
    <p:extLst>
      <p:ext uri="{BB962C8B-B14F-4D97-AF65-F5344CB8AC3E}">
        <p14:creationId xmlns:p14="http://schemas.microsoft.com/office/powerpoint/2010/main" val="26543421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p:cNvGrpSpPr/>
          <p:nvPr/>
        </p:nvGrpSpPr>
        <p:grpSpPr>
          <a:xfrm>
            <a:off x="3372151" y="2513195"/>
            <a:ext cx="2399699" cy="473075"/>
            <a:chOff x="4248623" y="985200"/>
            <a:chExt cx="2399699" cy="473075"/>
          </a:xfrm>
        </p:grpSpPr>
        <p:sp>
          <p:nvSpPr>
            <p:cNvPr id="20525" name="Oval 39"/>
            <p:cNvSpPr>
              <a:spLocks noChangeArrowheads="1"/>
            </p:cNvSpPr>
            <p:nvPr/>
          </p:nvSpPr>
          <p:spPr bwMode="auto">
            <a:xfrm>
              <a:off x="4248623" y="985200"/>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0</a:t>
              </a:r>
              <a:endParaRPr lang="en-US" sz="2800" dirty="0">
                <a:solidFill>
                  <a:schemeClr val="bg1"/>
                </a:solidFill>
                <a:latin typeface="Arial" pitchFamily="34" charset="0"/>
                <a:cs typeface="Arial" pitchFamily="34" charset="0"/>
              </a:endParaRPr>
            </a:p>
          </p:txBody>
        </p:sp>
        <p:sp>
          <p:nvSpPr>
            <p:cNvPr id="50" name="Oval 39"/>
            <p:cNvSpPr>
              <a:spLocks noChangeArrowheads="1"/>
            </p:cNvSpPr>
            <p:nvPr/>
          </p:nvSpPr>
          <p:spPr bwMode="auto">
            <a:xfrm>
              <a:off x="6092102" y="985200"/>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a:t>
              </a:r>
              <a:endParaRPr lang="en-US" sz="2800" dirty="0">
                <a:solidFill>
                  <a:schemeClr val="bg1"/>
                </a:solidFill>
                <a:latin typeface="Arial" pitchFamily="34" charset="0"/>
                <a:cs typeface="Arial" pitchFamily="34" charset="0"/>
              </a:endParaRPr>
            </a:p>
          </p:txBody>
        </p:sp>
        <p:cxnSp>
          <p:nvCxnSpPr>
            <p:cNvPr id="6" name="Straight Connector 5"/>
            <p:cNvCxnSpPr>
              <a:stCxn id="20525" idx="6"/>
              <a:endCxn id="50" idx="2"/>
            </p:cNvCxnSpPr>
            <p:nvPr/>
          </p:nvCxnSpPr>
          <p:spPr bwMode="auto">
            <a:xfrm>
              <a:off x="4804843" y="1221738"/>
              <a:ext cx="1287259" cy="0"/>
            </a:xfrm>
            <a:prstGeom prst="line">
              <a:avLst/>
            </a:prstGeom>
            <a:noFill/>
            <a:ln w="57150" cap="flat" cmpd="sng" algn="ctr">
              <a:solidFill>
                <a:schemeClr val="tx1"/>
              </a:solidFill>
              <a:prstDash val="solid"/>
              <a:round/>
              <a:headEnd type="none" w="med" len="med"/>
              <a:tailEnd type="none" w="med" len="med"/>
            </a:ln>
            <a:effectLst/>
          </p:spPr>
        </p:cxnSp>
      </p:grpSp>
      <p:grpSp>
        <p:nvGrpSpPr>
          <p:cNvPr id="57" name="Group 56"/>
          <p:cNvGrpSpPr/>
          <p:nvPr/>
        </p:nvGrpSpPr>
        <p:grpSpPr>
          <a:xfrm>
            <a:off x="948625" y="4576658"/>
            <a:ext cx="7246750" cy="473075"/>
            <a:chOff x="1604093" y="5385959"/>
            <a:chExt cx="7246750" cy="473075"/>
          </a:xfrm>
        </p:grpSpPr>
        <p:sp>
          <p:nvSpPr>
            <p:cNvPr id="82" name="Oval 39"/>
            <p:cNvSpPr>
              <a:spLocks noChangeArrowheads="1"/>
            </p:cNvSpPr>
            <p:nvPr/>
          </p:nvSpPr>
          <p:spPr bwMode="auto">
            <a:xfrm>
              <a:off x="1604093" y="5385959"/>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0</a:t>
              </a:r>
              <a:endParaRPr lang="en-US" sz="2800" dirty="0">
                <a:solidFill>
                  <a:schemeClr val="bg1"/>
                </a:solidFill>
                <a:latin typeface="Arial" pitchFamily="34" charset="0"/>
                <a:cs typeface="Arial" pitchFamily="34" charset="0"/>
              </a:endParaRPr>
            </a:p>
          </p:txBody>
        </p:sp>
        <p:sp>
          <p:nvSpPr>
            <p:cNvPr id="47" name="Oval 39"/>
            <p:cNvSpPr>
              <a:spLocks noChangeArrowheads="1"/>
            </p:cNvSpPr>
            <p:nvPr/>
          </p:nvSpPr>
          <p:spPr bwMode="auto">
            <a:xfrm>
              <a:off x="2942199" y="5385959"/>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1/5</a:t>
              </a:r>
              <a:endParaRPr lang="en-US" sz="2800" dirty="0">
                <a:solidFill>
                  <a:schemeClr val="bg1"/>
                </a:solidFill>
                <a:latin typeface="Arial" pitchFamily="34" charset="0"/>
                <a:cs typeface="Arial" pitchFamily="34" charset="0"/>
              </a:endParaRPr>
            </a:p>
          </p:txBody>
        </p:sp>
        <p:cxnSp>
          <p:nvCxnSpPr>
            <p:cNvPr id="48" name="Straight Connector 47"/>
            <p:cNvCxnSpPr/>
            <p:nvPr/>
          </p:nvCxnSpPr>
          <p:spPr bwMode="auto">
            <a:xfrm>
              <a:off x="2177436" y="5622497"/>
              <a:ext cx="746034" cy="0"/>
            </a:xfrm>
            <a:prstGeom prst="line">
              <a:avLst/>
            </a:prstGeom>
            <a:solidFill>
              <a:schemeClr val="tx1"/>
            </a:solidFill>
            <a:ln w="57150" cap="flat" cmpd="sng" algn="ctr">
              <a:solidFill>
                <a:schemeClr val="tx1"/>
              </a:solidFill>
              <a:prstDash val="solid"/>
              <a:round/>
              <a:headEnd type="none" w="med" len="med"/>
              <a:tailEnd type="none" w="med" len="med"/>
            </a:ln>
            <a:effectLst/>
          </p:spPr>
        </p:cxnSp>
        <p:sp>
          <p:nvSpPr>
            <p:cNvPr id="52" name="Oval 39"/>
            <p:cNvSpPr>
              <a:spLocks noChangeArrowheads="1"/>
            </p:cNvSpPr>
            <p:nvPr/>
          </p:nvSpPr>
          <p:spPr bwMode="auto">
            <a:xfrm>
              <a:off x="4280305" y="5385959"/>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2/5</a:t>
              </a:r>
              <a:endParaRPr lang="en-US" sz="2800" dirty="0">
                <a:solidFill>
                  <a:schemeClr val="bg1"/>
                </a:solidFill>
                <a:latin typeface="Arial" pitchFamily="34" charset="0"/>
                <a:cs typeface="Arial" pitchFamily="34" charset="0"/>
              </a:endParaRPr>
            </a:p>
          </p:txBody>
        </p:sp>
        <p:cxnSp>
          <p:nvCxnSpPr>
            <p:cNvPr id="53" name="Straight Connector 52"/>
            <p:cNvCxnSpPr/>
            <p:nvPr/>
          </p:nvCxnSpPr>
          <p:spPr bwMode="auto">
            <a:xfrm>
              <a:off x="3515542" y="5622497"/>
              <a:ext cx="746034" cy="0"/>
            </a:xfrm>
            <a:prstGeom prst="line">
              <a:avLst/>
            </a:prstGeom>
            <a:noFill/>
            <a:ln w="57150" cap="flat" cmpd="sng" algn="ctr">
              <a:solidFill>
                <a:schemeClr val="tx1"/>
              </a:solidFill>
              <a:prstDash val="solid"/>
              <a:round/>
              <a:headEnd type="none" w="med" len="med"/>
              <a:tailEnd type="none" w="med" len="med"/>
            </a:ln>
            <a:effectLst/>
          </p:spPr>
        </p:cxnSp>
        <p:sp>
          <p:nvSpPr>
            <p:cNvPr id="55" name="Oval 39"/>
            <p:cNvSpPr>
              <a:spLocks noChangeArrowheads="1"/>
            </p:cNvSpPr>
            <p:nvPr/>
          </p:nvSpPr>
          <p:spPr bwMode="auto">
            <a:xfrm>
              <a:off x="5618411" y="5385959"/>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3/5</a:t>
              </a:r>
              <a:endParaRPr lang="en-US" sz="2800" dirty="0">
                <a:solidFill>
                  <a:schemeClr val="bg1"/>
                </a:solidFill>
                <a:latin typeface="Arial" pitchFamily="34" charset="0"/>
                <a:cs typeface="Arial" pitchFamily="34" charset="0"/>
              </a:endParaRPr>
            </a:p>
          </p:txBody>
        </p:sp>
        <p:cxnSp>
          <p:nvCxnSpPr>
            <p:cNvPr id="56" name="Straight Connector 55"/>
            <p:cNvCxnSpPr/>
            <p:nvPr/>
          </p:nvCxnSpPr>
          <p:spPr bwMode="auto">
            <a:xfrm>
              <a:off x="4853648" y="5622497"/>
              <a:ext cx="746034" cy="0"/>
            </a:xfrm>
            <a:prstGeom prst="line">
              <a:avLst/>
            </a:prstGeom>
            <a:solidFill>
              <a:schemeClr val="tx1"/>
            </a:solidFill>
            <a:ln w="57150" cap="flat" cmpd="sng" algn="ctr">
              <a:solidFill>
                <a:schemeClr val="tx1"/>
              </a:solidFill>
              <a:prstDash val="solid"/>
              <a:round/>
              <a:headEnd type="none" w="med" len="med"/>
              <a:tailEnd type="none" w="med" len="med"/>
            </a:ln>
            <a:effectLst/>
          </p:spPr>
        </p:cxnSp>
        <p:sp>
          <p:nvSpPr>
            <p:cNvPr id="58" name="Oval 39"/>
            <p:cNvSpPr>
              <a:spLocks noChangeArrowheads="1"/>
            </p:cNvSpPr>
            <p:nvPr/>
          </p:nvSpPr>
          <p:spPr bwMode="auto">
            <a:xfrm>
              <a:off x="6956517" y="5385959"/>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4/5</a:t>
              </a:r>
              <a:endParaRPr lang="en-US" sz="2800" dirty="0">
                <a:solidFill>
                  <a:schemeClr val="bg1"/>
                </a:solidFill>
                <a:latin typeface="Arial" pitchFamily="34" charset="0"/>
                <a:cs typeface="Arial" pitchFamily="34" charset="0"/>
              </a:endParaRPr>
            </a:p>
          </p:txBody>
        </p:sp>
        <p:cxnSp>
          <p:nvCxnSpPr>
            <p:cNvPr id="60" name="Straight Connector 59"/>
            <p:cNvCxnSpPr/>
            <p:nvPr/>
          </p:nvCxnSpPr>
          <p:spPr bwMode="auto">
            <a:xfrm>
              <a:off x="6191754" y="5622497"/>
              <a:ext cx="746034" cy="0"/>
            </a:xfrm>
            <a:prstGeom prst="line">
              <a:avLst/>
            </a:prstGeom>
            <a:noFill/>
            <a:ln w="57150" cap="flat" cmpd="sng" algn="ctr">
              <a:solidFill>
                <a:schemeClr val="tx1"/>
              </a:solidFill>
              <a:prstDash val="solid"/>
              <a:round/>
              <a:headEnd type="none" w="med" len="med"/>
              <a:tailEnd type="none" w="med" len="med"/>
            </a:ln>
            <a:effectLst/>
          </p:spPr>
        </p:cxnSp>
        <p:sp>
          <p:nvSpPr>
            <p:cNvPr id="64" name="Oval 39"/>
            <p:cNvSpPr>
              <a:spLocks noChangeArrowheads="1"/>
            </p:cNvSpPr>
            <p:nvPr/>
          </p:nvSpPr>
          <p:spPr bwMode="auto">
            <a:xfrm>
              <a:off x="8294623" y="5385959"/>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a:t>
              </a:r>
              <a:endParaRPr lang="en-US" sz="2800" dirty="0">
                <a:solidFill>
                  <a:schemeClr val="bg1"/>
                </a:solidFill>
                <a:latin typeface="Arial" pitchFamily="34" charset="0"/>
                <a:cs typeface="Arial" pitchFamily="34" charset="0"/>
              </a:endParaRPr>
            </a:p>
          </p:txBody>
        </p:sp>
        <p:cxnSp>
          <p:nvCxnSpPr>
            <p:cNvPr id="70" name="Straight Connector 69"/>
            <p:cNvCxnSpPr/>
            <p:nvPr/>
          </p:nvCxnSpPr>
          <p:spPr bwMode="auto">
            <a:xfrm>
              <a:off x="7529860" y="5622497"/>
              <a:ext cx="746034" cy="0"/>
            </a:xfrm>
            <a:prstGeom prst="line">
              <a:avLst/>
            </a:prstGeom>
            <a:solidFill>
              <a:schemeClr val="tx1"/>
            </a:solidFill>
            <a:ln w="57150" cap="flat" cmpd="sng" algn="ctr">
              <a:solidFill>
                <a:schemeClr val="tx1"/>
              </a:solidFill>
              <a:prstDash val="solid"/>
              <a:round/>
              <a:headEnd type="none" w="med" len="med"/>
              <a:tailEnd type="none" w="med" len="med"/>
            </a:ln>
            <a:effectLst/>
          </p:spPr>
        </p:cxnSp>
      </p:grpSp>
      <p:sp>
        <p:nvSpPr>
          <p:cNvPr id="2" name="Title 1"/>
          <p:cNvSpPr>
            <a:spLocks noGrp="1"/>
          </p:cNvSpPr>
          <p:nvPr>
            <p:ph type="title"/>
          </p:nvPr>
        </p:nvSpPr>
        <p:spPr/>
        <p:txBody>
          <a:bodyPr/>
          <a:lstStyle/>
          <a:p>
            <a:r>
              <a:rPr lang="en-US" dirty="0" smtClean="0"/>
              <a:t>Coordinated Attack Graphs</a:t>
            </a:r>
            <a:endParaRPr lang="en-US" dirty="0"/>
          </a:p>
        </p:txBody>
      </p:sp>
      <p:sp>
        <p:nvSpPr>
          <p:cNvPr id="4" name="Footer Placeholder 3"/>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26" name="Down Arrow 25"/>
          <p:cNvSpPr/>
          <p:nvPr/>
        </p:nvSpPr>
        <p:spPr bwMode="auto">
          <a:xfrm>
            <a:off x="3722641" y="3324264"/>
            <a:ext cx="1698718" cy="914400"/>
          </a:xfrm>
          <a:prstGeom prst="down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sp>
        <p:nvSpPr>
          <p:cNvPr id="22" name="TextBox 21"/>
          <p:cNvSpPr txBox="1"/>
          <p:nvPr/>
        </p:nvSpPr>
        <p:spPr>
          <a:xfrm>
            <a:off x="4405238" y="1590426"/>
            <a:ext cx="407484"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I</a:t>
            </a:r>
          </a:p>
        </p:txBody>
      </p:sp>
      <p:sp>
        <p:nvSpPr>
          <p:cNvPr id="23" name="TextBox 22"/>
          <p:cNvSpPr txBox="1"/>
          <p:nvPr/>
        </p:nvSpPr>
        <p:spPr>
          <a:xfrm>
            <a:off x="4327205" y="5387726"/>
            <a:ext cx="511679"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O</a:t>
            </a: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66</a:t>
            </a:fld>
            <a:endParaRPr lang="en-US"/>
          </a:p>
        </p:txBody>
      </p:sp>
    </p:spTree>
    <p:extLst>
      <p:ext uri="{BB962C8B-B14F-4D97-AF65-F5344CB8AC3E}">
        <p14:creationId xmlns:p14="http://schemas.microsoft.com/office/powerpoint/2010/main" val="26002623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p:cNvGrpSpPr/>
          <p:nvPr/>
        </p:nvGrpSpPr>
        <p:grpSpPr>
          <a:xfrm>
            <a:off x="3372151" y="2513195"/>
            <a:ext cx="2399699" cy="473075"/>
            <a:chOff x="4248623" y="985200"/>
            <a:chExt cx="2399699" cy="473075"/>
          </a:xfrm>
        </p:grpSpPr>
        <p:sp>
          <p:nvSpPr>
            <p:cNvPr id="20525" name="Oval 39"/>
            <p:cNvSpPr>
              <a:spLocks noChangeArrowheads="1"/>
            </p:cNvSpPr>
            <p:nvPr/>
          </p:nvSpPr>
          <p:spPr bwMode="auto">
            <a:xfrm>
              <a:off x="4248623" y="985200"/>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0</a:t>
              </a:r>
              <a:endParaRPr lang="en-US" sz="2800" dirty="0">
                <a:solidFill>
                  <a:schemeClr val="bg1"/>
                </a:solidFill>
                <a:latin typeface="Arial" pitchFamily="34" charset="0"/>
                <a:cs typeface="Arial" pitchFamily="34" charset="0"/>
              </a:endParaRPr>
            </a:p>
          </p:txBody>
        </p:sp>
        <p:sp>
          <p:nvSpPr>
            <p:cNvPr id="50" name="Oval 39"/>
            <p:cNvSpPr>
              <a:spLocks noChangeArrowheads="1"/>
            </p:cNvSpPr>
            <p:nvPr/>
          </p:nvSpPr>
          <p:spPr bwMode="auto">
            <a:xfrm>
              <a:off x="6092102" y="985200"/>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a:t>
              </a:r>
              <a:endParaRPr lang="en-US" sz="2800" dirty="0">
                <a:solidFill>
                  <a:schemeClr val="bg1"/>
                </a:solidFill>
                <a:latin typeface="Arial" pitchFamily="34" charset="0"/>
                <a:cs typeface="Arial" pitchFamily="34" charset="0"/>
              </a:endParaRPr>
            </a:p>
          </p:txBody>
        </p:sp>
        <p:cxnSp>
          <p:nvCxnSpPr>
            <p:cNvPr id="6" name="Straight Connector 5"/>
            <p:cNvCxnSpPr>
              <a:stCxn id="20525" idx="6"/>
              <a:endCxn id="50" idx="2"/>
            </p:cNvCxnSpPr>
            <p:nvPr/>
          </p:nvCxnSpPr>
          <p:spPr bwMode="auto">
            <a:xfrm>
              <a:off x="4804843" y="1221738"/>
              <a:ext cx="1287259" cy="0"/>
            </a:xfrm>
            <a:prstGeom prst="line">
              <a:avLst/>
            </a:prstGeom>
            <a:noFill/>
            <a:ln w="57150" cap="flat" cmpd="sng" algn="ctr">
              <a:solidFill>
                <a:schemeClr val="bg1">
                  <a:lumMod val="75000"/>
                </a:schemeClr>
              </a:solidFill>
              <a:prstDash val="solid"/>
              <a:round/>
              <a:headEnd type="none" w="med" len="med"/>
              <a:tailEnd type="none" w="med" len="med"/>
            </a:ln>
            <a:effectLst/>
          </p:spPr>
        </p:cxnSp>
      </p:grpSp>
      <p:grpSp>
        <p:nvGrpSpPr>
          <p:cNvPr id="57" name="Group 56"/>
          <p:cNvGrpSpPr/>
          <p:nvPr/>
        </p:nvGrpSpPr>
        <p:grpSpPr>
          <a:xfrm>
            <a:off x="948625" y="4576658"/>
            <a:ext cx="7246750" cy="473075"/>
            <a:chOff x="1604093" y="5385959"/>
            <a:chExt cx="7246750" cy="473075"/>
          </a:xfrm>
        </p:grpSpPr>
        <p:sp>
          <p:nvSpPr>
            <p:cNvPr id="82" name="Oval 39"/>
            <p:cNvSpPr>
              <a:spLocks noChangeArrowheads="1"/>
            </p:cNvSpPr>
            <p:nvPr/>
          </p:nvSpPr>
          <p:spPr bwMode="auto">
            <a:xfrm>
              <a:off x="1604093" y="5385959"/>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0</a:t>
              </a:r>
              <a:endParaRPr lang="en-US" sz="2800" dirty="0">
                <a:solidFill>
                  <a:schemeClr val="bg1"/>
                </a:solidFill>
                <a:latin typeface="Arial" pitchFamily="34" charset="0"/>
                <a:cs typeface="Arial" pitchFamily="34" charset="0"/>
              </a:endParaRPr>
            </a:p>
          </p:txBody>
        </p:sp>
        <p:sp>
          <p:nvSpPr>
            <p:cNvPr id="47" name="Oval 39"/>
            <p:cNvSpPr>
              <a:spLocks noChangeArrowheads="1"/>
            </p:cNvSpPr>
            <p:nvPr/>
          </p:nvSpPr>
          <p:spPr bwMode="auto">
            <a:xfrm>
              <a:off x="2942199" y="5385959"/>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1/5</a:t>
              </a:r>
              <a:endParaRPr lang="en-US" sz="2800" dirty="0">
                <a:solidFill>
                  <a:schemeClr val="bg1"/>
                </a:solidFill>
                <a:latin typeface="Arial" pitchFamily="34" charset="0"/>
                <a:cs typeface="Arial" pitchFamily="34" charset="0"/>
              </a:endParaRPr>
            </a:p>
          </p:txBody>
        </p:sp>
        <p:cxnSp>
          <p:nvCxnSpPr>
            <p:cNvPr id="48" name="Straight Connector 47"/>
            <p:cNvCxnSpPr/>
            <p:nvPr/>
          </p:nvCxnSpPr>
          <p:spPr bwMode="auto">
            <a:xfrm>
              <a:off x="2177436" y="5622497"/>
              <a:ext cx="746034" cy="0"/>
            </a:xfrm>
            <a:prstGeom prst="line">
              <a:avLst/>
            </a:prstGeom>
            <a:solidFill>
              <a:schemeClr val="tx1"/>
            </a:solidFill>
            <a:ln w="57150" cap="flat" cmpd="sng" algn="ctr">
              <a:solidFill>
                <a:schemeClr val="bg1">
                  <a:lumMod val="75000"/>
                </a:schemeClr>
              </a:solidFill>
              <a:prstDash val="solid"/>
              <a:round/>
              <a:headEnd type="none" w="med" len="med"/>
              <a:tailEnd type="none" w="med" len="med"/>
            </a:ln>
            <a:effectLst/>
          </p:spPr>
        </p:cxnSp>
        <p:sp>
          <p:nvSpPr>
            <p:cNvPr id="52" name="Oval 39"/>
            <p:cNvSpPr>
              <a:spLocks noChangeArrowheads="1"/>
            </p:cNvSpPr>
            <p:nvPr/>
          </p:nvSpPr>
          <p:spPr bwMode="auto">
            <a:xfrm>
              <a:off x="4280305" y="5385959"/>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2/5</a:t>
              </a:r>
              <a:endParaRPr lang="en-US" sz="2800" dirty="0">
                <a:solidFill>
                  <a:schemeClr val="bg1"/>
                </a:solidFill>
                <a:latin typeface="Arial" pitchFamily="34" charset="0"/>
                <a:cs typeface="Arial" pitchFamily="34" charset="0"/>
              </a:endParaRPr>
            </a:p>
          </p:txBody>
        </p:sp>
        <p:cxnSp>
          <p:nvCxnSpPr>
            <p:cNvPr id="53" name="Straight Connector 52"/>
            <p:cNvCxnSpPr/>
            <p:nvPr/>
          </p:nvCxnSpPr>
          <p:spPr bwMode="auto">
            <a:xfrm>
              <a:off x="3515542" y="5622497"/>
              <a:ext cx="746034" cy="0"/>
            </a:xfrm>
            <a:prstGeom prst="line">
              <a:avLst/>
            </a:prstGeom>
            <a:noFill/>
            <a:ln w="57150" cap="flat" cmpd="sng" algn="ctr">
              <a:solidFill>
                <a:schemeClr val="bg1">
                  <a:lumMod val="75000"/>
                </a:schemeClr>
              </a:solidFill>
              <a:prstDash val="solid"/>
              <a:round/>
              <a:headEnd type="none" w="med" len="med"/>
              <a:tailEnd type="none" w="med" len="med"/>
            </a:ln>
            <a:effectLst/>
          </p:spPr>
        </p:cxnSp>
        <p:sp>
          <p:nvSpPr>
            <p:cNvPr id="55" name="Oval 39"/>
            <p:cNvSpPr>
              <a:spLocks noChangeArrowheads="1"/>
            </p:cNvSpPr>
            <p:nvPr/>
          </p:nvSpPr>
          <p:spPr bwMode="auto">
            <a:xfrm>
              <a:off x="5618411" y="5385959"/>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3/5</a:t>
              </a:r>
              <a:endParaRPr lang="en-US" sz="2800" dirty="0">
                <a:solidFill>
                  <a:schemeClr val="bg1"/>
                </a:solidFill>
                <a:latin typeface="Arial" pitchFamily="34" charset="0"/>
                <a:cs typeface="Arial" pitchFamily="34" charset="0"/>
              </a:endParaRPr>
            </a:p>
          </p:txBody>
        </p:sp>
        <p:cxnSp>
          <p:nvCxnSpPr>
            <p:cNvPr id="56" name="Straight Connector 55"/>
            <p:cNvCxnSpPr/>
            <p:nvPr/>
          </p:nvCxnSpPr>
          <p:spPr bwMode="auto">
            <a:xfrm>
              <a:off x="4853648" y="5622497"/>
              <a:ext cx="746034" cy="0"/>
            </a:xfrm>
            <a:prstGeom prst="line">
              <a:avLst/>
            </a:prstGeom>
            <a:solidFill>
              <a:schemeClr val="tx1"/>
            </a:solidFill>
            <a:ln w="57150" cap="flat" cmpd="sng" algn="ctr">
              <a:solidFill>
                <a:schemeClr val="bg1">
                  <a:lumMod val="75000"/>
                </a:schemeClr>
              </a:solidFill>
              <a:prstDash val="solid"/>
              <a:round/>
              <a:headEnd type="none" w="med" len="med"/>
              <a:tailEnd type="none" w="med" len="med"/>
            </a:ln>
            <a:effectLst/>
          </p:spPr>
        </p:cxnSp>
        <p:sp>
          <p:nvSpPr>
            <p:cNvPr id="58" name="Oval 39"/>
            <p:cNvSpPr>
              <a:spLocks noChangeArrowheads="1"/>
            </p:cNvSpPr>
            <p:nvPr/>
          </p:nvSpPr>
          <p:spPr bwMode="auto">
            <a:xfrm>
              <a:off x="6956517" y="5385959"/>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4/5</a:t>
              </a:r>
              <a:endParaRPr lang="en-US" sz="2800" dirty="0">
                <a:solidFill>
                  <a:schemeClr val="bg1"/>
                </a:solidFill>
                <a:latin typeface="Arial" pitchFamily="34" charset="0"/>
                <a:cs typeface="Arial" pitchFamily="34" charset="0"/>
              </a:endParaRPr>
            </a:p>
          </p:txBody>
        </p:sp>
        <p:cxnSp>
          <p:nvCxnSpPr>
            <p:cNvPr id="60" name="Straight Connector 59"/>
            <p:cNvCxnSpPr/>
            <p:nvPr/>
          </p:nvCxnSpPr>
          <p:spPr bwMode="auto">
            <a:xfrm>
              <a:off x="6191754" y="5622497"/>
              <a:ext cx="746034" cy="0"/>
            </a:xfrm>
            <a:prstGeom prst="line">
              <a:avLst/>
            </a:prstGeom>
            <a:noFill/>
            <a:ln w="57150" cap="flat" cmpd="sng" algn="ctr">
              <a:solidFill>
                <a:schemeClr val="bg1">
                  <a:lumMod val="75000"/>
                </a:schemeClr>
              </a:solidFill>
              <a:prstDash val="solid"/>
              <a:round/>
              <a:headEnd type="none" w="med" len="med"/>
              <a:tailEnd type="none" w="med" len="med"/>
            </a:ln>
            <a:effectLst/>
          </p:spPr>
        </p:cxnSp>
        <p:sp>
          <p:nvSpPr>
            <p:cNvPr id="64" name="Oval 39"/>
            <p:cNvSpPr>
              <a:spLocks noChangeArrowheads="1"/>
            </p:cNvSpPr>
            <p:nvPr/>
          </p:nvSpPr>
          <p:spPr bwMode="auto">
            <a:xfrm>
              <a:off x="8294623" y="5385959"/>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a:t>
              </a:r>
              <a:endParaRPr lang="en-US" sz="2800" dirty="0">
                <a:solidFill>
                  <a:schemeClr val="bg1"/>
                </a:solidFill>
                <a:latin typeface="Arial" pitchFamily="34" charset="0"/>
                <a:cs typeface="Arial" pitchFamily="34" charset="0"/>
              </a:endParaRPr>
            </a:p>
          </p:txBody>
        </p:sp>
        <p:cxnSp>
          <p:nvCxnSpPr>
            <p:cNvPr id="70" name="Straight Connector 69"/>
            <p:cNvCxnSpPr/>
            <p:nvPr/>
          </p:nvCxnSpPr>
          <p:spPr bwMode="auto">
            <a:xfrm>
              <a:off x="7529860" y="5622497"/>
              <a:ext cx="746034" cy="0"/>
            </a:xfrm>
            <a:prstGeom prst="line">
              <a:avLst/>
            </a:prstGeom>
            <a:solidFill>
              <a:schemeClr val="tx1"/>
            </a:solidFill>
            <a:ln w="57150" cap="flat" cmpd="sng" algn="ctr">
              <a:solidFill>
                <a:schemeClr val="bg1">
                  <a:lumMod val="75000"/>
                </a:schemeClr>
              </a:solidFill>
              <a:prstDash val="solid"/>
              <a:round/>
              <a:headEnd type="none" w="med" len="med"/>
              <a:tailEnd type="none" w="med" len="med"/>
            </a:ln>
            <a:effectLst/>
          </p:spPr>
        </p:cxnSp>
      </p:grpSp>
      <p:sp>
        <p:nvSpPr>
          <p:cNvPr id="2" name="Title 1"/>
          <p:cNvSpPr>
            <a:spLocks noGrp="1"/>
          </p:cNvSpPr>
          <p:nvPr>
            <p:ph type="title"/>
          </p:nvPr>
        </p:nvSpPr>
        <p:spPr/>
        <p:txBody>
          <a:bodyPr/>
          <a:lstStyle/>
          <a:p>
            <a:r>
              <a:rPr lang="en-US" dirty="0" smtClean="0"/>
              <a:t>Coordinated Attack Graphs</a:t>
            </a:r>
            <a:endParaRPr lang="en-US" dirty="0"/>
          </a:p>
        </p:txBody>
      </p:sp>
      <p:sp>
        <p:nvSpPr>
          <p:cNvPr id="4" name="Footer Placeholder 3"/>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26" name="Down Arrow 25"/>
          <p:cNvSpPr/>
          <p:nvPr/>
        </p:nvSpPr>
        <p:spPr bwMode="auto">
          <a:xfrm>
            <a:off x="3722641" y="3324264"/>
            <a:ext cx="1698718" cy="914400"/>
          </a:xfrm>
          <a:prstGeom prst="down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sp>
        <p:nvSpPr>
          <p:cNvPr id="22" name="TextBox 21"/>
          <p:cNvSpPr txBox="1"/>
          <p:nvPr/>
        </p:nvSpPr>
        <p:spPr>
          <a:xfrm>
            <a:off x="4405238" y="1590426"/>
            <a:ext cx="407484"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I</a:t>
            </a:r>
          </a:p>
        </p:txBody>
      </p:sp>
      <p:sp>
        <p:nvSpPr>
          <p:cNvPr id="23" name="TextBox 22"/>
          <p:cNvSpPr txBox="1"/>
          <p:nvPr/>
        </p:nvSpPr>
        <p:spPr>
          <a:xfrm>
            <a:off x="4327205" y="5387726"/>
            <a:ext cx="511679"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O</a:t>
            </a: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67</a:t>
            </a:fld>
            <a:endParaRPr lang="en-US"/>
          </a:p>
        </p:txBody>
      </p:sp>
    </p:spTree>
    <p:extLst>
      <p:ext uri="{BB962C8B-B14F-4D97-AF65-F5344CB8AC3E}">
        <p14:creationId xmlns:p14="http://schemas.microsoft.com/office/powerpoint/2010/main" val="339669554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p:cNvGrpSpPr/>
          <p:nvPr/>
        </p:nvGrpSpPr>
        <p:grpSpPr>
          <a:xfrm>
            <a:off x="3372151" y="2513195"/>
            <a:ext cx="2399699" cy="473075"/>
            <a:chOff x="4248623" y="985200"/>
            <a:chExt cx="2399699" cy="473075"/>
          </a:xfrm>
        </p:grpSpPr>
        <p:sp>
          <p:nvSpPr>
            <p:cNvPr id="20525" name="Oval 39"/>
            <p:cNvSpPr>
              <a:spLocks noChangeArrowheads="1"/>
            </p:cNvSpPr>
            <p:nvPr/>
          </p:nvSpPr>
          <p:spPr bwMode="auto">
            <a:xfrm>
              <a:off x="4248623" y="985200"/>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0</a:t>
              </a:r>
              <a:endParaRPr lang="en-US" sz="2800" dirty="0">
                <a:solidFill>
                  <a:schemeClr val="bg1"/>
                </a:solidFill>
                <a:latin typeface="Arial" pitchFamily="34" charset="0"/>
                <a:cs typeface="Arial" pitchFamily="34" charset="0"/>
              </a:endParaRPr>
            </a:p>
          </p:txBody>
        </p:sp>
        <p:sp>
          <p:nvSpPr>
            <p:cNvPr id="50" name="Oval 39"/>
            <p:cNvSpPr>
              <a:spLocks noChangeArrowheads="1"/>
            </p:cNvSpPr>
            <p:nvPr/>
          </p:nvSpPr>
          <p:spPr bwMode="auto">
            <a:xfrm>
              <a:off x="6092102" y="985200"/>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a:t>
              </a:r>
              <a:endParaRPr lang="en-US" sz="2800" dirty="0">
                <a:solidFill>
                  <a:schemeClr val="bg1"/>
                </a:solidFill>
                <a:latin typeface="Arial" pitchFamily="34" charset="0"/>
                <a:cs typeface="Arial" pitchFamily="34" charset="0"/>
              </a:endParaRPr>
            </a:p>
          </p:txBody>
        </p:sp>
        <p:cxnSp>
          <p:nvCxnSpPr>
            <p:cNvPr id="6" name="Straight Connector 5"/>
            <p:cNvCxnSpPr>
              <a:stCxn id="20525" idx="6"/>
              <a:endCxn id="50" idx="2"/>
            </p:cNvCxnSpPr>
            <p:nvPr/>
          </p:nvCxnSpPr>
          <p:spPr bwMode="auto">
            <a:xfrm>
              <a:off x="4804843" y="1221738"/>
              <a:ext cx="1287259" cy="0"/>
            </a:xfrm>
            <a:prstGeom prst="line">
              <a:avLst/>
            </a:prstGeom>
            <a:noFill/>
            <a:ln w="57150" cap="flat" cmpd="sng" algn="ctr">
              <a:solidFill>
                <a:schemeClr val="bg1">
                  <a:lumMod val="75000"/>
                </a:schemeClr>
              </a:solidFill>
              <a:prstDash val="solid"/>
              <a:round/>
              <a:headEnd type="none" w="med" len="med"/>
              <a:tailEnd type="none" w="med" len="med"/>
            </a:ln>
            <a:effectLst/>
          </p:spPr>
        </p:cxnSp>
      </p:grpSp>
      <p:grpSp>
        <p:nvGrpSpPr>
          <p:cNvPr id="57" name="Group 56"/>
          <p:cNvGrpSpPr/>
          <p:nvPr/>
        </p:nvGrpSpPr>
        <p:grpSpPr>
          <a:xfrm>
            <a:off x="948625" y="4576658"/>
            <a:ext cx="7246750" cy="473075"/>
            <a:chOff x="1604093" y="5385959"/>
            <a:chExt cx="7246750" cy="473075"/>
          </a:xfrm>
        </p:grpSpPr>
        <p:sp>
          <p:nvSpPr>
            <p:cNvPr id="82" name="Oval 39"/>
            <p:cNvSpPr>
              <a:spLocks noChangeArrowheads="1"/>
            </p:cNvSpPr>
            <p:nvPr/>
          </p:nvSpPr>
          <p:spPr bwMode="auto">
            <a:xfrm>
              <a:off x="1604093" y="5385959"/>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0</a:t>
              </a:r>
              <a:endParaRPr lang="en-US" sz="2800" dirty="0">
                <a:solidFill>
                  <a:schemeClr val="bg1"/>
                </a:solidFill>
                <a:latin typeface="Arial" pitchFamily="34" charset="0"/>
                <a:cs typeface="Arial" pitchFamily="34" charset="0"/>
              </a:endParaRPr>
            </a:p>
          </p:txBody>
        </p:sp>
        <p:sp>
          <p:nvSpPr>
            <p:cNvPr id="47" name="Oval 39"/>
            <p:cNvSpPr>
              <a:spLocks noChangeArrowheads="1"/>
            </p:cNvSpPr>
            <p:nvPr/>
          </p:nvSpPr>
          <p:spPr bwMode="auto">
            <a:xfrm>
              <a:off x="2942199" y="5385959"/>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1/5</a:t>
              </a:r>
              <a:endParaRPr lang="en-US" sz="2800" dirty="0">
                <a:solidFill>
                  <a:schemeClr val="bg1"/>
                </a:solidFill>
                <a:latin typeface="Arial" pitchFamily="34" charset="0"/>
                <a:cs typeface="Arial" pitchFamily="34" charset="0"/>
              </a:endParaRPr>
            </a:p>
          </p:txBody>
        </p:sp>
        <p:cxnSp>
          <p:nvCxnSpPr>
            <p:cNvPr id="48" name="Straight Connector 47"/>
            <p:cNvCxnSpPr/>
            <p:nvPr/>
          </p:nvCxnSpPr>
          <p:spPr bwMode="auto">
            <a:xfrm>
              <a:off x="2177436" y="5622497"/>
              <a:ext cx="746034" cy="0"/>
            </a:xfrm>
            <a:prstGeom prst="line">
              <a:avLst/>
            </a:prstGeom>
            <a:solidFill>
              <a:schemeClr val="tx1"/>
            </a:solidFill>
            <a:ln w="57150" cap="flat" cmpd="sng" algn="ctr">
              <a:solidFill>
                <a:schemeClr val="bg1">
                  <a:lumMod val="75000"/>
                </a:schemeClr>
              </a:solidFill>
              <a:prstDash val="solid"/>
              <a:round/>
              <a:headEnd type="none" w="med" len="med"/>
              <a:tailEnd type="none" w="med" len="med"/>
            </a:ln>
            <a:effectLst/>
          </p:spPr>
        </p:cxnSp>
        <p:sp>
          <p:nvSpPr>
            <p:cNvPr id="52" name="Oval 39"/>
            <p:cNvSpPr>
              <a:spLocks noChangeArrowheads="1"/>
            </p:cNvSpPr>
            <p:nvPr/>
          </p:nvSpPr>
          <p:spPr bwMode="auto">
            <a:xfrm>
              <a:off x="4280305" y="5385959"/>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2/5</a:t>
              </a:r>
              <a:endParaRPr lang="en-US" sz="2800" dirty="0">
                <a:solidFill>
                  <a:schemeClr val="bg1"/>
                </a:solidFill>
                <a:latin typeface="Arial" pitchFamily="34" charset="0"/>
                <a:cs typeface="Arial" pitchFamily="34" charset="0"/>
              </a:endParaRPr>
            </a:p>
          </p:txBody>
        </p:sp>
        <p:cxnSp>
          <p:nvCxnSpPr>
            <p:cNvPr id="53" name="Straight Connector 52"/>
            <p:cNvCxnSpPr/>
            <p:nvPr/>
          </p:nvCxnSpPr>
          <p:spPr bwMode="auto">
            <a:xfrm>
              <a:off x="3515542" y="5622497"/>
              <a:ext cx="746034" cy="0"/>
            </a:xfrm>
            <a:prstGeom prst="line">
              <a:avLst/>
            </a:prstGeom>
            <a:noFill/>
            <a:ln w="57150" cap="flat" cmpd="sng" algn="ctr">
              <a:solidFill>
                <a:schemeClr val="bg1">
                  <a:lumMod val="75000"/>
                </a:schemeClr>
              </a:solidFill>
              <a:prstDash val="solid"/>
              <a:round/>
              <a:headEnd type="none" w="med" len="med"/>
              <a:tailEnd type="none" w="med" len="med"/>
            </a:ln>
            <a:effectLst/>
          </p:spPr>
        </p:cxnSp>
        <p:sp>
          <p:nvSpPr>
            <p:cNvPr id="55" name="Oval 39"/>
            <p:cNvSpPr>
              <a:spLocks noChangeArrowheads="1"/>
            </p:cNvSpPr>
            <p:nvPr/>
          </p:nvSpPr>
          <p:spPr bwMode="auto">
            <a:xfrm>
              <a:off x="5618411" y="5385959"/>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3/5</a:t>
              </a:r>
              <a:endParaRPr lang="en-US" sz="2800" dirty="0">
                <a:solidFill>
                  <a:schemeClr val="bg1"/>
                </a:solidFill>
                <a:latin typeface="Arial" pitchFamily="34" charset="0"/>
                <a:cs typeface="Arial" pitchFamily="34" charset="0"/>
              </a:endParaRPr>
            </a:p>
          </p:txBody>
        </p:sp>
        <p:cxnSp>
          <p:nvCxnSpPr>
            <p:cNvPr id="56" name="Straight Connector 55"/>
            <p:cNvCxnSpPr/>
            <p:nvPr/>
          </p:nvCxnSpPr>
          <p:spPr bwMode="auto">
            <a:xfrm>
              <a:off x="4853648" y="5622497"/>
              <a:ext cx="746034" cy="0"/>
            </a:xfrm>
            <a:prstGeom prst="line">
              <a:avLst/>
            </a:prstGeom>
            <a:solidFill>
              <a:schemeClr val="tx1"/>
            </a:solidFill>
            <a:ln w="57150" cap="flat" cmpd="sng" algn="ctr">
              <a:solidFill>
                <a:schemeClr val="bg1">
                  <a:lumMod val="75000"/>
                </a:schemeClr>
              </a:solidFill>
              <a:prstDash val="solid"/>
              <a:round/>
              <a:headEnd type="none" w="med" len="med"/>
              <a:tailEnd type="none" w="med" len="med"/>
            </a:ln>
            <a:effectLst/>
          </p:spPr>
        </p:cxnSp>
        <p:sp>
          <p:nvSpPr>
            <p:cNvPr id="58" name="Oval 39"/>
            <p:cNvSpPr>
              <a:spLocks noChangeArrowheads="1"/>
            </p:cNvSpPr>
            <p:nvPr/>
          </p:nvSpPr>
          <p:spPr bwMode="auto">
            <a:xfrm>
              <a:off x="6956517" y="5385959"/>
              <a:ext cx="556220" cy="473075"/>
            </a:xfrm>
            <a:prstGeom prst="ellipse">
              <a:avLst/>
            </a:prstGeom>
            <a:solidFill>
              <a:schemeClr val="bg1">
                <a:lumMod val="75000"/>
              </a:schemeClr>
            </a:solidFill>
            <a:ln w="38100">
              <a:solidFill>
                <a:schemeClr val="bg1">
                  <a:lumMod val="75000"/>
                </a:schemeClr>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4/5</a:t>
              </a:r>
              <a:endParaRPr lang="en-US" sz="2800" dirty="0">
                <a:solidFill>
                  <a:schemeClr val="bg1"/>
                </a:solidFill>
                <a:latin typeface="Arial" pitchFamily="34" charset="0"/>
                <a:cs typeface="Arial" pitchFamily="34" charset="0"/>
              </a:endParaRPr>
            </a:p>
          </p:txBody>
        </p:sp>
        <p:cxnSp>
          <p:nvCxnSpPr>
            <p:cNvPr id="60" name="Straight Connector 59"/>
            <p:cNvCxnSpPr/>
            <p:nvPr/>
          </p:nvCxnSpPr>
          <p:spPr bwMode="auto">
            <a:xfrm>
              <a:off x="6191754" y="5622497"/>
              <a:ext cx="746034" cy="0"/>
            </a:xfrm>
            <a:prstGeom prst="line">
              <a:avLst/>
            </a:prstGeom>
            <a:noFill/>
            <a:ln w="57150" cap="flat" cmpd="sng" algn="ctr">
              <a:solidFill>
                <a:schemeClr val="bg1">
                  <a:lumMod val="75000"/>
                </a:schemeClr>
              </a:solidFill>
              <a:prstDash val="solid"/>
              <a:round/>
              <a:headEnd type="none" w="med" len="med"/>
              <a:tailEnd type="none" w="med" len="med"/>
            </a:ln>
            <a:effectLst/>
          </p:spPr>
        </p:cxnSp>
        <p:sp>
          <p:nvSpPr>
            <p:cNvPr id="64" name="Oval 39"/>
            <p:cNvSpPr>
              <a:spLocks noChangeArrowheads="1"/>
            </p:cNvSpPr>
            <p:nvPr/>
          </p:nvSpPr>
          <p:spPr bwMode="auto">
            <a:xfrm>
              <a:off x="8294623" y="5385959"/>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a:t>
              </a:r>
              <a:endParaRPr lang="en-US" sz="2800" dirty="0">
                <a:solidFill>
                  <a:schemeClr val="bg1"/>
                </a:solidFill>
                <a:latin typeface="Arial" pitchFamily="34" charset="0"/>
                <a:cs typeface="Arial" pitchFamily="34" charset="0"/>
              </a:endParaRPr>
            </a:p>
          </p:txBody>
        </p:sp>
        <p:cxnSp>
          <p:nvCxnSpPr>
            <p:cNvPr id="70" name="Straight Connector 69"/>
            <p:cNvCxnSpPr/>
            <p:nvPr/>
          </p:nvCxnSpPr>
          <p:spPr bwMode="auto">
            <a:xfrm>
              <a:off x="7529860" y="5622497"/>
              <a:ext cx="746034" cy="0"/>
            </a:xfrm>
            <a:prstGeom prst="line">
              <a:avLst/>
            </a:prstGeom>
            <a:solidFill>
              <a:schemeClr val="tx1"/>
            </a:solidFill>
            <a:ln w="57150" cap="flat" cmpd="sng" algn="ctr">
              <a:solidFill>
                <a:schemeClr val="tx1"/>
              </a:solidFill>
              <a:prstDash val="solid"/>
              <a:round/>
              <a:headEnd type="none" w="med" len="med"/>
              <a:tailEnd type="none" w="med" len="med"/>
            </a:ln>
            <a:effectLst/>
          </p:spPr>
        </p:cxnSp>
      </p:grpSp>
      <p:sp>
        <p:nvSpPr>
          <p:cNvPr id="2" name="Title 1"/>
          <p:cNvSpPr>
            <a:spLocks noGrp="1"/>
          </p:cNvSpPr>
          <p:nvPr>
            <p:ph type="title"/>
          </p:nvPr>
        </p:nvSpPr>
        <p:spPr/>
        <p:txBody>
          <a:bodyPr/>
          <a:lstStyle/>
          <a:p>
            <a:r>
              <a:rPr lang="en-US" dirty="0" smtClean="0"/>
              <a:t>Coordinated Attack Graphs</a:t>
            </a:r>
            <a:endParaRPr lang="en-US" dirty="0"/>
          </a:p>
        </p:txBody>
      </p:sp>
      <p:sp>
        <p:nvSpPr>
          <p:cNvPr id="4" name="Footer Placeholder 3"/>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26" name="Down Arrow 25"/>
          <p:cNvSpPr/>
          <p:nvPr/>
        </p:nvSpPr>
        <p:spPr bwMode="auto">
          <a:xfrm>
            <a:off x="3722641" y="3324264"/>
            <a:ext cx="1698718" cy="914400"/>
          </a:xfrm>
          <a:prstGeom prst="down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sp>
        <p:nvSpPr>
          <p:cNvPr id="22" name="TextBox 21"/>
          <p:cNvSpPr txBox="1"/>
          <p:nvPr/>
        </p:nvSpPr>
        <p:spPr>
          <a:xfrm>
            <a:off x="4405238" y="1590426"/>
            <a:ext cx="407484"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I</a:t>
            </a:r>
          </a:p>
        </p:txBody>
      </p:sp>
      <p:sp>
        <p:nvSpPr>
          <p:cNvPr id="23" name="TextBox 22"/>
          <p:cNvSpPr txBox="1"/>
          <p:nvPr/>
        </p:nvSpPr>
        <p:spPr>
          <a:xfrm>
            <a:off x="4327205" y="5387726"/>
            <a:ext cx="511679"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O</a:t>
            </a: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68</a:t>
            </a:fld>
            <a:endParaRPr lang="en-US"/>
          </a:p>
        </p:txBody>
      </p:sp>
    </p:spTree>
    <p:extLst>
      <p:ext uri="{BB962C8B-B14F-4D97-AF65-F5344CB8AC3E}">
        <p14:creationId xmlns:p14="http://schemas.microsoft.com/office/powerpoint/2010/main" val="416649970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p:cNvGrpSpPr/>
          <p:nvPr/>
        </p:nvGrpSpPr>
        <p:grpSpPr>
          <a:xfrm>
            <a:off x="3372151" y="2513195"/>
            <a:ext cx="2399699" cy="473075"/>
            <a:chOff x="4248623" y="985200"/>
            <a:chExt cx="2399699" cy="473075"/>
          </a:xfrm>
        </p:grpSpPr>
        <p:sp>
          <p:nvSpPr>
            <p:cNvPr id="20525" name="Oval 39"/>
            <p:cNvSpPr>
              <a:spLocks noChangeArrowheads="1"/>
            </p:cNvSpPr>
            <p:nvPr/>
          </p:nvSpPr>
          <p:spPr bwMode="auto">
            <a:xfrm>
              <a:off x="4248623" y="985200"/>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0</a:t>
              </a:r>
              <a:endParaRPr lang="en-US" sz="2800" dirty="0">
                <a:solidFill>
                  <a:schemeClr val="bg1"/>
                </a:solidFill>
                <a:latin typeface="Arial" pitchFamily="34" charset="0"/>
                <a:cs typeface="Arial" pitchFamily="34" charset="0"/>
              </a:endParaRPr>
            </a:p>
          </p:txBody>
        </p:sp>
        <p:sp>
          <p:nvSpPr>
            <p:cNvPr id="50" name="Oval 39"/>
            <p:cNvSpPr>
              <a:spLocks noChangeArrowheads="1"/>
            </p:cNvSpPr>
            <p:nvPr/>
          </p:nvSpPr>
          <p:spPr bwMode="auto">
            <a:xfrm>
              <a:off x="6092102" y="985200"/>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a:t>
              </a:r>
              <a:endParaRPr lang="en-US" sz="2800" dirty="0">
                <a:solidFill>
                  <a:schemeClr val="bg1"/>
                </a:solidFill>
                <a:latin typeface="Arial" pitchFamily="34" charset="0"/>
                <a:cs typeface="Arial" pitchFamily="34" charset="0"/>
              </a:endParaRPr>
            </a:p>
          </p:txBody>
        </p:sp>
        <p:cxnSp>
          <p:nvCxnSpPr>
            <p:cNvPr id="6" name="Straight Connector 5"/>
            <p:cNvCxnSpPr>
              <a:stCxn id="20525" idx="6"/>
              <a:endCxn id="50" idx="2"/>
            </p:cNvCxnSpPr>
            <p:nvPr/>
          </p:nvCxnSpPr>
          <p:spPr bwMode="auto">
            <a:xfrm>
              <a:off x="4804843" y="1221738"/>
              <a:ext cx="1287259" cy="0"/>
            </a:xfrm>
            <a:prstGeom prst="line">
              <a:avLst/>
            </a:prstGeom>
            <a:noFill/>
            <a:ln w="57150" cap="flat" cmpd="sng" algn="ctr">
              <a:solidFill>
                <a:schemeClr val="tx1"/>
              </a:solidFill>
              <a:prstDash val="solid"/>
              <a:round/>
              <a:headEnd type="none" w="med" len="med"/>
              <a:tailEnd type="none" w="med" len="med"/>
            </a:ln>
            <a:effectLst/>
          </p:spPr>
        </p:cxnSp>
      </p:grpSp>
      <p:grpSp>
        <p:nvGrpSpPr>
          <p:cNvPr id="57" name="Group 56"/>
          <p:cNvGrpSpPr/>
          <p:nvPr/>
        </p:nvGrpSpPr>
        <p:grpSpPr>
          <a:xfrm>
            <a:off x="948625" y="4576658"/>
            <a:ext cx="7246750" cy="473075"/>
            <a:chOff x="1604093" y="5385959"/>
            <a:chExt cx="7246750" cy="473075"/>
          </a:xfrm>
        </p:grpSpPr>
        <p:sp>
          <p:nvSpPr>
            <p:cNvPr id="82" name="Oval 39"/>
            <p:cNvSpPr>
              <a:spLocks noChangeArrowheads="1"/>
            </p:cNvSpPr>
            <p:nvPr/>
          </p:nvSpPr>
          <p:spPr bwMode="auto">
            <a:xfrm>
              <a:off x="1604093" y="5385959"/>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0</a:t>
              </a:r>
              <a:endParaRPr lang="en-US" sz="2800" dirty="0">
                <a:solidFill>
                  <a:schemeClr val="bg1"/>
                </a:solidFill>
                <a:latin typeface="Arial" pitchFamily="34" charset="0"/>
                <a:cs typeface="Arial" pitchFamily="34" charset="0"/>
              </a:endParaRPr>
            </a:p>
          </p:txBody>
        </p:sp>
        <p:sp>
          <p:nvSpPr>
            <p:cNvPr id="47" name="Oval 39"/>
            <p:cNvSpPr>
              <a:spLocks noChangeArrowheads="1"/>
            </p:cNvSpPr>
            <p:nvPr/>
          </p:nvSpPr>
          <p:spPr bwMode="auto">
            <a:xfrm>
              <a:off x="2942199" y="5385959"/>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1/5</a:t>
              </a:r>
              <a:endParaRPr lang="en-US" sz="2800" dirty="0">
                <a:solidFill>
                  <a:schemeClr val="bg1"/>
                </a:solidFill>
                <a:latin typeface="Arial" pitchFamily="34" charset="0"/>
                <a:cs typeface="Arial" pitchFamily="34" charset="0"/>
              </a:endParaRPr>
            </a:p>
          </p:txBody>
        </p:sp>
        <p:cxnSp>
          <p:nvCxnSpPr>
            <p:cNvPr id="48" name="Straight Connector 47"/>
            <p:cNvCxnSpPr/>
            <p:nvPr/>
          </p:nvCxnSpPr>
          <p:spPr bwMode="auto">
            <a:xfrm>
              <a:off x="2177436" y="5622497"/>
              <a:ext cx="746034" cy="0"/>
            </a:xfrm>
            <a:prstGeom prst="line">
              <a:avLst/>
            </a:prstGeom>
            <a:solidFill>
              <a:schemeClr val="tx1"/>
            </a:solidFill>
            <a:ln w="57150" cap="flat" cmpd="sng" algn="ctr">
              <a:solidFill>
                <a:schemeClr val="tx1"/>
              </a:solidFill>
              <a:prstDash val="solid"/>
              <a:round/>
              <a:headEnd type="none" w="med" len="med"/>
              <a:tailEnd type="none" w="med" len="med"/>
            </a:ln>
            <a:effectLst/>
          </p:spPr>
        </p:cxnSp>
        <p:sp>
          <p:nvSpPr>
            <p:cNvPr id="52" name="Oval 39"/>
            <p:cNvSpPr>
              <a:spLocks noChangeArrowheads="1"/>
            </p:cNvSpPr>
            <p:nvPr/>
          </p:nvSpPr>
          <p:spPr bwMode="auto">
            <a:xfrm>
              <a:off x="4280305" y="5385959"/>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2/5</a:t>
              </a:r>
              <a:endParaRPr lang="en-US" sz="2800" dirty="0">
                <a:solidFill>
                  <a:schemeClr val="bg1"/>
                </a:solidFill>
                <a:latin typeface="Arial" pitchFamily="34" charset="0"/>
                <a:cs typeface="Arial" pitchFamily="34" charset="0"/>
              </a:endParaRPr>
            </a:p>
          </p:txBody>
        </p:sp>
        <p:cxnSp>
          <p:nvCxnSpPr>
            <p:cNvPr id="53" name="Straight Connector 52"/>
            <p:cNvCxnSpPr/>
            <p:nvPr/>
          </p:nvCxnSpPr>
          <p:spPr bwMode="auto">
            <a:xfrm>
              <a:off x="3515542" y="5622497"/>
              <a:ext cx="746034" cy="0"/>
            </a:xfrm>
            <a:prstGeom prst="line">
              <a:avLst/>
            </a:prstGeom>
            <a:noFill/>
            <a:ln w="57150" cap="flat" cmpd="sng" algn="ctr">
              <a:solidFill>
                <a:schemeClr val="tx1"/>
              </a:solidFill>
              <a:prstDash val="solid"/>
              <a:round/>
              <a:headEnd type="none" w="med" len="med"/>
              <a:tailEnd type="none" w="med" len="med"/>
            </a:ln>
            <a:effectLst/>
          </p:spPr>
        </p:cxnSp>
        <p:sp>
          <p:nvSpPr>
            <p:cNvPr id="55" name="Oval 39"/>
            <p:cNvSpPr>
              <a:spLocks noChangeArrowheads="1"/>
            </p:cNvSpPr>
            <p:nvPr/>
          </p:nvSpPr>
          <p:spPr bwMode="auto">
            <a:xfrm>
              <a:off x="5618411" y="5385959"/>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3/5</a:t>
              </a:r>
              <a:endParaRPr lang="en-US" sz="2800" dirty="0">
                <a:solidFill>
                  <a:schemeClr val="bg1"/>
                </a:solidFill>
                <a:latin typeface="Arial" pitchFamily="34" charset="0"/>
                <a:cs typeface="Arial" pitchFamily="34" charset="0"/>
              </a:endParaRPr>
            </a:p>
          </p:txBody>
        </p:sp>
        <p:cxnSp>
          <p:nvCxnSpPr>
            <p:cNvPr id="56" name="Straight Connector 55"/>
            <p:cNvCxnSpPr/>
            <p:nvPr/>
          </p:nvCxnSpPr>
          <p:spPr bwMode="auto">
            <a:xfrm>
              <a:off x="4853648" y="5622497"/>
              <a:ext cx="746034" cy="0"/>
            </a:xfrm>
            <a:prstGeom prst="line">
              <a:avLst/>
            </a:prstGeom>
            <a:solidFill>
              <a:schemeClr val="tx1"/>
            </a:solidFill>
            <a:ln w="57150" cap="flat" cmpd="sng" algn="ctr">
              <a:solidFill>
                <a:schemeClr val="tx1"/>
              </a:solidFill>
              <a:prstDash val="solid"/>
              <a:round/>
              <a:headEnd type="none" w="med" len="med"/>
              <a:tailEnd type="none" w="med" len="med"/>
            </a:ln>
            <a:effectLst/>
          </p:spPr>
        </p:cxnSp>
        <p:sp>
          <p:nvSpPr>
            <p:cNvPr id="58" name="Oval 39"/>
            <p:cNvSpPr>
              <a:spLocks noChangeArrowheads="1"/>
            </p:cNvSpPr>
            <p:nvPr/>
          </p:nvSpPr>
          <p:spPr bwMode="auto">
            <a:xfrm>
              <a:off x="6956517" y="5385959"/>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4/5</a:t>
              </a:r>
              <a:endParaRPr lang="en-US" sz="2800" dirty="0">
                <a:solidFill>
                  <a:schemeClr val="bg1"/>
                </a:solidFill>
                <a:latin typeface="Arial" pitchFamily="34" charset="0"/>
                <a:cs typeface="Arial" pitchFamily="34" charset="0"/>
              </a:endParaRPr>
            </a:p>
          </p:txBody>
        </p:sp>
        <p:cxnSp>
          <p:nvCxnSpPr>
            <p:cNvPr id="60" name="Straight Connector 59"/>
            <p:cNvCxnSpPr/>
            <p:nvPr/>
          </p:nvCxnSpPr>
          <p:spPr bwMode="auto">
            <a:xfrm>
              <a:off x="6191754" y="5622497"/>
              <a:ext cx="746034" cy="0"/>
            </a:xfrm>
            <a:prstGeom prst="line">
              <a:avLst/>
            </a:prstGeom>
            <a:noFill/>
            <a:ln w="57150" cap="flat" cmpd="sng" algn="ctr">
              <a:solidFill>
                <a:schemeClr val="tx1"/>
              </a:solidFill>
              <a:prstDash val="solid"/>
              <a:round/>
              <a:headEnd type="none" w="med" len="med"/>
              <a:tailEnd type="none" w="med" len="med"/>
            </a:ln>
            <a:effectLst/>
          </p:spPr>
        </p:cxnSp>
        <p:sp>
          <p:nvSpPr>
            <p:cNvPr id="64" name="Oval 39"/>
            <p:cNvSpPr>
              <a:spLocks noChangeArrowheads="1"/>
            </p:cNvSpPr>
            <p:nvPr/>
          </p:nvSpPr>
          <p:spPr bwMode="auto">
            <a:xfrm>
              <a:off x="8294623" y="5385959"/>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a:t>
              </a:r>
              <a:endParaRPr lang="en-US" sz="2800" dirty="0">
                <a:solidFill>
                  <a:schemeClr val="bg1"/>
                </a:solidFill>
                <a:latin typeface="Arial" pitchFamily="34" charset="0"/>
                <a:cs typeface="Arial" pitchFamily="34" charset="0"/>
              </a:endParaRPr>
            </a:p>
          </p:txBody>
        </p:sp>
        <p:cxnSp>
          <p:nvCxnSpPr>
            <p:cNvPr id="70" name="Straight Connector 69"/>
            <p:cNvCxnSpPr/>
            <p:nvPr/>
          </p:nvCxnSpPr>
          <p:spPr bwMode="auto">
            <a:xfrm>
              <a:off x="7529860" y="5622497"/>
              <a:ext cx="746034" cy="0"/>
            </a:xfrm>
            <a:prstGeom prst="line">
              <a:avLst/>
            </a:prstGeom>
            <a:solidFill>
              <a:schemeClr val="tx1"/>
            </a:solidFill>
            <a:ln w="57150" cap="flat" cmpd="sng" algn="ctr">
              <a:solidFill>
                <a:schemeClr val="tx1"/>
              </a:solidFill>
              <a:prstDash val="solid"/>
              <a:round/>
              <a:headEnd type="none" w="med" len="med"/>
              <a:tailEnd type="none" w="med" len="med"/>
            </a:ln>
            <a:effectLst/>
          </p:spPr>
        </p:cxnSp>
      </p:grpSp>
      <p:sp>
        <p:nvSpPr>
          <p:cNvPr id="2" name="Title 1"/>
          <p:cNvSpPr>
            <a:spLocks noGrp="1"/>
          </p:cNvSpPr>
          <p:nvPr>
            <p:ph type="title"/>
          </p:nvPr>
        </p:nvSpPr>
        <p:spPr/>
        <p:txBody>
          <a:bodyPr/>
          <a:lstStyle/>
          <a:p>
            <a:r>
              <a:rPr lang="en-US" dirty="0" smtClean="0"/>
              <a:t>Coordinated Attack Graphs</a:t>
            </a:r>
            <a:endParaRPr lang="en-US" dirty="0"/>
          </a:p>
        </p:txBody>
      </p:sp>
      <p:sp>
        <p:nvSpPr>
          <p:cNvPr id="4" name="Footer Placeholder 3"/>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26" name="Down Arrow 25"/>
          <p:cNvSpPr/>
          <p:nvPr/>
        </p:nvSpPr>
        <p:spPr bwMode="auto">
          <a:xfrm>
            <a:off x="3722641" y="3324264"/>
            <a:ext cx="1698718" cy="914400"/>
          </a:xfrm>
          <a:prstGeom prst="down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sp>
        <p:nvSpPr>
          <p:cNvPr id="22" name="TextBox 21"/>
          <p:cNvSpPr txBox="1"/>
          <p:nvPr/>
        </p:nvSpPr>
        <p:spPr>
          <a:xfrm>
            <a:off x="4405238" y="1590426"/>
            <a:ext cx="407484"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I</a:t>
            </a:r>
          </a:p>
        </p:txBody>
      </p:sp>
      <p:sp>
        <p:nvSpPr>
          <p:cNvPr id="23" name="TextBox 22"/>
          <p:cNvSpPr txBox="1"/>
          <p:nvPr/>
        </p:nvSpPr>
        <p:spPr>
          <a:xfrm>
            <a:off x="4327205" y="5387726"/>
            <a:ext cx="511679" cy="584775"/>
          </a:xfrm>
          <a:prstGeom prst="rect">
            <a:avLst/>
          </a:prstGeom>
          <a:noFill/>
        </p:spPr>
        <p:txBody>
          <a:bodyPr wrap="none" rtlCol="0">
            <a:spAutoFit/>
          </a:bodyPr>
          <a:lstStyle/>
          <a:p>
            <a:r>
              <a:rPr lang="en-US" sz="3200" dirty="0" smtClean="0">
                <a:solidFill>
                  <a:schemeClr val="tx1"/>
                </a:solidFill>
                <a:latin typeface="cmsy10"/>
                <a:cs typeface="Arial" pitchFamily="34" charset="0"/>
              </a:rPr>
              <a:t>O</a:t>
            </a: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69</a:t>
            </a:fld>
            <a:endParaRPr lang="en-US"/>
          </a:p>
        </p:txBody>
      </p:sp>
    </p:spTree>
    <p:extLst>
      <p:ext uri="{BB962C8B-B14F-4D97-AF65-F5344CB8AC3E}">
        <p14:creationId xmlns:p14="http://schemas.microsoft.com/office/powerpoint/2010/main" val="24870645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Map</a:t>
            </a:r>
            <a:endParaRPr lang="en-US" dirty="0"/>
          </a:p>
        </p:txBody>
      </p:sp>
      <p:sp>
        <p:nvSpPr>
          <p:cNvPr id="6" name="Text Box 122"/>
          <p:cNvSpPr txBox="1">
            <a:spLocks noChangeArrowheads="1"/>
          </p:cNvSpPr>
          <p:nvPr/>
        </p:nvSpPr>
        <p:spPr bwMode="auto">
          <a:xfrm>
            <a:off x="904422" y="1686764"/>
            <a:ext cx="4317144"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Elementary Graph Theory</a:t>
            </a:r>
          </a:p>
        </p:txBody>
      </p:sp>
      <p:sp>
        <p:nvSpPr>
          <p:cNvPr id="12" name="Text Box 122"/>
          <p:cNvSpPr txBox="1">
            <a:spLocks noChangeArrowheads="1"/>
          </p:cNvSpPr>
          <p:nvPr/>
        </p:nvSpPr>
        <p:spPr bwMode="auto">
          <a:xfrm>
            <a:off x="904422" y="2639126"/>
            <a:ext cx="1103444"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Tasks</a:t>
            </a:r>
          </a:p>
        </p:txBody>
      </p:sp>
      <p:sp>
        <p:nvSpPr>
          <p:cNvPr id="13" name="Text Box 122"/>
          <p:cNvSpPr txBox="1">
            <a:spLocks noChangeArrowheads="1"/>
          </p:cNvSpPr>
          <p:nvPr/>
        </p:nvSpPr>
        <p:spPr bwMode="auto">
          <a:xfrm>
            <a:off x="904422" y="3591488"/>
            <a:ext cx="388439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Models of Computation</a:t>
            </a:r>
          </a:p>
        </p:txBody>
      </p:sp>
      <p:sp>
        <p:nvSpPr>
          <p:cNvPr id="14" name="Text Box 122"/>
          <p:cNvSpPr txBox="1">
            <a:spLocks noChangeArrowheads="1"/>
          </p:cNvSpPr>
          <p:nvPr/>
        </p:nvSpPr>
        <p:spPr bwMode="auto">
          <a:xfrm>
            <a:off x="904422" y="4543850"/>
            <a:ext cx="4044120"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Approximate Agreement</a:t>
            </a:r>
          </a:p>
        </p:txBody>
      </p:sp>
      <p:sp>
        <p:nvSpPr>
          <p:cNvPr id="15" name="Text Box 122"/>
          <p:cNvSpPr txBox="1">
            <a:spLocks noChangeArrowheads="1"/>
          </p:cNvSpPr>
          <p:nvPr/>
        </p:nvSpPr>
        <p:spPr bwMode="auto">
          <a:xfrm>
            <a:off x="904422" y="5496212"/>
            <a:ext cx="2642326"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Task Solvability</a:t>
            </a:r>
          </a:p>
        </p:txBody>
      </p:sp>
      <p:sp>
        <p:nvSpPr>
          <p:cNvPr id="16" name="Footer Placeholder 1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70</a:t>
            </a:fld>
            <a:endParaRPr lang="en-US"/>
          </a:p>
        </p:txBody>
      </p:sp>
    </p:spTree>
    <p:extLst>
      <p:ext uri="{BB962C8B-B14F-4D97-AF65-F5344CB8AC3E}">
        <p14:creationId xmlns:p14="http://schemas.microsoft.com/office/powerpoint/2010/main" val="409714817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Protocols</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904421" y="2181788"/>
            <a:ext cx="388439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Models of Computation</a:t>
            </a:r>
          </a:p>
        </p:txBody>
      </p:sp>
      <p:sp>
        <p:nvSpPr>
          <p:cNvPr id="5" name="Slide Number Placeholder 4"/>
          <p:cNvSpPr>
            <a:spLocks noGrp="1"/>
          </p:cNvSpPr>
          <p:nvPr>
            <p:ph type="sldNum" sz="quarter" idx="11"/>
          </p:nvPr>
        </p:nvSpPr>
        <p:spPr/>
        <p:txBody>
          <a:bodyPr/>
          <a:lstStyle/>
          <a:p>
            <a:pPr>
              <a:defRPr/>
            </a:pPr>
            <a:fld id="{D00CE9E0-F6A1-4E8E-BB09-1EDDAB12400D}" type="slidenum">
              <a:rPr lang="en-US" smtClean="0"/>
              <a:pPr>
                <a:defRPr/>
              </a:pPr>
              <a:t>71</a:t>
            </a:fld>
            <a:endParaRPr lang="en-US"/>
          </a:p>
        </p:txBody>
      </p:sp>
    </p:spTree>
    <p:extLst>
      <p:ext uri="{BB962C8B-B14F-4D97-AF65-F5344CB8AC3E}">
        <p14:creationId xmlns:p14="http://schemas.microsoft.com/office/powerpoint/2010/main" val="166205213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Alice’s Protocol</a:t>
            </a:r>
            <a:endParaRPr lang="en-US" dirty="0"/>
          </a:p>
        </p:txBody>
      </p:sp>
      <p:sp>
        <p:nvSpPr>
          <p:cNvPr id="5" name="Slide Number Placeholder 4"/>
          <p:cNvSpPr>
            <a:spLocks noGrp="1"/>
          </p:cNvSpPr>
          <p:nvPr>
            <p:ph type="sldNum" sz="quarter" idx="4294967295"/>
          </p:nvPr>
        </p:nvSpPr>
        <p:spPr>
          <a:xfrm>
            <a:off x="6553200" y="6248400"/>
            <a:ext cx="1905000" cy="457200"/>
          </a:xfrm>
          <a:prstGeom prst="rect">
            <a:avLst/>
          </a:prstGeom>
        </p:spPr>
        <p:txBody>
          <a:bodyPr/>
          <a:lstStyle/>
          <a:p>
            <a:pPr algn="ctr"/>
            <a:fld id="{1BFA7DCD-5630-4D24-9A18-AC12E430C23C}" type="slidenum">
              <a:rPr lang="en-US" sz="2000" smtClean="0">
                <a:solidFill>
                  <a:schemeClr val="tx1"/>
                </a:solidFill>
                <a:latin typeface="Arial" panose="020B0604020202020204" pitchFamily="34" charset="0"/>
                <a:cs typeface="Arial" panose="020B0604020202020204" pitchFamily="34" charset="0"/>
              </a:rPr>
              <a:pPr algn="ctr"/>
              <a:t>72</a:t>
            </a:fld>
            <a:endParaRPr lang="en-US" dirty="0">
              <a:solidFill>
                <a:schemeClr val="tx1"/>
              </a:solidFill>
              <a:latin typeface="Arial" panose="020B0604020202020204" pitchFamily="34" charset="0"/>
              <a:cs typeface="Arial" panose="020B0604020202020204" pitchFamily="34" charset="0"/>
            </a:endParaRPr>
          </a:p>
        </p:txBody>
      </p:sp>
      <p:sp>
        <p:nvSpPr>
          <p:cNvPr id="7" name="Text Box 4"/>
          <p:cNvSpPr txBox="1">
            <a:spLocks noChangeArrowheads="1"/>
          </p:cNvSpPr>
          <p:nvPr/>
        </p:nvSpPr>
        <p:spPr bwMode="auto">
          <a:xfrm>
            <a:off x="811213" y="1970088"/>
            <a:ext cx="7521575" cy="2677656"/>
          </a:xfrm>
          <a:prstGeom prst="rect">
            <a:avLst/>
          </a:prstGeom>
          <a:solidFill>
            <a:srgbClr val="FFFFCC"/>
          </a:solidFill>
          <a:ln w="9525">
            <a:noFill/>
            <a:miter lim="800000"/>
            <a:headEnd/>
            <a:tailEnd/>
          </a:ln>
        </p:spPr>
        <p:txBody>
          <a:bodyPr>
            <a:spAutoFit/>
          </a:bodyPr>
          <a:lstStyle/>
          <a:p>
            <a:pPr algn="l"/>
            <a:r>
              <a:rPr lang="en-US" sz="2800" b="1" dirty="0" smtClean="0">
                <a:solidFill>
                  <a:schemeClr val="tx1"/>
                </a:solidFill>
                <a:latin typeface="Courier New" pitchFamily="49" charset="0"/>
                <a:ea typeface="Verdana" pitchFamily="34" charset="0"/>
                <a:cs typeface="Courier New" pitchFamily="49" charset="0"/>
              </a:rPr>
              <a:t>shared</a:t>
            </a:r>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 </a:t>
            </a:r>
            <a:r>
              <a:rPr lang="en-US" sz="2800" b="1" dirty="0" smtClean="0">
                <a:solidFill>
                  <a:schemeClr val="tx1"/>
                </a:solidFill>
                <a:latin typeface="Courier New" pitchFamily="49" charset="0"/>
                <a:ea typeface="Verdana" pitchFamily="34" charset="0"/>
                <a:cs typeface="Courier New" pitchFamily="49" charset="0"/>
              </a:rPr>
              <a:t>array</a:t>
            </a:r>
            <a:r>
              <a:rPr lang="en-US" sz="2800" b="1" dirty="0" smtClean="0">
                <a:latin typeface="Courier New" pitchFamily="49" charset="0"/>
                <a:ea typeface="Verdana" pitchFamily="34" charset="0"/>
                <a:cs typeface="Courier New" pitchFamily="49" charset="0"/>
              </a:rPr>
              <a:t> 0..1 </a:t>
            </a:r>
            <a:r>
              <a:rPr lang="en-US" sz="2800" b="1" dirty="0" smtClean="0">
                <a:solidFill>
                  <a:schemeClr val="tx1"/>
                </a:solidFill>
                <a:latin typeface="Courier New" pitchFamily="49" charset="0"/>
                <a:ea typeface="Verdana" pitchFamily="34" charset="0"/>
                <a:cs typeface="Courier New" pitchFamily="49" charset="0"/>
              </a:rPr>
              <a:t>of</a:t>
            </a:r>
            <a:r>
              <a:rPr lang="en-US" sz="2800" b="1" dirty="0" smtClean="0">
                <a:latin typeface="Courier New" pitchFamily="49" charset="0"/>
                <a:ea typeface="Verdana" pitchFamily="34" charset="0"/>
                <a:cs typeface="Courier New" pitchFamily="49" charset="0"/>
              </a:rPr>
              <a:t> Value</a:t>
            </a:r>
          </a:p>
          <a:p>
            <a:pPr algn="l"/>
            <a:r>
              <a:rPr lang="en-US" sz="2800" b="1" dirty="0" smtClean="0">
                <a:latin typeface="Courier New" pitchFamily="49" charset="0"/>
                <a:ea typeface="Verdana" pitchFamily="34" charset="0"/>
                <a:cs typeface="Courier New" pitchFamily="49" charset="0"/>
              </a:rPr>
              <a:t>view: Value := my input value;</a:t>
            </a:r>
          </a:p>
          <a:p>
            <a:pPr algn="l"/>
            <a:r>
              <a:rPr lang="en-US" sz="2800" b="1" dirty="0" smtClean="0">
                <a:solidFill>
                  <a:schemeClr val="tx1"/>
                </a:solidFill>
                <a:latin typeface="Courier New" pitchFamily="49" charset="0"/>
                <a:ea typeface="Verdana" pitchFamily="34" charset="0"/>
                <a:cs typeface="Courier New" pitchFamily="49" charset="0"/>
              </a:rPr>
              <a:t>for</a:t>
            </a:r>
            <a:r>
              <a:rPr lang="en-US" sz="2800" b="1" dirty="0" smtClean="0">
                <a:latin typeface="Courier New" pitchFamily="49" charset="0"/>
                <a:ea typeface="Verdana" pitchFamily="34" charset="0"/>
                <a:cs typeface="Courier New" pitchFamily="49" charset="0"/>
              </a:rPr>
              <a:t> i: </a:t>
            </a:r>
            <a:r>
              <a:rPr lang="en-US" sz="2800" b="1" dirty="0" err="1" smtClean="0">
                <a:solidFill>
                  <a:schemeClr val="tx1"/>
                </a:solidFill>
                <a:latin typeface="Courier New" pitchFamily="49" charset="0"/>
                <a:ea typeface="Verdana" pitchFamily="34" charset="0"/>
                <a:cs typeface="Courier New" pitchFamily="49" charset="0"/>
              </a:rPr>
              <a:t>int</a:t>
            </a:r>
            <a:r>
              <a:rPr lang="en-US" sz="2800" b="1" dirty="0" smtClean="0">
                <a:latin typeface="Courier New" pitchFamily="49" charset="0"/>
                <a:ea typeface="Verdana" pitchFamily="34" charset="0"/>
                <a:cs typeface="Courier New" pitchFamily="49" charset="0"/>
              </a:rPr>
              <a:t> := 0 </a:t>
            </a:r>
            <a:r>
              <a:rPr lang="en-US" sz="2800" b="1" dirty="0" smtClean="0">
                <a:solidFill>
                  <a:schemeClr val="tx1"/>
                </a:solidFill>
                <a:latin typeface="Courier New" pitchFamily="49" charset="0"/>
                <a:ea typeface="Verdana" pitchFamily="34" charset="0"/>
                <a:cs typeface="Courier New" pitchFamily="49" charset="0"/>
              </a:rPr>
              <a:t>to</a:t>
            </a:r>
            <a:r>
              <a:rPr lang="en-US" sz="2800" b="1" dirty="0" smtClean="0">
                <a:latin typeface="Courier New" pitchFamily="49" charset="0"/>
                <a:ea typeface="Verdana" pitchFamily="34" charset="0"/>
                <a:cs typeface="Courier New" pitchFamily="49" charset="0"/>
              </a:rPr>
              <a:t> L </a:t>
            </a:r>
            <a:r>
              <a:rPr lang="en-US" sz="2800" b="1" dirty="0" smtClean="0">
                <a:solidFill>
                  <a:schemeClr val="tx1"/>
                </a:solidFill>
                <a:latin typeface="Courier New" pitchFamily="49" charset="0"/>
                <a:ea typeface="Verdana" pitchFamily="34" charset="0"/>
                <a:cs typeface="Courier New" pitchFamily="49" charset="0"/>
              </a:rPr>
              <a:t>do</a:t>
            </a:r>
          </a:p>
          <a:p>
            <a:pPr algn="l"/>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 := view;</a:t>
            </a:r>
          </a:p>
          <a:p>
            <a:pPr algn="l"/>
            <a:r>
              <a:rPr lang="en-US" sz="2800" b="1" dirty="0" smtClean="0">
                <a:latin typeface="Courier New" pitchFamily="49" charset="0"/>
                <a:ea typeface="Verdana" pitchFamily="34" charset="0"/>
                <a:cs typeface="Courier New" pitchFamily="49" charset="0"/>
              </a:rPr>
              <a:t>  view := view +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 +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[B];</a:t>
            </a:r>
          </a:p>
          <a:p>
            <a:pPr algn="l"/>
            <a:r>
              <a:rPr lang="en-US" sz="2800" b="1" dirty="0" smtClean="0">
                <a:solidFill>
                  <a:schemeClr val="tx1"/>
                </a:solidFill>
                <a:latin typeface="Courier New" pitchFamily="49" charset="0"/>
                <a:ea typeface="Verdana" pitchFamily="34" charset="0"/>
                <a:cs typeface="Courier New" pitchFamily="49" charset="0"/>
              </a:rPr>
              <a:t>return</a:t>
            </a:r>
            <a:r>
              <a:rPr lang="en-US" sz="2800" b="1" dirty="0" smtClean="0">
                <a:latin typeface="Courier New" pitchFamily="49" charset="0"/>
                <a:ea typeface="Verdana" pitchFamily="34" charset="0"/>
                <a:cs typeface="Courier New" pitchFamily="49" charset="0"/>
              </a:rPr>
              <a:t> </a:t>
            </a:r>
            <a:r>
              <a:rPr lang="el-GR" sz="2800" b="1" dirty="0" smtClean="0">
                <a:solidFill>
                  <a:schemeClr val="tx1"/>
                </a:solidFill>
                <a:latin typeface="Arial" pitchFamily="34" charset="0"/>
                <a:ea typeface="Verdana" pitchFamily="34" charset="0"/>
                <a:cs typeface="Arial" pitchFamily="34" charset="0"/>
              </a:rPr>
              <a:t>δ</a:t>
            </a:r>
            <a:r>
              <a:rPr lang="en-US" sz="2800" b="1" dirty="0" smtClean="0">
                <a:latin typeface="Courier New" pitchFamily="49" charset="0"/>
                <a:ea typeface="Verdana" pitchFamily="34" charset="0"/>
                <a:cs typeface="Courier New" pitchFamily="49" charset="0"/>
              </a:rPr>
              <a:t>(view)</a:t>
            </a:r>
            <a:endParaRPr lang="en-US" sz="2800" b="1" dirty="0">
              <a:latin typeface="Courier New" pitchFamily="49" charset="0"/>
              <a:ea typeface="Verdana" pitchFamily="34" charset="0"/>
              <a:cs typeface="Courier New" pitchFamily="49" charset="0"/>
            </a:endParaRPr>
          </a:p>
        </p:txBody>
      </p:sp>
      <p:sp>
        <p:nvSpPr>
          <p:cNvPr id="8" name="Text Box 122"/>
          <p:cNvSpPr txBox="1">
            <a:spLocks noChangeArrowheads="1"/>
          </p:cNvSpPr>
          <p:nvPr/>
        </p:nvSpPr>
        <p:spPr bwMode="auto">
          <a:xfrm>
            <a:off x="5242091" y="4346305"/>
            <a:ext cx="2505815"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Finite program</a:t>
            </a:r>
            <a:endParaRPr lang="en-US" sz="2800" dirty="0" smtClean="0">
              <a:solidFill>
                <a:schemeClr val="tx1"/>
              </a:solidFill>
              <a:latin typeface="Arial" pitchFamily="34" charset="0"/>
              <a:cs typeface="Arial" pitchFamily="34" charset="0"/>
            </a:endParaRPr>
          </a:p>
        </p:txBody>
      </p:sp>
      <p:sp>
        <p:nvSpPr>
          <p:cNvPr id="9" name="Text Box 122"/>
          <p:cNvSpPr txBox="1">
            <a:spLocks noChangeArrowheads="1"/>
          </p:cNvSpPr>
          <p:nvPr/>
        </p:nvSpPr>
        <p:spPr bwMode="auto">
          <a:xfrm>
            <a:off x="3502191" y="5248005"/>
            <a:ext cx="4554388" cy="523220"/>
          </a:xfrm>
          <a:prstGeom prst="rect">
            <a:avLst/>
          </a:prstGeom>
          <a:solidFill>
            <a:schemeClr val="bg1">
              <a:alpha val="89999"/>
            </a:schemeClr>
          </a:solidFill>
          <a:ln w="38100" algn="ctr">
            <a:solidFill>
              <a:srgbClr val="92D05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Bob’s protocol is symmetric</a:t>
            </a:r>
            <a:endParaRPr lang="en-US" sz="2800" dirty="0" smtClean="0">
              <a:solidFill>
                <a:schemeClr val="tx1"/>
              </a:solidFill>
              <a:latin typeface="Arial" pitchFamily="34" charset="0"/>
              <a:cs typeface="Arial" pitchFamily="34" charset="0"/>
            </a:endParaRPr>
          </a:p>
        </p:txBody>
      </p:sp>
      <p:sp>
        <p:nvSpPr>
          <p:cNvPr id="10"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extLst>
      <p:ext uri="{BB962C8B-B14F-4D97-AF65-F5344CB8AC3E}">
        <p14:creationId xmlns:p14="http://schemas.microsoft.com/office/powerpoint/2010/main" val="171115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811213" y="1970088"/>
            <a:ext cx="7521575" cy="2677656"/>
          </a:xfrm>
          <a:prstGeom prst="rect">
            <a:avLst/>
          </a:prstGeom>
          <a:solidFill>
            <a:srgbClr val="FFFFCC"/>
          </a:solidFill>
          <a:ln w="9525">
            <a:noFill/>
            <a:miter lim="800000"/>
            <a:headEnd/>
            <a:tailEnd/>
          </a:ln>
        </p:spPr>
        <p:txBody>
          <a:bodyPr>
            <a:spAutoFit/>
          </a:bodyPr>
          <a:lstStyle/>
          <a:p>
            <a:pPr algn="l"/>
            <a:r>
              <a:rPr lang="en-US" sz="2800" b="1" dirty="0" smtClean="0">
                <a:solidFill>
                  <a:schemeClr val="tx1"/>
                </a:solidFill>
                <a:latin typeface="Courier New" pitchFamily="49" charset="0"/>
                <a:ea typeface="Verdana" pitchFamily="34" charset="0"/>
                <a:cs typeface="Courier New" pitchFamily="49" charset="0"/>
              </a:rPr>
              <a:t>shared</a:t>
            </a:r>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 </a:t>
            </a:r>
            <a:r>
              <a:rPr lang="en-US" sz="2800" b="1" dirty="0" smtClean="0">
                <a:solidFill>
                  <a:schemeClr val="tx1"/>
                </a:solidFill>
                <a:latin typeface="Courier New" pitchFamily="49" charset="0"/>
                <a:ea typeface="Verdana" pitchFamily="34" charset="0"/>
                <a:cs typeface="Courier New" pitchFamily="49" charset="0"/>
              </a:rPr>
              <a:t>array</a:t>
            </a:r>
            <a:r>
              <a:rPr lang="en-US" sz="2800" b="1" dirty="0" smtClean="0">
                <a:latin typeface="Courier New" pitchFamily="49" charset="0"/>
                <a:ea typeface="Verdana" pitchFamily="34" charset="0"/>
                <a:cs typeface="Courier New" pitchFamily="49" charset="0"/>
              </a:rPr>
              <a:t> 0..1 </a:t>
            </a:r>
            <a:r>
              <a:rPr lang="en-US" sz="2800" b="1" dirty="0" smtClean="0">
                <a:solidFill>
                  <a:schemeClr val="tx1"/>
                </a:solidFill>
                <a:latin typeface="Courier New" pitchFamily="49" charset="0"/>
                <a:ea typeface="Verdana" pitchFamily="34" charset="0"/>
                <a:cs typeface="Courier New" pitchFamily="49" charset="0"/>
              </a:rPr>
              <a:t>of</a:t>
            </a:r>
            <a:r>
              <a:rPr lang="en-US" sz="2800" b="1" dirty="0" smtClean="0">
                <a:latin typeface="Courier New" pitchFamily="49" charset="0"/>
                <a:ea typeface="Verdana" pitchFamily="34" charset="0"/>
                <a:cs typeface="Courier New" pitchFamily="49" charset="0"/>
              </a:rPr>
              <a:t>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Value := my input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for i: </a:t>
            </a:r>
            <a:r>
              <a:rPr lang="en-US" sz="2800" b="1" dirty="0" err="1" smtClean="0">
                <a:solidFill>
                  <a:schemeClr val="bg1">
                    <a:lumMod val="75000"/>
                  </a:schemeClr>
                </a:solidFill>
                <a:latin typeface="Courier New" pitchFamily="49" charset="0"/>
                <a:ea typeface="Verdana" pitchFamily="34" charset="0"/>
                <a:cs typeface="Courier New" pitchFamily="49" charset="0"/>
              </a:rPr>
              <a:t>int</a:t>
            </a:r>
            <a:r>
              <a:rPr lang="en-US" sz="2800" b="1" dirty="0" smtClean="0">
                <a:solidFill>
                  <a:schemeClr val="bg1">
                    <a:lumMod val="75000"/>
                  </a:schemeClr>
                </a:solidFill>
                <a:latin typeface="Courier New" pitchFamily="49" charset="0"/>
                <a:ea typeface="Verdana" pitchFamily="34" charset="0"/>
                <a:cs typeface="Courier New" pitchFamily="49" charset="0"/>
              </a:rPr>
              <a:t> := 0 to L do</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[A] := view;</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view := view +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[B];</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6" name="Title 5"/>
          <p:cNvSpPr>
            <a:spLocks noGrp="1"/>
          </p:cNvSpPr>
          <p:nvPr>
            <p:ph type="title"/>
          </p:nvPr>
        </p:nvSpPr>
        <p:spPr/>
        <p:txBody>
          <a:bodyPr/>
          <a:lstStyle/>
          <a:p>
            <a:r>
              <a:rPr lang="en-US" dirty="0" smtClean="0"/>
              <a:t>Alice’s Protocol</a:t>
            </a:r>
            <a:endParaRPr lang="en-US" dirty="0"/>
          </a:p>
        </p:txBody>
      </p:sp>
      <p:sp>
        <p:nvSpPr>
          <p:cNvPr id="5" name="Slide Number Placeholder 4"/>
          <p:cNvSpPr>
            <a:spLocks noGrp="1"/>
          </p:cNvSpPr>
          <p:nvPr>
            <p:ph type="sldNum" sz="quarter" idx="4294967295"/>
          </p:nvPr>
        </p:nvSpPr>
        <p:spPr>
          <a:xfrm>
            <a:off x="6553200" y="6248400"/>
            <a:ext cx="1905000" cy="457200"/>
          </a:xfrm>
          <a:prstGeom prst="rect">
            <a:avLst/>
          </a:prstGeom>
        </p:spPr>
        <p:txBody>
          <a:bodyPr/>
          <a:lstStyle/>
          <a:p>
            <a:pPr algn="ctr"/>
            <a:fld id="{1BFA7DCD-5630-4D24-9A18-AC12E430C23C}" type="slidenum">
              <a:rPr lang="en-US" sz="2000" smtClean="0">
                <a:solidFill>
                  <a:schemeClr val="tx1"/>
                </a:solidFill>
                <a:latin typeface="Arial" panose="020B0604020202020204" pitchFamily="34" charset="0"/>
                <a:cs typeface="Arial" panose="020B0604020202020204" pitchFamily="34" charset="0"/>
              </a:rPr>
              <a:pPr algn="ctr"/>
              <a:t>73</a:t>
            </a:fld>
            <a:endParaRPr lang="en-US" dirty="0">
              <a:solidFill>
                <a:schemeClr val="tx1"/>
              </a:solidFill>
              <a:latin typeface="Arial" panose="020B0604020202020204" pitchFamily="34" charset="0"/>
              <a:cs typeface="Arial" panose="020B0604020202020204" pitchFamily="34" charset="0"/>
            </a:endParaRPr>
          </a:p>
        </p:txBody>
      </p:sp>
      <p:sp>
        <p:nvSpPr>
          <p:cNvPr id="10"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11" name="Text Box 122"/>
          <p:cNvSpPr txBox="1">
            <a:spLocks noChangeArrowheads="1"/>
          </p:cNvSpPr>
          <p:nvPr/>
        </p:nvSpPr>
        <p:spPr bwMode="auto">
          <a:xfrm>
            <a:off x="1166373" y="2402321"/>
            <a:ext cx="474521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shared two-element memory</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25386703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811213" y="1970088"/>
            <a:ext cx="7521575" cy="2677656"/>
          </a:xfrm>
          <a:prstGeom prst="rect">
            <a:avLst/>
          </a:prstGeom>
          <a:solidFill>
            <a:srgbClr val="FFFFCC"/>
          </a:solidFill>
          <a:ln w="9525">
            <a:noFill/>
            <a:miter lim="800000"/>
            <a:headEnd/>
            <a:tailEnd/>
          </a:ln>
        </p:spPr>
        <p:txBody>
          <a:bodyPr>
            <a:spAutoFit/>
          </a:bodyPr>
          <a:lstStyle/>
          <a:p>
            <a:pPr algn="l"/>
            <a:r>
              <a:rPr lang="en-US" sz="2800" b="1" dirty="0" smtClean="0">
                <a:solidFill>
                  <a:schemeClr val="bg1">
                    <a:lumMod val="75000"/>
                  </a:schemeClr>
                </a:solidFill>
                <a:latin typeface="Courier New" pitchFamily="49" charset="0"/>
                <a:ea typeface="Verdana" pitchFamily="34" charset="0"/>
                <a:cs typeface="Courier New" pitchFamily="49" charset="0"/>
              </a:rPr>
              <a:t>shared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 array 0..1 of Value</a:t>
            </a:r>
          </a:p>
          <a:p>
            <a:pPr algn="l"/>
            <a:r>
              <a:rPr lang="en-US" sz="2800" b="1" dirty="0" smtClean="0">
                <a:latin typeface="Courier New" pitchFamily="49" charset="0"/>
                <a:ea typeface="Verdana" pitchFamily="34" charset="0"/>
                <a:cs typeface="Courier New" pitchFamily="49" charset="0"/>
              </a:rPr>
              <a:t>view: Value := my input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for i: </a:t>
            </a:r>
            <a:r>
              <a:rPr lang="en-US" sz="2800" b="1" dirty="0" err="1" smtClean="0">
                <a:solidFill>
                  <a:schemeClr val="bg1">
                    <a:lumMod val="75000"/>
                  </a:schemeClr>
                </a:solidFill>
                <a:latin typeface="Courier New" pitchFamily="49" charset="0"/>
                <a:ea typeface="Verdana" pitchFamily="34" charset="0"/>
                <a:cs typeface="Courier New" pitchFamily="49" charset="0"/>
              </a:rPr>
              <a:t>int</a:t>
            </a:r>
            <a:r>
              <a:rPr lang="en-US" sz="2800" b="1" dirty="0" smtClean="0">
                <a:solidFill>
                  <a:schemeClr val="bg1">
                    <a:lumMod val="75000"/>
                  </a:schemeClr>
                </a:solidFill>
                <a:latin typeface="Courier New" pitchFamily="49" charset="0"/>
                <a:ea typeface="Verdana" pitchFamily="34" charset="0"/>
                <a:cs typeface="Courier New" pitchFamily="49" charset="0"/>
              </a:rPr>
              <a:t> := 0 to L do</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[A] := view;</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view := view +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[B];</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6" name="Title 5"/>
          <p:cNvSpPr>
            <a:spLocks noGrp="1"/>
          </p:cNvSpPr>
          <p:nvPr>
            <p:ph type="title"/>
          </p:nvPr>
        </p:nvSpPr>
        <p:spPr/>
        <p:txBody>
          <a:bodyPr/>
          <a:lstStyle/>
          <a:p>
            <a:r>
              <a:rPr lang="en-US" dirty="0" smtClean="0"/>
              <a:t>Alice’s Protocol</a:t>
            </a:r>
            <a:endParaRPr lang="en-US" dirty="0"/>
          </a:p>
        </p:txBody>
      </p:sp>
      <p:sp>
        <p:nvSpPr>
          <p:cNvPr id="5" name="Slide Number Placeholder 4"/>
          <p:cNvSpPr>
            <a:spLocks noGrp="1"/>
          </p:cNvSpPr>
          <p:nvPr>
            <p:ph type="sldNum" sz="quarter" idx="4294967295"/>
          </p:nvPr>
        </p:nvSpPr>
        <p:spPr>
          <a:xfrm>
            <a:off x="6553200" y="6248400"/>
            <a:ext cx="1905000" cy="457200"/>
          </a:xfrm>
          <a:prstGeom prst="rect">
            <a:avLst/>
          </a:prstGeom>
        </p:spPr>
        <p:txBody>
          <a:bodyPr/>
          <a:lstStyle/>
          <a:p>
            <a:pPr algn="ctr"/>
            <a:fld id="{1BFA7DCD-5630-4D24-9A18-AC12E430C23C}" type="slidenum">
              <a:rPr lang="en-US" sz="2000" smtClean="0">
                <a:solidFill>
                  <a:schemeClr val="tx1"/>
                </a:solidFill>
                <a:latin typeface="Arial" panose="020B0604020202020204" pitchFamily="34" charset="0"/>
                <a:cs typeface="Arial" panose="020B0604020202020204" pitchFamily="34" charset="0"/>
              </a:rPr>
              <a:pPr algn="ctr"/>
              <a:t>74</a:t>
            </a:fld>
            <a:endParaRPr lang="en-US" dirty="0">
              <a:solidFill>
                <a:schemeClr val="tx1"/>
              </a:solidFill>
              <a:latin typeface="Arial" panose="020B0604020202020204" pitchFamily="34" charset="0"/>
              <a:cs typeface="Arial" panose="020B0604020202020204" pitchFamily="34" charset="0"/>
            </a:endParaRPr>
          </a:p>
        </p:txBody>
      </p:sp>
      <p:sp>
        <p:nvSpPr>
          <p:cNvPr id="10"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11" name="Text Box 122"/>
          <p:cNvSpPr txBox="1">
            <a:spLocks noChangeArrowheads="1"/>
          </p:cNvSpPr>
          <p:nvPr/>
        </p:nvSpPr>
        <p:spPr bwMode="auto">
          <a:xfrm>
            <a:off x="3249173" y="2925541"/>
            <a:ext cx="352211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Start with input value</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26105335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811213" y="1970088"/>
            <a:ext cx="7521575" cy="2677656"/>
          </a:xfrm>
          <a:prstGeom prst="rect">
            <a:avLst/>
          </a:prstGeom>
          <a:solidFill>
            <a:srgbClr val="FFFFCC"/>
          </a:solidFill>
          <a:ln w="9525">
            <a:noFill/>
            <a:miter lim="800000"/>
            <a:headEnd/>
            <a:tailEnd/>
          </a:ln>
        </p:spPr>
        <p:txBody>
          <a:bodyPr>
            <a:spAutoFit/>
          </a:bodyPr>
          <a:lstStyle/>
          <a:p>
            <a:pPr algn="l"/>
            <a:r>
              <a:rPr lang="en-US" sz="2800" b="1" dirty="0" smtClean="0">
                <a:solidFill>
                  <a:schemeClr val="bg1">
                    <a:lumMod val="75000"/>
                  </a:schemeClr>
                </a:solidFill>
                <a:latin typeface="Courier New" pitchFamily="49" charset="0"/>
                <a:ea typeface="Verdana" pitchFamily="34" charset="0"/>
                <a:cs typeface="Courier New" pitchFamily="49" charset="0"/>
              </a:rPr>
              <a:t>shared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 array 0..1 of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Value := my input value;</a:t>
            </a:r>
          </a:p>
          <a:p>
            <a:pPr algn="l"/>
            <a:r>
              <a:rPr lang="en-US" sz="2800" b="1" dirty="0" smtClean="0">
                <a:solidFill>
                  <a:schemeClr val="tx1"/>
                </a:solidFill>
                <a:latin typeface="Courier New" pitchFamily="49" charset="0"/>
                <a:ea typeface="Verdana" pitchFamily="34" charset="0"/>
                <a:cs typeface="Courier New" pitchFamily="49" charset="0"/>
              </a:rPr>
              <a:t>for</a:t>
            </a:r>
            <a:r>
              <a:rPr lang="en-US" sz="2800" b="1" dirty="0" smtClean="0">
                <a:latin typeface="Courier New" pitchFamily="49" charset="0"/>
                <a:ea typeface="Verdana" pitchFamily="34" charset="0"/>
                <a:cs typeface="Courier New" pitchFamily="49" charset="0"/>
              </a:rPr>
              <a:t> i: </a:t>
            </a:r>
            <a:r>
              <a:rPr lang="en-US" sz="2800" b="1" dirty="0" err="1" smtClean="0">
                <a:solidFill>
                  <a:schemeClr val="tx1"/>
                </a:solidFill>
                <a:latin typeface="Courier New" pitchFamily="49" charset="0"/>
                <a:ea typeface="Verdana" pitchFamily="34" charset="0"/>
                <a:cs typeface="Courier New" pitchFamily="49" charset="0"/>
              </a:rPr>
              <a:t>int</a:t>
            </a:r>
            <a:r>
              <a:rPr lang="en-US" sz="2800" b="1" dirty="0" smtClean="0">
                <a:latin typeface="Courier New" pitchFamily="49" charset="0"/>
                <a:ea typeface="Verdana" pitchFamily="34" charset="0"/>
                <a:cs typeface="Courier New" pitchFamily="49" charset="0"/>
              </a:rPr>
              <a:t> := 0 </a:t>
            </a:r>
            <a:r>
              <a:rPr lang="en-US" sz="2800" b="1" dirty="0" smtClean="0">
                <a:solidFill>
                  <a:schemeClr val="tx1"/>
                </a:solidFill>
                <a:latin typeface="Courier New" pitchFamily="49" charset="0"/>
                <a:ea typeface="Verdana" pitchFamily="34" charset="0"/>
                <a:cs typeface="Courier New" pitchFamily="49" charset="0"/>
              </a:rPr>
              <a:t>to</a:t>
            </a:r>
            <a:r>
              <a:rPr lang="en-US" sz="2800" b="1" dirty="0" smtClean="0">
                <a:latin typeface="Courier New" pitchFamily="49" charset="0"/>
                <a:ea typeface="Verdana" pitchFamily="34" charset="0"/>
                <a:cs typeface="Courier New" pitchFamily="49" charset="0"/>
              </a:rPr>
              <a:t> L </a:t>
            </a:r>
            <a:r>
              <a:rPr lang="en-US" sz="2800" b="1" dirty="0" smtClean="0">
                <a:solidFill>
                  <a:schemeClr val="tx1"/>
                </a:solidFill>
                <a:latin typeface="Courier New" pitchFamily="49" charset="0"/>
                <a:ea typeface="Verdana" pitchFamily="34" charset="0"/>
                <a:cs typeface="Courier New" pitchFamily="49" charset="0"/>
              </a:rPr>
              <a:t>do</a:t>
            </a:r>
          </a:p>
          <a:p>
            <a:pPr algn="l"/>
            <a:r>
              <a:rPr lang="en-US" sz="2800" b="1" dirty="0" smtClean="0">
                <a:latin typeface="Courier New" pitchFamily="49" charset="0"/>
                <a:ea typeface="Verdana" pitchFamily="34" charset="0"/>
                <a:cs typeface="Courier New" pitchFamily="49" charset="0"/>
              </a:rPr>
              <a:t>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[A] := view;</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view := view +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[B];</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6" name="Title 5"/>
          <p:cNvSpPr>
            <a:spLocks noGrp="1"/>
          </p:cNvSpPr>
          <p:nvPr>
            <p:ph type="title"/>
          </p:nvPr>
        </p:nvSpPr>
        <p:spPr/>
        <p:txBody>
          <a:bodyPr/>
          <a:lstStyle/>
          <a:p>
            <a:r>
              <a:rPr lang="en-US" dirty="0" smtClean="0"/>
              <a:t>Alice’s Protocol</a:t>
            </a:r>
            <a:endParaRPr lang="en-US" dirty="0"/>
          </a:p>
        </p:txBody>
      </p:sp>
      <p:sp>
        <p:nvSpPr>
          <p:cNvPr id="5" name="Slide Number Placeholder 4"/>
          <p:cNvSpPr>
            <a:spLocks noGrp="1"/>
          </p:cNvSpPr>
          <p:nvPr>
            <p:ph type="sldNum" sz="quarter" idx="4294967295"/>
          </p:nvPr>
        </p:nvSpPr>
        <p:spPr>
          <a:xfrm>
            <a:off x="6553200" y="6248400"/>
            <a:ext cx="1905000" cy="457200"/>
          </a:xfrm>
          <a:prstGeom prst="rect">
            <a:avLst/>
          </a:prstGeom>
        </p:spPr>
        <p:txBody>
          <a:bodyPr/>
          <a:lstStyle/>
          <a:p>
            <a:pPr algn="ctr"/>
            <a:fld id="{1BFA7DCD-5630-4D24-9A18-AC12E430C23C}" type="slidenum">
              <a:rPr lang="en-US" sz="2000" smtClean="0">
                <a:solidFill>
                  <a:schemeClr val="tx1"/>
                </a:solidFill>
                <a:latin typeface="Arial" panose="020B0604020202020204" pitchFamily="34" charset="0"/>
                <a:cs typeface="Arial" panose="020B0604020202020204" pitchFamily="34" charset="0"/>
              </a:rPr>
              <a:pPr algn="ctr"/>
              <a:t>75</a:t>
            </a:fld>
            <a:endParaRPr lang="en-US" dirty="0">
              <a:solidFill>
                <a:schemeClr val="tx1"/>
              </a:solidFill>
              <a:latin typeface="Arial" panose="020B0604020202020204" pitchFamily="34" charset="0"/>
              <a:cs typeface="Arial" panose="020B0604020202020204" pitchFamily="34" charset="0"/>
            </a:endParaRPr>
          </a:p>
        </p:txBody>
      </p:sp>
      <p:sp>
        <p:nvSpPr>
          <p:cNvPr id="10"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8" name="Text Box 122"/>
          <p:cNvSpPr txBox="1">
            <a:spLocks noChangeArrowheads="1"/>
          </p:cNvSpPr>
          <p:nvPr/>
        </p:nvSpPr>
        <p:spPr bwMode="auto">
          <a:xfrm>
            <a:off x="1737873" y="3429000"/>
            <a:ext cx="273825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Run for </a:t>
            </a:r>
            <a:r>
              <a:rPr lang="en-US" sz="2800" b="1" dirty="0" smtClean="0">
                <a:solidFill>
                  <a:schemeClr val="tx1"/>
                </a:solidFill>
                <a:latin typeface="Courier New" panose="02070309020205020404" pitchFamily="49" charset="0"/>
                <a:cs typeface="Courier New" panose="02070309020205020404" pitchFamily="49" charset="0"/>
              </a:rPr>
              <a:t>L</a:t>
            </a:r>
            <a:r>
              <a:rPr lang="en-US" sz="2800" dirty="0" smtClean="0">
                <a:latin typeface="Arial" pitchFamily="34" charset="0"/>
                <a:cs typeface="Arial" pitchFamily="34" charset="0"/>
              </a:rPr>
              <a:t> layers</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43913634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811213" y="1970088"/>
            <a:ext cx="7521575" cy="2677656"/>
          </a:xfrm>
          <a:prstGeom prst="rect">
            <a:avLst/>
          </a:prstGeom>
          <a:solidFill>
            <a:srgbClr val="FFFFCC"/>
          </a:solidFill>
          <a:ln w="9525">
            <a:noFill/>
            <a:miter lim="800000"/>
            <a:headEnd/>
            <a:tailEnd/>
          </a:ln>
        </p:spPr>
        <p:txBody>
          <a:bodyPr>
            <a:spAutoFit/>
          </a:bodyPr>
          <a:lstStyle/>
          <a:p>
            <a:pPr algn="l"/>
            <a:r>
              <a:rPr lang="en-US" sz="2800" b="1" dirty="0" smtClean="0">
                <a:solidFill>
                  <a:schemeClr val="bg1">
                    <a:lumMod val="75000"/>
                  </a:schemeClr>
                </a:solidFill>
                <a:latin typeface="Courier New" pitchFamily="49" charset="0"/>
                <a:ea typeface="Verdana" pitchFamily="34" charset="0"/>
                <a:cs typeface="Courier New" pitchFamily="49" charset="0"/>
              </a:rPr>
              <a:t>shared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 array 0..1 of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Value := my input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for i: </a:t>
            </a:r>
            <a:r>
              <a:rPr lang="en-US" sz="2800" b="1" dirty="0" err="1" smtClean="0">
                <a:solidFill>
                  <a:schemeClr val="bg1">
                    <a:lumMod val="75000"/>
                  </a:schemeClr>
                </a:solidFill>
                <a:latin typeface="Courier New" pitchFamily="49" charset="0"/>
                <a:ea typeface="Verdana" pitchFamily="34" charset="0"/>
                <a:cs typeface="Courier New" pitchFamily="49" charset="0"/>
              </a:rPr>
              <a:t>int</a:t>
            </a:r>
            <a:r>
              <a:rPr lang="en-US" sz="2800" b="1" dirty="0" smtClean="0">
                <a:solidFill>
                  <a:schemeClr val="bg1">
                    <a:lumMod val="75000"/>
                  </a:schemeClr>
                </a:solidFill>
                <a:latin typeface="Courier New" pitchFamily="49" charset="0"/>
                <a:ea typeface="Verdana" pitchFamily="34" charset="0"/>
                <a:cs typeface="Courier New" pitchFamily="49" charset="0"/>
              </a:rPr>
              <a:t> := 0 to L do</a:t>
            </a:r>
          </a:p>
          <a:p>
            <a:pPr algn="l"/>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 := view;</a:t>
            </a:r>
          </a:p>
          <a:p>
            <a:pPr algn="l"/>
            <a:r>
              <a:rPr lang="en-US" sz="2800" b="1" dirty="0" smtClean="0">
                <a:latin typeface="Courier New" pitchFamily="49" charset="0"/>
                <a:ea typeface="Verdana" pitchFamily="34" charset="0"/>
                <a:cs typeface="Courier New" pitchFamily="49" charset="0"/>
              </a:rPr>
              <a:t>  view := view +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[B];</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6" name="Title 5"/>
          <p:cNvSpPr>
            <a:spLocks noGrp="1"/>
          </p:cNvSpPr>
          <p:nvPr>
            <p:ph type="title"/>
          </p:nvPr>
        </p:nvSpPr>
        <p:spPr/>
        <p:txBody>
          <a:bodyPr/>
          <a:lstStyle/>
          <a:p>
            <a:r>
              <a:rPr lang="en-US" dirty="0" smtClean="0"/>
              <a:t>Alice’s Protocol</a:t>
            </a:r>
            <a:endParaRPr lang="en-US" dirty="0"/>
          </a:p>
        </p:txBody>
      </p:sp>
      <p:sp>
        <p:nvSpPr>
          <p:cNvPr id="5" name="Slide Number Placeholder 4"/>
          <p:cNvSpPr>
            <a:spLocks noGrp="1"/>
          </p:cNvSpPr>
          <p:nvPr>
            <p:ph type="sldNum" sz="quarter" idx="4294967295"/>
          </p:nvPr>
        </p:nvSpPr>
        <p:spPr>
          <a:xfrm>
            <a:off x="6553200" y="6248400"/>
            <a:ext cx="1905000" cy="457200"/>
          </a:xfrm>
          <a:prstGeom prst="rect">
            <a:avLst/>
          </a:prstGeom>
        </p:spPr>
        <p:txBody>
          <a:bodyPr/>
          <a:lstStyle/>
          <a:p>
            <a:pPr algn="ctr"/>
            <a:fld id="{1BFA7DCD-5630-4D24-9A18-AC12E430C23C}" type="slidenum">
              <a:rPr lang="en-US" sz="2000" smtClean="0">
                <a:solidFill>
                  <a:schemeClr val="tx1"/>
                </a:solidFill>
                <a:latin typeface="Arial" panose="020B0604020202020204" pitchFamily="34" charset="0"/>
                <a:cs typeface="Arial" panose="020B0604020202020204" pitchFamily="34" charset="0"/>
              </a:rPr>
              <a:pPr algn="ctr"/>
              <a:t>76</a:t>
            </a:fld>
            <a:endParaRPr lang="en-US" dirty="0">
              <a:solidFill>
                <a:schemeClr val="tx1"/>
              </a:solidFill>
              <a:latin typeface="Arial" panose="020B0604020202020204" pitchFamily="34" charset="0"/>
              <a:cs typeface="Arial" panose="020B0604020202020204" pitchFamily="34" charset="0"/>
            </a:endParaRPr>
          </a:p>
        </p:txBody>
      </p:sp>
      <p:sp>
        <p:nvSpPr>
          <p:cNvPr id="10"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11" name="Text Box 122"/>
          <p:cNvSpPr txBox="1">
            <a:spLocks noChangeArrowheads="1"/>
          </p:cNvSpPr>
          <p:nvPr/>
        </p:nvSpPr>
        <p:spPr bwMode="auto">
          <a:xfrm>
            <a:off x="2216935" y="4170690"/>
            <a:ext cx="6477000"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Alice writes her value, read Bob’s value, and concatenate it to my view</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12032872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811213" y="1970088"/>
            <a:ext cx="7521575" cy="2677656"/>
          </a:xfrm>
          <a:prstGeom prst="rect">
            <a:avLst/>
          </a:prstGeom>
          <a:solidFill>
            <a:srgbClr val="FFFFCC"/>
          </a:solidFill>
          <a:ln w="9525">
            <a:noFill/>
            <a:miter lim="800000"/>
            <a:headEnd/>
            <a:tailEnd/>
          </a:ln>
        </p:spPr>
        <p:txBody>
          <a:bodyPr>
            <a:spAutoFit/>
          </a:bodyPr>
          <a:lstStyle/>
          <a:p>
            <a:pPr algn="l"/>
            <a:r>
              <a:rPr lang="en-US" sz="2800" b="1" dirty="0" smtClean="0">
                <a:solidFill>
                  <a:schemeClr val="bg1">
                    <a:lumMod val="75000"/>
                  </a:schemeClr>
                </a:solidFill>
                <a:latin typeface="Courier New" pitchFamily="49" charset="0"/>
                <a:ea typeface="Verdana" pitchFamily="34" charset="0"/>
                <a:cs typeface="Courier New" pitchFamily="49" charset="0"/>
              </a:rPr>
              <a:t>shared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 array 0..1 of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Value := my input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for i: </a:t>
            </a:r>
            <a:r>
              <a:rPr lang="en-US" sz="2800" b="1" dirty="0" err="1" smtClean="0">
                <a:solidFill>
                  <a:schemeClr val="bg1">
                    <a:lumMod val="75000"/>
                  </a:schemeClr>
                </a:solidFill>
                <a:latin typeface="Courier New" pitchFamily="49" charset="0"/>
                <a:ea typeface="Verdana" pitchFamily="34" charset="0"/>
                <a:cs typeface="Courier New" pitchFamily="49" charset="0"/>
              </a:rPr>
              <a:t>int</a:t>
            </a:r>
            <a:r>
              <a:rPr lang="en-US" sz="2800" b="1" dirty="0" smtClean="0">
                <a:solidFill>
                  <a:schemeClr val="bg1">
                    <a:lumMod val="75000"/>
                  </a:schemeClr>
                </a:solidFill>
                <a:latin typeface="Courier New" pitchFamily="49" charset="0"/>
                <a:ea typeface="Verdana" pitchFamily="34" charset="0"/>
                <a:cs typeface="Courier New" pitchFamily="49" charset="0"/>
              </a:rPr>
              <a:t> := 0 to L do</a:t>
            </a:r>
          </a:p>
          <a:p>
            <a:pPr algn="l"/>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 := view;</a:t>
            </a:r>
          </a:p>
          <a:p>
            <a:pPr algn="l"/>
            <a:r>
              <a:rPr lang="en-US" sz="2800" b="1" dirty="0" smtClean="0">
                <a:latin typeface="Courier New" pitchFamily="49" charset="0"/>
                <a:ea typeface="Verdana" pitchFamily="34" charset="0"/>
                <a:cs typeface="Courier New" pitchFamily="49" charset="0"/>
              </a:rPr>
              <a:t>  view := view +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[B];</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6" name="Title 5"/>
          <p:cNvSpPr>
            <a:spLocks noGrp="1"/>
          </p:cNvSpPr>
          <p:nvPr>
            <p:ph type="title"/>
          </p:nvPr>
        </p:nvSpPr>
        <p:spPr/>
        <p:txBody>
          <a:bodyPr/>
          <a:lstStyle/>
          <a:p>
            <a:r>
              <a:rPr lang="en-US" dirty="0" smtClean="0"/>
              <a:t>Alice’s Protocol</a:t>
            </a:r>
            <a:endParaRPr lang="en-US" dirty="0"/>
          </a:p>
        </p:txBody>
      </p:sp>
      <p:sp>
        <p:nvSpPr>
          <p:cNvPr id="5" name="Slide Number Placeholder 4"/>
          <p:cNvSpPr>
            <a:spLocks noGrp="1"/>
          </p:cNvSpPr>
          <p:nvPr>
            <p:ph type="sldNum" sz="quarter" idx="4294967295"/>
          </p:nvPr>
        </p:nvSpPr>
        <p:spPr>
          <a:xfrm>
            <a:off x="6553200" y="6248400"/>
            <a:ext cx="1905000" cy="457200"/>
          </a:xfrm>
          <a:prstGeom prst="rect">
            <a:avLst/>
          </a:prstGeom>
        </p:spPr>
        <p:txBody>
          <a:bodyPr/>
          <a:lstStyle/>
          <a:p>
            <a:pPr algn="ctr"/>
            <a:fld id="{1BFA7DCD-5630-4D24-9A18-AC12E430C23C}" type="slidenum">
              <a:rPr lang="en-US" sz="2000" smtClean="0">
                <a:solidFill>
                  <a:schemeClr val="tx1"/>
                </a:solidFill>
                <a:latin typeface="Arial" panose="020B0604020202020204" pitchFamily="34" charset="0"/>
                <a:cs typeface="Arial" panose="020B0604020202020204" pitchFamily="34" charset="0"/>
              </a:rPr>
              <a:pPr algn="ctr"/>
              <a:t>77</a:t>
            </a:fld>
            <a:endParaRPr lang="en-US" dirty="0">
              <a:solidFill>
                <a:schemeClr val="tx1"/>
              </a:solidFill>
              <a:latin typeface="Arial" panose="020B0604020202020204" pitchFamily="34" charset="0"/>
              <a:cs typeface="Arial" panose="020B0604020202020204" pitchFamily="34" charset="0"/>
            </a:endParaRPr>
          </a:p>
        </p:txBody>
      </p:sp>
      <p:sp>
        <p:nvSpPr>
          <p:cNvPr id="10"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11" name="Text Box 122"/>
          <p:cNvSpPr txBox="1">
            <a:spLocks noChangeArrowheads="1"/>
          </p:cNvSpPr>
          <p:nvPr/>
        </p:nvSpPr>
        <p:spPr bwMode="auto">
          <a:xfrm>
            <a:off x="2216935" y="4170690"/>
            <a:ext cx="6477000"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Alice writes her value, read Bob’s value, and concatenate it to my view</a:t>
            </a:r>
            <a:endParaRPr lang="en-US" sz="2800" dirty="0" smtClean="0">
              <a:solidFill>
                <a:schemeClr val="tx1"/>
              </a:solidFill>
              <a:latin typeface="Arial" pitchFamily="34" charset="0"/>
              <a:cs typeface="Arial" pitchFamily="34" charset="0"/>
            </a:endParaRPr>
          </a:p>
        </p:txBody>
      </p:sp>
      <p:sp>
        <p:nvSpPr>
          <p:cNvPr id="12" name="Text Box 122"/>
          <p:cNvSpPr txBox="1">
            <a:spLocks noChangeArrowheads="1"/>
          </p:cNvSpPr>
          <p:nvPr/>
        </p:nvSpPr>
        <p:spPr bwMode="auto">
          <a:xfrm rot="20683060">
            <a:off x="4170975" y="5187591"/>
            <a:ext cx="4166525" cy="523220"/>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(full-information protocol)</a:t>
            </a:r>
          </a:p>
        </p:txBody>
      </p:sp>
    </p:spTree>
    <p:extLst>
      <p:ext uri="{BB962C8B-B14F-4D97-AF65-F5344CB8AC3E}">
        <p14:creationId xmlns:p14="http://schemas.microsoft.com/office/powerpoint/2010/main" val="296458791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811213" y="1970088"/>
            <a:ext cx="7521575" cy="2677656"/>
          </a:xfrm>
          <a:prstGeom prst="rect">
            <a:avLst/>
          </a:prstGeom>
          <a:solidFill>
            <a:srgbClr val="FFFFCC"/>
          </a:solidFill>
          <a:ln w="9525">
            <a:noFill/>
            <a:miter lim="800000"/>
            <a:headEnd/>
            <a:tailEnd/>
          </a:ln>
        </p:spPr>
        <p:txBody>
          <a:bodyPr>
            <a:spAutoFit/>
          </a:bodyPr>
          <a:lstStyle/>
          <a:p>
            <a:pPr algn="l"/>
            <a:r>
              <a:rPr lang="en-US" sz="2800" b="1" dirty="0" smtClean="0">
                <a:solidFill>
                  <a:schemeClr val="bg1">
                    <a:lumMod val="75000"/>
                  </a:schemeClr>
                </a:solidFill>
                <a:latin typeface="Courier New" pitchFamily="49" charset="0"/>
                <a:ea typeface="Verdana" pitchFamily="34" charset="0"/>
                <a:cs typeface="Courier New" pitchFamily="49" charset="0"/>
              </a:rPr>
              <a:t>shared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 array 0..1 of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Value := my input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for i: </a:t>
            </a:r>
            <a:r>
              <a:rPr lang="en-US" sz="2800" b="1" dirty="0" err="1" smtClean="0">
                <a:solidFill>
                  <a:schemeClr val="bg1">
                    <a:lumMod val="75000"/>
                  </a:schemeClr>
                </a:solidFill>
                <a:latin typeface="Courier New" pitchFamily="49" charset="0"/>
                <a:ea typeface="Verdana" pitchFamily="34" charset="0"/>
                <a:cs typeface="Courier New" pitchFamily="49" charset="0"/>
              </a:rPr>
              <a:t>int</a:t>
            </a:r>
            <a:r>
              <a:rPr lang="en-US" sz="2800" b="1" dirty="0" smtClean="0">
                <a:solidFill>
                  <a:schemeClr val="bg1">
                    <a:lumMod val="75000"/>
                  </a:schemeClr>
                </a:solidFill>
                <a:latin typeface="Courier New" pitchFamily="49" charset="0"/>
                <a:ea typeface="Verdana" pitchFamily="34" charset="0"/>
                <a:cs typeface="Courier New" pitchFamily="49" charset="0"/>
              </a:rPr>
              <a:t> := 0 to L do</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[A] := view;</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view := view +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[B];</a:t>
            </a:r>
          </a:p>
          <a:p>
            <a:pPr algn="l"/>
            <a:r>
              <a:rPr lang="en-US" sz="2800" b="1" dirty="0" smtClean="0">
                <a:solidFill>
                  <a:schemeClr val="tx1"/>
                </a:solidFill>
                <a:latin typeface="Courier New" pitchFamily="49" charset="0"/>
                <a:ea typeface="Verdana" pitchFamily="34" charset="0"/>
                <a:cs typeface="Courier New" pitchFamily="49" charset="0"/>
              </a:rPr>
              <a:t>return</a:t>
            </a:r>
            <a:r>
              <a:rPr lang="en-US" sz="2800" b="1" dirty="0" smtClean="0">
                <a:latin typeface="Courier New" pitchFamily="49" charset="0"/>
                <a:ea typeface="Verdana" pitchFamily="34" charset="0"/>
                <a:cs typeface="Courier New" pitchFamily="49" charset="0"/>
              </a:rPr>
              <a:t> </a:t>
            </a:r>
            <a:r>
              <a:rPr lang="el-GR" sz="2800" b="1" dirty="0" smtClean="0">
                <a:solidFill>
                  <a:schemeClr val="tx1"/>
                </a:solidFill>
                <a:latin typeface="Arial" pitchFamily="34" charset="0"/>
                <a:ea typeface="Verdana" pitchFamily="34" charset="0"/>
                <a:cs typeface="Arial" pitchFamily="34" charset="0"/>
              </a:rPr>
              <a:t>δ</a:t>
            </a:r>
            <a:r>
              <a:rPr lang="en-US" sz="2800" b="1" dirty="0" smtClean="0">
                <a:latin typeface="Courier New" pitchFamily="49" charset="0"/>
                <a:ea typeface="Verdana" pitchFamily="34" charset="0"/>
                <a:cs typeface="Courier New" pitchFamily="49" charset="0"/>
              </a:rPr>
              <a:t>(view)</a:t>
            </a:r>
            <a:endParaRPr lang="en-US" sz="2800" b="1" dirty="0">
              <a:latin typeface="Courier New" pitchFamily="49" charset="0"/>
              <a:ea typeface="Verdana" pitchFamily="34" charset="0"/>
              <a:cs typeface="Courier New" pitchFamily="49" charset="0"/>
            </a:endParaRPr>
          </a:p>
        </p:txBody>
      </p:sp>
      <p:sp>
        <p:nvSpPr>
          <p:cNvPr id="6" name="Title 5"/>
          <p:cNvSpPr>
            <a:spLocks noGrp="1"/>
          </p:cNvSpPr>
          <p:nvPr>
            <p:ph type="title"/>
          </p:nvPr>
        </p:nvSpPr>
        <p:spPr/>
        <p:txBody>
          <a:bodyPr/>
          <a:lstStyle/>
          <a:p>
            <a:r>
              <a:rPr lang="en-US" dirty="0" smtClean="0"/>
              <a:t>Alice’s Protocol</a:t>
            </a:r>
            <a:endParaRPr lang="en-US" dirty="0"/>
          </a:p>
        </p:txBody>
      </p:sp>
      <p:sp>
        <p:nvSpPr>
          <p:cNvPr id="5" name="Slide Number Placeholder 4"/>
          <p:cNvSpPr>
            <a:spLocks noGrp="1"/>
          </p:cNvSpPr>
          <p:nvPr>
            <p:ph type="sldNum" sz="quarter" idx="4294967295"/>
          </p:nvPr>
        </p:nvSpPr>
        <p:spPr>
          <a:xfrm>
            <a:off x="6553200" y="6248400"/>
            <a:ext cx="1905000" cy="457200"/>
          </a:xfrm>
          <a:prstGeom prst="rect">
            <a:avLst/>
          </a:prstGeom>
        </p:spPr>
        <p:txBody>
          <a:bodyPr/>
          <a:lstStyle/>
          <a:p>
            <a:pPr algn="ctr"/>
            <a:fld id="{1BFA7DCD-5630-4D24-9A18-AC12E430C23C}" type="slidenum">
              <a:rPr lang="en-US" sz="2000" smtClean="0">
                <a:solidFill>
                  <a:schemeClr val="tx1"/>
                </a:solidFill>
                <a:latin typeface="Arial" panose="020B0604020202020204" pitchFamily="34" charset="0"/>
                <a:cs typeface="Arial" panose="020B0604020202020204" pitchFamily="34" charset="0"/>
              </a:rPr>
              <a:pPr algn="ctr"/>
              <a:t>78</a:t>
            </a:fld>
            <a:endParaRPr lang="en-US" dirty="0">
              <a:solidFill>
                <a:schemeClr val="tx1"/>
              </a:solidFill>
              <a:latin typeface="Arial" panose="020B0604020202020204" pitchFamily="34" charset="0"/>
              <a:cs typeface="Arial" panose="020B0604020202020204" pitchFamily="34" charset="0"/>
            </a:endParaRPr>
          </a:p>
        </p:txBody>
      </p:sp>
      <p:sp>
        <p:nvSpPr>
          <p:cNvPr id="10"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8" name="Text Box 122"/>
          <p:cNvSpPr txBox="1">
            <a:spLocks noChangeArrowheads="1"/>
          </p:cNvSpPr>
          <p:nvPr/>
        </p:nvSpPr>
        <p:spPr bwMode="auto">
          <a:xfrm>
            <a:off x="1835274" y="4545482"/>
            <a:ext cx="4764702"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finally, apply task-specific decision map to view</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5120560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Protocol Definition</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167428" y="1922790"/>
            <a:ext cx="2300630"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Input graph </a:t>
            </a:r>
            <a:r>
              <a:rPr lang="en-US" sz="2800" dirty="0" smtClean="0">
                <a:solidFill>
                  <a:schemeClr val="tx1"/>
                </a:solidFill>
                <a:latin typeface="cmsy10"/>
                <a:cs typeface="Arial" pitchFamily="34" charset="0"/>
              </a:rPr>
              <a:t>I</a:t>
            </a:r>
          </a:p>
        </p:txBody>
      </p:sp>
      <p:sp>
        <p:nvSpPr>
          <p:cNvPr id="5" name="Text Box 122"/>
          <p:cNvSpPr txBox="1">
            <a:spLocks noChangeArrowheads="1"/>
          </p:cNvSpPr>
          <p:nvPr/>
        </p:nvSpPr>
        <p:spPr bwMode="auto">
          <a:xfrm>
            <a:off x="1510328" y="2382560"/>
            <a:ext cx="650370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all possible assignments of input values</a:t>
            </a:r>
          </a:p>
        </p:txBody>
      </p:sp>
      <p:sp>
        <p:nvSpPr>
          <p:cNvPr id="10" name="Slide Number Placeholder 9"/>
          <p:cNvSpPr>
            <a:spLocks noGrp="1"/>
          </p:cNvSpPr>
          <p:nvPr>
            <p:ph type="sldNum" sz="quarter" idx="11"/>
          </p:nvPr>
        </p:nvSpPr>
        <p:spPr/>
        <p:txBody>
          <a:bodyPr/>
          <a:lstStyle/>
          <a:p>
            <a:pPr>
              <a:defRPr/>
            </a:pPr>
            <a:fld id="{D00CE9E0-F6A1-4E8E-BB09-1EDDAB12400D}" type="slidenum">
              <a:rPr lang="en-US" smtClean="0"/>
              <a:pPr>
                <a:defRPr/>
              </a:pPr>
              <a:t>79</a:t>
            </a:fld>
            <a:endParaRPr lang="en-US"/>
          </a:p>
        </p:txBody>
      </p:sp>
    </p:spTree>
    <p:extLst>
      <p:ext uri="{BB962C8B-B14F-4D97-AF65-F5344CB8AC3E}">
        <p14:creationId xmlns:p14="http://schemas.microsoft.com/office/powerpoint/2010/main" val="55295033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Protocol Definition</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167428" y="1922790"/>
            <a:ext cx="2300630"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Input graph </a:t>
            </a:r>
            <a:r>
              <a:rPr lang="en-US" sz="2800" dirty="0" smtClean="0">
                <a:solidFill>
                  <a:schemeClr val="tx1"/>
                </a:solidFill>
                <a:latin typeface="cmsy10"/>
                <a:cs typeface="Arial" pitchFamily="34" charset="0"/>
              </a:rPr>
              <a:t>I</a:t>
            </a:r>
          </a:p>
        </p:txBody>
      </p:sp>
      <p:sp>
        <p:nvSpPr>
          <p:cNvPr id="5" name="Text Box 122"/>
          <p:cNvSpPr txBox="1">
            <a:spLocks noChangeArrowheads="1"/>
          </p:cNvSpPr>
          <p:nvPr/>
        </p:nvSpPr>
        <p:spPr bwMode="auto">
          <a:xfrm>
            <a:off x="1510328" y="2382560"/>
            <a:ext cx="650370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all possible assignments of input values</a:t>
            </a:r>
          </a:p>
        </p:txBody>
      </p:sp>
      <p:sp>
        <p:nvSpPr>
          <p:cNvPr id="6" name="Text Box 122"/>
          <p:cNvSpPr txBox="1">
            <a:spLocks noChangeArrowheads="1"/>
          </p:cNvSpPr>
          <p:nvPr/>
        </p:nvSpPr>
        <p:spPr bwMode="auto">
          <a:xfrm>
            <a:off x="1167428" y="3343052"/>
            <a:ext cx="2909771"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Protocol graph </a:t>
            </a:r>
            <a:r>
              <a:rPr lang="en-US" sz="2800" dirty="0" smtClean="0">
                <a:solidFill>
                  <a:schemeClr val="tx1"/>
                </a:solidFill>
                <a:latin typeface="cmsy10"/>
                <a:cs typeface="Arial" pitchFamily="34" charset="0"/>
              </a:rPr>
              <a:t>P</a:t>
            </a:r>
          </a:p>
        </p:txBody>
      </p:sp>
      <p:sp>
        <p:nvSpPr>
          <p:cNvPr id="7" name="Text Box 122"/>
          <p:cNvSpPr txBox="1">
            <a:spLocks noChangeArrowheads="1"/>
          </p:cNvSpPr>
          <p:nvPr/>
        </p:nvSpPr>
        <p:spPr bwMode="auto">
          <a:xfrm>
            <a:off x="1510328" y="3807340"/>
            <a:ext cx="678262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all possible process views after execution</a:t>
            </a:r>
          </a:p>
        </p:txBody>
      </p:sp>
      <p:sp>
        <p:nvSpPr>
          <p:cNvPr id="10" name="Slide Number Placeholder 9"/>
          <p:cNvSpPr>
            <a:spLocks noGrp="1"/>
          </p:cNvSpPr>
          <p:nvPr>
            <p:ph type="sldNum" sz="quarter" idx="11"/>
          </p:nvPr>
        </p:nvSpPr>
        <p:spPr/>
        <p:txBody>
          <a:bodyPr/>
          <a:lstStyle/>
          <a:p>
            <a:pPr>
              <a:defRPr/>
            </a:pPr>
            <a:fld id="{D00CE9E0-F6A1-4E8E-BB09-1EDDAB12400D}" type="slidenum">
              <a:rPr lang="en-US" smtClean="0"/>
              <a:pPr>
                <a:defRPr/>
              </a:pPr>
              <a:t>80</a:t>
            </a:fld>
            <a:endParaRPr lang="en-US"/>
          </a:p>
        </p:txBody>
      </p:sp>
    </p:spTree>
    <p:extLst>
      <p:ext uri="{BB962C8B-B14F-4D97-AF65-F5344CB8AC3E}">
        <p14:creationId xmlns:p14="http://schemas.microsoft.com/office/powerpoint/2010/main" val="79237191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Protocol Definition</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167428" y="1922790"/>
            <a:ext cx="2300630"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Input graph </a:t>
            </a:r>
            <a:r>
              <a:rPr lang="en-US" sz="2800" dirty="0" smtClean="0">
                <a:solidFill>
                  <a:schemeClr val="tx1"/>
                </a:solidFill>
                <a:latin typeface="cmsy10"/>
                <a:cs typeface="Arial" pitchFamily="34" charset="0"/>
              </a:rPr>
              <a:t>I</a:t>
            </a:r>
          </a:p>
        </p:txBody>
      </p:sp>
      <p:sp>
        <p:nvSpPr>
          <p:cNvPr id="5" name="Text Box 122"/>
          <p:cNvSpPr txBox="1">
            <a:spLocks noChangeArrowheads="1"/>
          </p:cNvSpPr>
          <p:nvPr/>
        </p:nvSpPr>
        <p:spPr bwMode="auto">
          <a:xfrm>
            <a:off x="1510328" y="2382560"/>
            <a:ext cx="650370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all possible assignments of input values</a:t>
            </a:r>
          </a:p>
        </p:txBody>
      </p:sp>
      <p:sp>
        <p:nvSpPr>
          <p:cNvPr id="6" name="Text Box 122"/>
          <p:cNvSpPr txBox="1">
            <a:spLocks noChangeArrowheads="1"/>
          </p:cNvSpPr>
          <p:nvPr/>
        </p:nvSpPr>
        <p:spPr bwMode="auto">
          <a:xfrm>
            <a:off x="1167428" y="3343052"/>
            <a:ext cx="2909771"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Protocol graph </a:t>
            </a:r>
            <a:r>
              <a:rPr lang="en-US" sz="2800" dirty="0" smtClean="0">
                <a:solidFill>
                  <a:schemeClr val="tx1"/>
                </a:solidFill>
                <a:latin typeface="cmsy10"/>
                <a:cs typeface="Arial" pitchFamily="34" charset="0"/>
              </a:rPr>
              <a:t>P</a:t>
            </a:r>
          </a:p>
        </p:txBody>
      </p:sp>
      <p:sp>
        <p:nvSpPr>
          <p:cNvPr id="7" name="Text Box 122"/>
          <p:cNvSpPr txBox="1">
            <a:spLocks noChangeArrowheads="1"/>
          </p:cNvSpPr>
          <p:nvPr/>
        </p:nvSpPr>
        <p:spPr bwMode="auto">
          <a:xfrm>
            <a:off x="1510328" y="3807340"/>
            <a:ext cx="678262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all possible process views after execution</a:t>
            </a:r>
          </a:p>
        </p:txBody>
      </p:sp>
      <p:sp>
        <p:nvSpPr>
          <p:cNvPr id="8" name="Text Box 122"/>
          <p:cNvSpPr txBox="1">
            <a:spLocks noChangeArrowheads="1"/>
          </p:cNvSpPr>
          <p:nvPr/>
        </p:nvSpPr>
        <p:spPr bwMode="auto">
          <a:xfrm>
            <a:off x="1167428" y="4763315"/>
            <a:ext cx="3770584" cy="523220"/>
          </a:xfrm>
          <a:prstGeom prst="rect">
            <a:avLst/>
          </a:prstGeom>
          <a:solidFill>
            <a:schemeClr val="bg1">
              <a:alpha val="89999"/>
            </a:schemeClr>
          </a:solidFill>
          <a:ln w="38100" algn="ctr">
            <a:solidFill>
              <a:schemeClr val="accent6">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Carrier map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a:t>
            </a:r>
            <a:r>
              <a:rPr lang="en-US" sz="2800" smtClean="0">
                <a:solidFill>
                  <a:schemeClr val="tx1"/>
                </a:solidFill>
                <a:latin typeface="Arial" pitchFamily="34" charset="0"/>
                <a:cs typeface="Arial" pitchFamily="34" charset="0"/>
              </a:rPr>
              <a:t>2</a:t>
            </a:r>
            <a:r>
              <a:rPr lang="en-US" sz="2800" baseline="30000" dirty="0">
                <a:solidFill>
                  <a:schemeClr val="tx1"/>
                </a:solidFill>
                <a:latin typeface="cmsy10"/>
                <a:cs typeface="Arial" pitchFamily="34" charset="0"/>
              </a:rPr>
              <a:t>P</a:t>
            </a:r>
            <a:endParaRPr lang="en-US" sz="2800" baseline="30000" dirty="0" smtClean="0">
              <a:solidFill>
                <a:schemeClr val="tx1"/>
              </a:solidFill>
              <a:latin typeface="cmsy10"/>
              <a:cs typeface="Arial" pitchFamily="34" charset="0"/>
            </a:endParaRPr>
          </a:p>
        </p:txBody>
      </p:sp>
      <p:sp>
        <p:nvSpPr>
          <p:cNvPr id="9" name="Text Box 122"/>
          <p:cNvSpPr txBox="1">
            <a:spLocks noChangeArrowheads="1"/>
          </p:cNvSpPr>
          <p:nvPr/>
        </p:nvSpPr>
        <p:spPr bwMode="auto">
          <a:xfrm>
            <a:off x="1510328" y="5232120"/>
            <a:ext cx="5482591"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all possible assignments of views</a:t>
            </a:r>
          </a:p>
        </p:txBody>
      </p:sp>
      <p:sp>
        <p:nvSpPr>
          <p:cNvPr id="10" name="Slide Number Placeholder 9"/>
          <p:cNvSpPr>
            <a:spLocks noGrp="1"/>
          </p:cNvSpPr>
          <p:nvPr>
            <p:ph type="sldNum" sz="quarter" idx="11"/>
          </p:nvPr>
        </p:nvSpPr>
        <p:spPr/>
        <p:txBody>
          <a:bodyPr/>
          <a:lstStyle/>
          <a:p>
            <a:pPr>
              <a:defRPr/>
            </a:pPr>
            <a:fld id="{D00CE9E0-F6A1-4E8E-BB09-1EDDAB12400D}" type="slidenum">
              <a:rPr lang="en-US" smtClean="0"/>
              <a:pPr>
                <a:defRPr/>
              </a:pPr>
              <a:t>81</a:t>
            </a:fld>
            <a:endParaRPr lang="en-US"/>
          </a:p>
        </p:txBody>
      </p:sp>
    </p:spTree>
    <p:extLst>
      <p:ext uri="{BB962C8B-B14F-4D97-AF65-F5344CB8AC3E}">
        <p14:creationId xmlns:p14="http://schemas.microsoft.com/office/powerpoint/2010/main" val="74278203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One-Round Protocol Graph</a:t>
            </a:r>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2" name="Group 1"/>
          <p:cNvGrpSpPr/>
          <p:nvPr/>
        </p:nvGrpSpPr>
        <p:grpSpPr>
          <a:xfrm>
            <a:off x="3421332" y="2251950"/>
            <a:ext cx="2606137" cy="622300"/>
            <a:chOff x="3268932" y="2518650"/>
            <a:chExt cx="2606137" cy="622300"/>
          </a:xfrm>
        </p:grpSpPr>
        <p:sp>
          <p:nvSpPr>
            <p:cNvPr id="18" name="Oval 17"/>
            <p:cNvSpPr/>
            <p:nvPr/>
          </p:nvSpPr>
          <p:spPr>
            <a:xfrm>
              <a:off x="5252769" y="25186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sp>
          <p:nvSpPr>
            <p:cNvPr id="19" name="Oval 18"/>
            <p:cNvSpPr/>
            <p:nvPr/>
          </p:nvSpPr>
          <p:spPr>
            <a:xfrm>
              <a:off x="3268932" y="25186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endParaRPr lang="en-US" sz="2800" dirty="0" smtClean="0">
                <a:solidFill>
                  <a:schemeClr val="bg1"/>
                </a:solidFill>
                <a:latin typeface="cmsy10"/>
                <a:cs typeface="Arial" pitchFamily="34" charset="0"/>
              </a:endParaRPr>
            </a:p>
          </p:txBody>
        </p:sp>
        <p:cxnSp>
          <p:nvCxnSpPr>
            <p:cNvPr id="23" name="Straight Connector 22"/>
            <p:cNvCxnSpPr/>
            <p:nvPr/>
          </p:nvCxnSpPr>
          <p:spPr bwMode="auto">
            <a:xfrm>
              <a:off x="3891208" y="2829800"/>
              <a:ext cx="1361585" cy="0"/>
            </a:xfrm>
            <a:prstGeom prst="line">
              <a:avLst/>
            </a:prstGeom>
            <a:noFill/>
            <a:ln w="57150" cap="flat" cmpd="sng" algn="ctr">
              <a:solidFill>
                <a:schemeClr val="tx1"/>
              </a:solidFill>
              <a:prstDash val="solid"/>
              <a:round/>
              <a:headEnd type="none" w="med" len="med"/>
              <a:tailEnd type="none" w="med" len="med"/>
            </a:ln>
            <a:effectLst/>
          </p:spPr>
        </p:cxnSp>
      </p:grpSp>
      <p:grpSp>
        <p:nvGrpSpPr>
          <p:cNvPr id="14" name="Group 13"/>
          <p:cNvGrpSpPr/>
          <p:nvPr/>
        </p:nvGrpSpPr>
        <p:grpSpPr>
          <a:xfrm>
            <a:off x="1437495" y="4639550"/>
            <a:ext cx="6573810" cy="622300"/>
            <a:chOff x="1562100" y="3775950"/>
            <a:chExt cx="6573810" cy="622300"/>
          </a:xfrm>
        </p:grpSpPr>
        <p:sp>
          <p:nvSpPr>
            <p:cNvPr id="15" name="Oval 14"/>
            <p:cNvSpPr/>
            <p:nvPr/>
          </p:nvSpPr>
          <p:spPr>
            <a:xfrm>
              <a:off x="1562100"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r>
                <a:rPr lang="en-US" sz="2800" dirty="0" smtClean="0">
                  <a:solidFill>
                    <a:schemeClr val="bg1"/>
                  </a:solidFill>
                  <a:latin typeface="cmsy10"/>
                  <a:cs typeface="Arial" pitchFamily="34" charset="0"/>
                </a:rPr>
                <a:t>?</a:t>
              </a:r>
            </a:p>
          </p:txBody>
        </p:sp>
        <p:cxnSp>
          <p:nvCxnSpPr>
            <p:cNvPr id="16" name="Straight Connector 15"/>
            <p:cNvCxnSpPr/>
            <p:nvPr/>
          </p:nvCxnSpPr>
          <p:spPr bwMode="auto">
            <a:xfrm>
              <a:off x="2184376" y="4087100"/>
              <a:ext cx="1361585" cy="0"/>
            </a:xfrm>
            <a:prstGeom prst="line">
              <a:avLst/>
            </a:prstGeom>
            <a:noFill/>
            <a:ln w="57150" cap="flat" cmpd="sng" algn="ctr">
              <a:solidFill>
                <a:schemeClr val="tx1"/>
              </a:solidFill>
              <a:prstDash val="solid"/>
              <a:round/>
              <a:headEnd type="none" w="med" len="med"/>
              <a:tailEnd type="none" w="med" len="med"/>
            </a:ln>
            <a:effectLst/>
          </p:spPr>
        </p:cxnSp>
        <p:sp>
          <p:nvSpPr>
            <p:cNvPr id="17" name="Oval 16"/>
            <p:cNvSpPr/>
            <p:nvPr/>
          </p:nvSpPr>
          <p:spPr>
            <a:xfrm>
              <a:off x="5529774"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1" name="Oval 20"/>
            <p:cNvSpPr/>
            <p:nvPr/>
          </p:nvSpPr>
          <p:spPr>
            <a:xfrm>
              <a:off x="3545937"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2" name="Oval 21"/>
            <p:cNvSpPr/>
            <p:nvPr/>
          </p:nvSpPr>
          <p:spPr>
            <a:xfrm>
              <a:off x="7513610"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cmsy10"/>
                  <a:cs typeface="Arial" pitchFamily="34" charset="0"/>
                </a:rPr>
                <a:t>?</a:t>
              </a: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cxnSp>
          <p:nvCxnSpPr>
            <p:cNvPr id="25" name="Straight Connector 24"/>
            <p:cNvCxnSpPr/>
            <p:nvPr/>
          </p:nvCxnSpPr>
          <p:spPr bwMode="auto">
            <a:xfrm>
              <a:off x="4168213" y="4087100"/>
              <a:ext cx="1361585" cy="0"/>
            </a:xfrm>
            <a:prstGeom prst="line">
              <a:avLst/>
            </a:prstGeom>
            <a:noFill/>
            <a:ln w="57150"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a:off x="6152050" y="4087100"/>
              <a:ext cx="1361585" cy="0"/>
            </a:xfrm>
            <a:prstGeom prst="line">
              <a:avLst/>
            </a:prstGeom>
            <a:noFill/>
            <a:ln w="57150" cap="flat" cmpd="sng" algn="ctr">
              <a:solidFill>
                <a:schemeClr val="tx1"/>
              </a:solidFill>
              <a:prstDash val="solid"/>
              <a:round/>
              <a:headEnd type="none" w="med" len="med"/>
              <a:tailEnd type="none" w="med" len="med"/>
            </a:ln>
            <a:effectLst/>
          </p:spPr>
        </p:cxnSp>
      </p:grpSp>
      <p:sp>
        <p:nvSpPr>
          <p:cNvPr id="29" name="Down Arrow 28"/>
          <p:cNvSpPr/>
          <p:nvPr/>
        </p:nvSpPr>
        <p:spPr>
          <a:xfrm>
            <a:off x="4069056" y="2958872"/>
            <a:ext cx="1310688" cy="1534464"/>
          </a:xfrm>
          <a:prstGeom prst="downArrow">
            <a:avLst/>
          </a:prstGeom>
          <a:solidFill>
            <a:schemeClr val="tx1"/>
          </a:solidFill>
          <a:ln w="38100">
            <a:solidFill>
              <a:schemeClr val="tx1"/>
            </a:solidFill>
          </a:ln>
        </p:spPr>
        <p:txBody>
          <a:bodyPr wrap="square" rtlCol="0" anchor="ctr">
            <a:noAutofit/>
          </a:bodyPr>
          <a:lstStyle/>
          <a:p>
            <a:pPr algn="ctr">
              <a:buNone/>
            </a:pPr>
            <a:r>
              <a:rPr lang="en-US" sz="2800" dirty="0" smtClean="0">
                <a:solidFill>
                  <a:schemeClr val="bg1"/>
                </a:solidFill>
                <a:latin typeface="cmmi10"/>
                <a:cs typeface="Arial" pitchFamily="34" charset="0"/>
              </a:rPr>
              <a:t>¥</a:t>
            </a:r>
          </a:p>
        </p:txBody>
      </p:sp>
      <p:sp>
        <p:nvSpPr>
          <p:cNvPr id="30" name="TextBox 113"/>
          <p:cNvSpPr txBox="1">
            <a:spLocks noChangeArrowheads="1"/>
          </p:cNvSpPr>
          <p:nvPr/>
        </p:nvSpPr>
        <p:spPr bwMode="auto">
          <a:xfrm>
            <a:off x="4506231" y="1563630"/>
            <a:ext cx="436338" cy="646331"/>
          </a:xfrm>
          <a:prstGeom prst="rect">
            <a:avLst/>
          </a:prstGeom>
          <a:noFill/>
          <a:ln w="9525">
            <a:noFill/>
            <a:miter lim="800000"/>
            <a:headEnd/>
            <a:tailEnd/>
          </a:ln>
        </p:spPr>
        <p:txBody>
          <a:bodyPr wrap="none">
            <a:prstTxWarp prst="textNoShape">
              <a:avLst/>
            </a:prstTxWarp>
            <a:spAutoFit/>
          </a:bodyPr>
          <a:lstStyle/>
          <a:p>
            <a:r>
              <a:rPr lang="en-US" sz="3600" b="1" smtClean="0">
                <a:solidFill>
                  <a:schemeClr val="tx1"/>
                </a:solidFill>
                <a:latin typeface="cmsy10"/>
                <a:ea typeface="Arial" pitchFamily="-72" charset="0"/>
                <a:cs typeface="Arial" pitchFamily="-72" charset="0"/>
              </a:rPr>
              <a:t>I</a:t>
            </a:r>
            <a:endParaRPr lang="en-US" sz="3600" b="1" dirty="0">
              <a:solidFill>
                <a:schemeClr val="tx1"/>
              </a:solidFill>
              <a:latin typeface="cmsy10"/>
              <a:ea typeface="Arial" pitchFamily="-72" charset="0"/>
              <a:cs typeface="Arial" pitchFamily="-72" charset="0"/>
            </a:endParaRPr>
          </a:p>
        </p:txBody>
      </p:sp>
      <p:sp>
        <p:nvSpPr>
          <p:cNvPr id="31" name="TextBox 115"/>
          <p:cNvSpPr txBox="1">
            <a:spLocks noChangeArrowheads="1"/>
          </p:cNvSpPr>
          <p:nvPr/>
        </p:nvSpPr>
        <p:spPr bwMode="auto">
          <a:xfrm>
            <a:off x="4471767" y="5259944"/>
            <a:ext cx="505267"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P</a:t>
            </a: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82</a:t>
            </a:fld>
            <a:endParaRPr lang="en-US"/>
          </a:p>
        </p:txBody>
      </p:sp>
    </p:spTree>
    <p:extLst>
      <p:ext uri="{BB962C8B-B14F-4D97-AF65-F5344CB8AC3E}">
        <p14:creationId xmlns:p14="http://schemas.microsoft.com/office/powerpoint/2010/main" val="188596448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One-Round Protocol Graph</a:t>
            </a:r>
            <a:endParaRPr lang="en-US" dirty="0"/>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7" name="Group 6"/>
          <p:cNvGrpSpPr/>
          <p:nvPr/>
        </p:nvGrpSpPr>
        <p:grpSpPr>
          <a:xfrm>
            <a:off x="1285095" y="2455150"/>
            <a:ext cx="6573810" cy="622300"/>
            <a:chOff x="1562100" y="3775950"/>
            <a:chExt cx="6573810" cy="622300"/>
          </a:xfrm>
        </p:grpSpPr>
        <p:sp>
          <p:nvSpPr>
            <p:cNvPr id="58" name="Oval 57"/>
            <p:cNvSpPr/>
            <p:nvPr/>
          </p:nvSpPr>
          <p:spPr>
            <a:xfrm>
              <a:off x="1562100"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r>
                <a:rPr lang="en-US" sz="2800" dirty="0" smtClean="0">
                  <a:solidFill>
                    <a:schemeClr val="bg1"/>
                  </a:solidFill>
                  <a:latin typeface="cmsy10"/>
                  <a:cs typeface="Arial" pitchFamily="34" charset="0"/>
                </a:rPr>
                <a:t>?</a:t>
              </a:r>
            </a:p>
          </p:txBody>
        </p:sp>
        <p:cxnSp>
          <p:nvCxnSpPr>
            <p:cNvPr id="62" name="Straight Connector 61"/>
            <p:cNvCxnSpPr/>
            <p:nvPr/>
          </p:nvCxnSpPr>
          <p:spPr bwMode="auto">
            <a:xfrm>
              <a:off x="2184376" y="4087100"/>
              <a:ext cx="1361585" cy="0"/>
            </a:xfrm>
            <a:prstGeom prst="line">
              <a:avLst/>
            </a:prstGeom>
            <a:noFill/>
            <a:ln w="57150" cap="flat" cmpd="sng" algn="ctr">
              <a:solidFill>
                <a:schemeClr val="tx1"/>
              </a:solidFill>
              <a:prstDash val="solid"/>
              <a:round/>
              <a:headEnd type="none" w="med" len="med"/>
              <a:tailEnd type="none" w="med" len="med"/>
            </a:ln>
            <a:effectLst/>
          </p:spPr>
        </p:cxnSp>
        <p:sp>
          <p:nvSpPr>
            <p:cNvPr id="18" name="Oval 17"/>
            <p:cNvSpPr/>
            <p:nvPr/>
          </p:nvSpPr>
          <p:spPr>
            <a:xfrm>
              <a:off x="5529774"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19" name="Oval 18"/>
            <p:cNvSpPr/>
            <p:nvPr/>
          </p:nvSpPr>
          <p:spPr>
            <a:xfrm>
              <a:off x="3545937"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0" name="Oval 19"/>
            <p:cNvSpPr/>
            <p:nvPr/>
          </p:nvSpPr>
          <p:spPr>
            <a:xfrm>
              <a:off x="7513610"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cmsy10"/>
                  <a:cs typeface="Arial" pitchFamily="34" charset="0"/>
                </a:rPr>
                <a:t>?</a:t>
              </a: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cxnSp>
          <p:nvCxnSpPr>
            <p:cNvPr id="23" name="Straight Connector 22"/>
            <p:cNvCxnSpPr/>
            <p:nvPr/>
          </p:nvCxnSpPr>
          <p:spPr bwMode="auto">
            <a:xfrm>
              <a:off x="4168213" y="4087100"/>
              <a:ext cx="1361585" cy="0"/>
            </a:xfrm>
            <a:prstGeom prst="line">
              <a:avLst/>
            </a:prstGeom>
            <a:noFill/>
            <a:ln w="57150"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6152050" y="4087100"/>
              <a:ext cx="1361585" cy="0"/>
            </a:xfrm>
            <a:prstGeom prst="line">
              <a:avLst/>
            </a:prstGeom>
            <a:noFill/>
            <a:ln w="57150" cap="flat" cmpd="sng" algn="ctr">
              <a:solidFill>
                <a:schemeClr val="tx1"/>
              </a:solidFill>
              <a:prstDash val="solid"/>
              <a:round/>
              <a:headEnd type="none" w="med" len="med"/>
              <a:tailEnd type="none" w="med" len="med"/>
            </a:ln>
            <a:effectLst/>
          </p:spPr>
        </p:cxnSp>
      </p:grpSp>
      <p:sp>
        <p:nvSpPr>
          <p:cNvPr id="26" name="Text Box 122"/>
          <p:cNvSpPr txBox="1">
            <a:spLocks noChangeArrowheads="1"/>
          </p:cNvSpPr>
          <p:nvPr/>
        </p:nvSpPr>
        <p:spPr bwMode="auto">
          <a:xfrm>
            <a:off x="1460935" y="3326282"/>
            <a:ext cx="446468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Colored by process names</a:t>
            </a:r>
            <a:endParaRPr lang="en-US" sz="2800" dirty="0" smtClean="0">
              <a:solidFill>
                <a:schemeClr val="tx1"/>
              </a:solidFill>
              <a:latin typeface="Arial" pitchFamily="34" charset="0"/>
              <a:cs typeface="Arial" pitchFamily="34" charset="0"/>
            </a:endParaRPr>
          </a:p>
        </p:txBody>
      </p:sp>
      <p:sp>
        <p:nvSpPr>
          <p:cNvPr id="27" name="Text Box 122"/>
          <p:cNvSpPr txBox="1">
            <a:spLocks noChangeArrowheads="1"/>
          </p:cNvSpPr>
          <p:nvPr/>
        </p:nvSpPr>
        <p:spPr bwMode="auto">
          <a:xfrm>
            <a:off x="3529499" y="4151782"/>
            <a:ext cx="3964547" cy="523220"/>
          </a:xfrm>
          <a:prstGeom prst="rect">
            <a:avLst/>
          </a:prstGeom>
          <a:solidFill>
            <a:schemeClr val="bg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Labeled with final views</a:t>
            </a:r>
            <a:endParaRPr lang="en-US" sz="2800" dirty="0" smtClean="0">
              <a:solidFill>
                <a:schemeClr val="tx1"/>
              </a:solidFill>
              <a:latin typeface="Arial" pitchFamily="34" charset="0"/>
              <a:cs typeface="Arial" pitchFamily="34" charset="0"/>
            </a:endParaRPr>
          </a:p>
        </p:txBody>
      </p:sp>
      <p:sp>
        <p:nvSpPr>
          <p:cNvPr id="2" name="TextBox 1"/>
          <p:cNvSpPr txBox="1"/>
          <p:nvPr/>
        </p:nvSpPr>
        <p:spPr bwMode="auto">
          <a:xfrm>
            <a:off x="4241800" y="1747264"/>
            <a:ext cx="540533" cy="707886"/>
          </a:xfrm>
          <a:prstGeom prst="rect">
            <a:avLst/>
          </a:prstGeom>
          <a:noFill/>
          <a:ln w="38100" algn="ctr">
            <a:noFill/>
            <a:miter lim="800000"/>
            <a:headEnd/>
            <a:tailEnd/>
          </a:ln>
          <a:effectLst/>
        </p:spPr>
        <p:txBody>
          <a:bodyPr wrap="none" rtlCol="0">
            <a:spAutoFit/>
          </a:bodyPr>
          <a:lstStyle/>
          <a:p>
            <a:r>
              <a:rPr lang="en-US" sz="4000" b="1" dirty="0" smtClean="0">
                <a:solidFill>
                  <a:schemeClr val="tx1"/>
                </a:solidFill>
                <a:latin typeface="cmsy10"/>
                <a:cs typeface="Arial" pitchFamily="34" charset="0"/>
              </a:rPr>
              <a:t>P</a:t>
            </a: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83</a:t>
            </a:fld>
            <a:endParaRPr lang="en-US"/>
          </a:p>
        </p:txBody>
      </p:sp>
    </p:spTree>
    <p:extLst>
      <p:ext uri="{BB962C8B-B14F-4D97-AF65-F5344CB8AC3E}">
        <p14:creationId xmlns:p14="http://schemas.microsoft.com/office/powerpoint/2010/main" val="68378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One-Round Protocol Graph</a:t>
            </a:r>
            <a:endParaRPr lang="en-US" dirty="0"/>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7" name="Group 6"/>
          <p:cNvGrpSpPr/>
          <p:nvPr/>
        </p:nvGrpSpPr>
        <p:grpSpPr>
          <a:xfrm>
            <a:off x="1285095" y="2455150"/>
            <a:ext cx="6573810" cy="622300"/>
            <a:chOff x="1562100" y="3775950"/>
            <a:chExt cx="6573810" cy="622300"/>
          </a:xfrm>
        </p:grpSpPr>
        <p:sp>
          <p:nvSpPr>
            <p:cNvPr id="58" name="Oval 57"/>
            <p:cNvSpPr/>
            <p:nvPr/>
          </p:nvSpPr>
          <p:spPr>
            <a:xfrm>
              <a:off x="1562100"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r>
                <a:rPr lang="en-US" sz="2800" dirty="0" smtClean="0">
                  <a:solidFill>
                    <a:schemeClr val="bg1"/>
                  </a:solidFill>
                  <a:latin typeface="cmsy10"/>
                  <a:cs typeface="Arial" pitchFamily="34" charset="0"/>
                </a:rPr>
                <a:t>?</a:t>
              </a:r>
            </a:p>
          </p:txBody>
        </p:sp>
        <p:cxnSp>
          <p:nvCxnSpPr>
            <p:cNvPr id="62" name="Straight Connector 61"/>
            <p:cNvCxnSpPr/>
            <p:nvPr/>
          </p:nvCxnSpPr>
          <p:spPr bwMode="auto">
            <a:xfrm>
              <a:off x="2184376" y="4087100"/>
              <a:ext cx="1361585" cy="0"/>
            </a:xfrm>
            <a:prstGeom prst="line">
              <a:avLst/>
            </a:prstGeom>
            <a:noFill/>
            <a:ln w="57150" cap="flat" cmpd="sng" algn="ctr">
              <a:solidFill>
                <a:schemeClr val="bg1">
                  <a:lumMod val="75000"/>
                </a:schemeClr>
              </a:solidFill>
              <a:prstDash val="solid"/>
              <a:round/>
              <a:headEnd type="none" w="med" len="med"/>
              <a:tailEnd type="none" w="med" len="med"/>
            </a:ln>
            <a:effectLst/>
          </p:spPr>
        </p:cxnSp>
        <p:sp>
          <p:nvSpPr>
            <p:cNvPr id="18" name="Oval 17"/>
            <p:cNvSpPr/>
            <p:nvPr/>
          </p:nvSpPr>
          <p:spPr>
            <a:xfrm>
              <a:off x="5529774" y="3775950"/>
              <a:ext cx="622300" cy="622300"/>
            </a:xfrm>
            <a:prstGeom prst="ellipse">
              <a:avLst/>
            </a:prstGeom>
            <a:solidFill>
              <a:schemeClr val="bg1">
                <a:lumMod val="75000"/>
              </a:schemeClr>
            </a:solidFill>
            <a:ln w="38100">
              <a:solidFill>
                <a:schemeClr val="bg1">
                  <a:lumMod val="75000"/>
                </a:schemeClr>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19" name="Oval 18"/>
            <p:cNvSpPr/>
            <p:nvPr/>
          </p:nvSpPr>
          <p:spPr>
            <a:xfrm>
              <a:off x="3545937" y="3775950"/>
              <a:ext cx="622300" cy="622300"/>
            </a:xfrm>
            <a:prstGeom prst="ellipse">
              <a:avLst/>
            </a:prstGeom>
            <a:solidFill>
              <a:schemeClr val="bg1">
                <a:lumMod val="75000"/>
              </a:schemeClr>
            </a:solidFill>
            <a:ln w="38100">
              <a:solidFill>
                <a:schemeClr val="bg1">
                  <a:lumMod val="75000"/>
                </a:schemeClr>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0" name="Oval 19"/>
            <p:cNvSpPr/>
            <p:nvPr/>
          </p:nvSpPr>
          <p:spPr>
            <a:xfrm>
              <a:off x="7513610" y="3775950"/>
              <a:ext cx="622300" cy="622300"/>
            </a:xfrm>
            <a:prstGeom prst="ellipse">
              <a:avLst/>
            </a:prstGeom>
            <a:solidFill>
              <a:schemeClr val="bg1">
                <a:lumMod val="75000"/>
              </a:schemeClr>
            </a:solidFill>
            <a:ln w="38100">
              <a:solidFill>
                <a:schemeClr val="bg1">
                  <a:lumMod val="75000"/>
                </a:schemeClr>
              </a:solidFill>
            </a:ln>
          </p:spPr>
          <p:txBody>
            <a:bodyPr wrap="none" rtlCol="0" anchor="ctr">
              <a:noAutofit/>
            </a:bodyPr>
            <a:lstStyle/>
            <a:p>
              <a:pPr algn="ctr">
                <a:buNone/>
              </a:pPr>
              <a:r>
                <a:rPr lang="en-US" sz="2800" dirty="0" smtClean="0">
                  <a:solidFill>
                    <a:schemeClr val="bg1"/>
                  </a:solidFill>
                  <a:latin typeface="cmsy10"/>
                  <a:cs typeface="Arial" pitchFamily="34" charset="0"/>
                </a:rPr>
                <a:t>?</a:t>
              </a: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cxnSp>
          <p:nvCxnSpPr>
            <p:cNvPr id="23" name="Straight Connector 22"/>
            <p:cNvCxnSpPr/>
            <p:nvPr/>
          </p:nvCxnSpPr>
          <p:spPr bwMode="auto">
            <a:xfrm>
              <a:off x="4168213" y="4087100"/>
              <a:ext cx="1361585" cy="0"/>
            </a:xfrm>
            <a:prstGeom prst="line">
              <a:avLst/>
            </a:prstGeom>
            <a:noFill/>
            <a:ln w="57150" cap="flat" cmpd="sng" algn="ctr">
              <a:solidFill>
                <a:schemeClr val="bg1">
                  <a:lumMod val="75000"/>
                </a:schemeClr>
              </a:solidFill>
              <a:prstDash val="solid"/>
              <a:round/>
              <a:headEnd type="none" w="med" len="med"/>
              <a:tailEnd type="none" w="med" len="med"/>
            </a:ln>
            <a:effectLst/>
          </p:spPr>
        </p:cxnSp>
        <p:cxnSp>
          <p:nvCxnSpPr>
            <p:cNvPr id="24" name="Straight Connector 23"/>
            <p:cNvCxnSpPr/>
            <p:nvPr/>
          </p:nvCxnSpPr>
          <p:spPr bwMode="auto">
            <a:xfrm>
              <a:off x="6152050" y="4087100"/>
              <a:ext cx="1361585" cy="0"/>
            </a:xfrm>
            <a:prstGeom prst="line">
              <a:avLst/>
            </a:prstGeom>
            <a:noFill/>
            <a:ln w="57150" cap="flat" cmpd="sng" algn="ctr">
              <a:solidFill>
                <a:schemeClr val="bg1">
                  <a:lumMod val="75000"/>
                </a:schemeClr>
              </a:solidFill>
              <a:prstDash val="solid"/>
              <a:round/>
              <a:headEnd type="none" w="med" len="med"/>
              <a:tailEnd type="none" w="med" len="med"/>
            </a:ln>
            <a:effectLst/>
          </p:spPr>
        </p:cxnSp>
      </p:grpSp>
      <p:sp>
        <p:nvSpPr>
          <p:cNvPr id="26" name="Text Box 122"/>
          <p:cNvSpPr txBox="1">
            <a:spLocks noChangeArrowheads="1"/>
          </p:cNvSpPr>
          <p:nvPr/>
        </p:nvSpPr>
        <p:spPr bwMode="auto">
          <a:xfrm>
            <a:off x="247016" y="4001902"/>
            <a:ext cx="4591684"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Alice finishes before Bob starts, doesn’t see his value</a:t>
            </a:r>
          </a:p>
        </p:txBody>
      </p:sp>
      <p:sp>
        <p:nvSpPr>
          <p:cNvPr id="16" name="Rounded Rectangular Callout 15"/>
          <p:cNvSpPr/>
          <p:nvPr/>
        </p:nvSpPr>
        <p:spPr bwMode="auto">
          <a:xfrm>
            <a:off x="1070941" y="2264650"/>
            <a:ext cx="1101408" cy="1079500"/>
          </a:xfrm>
          <a:prstGeom prst="wedgeRoundRectCallout">
            <a:avLst>
              <a:gd name="adj1" fmla="val -12761"/>
              <a:gd name="adj2" fmla="val 104853"/>
              <a:gd name="adj3" fmla="val 16667"/>
            </a:avLst>
          </a:prstGeom>
          <a:noFill/>
          <a:ln w="38100">
            <a:solidFill>
              <a:srgbClr val="FF0000"/>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21" name="TextBox 20"/>
          <p:cNvSpPr txBox="1"/>
          <p:nvPr/>
        </p:nvSpPr>
        <p:spPr bwMode="auto">
          <a:xfrm>
            <a:off x="4241800" y="1747264"/>
            <a:ext cx="540533" cy="707886"/>
          </a:xfrm>
          <a:prstGeom prst="rect">
            <a:avLst/>
          </a:prstGeom>
          <a:noFill/>
          <a:ln w="38100" algn="ctr">
            <a:noFill/>
            <a:miter lim="800000"/>
            <a:headEnd/>
            <a:tailEnd/>
          </a:ln>
          <a:effectLst/>
        </p:spPr>
        <p:txBody>
          <a:bodyPr wrap="none" rtlCol="0">
            <a:spAutoFit/>
          </a:bodyPr>
          <a:lstStyle/>
          <a:p>
            <a:r>
              <a:rPr lang="en-US" sz="4000" b="1" dirty="0" smtClean="0">
                <a:solidFill>
                  <a:schemeClr val="bg1">
                    <a:lumMod val="75000"/>
                  </a:schemeClr>
                </a:solidFill>
                <a:latin typeface="cmsy10"/>
                <a:cs typeface="Arial" pitchFamily="34" charset="0"/>
              </a:rPr>
              <a:t>P</a:t>
            </a: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84</a:t>
            </a:fld>
            <a:endParaRPr lang="en-US"/>
          </a:p>
        </p:txBody>
      </p:sp>
    </p:spTree>
    <p:extLst>
      <p:ext uri="{BB962C8B-B14F-4D97-AF65-F5344CB8AC3E}">
        <p14:creationId xmlns:p14="http://schemas.microsoft.com/office/powerpoint/2010/main" val="147741508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One-Round Protocol Graph</a:t>
            </a:r>
            <a:endParaRPr lang="en-US" dirty="0"/>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7" name="Group 6"/>
          <p:cNvGrpSpPr/>
          <p:nvPr/>
        </p:nvGrpSpPr>
        <p:grpSpPr>
          <a:xfrm>
            <a:off x="1285095" y="2455150"/>
            <a:ext cx="6573810" cy="622300"/>
            <a:chOff x="1562100" y="3775950"/>
            <a:chExt cx="6573810" cy="622300"/>
          </a:xfrm>
        </p:grpSpPr>
        <p:sp>
          <p:nvSpPr>
            <p:cNvPr id="58" name="Oval 57"/>
            <p:cNvSpPr/>
            <p:nvPr/>
          </p:nvSpPr>
          <p:spPr>
            <a:xfrm>
              <a:off x="1562100" y="3775950"/>
              <a:ext cx="622300" cy="622300"/>
            </a:xfrm>
            <a:prstGeom prst="ellipse">
              <a:avLst/>
            </a:prstGeom>
            <a:solidFill>
              <a:schemeClr val="bg1">
                <a:lumMod val="75000"/>
              </a:schemeClr>
            </a:solidFill>
            <a:ln w="38100">
              <a:solidFill>
                <a:schemeClr val="bg1">
                  <a:lumMod val="75000"/>
                </a:schemeClr>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r>
                <a:rPr lang="en-US" sz="2800" dirty="0" smtClean="0">
                  <a:solidFill>
                    <a:schemeClr val="bg1"/>
                  </a:solidFill>
                  <a:latin typeface="cmsy10"/>
                  <a:cs typeface="Arial" pitchFamily="34" charset="0"/>
                </a:rPr>
                <a:t>?</a:t>
              </a:r>
            </a:p>
          </p:txBody>
        </p:sp>
        <p:cxnSp>
          <p:nvCxnSpPr>
            <p:cNvPr id="62" name="Straight Connector 61"/>
            <p:cNvCxnSpPr/>
            <p:nvPr/>
          </p:nvCxnSpPr>
          <p:spPr bwMode="auto">
            <a:xfrm>
              <a:off x="2184376" y="4087100"/>
              <a:ext cx="1361585" cy="0"/>
            </a:xfrm>
            <a:prstGeom prst="line">
              <a:avLst/>
            </a:prstGeom>
            <a:noFill/>
            <a:ln w="57150" cap="flat" cmpd="sng" algn="ctr">
              <a:solidFill>
                <a:schemeClr val="bg1">
                  <a:lumMod val="75000"/>
                </a:schemeClr>
              </a:solidFill>
              <a:prstDash val="solid"/>
              <a:round/>
              <a:headEnd type="none" w="med" len="med"/>
              <a:tailEnd type="none" w="med" len="med"/>
            </a:ln>
            <a:effectLst/>
          </p:spPr>
        </p:cxnSp>
        <p:sp>
          <p:nvSpPr>
            <p:cNvPr id="18" name="Oval 17"/>
            <p:cNvSpPr/>
            <p:nvPr/>
          </p:nvSpPr>
          <p:spPr>
            <a:xfrm>
              <a:off x="5529774"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19" name="Oval 18"/>
            <p:cNvSpPr/>
            <p:nvPr/>
          </p:nvSpPr>
          <p:spPr>
            <a:xfrm>
              <a:off x="3545937" y="3775950"/>
              <a:ext cx="622300" cy="622300"/>
            </a:xfrm>
            <a:prstGeom prst="ellipse">
              <a:avLst/>
            </a:prstGeom>
            <a:solidFill>
              <a:schemeClr val="bg1">
                <a:lumMod val="75000"/>
              </a:schemeClr>
            </a:solidFill>
            <a:ln w="38100">
              <a:solidFill>
                <a:schemeClr val="bg1">
                  <a:lumMod val="75000"/>
                </a:schemeClr>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0" name="Oval 19"/>
            <p:cNvSpPr/>
            <p:nvPr/>
          </p:nvSpPr>
          <p:spPr>
            <a:xfrm>
              <a:off x="7513610" y="3775950"/>
              <a:ext cx="622300" cy="622300"/>
            </a:xfrm>
            <a:prstGeom prst="ellipse">
              <a:avLst/>
            </a:prstGeom>
            <a:solidFill>
              <a:schemeClr val="bg1">
                <a:lumMod val="75000"/>
              </a:schemeClr>
            </a:solidFill>
            <a:ln w="38100">
              <a:solidFill>
                <a:schemeClr val="bg1">
                  <a:lumMod val="75000"/>
                </a:schemeClr>
              </a:solidFill>
            </a:ln>
          </p:spPr>
          <p:txBody>
            <a:bodyPr wrap="none" rtlCol="0" anchor="ctr">
              <a:noAutofit/>
            </a:bodyPr>
            <a:lstStyle/>
            <a:p>
              <a:pPr algn="ctr">
                <a:buNone/>
              </a:pPr>
              <a:r>
                <a:rPr lang="en-US" sz="2800" dirty="0" smtClean="0">
                  <a:solidFill>
                    <a:schemeClr val="bg1"/>
                  </a:solidFill>
                  <a:latin typeface="cmsy10"/>
                  <a:cs typeface="Arial" pitchFamily="34" charset="0"/>
                </a:rPr>
                <a:t>?</a:t>
              </a: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cxnSp>
          <p:nvCxnSpPr>
            <p:cNvPr id="23" name="Straight Connector 22"/>
            <p:cNvCxnSpPr/>
            <p:nvPr/>
          </p:nvCxnSpPr>
          <p:spPr bwMode="auto">
            <a:xfrm>
              <a:off x="4168213" y="4087100"/>
              <a:ext cx="1361585" cy="0"/>
            </a:xfrm>
            <a:prstGeom prst="line">
              <a:avLst/>
            </a:prstGeom>
            <a:noFill/>
            <a:ln w="57150" cap="flat" cmpd="sng" algn="ctr">
              <a:solidFill>
                <a:schemeClr val="bg1">
                  <a:lumMod val="75000"/>
                </a:schemeClr>
              </a:solidFill>
              <a:prstDash val="solid"/>
              <a:round/>
              <a:headEnd type="none" w="med" len="med"/>
              <a:tailEnd type="none" w="med" len="med"/>
            </a:ln>
            <a:effectLst/>
          </p:spPr>
        </p:cxnSp>
        <p:cxnSp>
          <p:nvCxnSpPr>
            <p:cNvPr id="24" name="Straight Connector 23"/>
            <p:cNvCxnSpPr/>
            <p:nvPr/>
          </p:nvCxnSpPr>
          <p:spPr bwMode="auto">
            <a:xfrm>
              <a:off x="6152050" y="4087100"/>
              <a:ext cx="1361585" cy="0"/>
            </a:xfrm>
            <a:prstGeom prst="line">
              <a:avLst/>
            </a:prstGeom>
            <a:noFill/>
            <a:ln w="57150" cap="flat" cmpd="sng" algn="ctr">
              <a:solidFill>
                <a:schemeClr val="bg1">
                  <a:lumMod val="75000"/>
                </a:schemeClr>
              </a:solidFill>
              <a:prstDash val="solid"/>
              <a:round/>
              <a:headEnd type="none" w="med" len="med"/>
              <a:tailEnd type="none" w="med" len="med"/>
            </a:ln>
            <a:effectLst/>
          </p:spPr>
        </p:cxnSp>
      </p:grpSp>
      <p:sp>
        <p:nvSpPr>
          <p:cNvPr id="2" name="Rounded Rectangular Callout 1"/>
          <p:cNvSpPr/>
          <p:nvPr/>
        </p:nvSpPr>
        <p:spPr bwMode="auto">
          <a:xfrm>
            <a:off x="5013215" y="2235200"/>
            <a:ext cx="1101408" cy="1079500"/>
          </a:xfrm>
          <a:prstGeom prst="wedgeRoundRectCallout">
            <a:avLst>
              <a:gd name="adj1" fmla="val -10455"/>
              <a:gd name="adj2" fmla="val 103676"/>
              <a:gd name="adj3" fmla="val 16667"/>
            </a:avLst>
          </a:prstGeom>
          <a:noFill/>
          <a:ln w="38100">
            <a:solidFill>
              <a:srgbClr val="FF0000"/>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15" name="Text Box 122"/>
          <p:cNvSpPr txBox="1">
            <a:spLocks noChangeArrowheads="1"/>
          </p:cNvSpPr>
          <p:nvPr/>
        </p:nvSpPr>
        <p:spPr bwMode="auto">
          <a:xfrm>
            <a:off x="3895651" y="3951102"/>
            <a:ext cx="4523418"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Alice and Bob run together,</a:t>
            </a:r>
          </a:p>
          <a:p>
            <a:r>
              <a:rPr lang="en-US" sz="2800" dirty="0" smtClean="0">
                <a:latin typeface="Arial" pitchFamily="34" charset="0"/>
                <a:cs typeface="Arial" pitchFamily="34" charset="0"/>
              </a:rPr>
              <a:t>she sees his value.</a:t>
            </a:r>
          </a:p>
        </p:txBody>
      </p:sp>
      <p:sp>
        <p:nvSpPr>
          <p:cNvPr id="21" name="TextBox 20"/>
          <p:cNvSpPr txBox="1"/>
          <p:nvPr/>
        </p:nvSpPr>
        <p:spPr bwMode="auto">
          <a:xfrm>
            <a:off x="4241800" y="1747264"/>
            <a:ext cx="540533" cy="707886"/>
          </a:xfrm>
          <a:prstGeom prst="rect">
            <a:avLst/>
          </a:prstGeom>
          <a:noFill/>
          <a:ln w="38100" algn="ctr">
            <a:noFill/>
            <a:miter lim="800000"/>
            <a:headEnd/>
            <a:tailEnd/>
          </a:ln>
          <a:effectLst/>
        </p:spPr>
        <p:txBody>
          <a:bodyPr wrap="none" rtlCol="0">
            <a:spAutoFit/>
          </a:bodyPr>
          <a:lstStyle/>
          <a:p>
            <a:r>
              <a:rPr lang="en-US" sz="4000" b="1" dirty="0" smtClean="0">
                <a:solidFill>
                  <a:schemeClr val="bg1">
                    <a:lumMod val="75000"/>
                  </a:schemeClr>
                </a:solidFill>
                <a:latin typeface="cmsy10"/>
                <a:cs typeface="Arial" pitchFamily="34" charset="0"/>
              </a:rPr>
              <a:t>P</a:t>
            </a: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85</a:t>
            </a:fld>
            <a:endParaRPr lang="en-US"/>
          </a:p>
        </p:txBody>
      </p:sp>
    </p:spTree>
    <p:extLst>
      <p:ext uri="{BB962C8B-B14F-4D97-AF65-F5344CB8AC3E}">
        <p14:creationId xmlns:p14="http://schemas.microsoft.com/office/powerpoint/2010/main" val="180490786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One-Round Protocol Graph</a:t>
            </a:r>
            <a:endParaRPr lang="en-US" dirty="0"/>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7" name="Group 6"/>
          <p:cNvGrpSpPr/>
          <p:nvPr/>
        </p:nvGrpSpPr>
        <p:grpSpPr>
          <a:xfrm>
            <a:off x="1285095" y="2455150"/>
            <a:ext cx="6573810" cy="622300"/>
            <a:chOff x="1562100" y="3775950"/>
            <a:chExt cx="6573810" cy="622300"/>
          </a:xfrm>
        </p:grpSpPr>
        <p:sp>
          <p:nvSpPr>
            <p:cNvPr id="58" name="Oval 57"/>
            <p:cNvSpPr/>
            <p:nvPr/>
          </p:nvSpPr>
          <p:spPr>
            <a:xfrm>
              <a:off x="1562100"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r>
                <a:rPr lang="en-US" sz="2800" dirty="0" smtClean="0">
                  <a:solidFill>
                    <a:schemeClr val="bg1"/>
                  </a:solidFill>
                  <a:latin typeface="cmsy10"/>
                  <a:cs typeface="Arial" pitchFamily="34" charset="0"/>
                </a:rPr>
                <a:t>?</a:t>
              </a:r>
            </a:p>
          </p:txBody>
        </p:sp>
        <p:cxnSp>
          <p:nvCxnSpPr>
            <p:cNvPr id="62" name="Straight Connector 61"/>
            <p:cNvCxnSpPr/>
            <p:nvPr/>
          </p:nvCxnSpPr>
          <p:spPr bwMode="auto">
            <a:xfrm>
              <a:off x="2184376" y="4087100"/>
              <a:ext cx="1361585" cy="0"/>
            </a:xfrm>
            <a:prstGeom prst="line">
              <a:avLst/>
            </a:prstGeom>
            <a:noFill/>
            <a:ln w="57150" cap="flat" cmpd="sng" algn="ctr">
              <a:solidFill>
                <a:schemeClr val="tx1"/>
              </a:solidFill>
              <a:prstDash val="solid"/>
              <a:round/>
              <a:headEnd type="none" w="med" len="med"/>
              <a:tailEnd type="none" w="med" len="med"/>
            </a:ln>
            <a:effectLst/>
          </p:spPr>
        </p:cxnSp>
        <p:sp>
          <p:nvSpPr>
            <p:cNvPr id="18" name="Oval 17"/>
            <p:cNvSpPr/>
            <p:nvPr/>
          </p:nvSpPr>
          <p:spPr>
            <a:xfrm>
              <a:off x="5529774" y="3775950"/>
              <a:ext cx="622300" cy="622300"/>
            </a:xfrm>
            <a:prstGeom prst="ellipse">
              <a:avLst/>
            </a:prstGeom>
            <a:solidFill>
              <a:schemeClr val="bg1">
                <a:lumMod val="75000"/>
              </a:schemeClr>
            </a:solidFill>
            <a:ln w="38100">
              <a:solidFill>
                <a:schemeClr val="bg1">
                  <a:lumMod val="75000"/>
                </a:schemeClr>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19" name="Oval 18"/>
            <p:cNvSpPr/>
            <p:nvPr/>
          </p:nvSpPr>
          <p:spPr>
            <a:xfrm>
              <a:off x="3545937"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0" name="Oval 19"/>
            <p:cNvSpPr/>
            <p:nvPr/>
          </p:nvSpPr>
          <p:spPr>
            <a:xfrm>
              <a:off x="7513610" y="3775950"/>
              <a:ext cx="622300" cy="622300"/>
            </a:xfrm>
            <a:prstGeom prst="ellipse">
              <a:avLst/>
            </a:prstGeom>
            <a:solidFill>
              <a:schemeClr val="bg1">
                <a:lumMod val="75000"/>
              </a:schemeClr>
            </a:solidFill>
            <a:ln w="38100">
              <a:solidFill>
                <a:schemeClr val="bg1">
                  <a:lumMod val="75000"/>
                </a:schemeClr>
              </a:solidFill>
            </a:ln>
          </p:spPr>
          <p:txBody>
            <a:bodyPr wrap="none" rtlCol="0" anchor="ctr">
              <a:noAutofit/>
            </a:bodyPr>
            <a:lstStyle/>
            <a:p>
              <a:pPr algn="ctr">
                <a:buNone/>
              </a:pPr>
              <a:r>
                <a:rPr lang="en-US" sz="2800" dirty="0" smtClean="0">
                  <a:solidFill>
                    <a:schemeClr val="bg1"/>
                  </a:solidFill>
                  <a:latin typeface="cmsy10"/>
                  <a:cs typeface="Arial" pitchFamily="34" charset="0"/>
                </a:rPr>
                <a:t>?</a:t>
              </a: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cxnSp>
          <p:nvCxnSpPr>
            <p:cNvPr id="23" name="Straight Connector 22"/>
            <p:cNvCxnSpPr/>
            <p:nvPr/>
          </p:nvCxnSpPr>
          <p:spPr bwMode="auto">
            <a:xfrm>
              <a:off x="4168213" y="4087100"/>
              <a:ext cx="1361585" cy="0"/>
            </a:xfrm>
            <a:prstGeom prst="line">
              <a:avLst/>
            </a:prstGeom>
            <a:noFill/>
            <a:ln w="57150" cap="flat" cmpd="sng" algn="ctr">
              <a:solidFill>
                <a:schemeClr val="bg1">
                  <a:lumMod val="75000"/>
                </a:schemeClr>
              </a:solidFill>
              <a:prstDash val="solid"/>
              <a:round/>
              <a:headEnd type="none" w="med" len="med"/>
              <a:tailEnd type="none" w="med" len="med"/>
            </a:ln>
            <a:effectLst/>
          </p:spPr>
        </p:cxnSp>
        <p:cxnSp>
          <p:nvCxnSpPr>
            <p:cNvPr id="24" name="Straight Connector 23"/>
            <p:cNvCxnSpPr/>
            <p:nvPr/>
          </p:nvCxnSpPr>
          <p:spPr bwMode="auto">
            <a:xfrm>
              <a:off x="6152050" y="4087100"/>
              <a:ext cx="1361585" cy="0"/>
            </a:xfrm>
            <a:prstGeom prst="line">
              <a:avLst/>
            </a:prstGeom>
            <a:noFill/>
            <a:ln w="57150" cap="flat" cmpd="sng" algn="ctr">
              <a:solidFill>
                <a:schemeClr val="bg1">
                  <a:lumMod val="75000"/>
                </a:schemeClr>
              </a:solidFill>
              <a:prstDash val="solid"/>
              <a:round/>
              <a:headEnd type="none" w="med" len="med"/>
              <a:tailEnd type="none" w="med" len="med"/>
            </a:ln>
            <a:effectLst/>
          </p:spPr>
        </p:cxnSp>
      </p:grpSp>
      <p:sp>
        <p:nvSpPr>
          <p:cNvPr id="26" name="Text Box 122"/>
          <p:cNvSpPr txBox="1">
            <a:spLocks noChangeArrowheads="1"/>
          </p:cNvSpPr>
          <p:nvPr/>
        </p:nvSpPr>
        <p:spPr bwMode="auto">
          <a:xfrm>
            <a:off x="608965" y="3849530"/>
            <a:ext cx="495495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Alice finishes, then Bob starts</a:t>
            </a:r>
          </a:p>
        </p:txBody>
      </p:sp>
      <p:sp>
        <p:nvSpPr>
          <p:cNvPr id="16" name="Rounded Rectangular Callout 15"/>
          <p:cNvSpPr/>
          <p:nvPr/>
        </p:nvSpPr>
        <p:spPr bwMode="auto">
          <a:xfrm>
            <a:off x="825500" y="2209800"/>
            <a:ext cx="3403600" cy="1016000"/>
          </a:xfrm>
          <a:prstGeom prst="wedgeRoundRectCallout">
            <a:avLst>
              <a:gd name="adj1" fmla="val -12761"/>
              <a:gd name="adj2" fmla="val 104853"/>
              <a:gd name="adj3" fmla="val 16667"/>
            </a:avLst>
          </a:prstGeom>
          <a:noFill/>
          <a:ln w="38100">
            <a:solidFill>
              <a:srgbClr val="FF0000"/>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22" name="TextBox 21"/>
          <p:cNvSpPr txBox="1"/>
          <p:nvPr/>
        </p:nvSpPr>
        <p:spPr bwMode="auto">
          <a:xfrm>
            <a:off x="4241800" y="1747264"/>
            <a:ext cx="540533" cy="707886"/>
          </a:xfrm>
          <a:prstGeom prst="rect">
            <a:avLst/>
          </a:prstGeom>
          <a:noFill/>
          <a:ln w="38100" algn="ctr">
            <a:noFill/>
            <a:miter lim="800000"/>
            <a:headEnd/>
            <a:tailEnd/>
          </a:ln>
          <a:effectLst/>
        </p:spPr>
        <p:txBody>
          <a:bodyPr wrap="none" rtlCol="0">
            <a:spAutoFit/>
          </a:bodyPr>
          <a:lstStyle/>
          <a:p>
            <a:r>
              <a:rPr lang="en-US" sz="4000" b="1" dirty="0" smtClean="0">
                <a:solidFill>
                  <a:schemeClr val="bg1">
                    <a:lumMod val="75000"/>
                  </a:schemeClr>
                </a:solidFill>
                <a:latin typeface="cmsy10"/>
                <a:cs typeface="Arial" pitchFamily="34" charset="0"/>
              </a:rPr>
              <a:t>P</a:t>
            </a: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86</a:t>
            </a:fld>
            <a:endParaRPr lang="en-US"/>
          </a:p>
        </p:txBody>
      </p:sp>
    </p:spTree>
    <p:extLst>
      <p:ext uri="{BB962C8B-B14F-4D97-AF65-F5344CB8AC3E}">
        <p14:creationId xmlns:p14="http://schemas.microsoft.com/office/powerpoint/2010/main" val="134649711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One-Round Protocol Graph</a:t>
            </a:r>
            <a:endParaRPr lang="en-US" dirty="0"/>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7" name="Group 6"/>
          <p:cNvGrpSpPr/>
          <p:nvPr/>
        </p:nvGrpSpPr>
        <p:grpSpPr>
          <a:xfrm>
            <a:off x="1285095" y="2455150"/>
            <a:ext cx="6573810" cy="622300"/>
            <a:chOff x="1562100" y="3775950"/>
            <a:chExt cx="6573810" cy="622300"/>
          </a:xfrm>
        </p:grpSpPr>
        <p:sp>
          <p:nvSpPr>
            <p:cNvPr id="58" name="Oval 57"/>
            <p:cNvSpPr/>
            <p:nvPr/>
          </p:nvSpPr>
          <p:spPr>
            <a:xfrm>
              <a:off x="1562100" y="3775950"/>
              <a:ext cx="622300" cy="622300"/>
            </a:xfrm>
            <a:prstGeom prst="ellipse">
              <a:avLst/>
            </a:prstGeom>
            <a:solidFill>
              <a:schemeClr val="bg1">
                <a:lumMod val="75000"/>
              </a:schemeClr>
            </a:solidFill>
            <a:ln w="38100">
              <a:solidFill>
                <a:schemeClr val="bg1">
                  <a:lumMod val="75000"/>
                </a:schemeClr>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r>
                <a:rPr lang="en-US" sz="2800" dirty="0" smtClean="0">
                  <a:solidFill>
                    <a:schemeClr val="bg1"/>
                  </a:solidFill>
                  <a:latin typeface="cmsy10"/>
                  <a:cs typeface="Arial" pitchFamily="34" charset="0"/>
                </a:rPr>
                <a:t>?</a:t>
              </a:r>
            </a:p>
          </p:txBody>
        </p:sp>
        <p:cxnSp>
          <p:nvCxnSpPr>
            <p:cNvPr id="62" name="Straight Connector 61"/>
            <p:cNvCxnSpPr/>
            <p:nvPr/>
          </p:nvCxnSpPr>
          <p:spPr bwMode="auto">
            <a:xfrm>
              <a:off x="2184376" y="4087100"/>
              <a:ext cx="1361585" cy="0"/>
            </a:xfrm>
            <a:prstGeom prst="line">
              <a:avLst/>
            </a:prstGeom>
            <a:noFill/>
            <a:ln w="57150" cap="flat" cmpd="sng" algn="ctr">
              <a:solidFill>
                <a:schemeClr val="bg1">
                  <a:lumMod val="75000"/>
                </a:schemeClr>
              </a:solidFill>
              <a:prstDash val="solid"/>
              <a:round/>
              <a:headEnd type="none" w="med" len="med"/>
              <a:tailEnd type="none" w="med" len="med"/>
            </a:ln>
            <a:effectLst/>
          </p:spPr>
        </p:cxnSp>
        <p:sp>
          <p:nvSpPr>
            <p:cNvPr id="18" name="Oval 17"/>
            <p:cNvSpPr/>
            <p:nvPr/>
          </p:nvSpPr>
          <p:spPr>
            <a:xfrm>
              <a:off x="5529774"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19" name="Oval 18"/>
            <p:cNvSpPr/>
            <p:nvPr/>
          </p:nvSpPr>
          <p:spPr>
            <a:xfrm>
              <a:off x="3545937"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0" name="Oval 19"/>
            <p:cNvSpPr/>
            <p:nvPr/>
          </p:nvSpPr>
          <p:spPr>
            <a:xfrm>
              <a:off x="7513610" y="3775950"/>
              <a:ext cx="622300" cy="622300"/>
            </a:xfrm>
            <a:prstGeom prst="ellipse">
              <a:avLst/>
            </a:prstGeom>
            <a:solidFill>
              <a:schemeClr val="bg1">
                <a:lumMod val="75000"/>
              </a:schemeClr>
            </a:solidFill>
            <a:ln w="38100">
              <a:solidFill>
                <a:schemeClr val="bg1">
                  <a:lumMod val="75000"/>
                </a:schemeClr>
              </a:solidFill>
            </a:ln>
          </p:spPr>
          <p:txBody>
            <a:bodyPr wrap="none" rtlCol="0" anchor="ctr">
              <a:noAutofit/>
            </a:bodyPr>
            <a:lstStyle/>
            <a:p>
              <a:pPr algn="ctr">
                <a:buNone/>
              </a:pPr>
              <a:r>
                <a:rPr lang="en-US" sz="2800" dirty="0" smtClean="0">
                  <a:solidFill>
                    <a:schemeClr val="bg1"/>
                  </a:solidFill>
                  <a:latin typeface="cmsy10"/>
                  <a:cs typeface="Arial" pitchFamily="34" charset="0"/>
                </a:rPr>
                <a:t>?</a:t>
              </a: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cxnSp>
          <p:nvCxnSpPr>
            <p:cNvPr id="23" name="Straight Connector 22"/>
            <p:cNvCxnSpPr/>
            <p:nvPr/>
          </p:nvCxnSpPr>
          <p:spPr bwMode="auto">
            <a:xfrm>
              <a:off x="4168213" y="4087100"/>
              <a:ext cx="1361585" cy="0"/>
            </a:xfrm>
            <a:prstGeom prst="line">
              <a:avLst/>
            </a:prstGeom>
            <a:noFill/>
            <a:ln w="57150"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6152050" y="4087100"/>
              <a:ext cx="1361585" cy="0"/>
            </a:xfrm>
            <a:prstGeom prst="line">
              <a:avLst/>
            </a:prstGeom>
            <a:noFill/>
            <a:ln w="57150" cap="flat" cmpd="sng" algn="ctr">
              <a:solidFill>
                <a:schemeClr val="bg1">
                  <a:lumMod val="75000"/>
                </a:schemeClr>
              </a:solidFill>
              <a:prstDash val="solid"/>
              <a:round/>
              <a:headEnd type="none" w="med" len="med"/>
              <a:tailEnd type="none" w="med" len="med"/>
            </a:ln>
            <a:effectLst/>
          </p:spPr>
        </p:cxnSp>
      </p:grpSp>
      <p:sp>
        <p:nvSpPr>
          <p:cNvPr id="15" name="Text Box 122"/>
          <p:cNvSpPr txBox="1">
            <a:spLocks noChangeArrowheads="1"/>
          </p:cNvSpPr>
          <p:nvPr/>
        </p:nvSpPr>
        <p:spPr bwMode="auto">
          <a:xfrm>
            <a:off x="2588163" y="4324492"/>
            <a:ext cx="4443845"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Alice and Bob run together</a:t>
            </a:r>
          </a:p>
        </p:txBody>
      </p:sp>
      <p:sp>
        <p:nvSpPr>
          <p:cNvPr id="17" name="Rounded Rectangular Callout 16"/>
          <p:cNvSpPr/>
          <p:nvPr/>
        </p:nvSpPr>
        <p:spPr bwMode="auto">
          <a:xfrm>
            <a:off x="2992746" y="2311400"/>
            <a:ext cx="3141353" cy="867650"/>
          </a:xfrm>
          <a:prstGeom prst="wedgeRoundRectCallout">
            <a:avLst>
              <a:gd name="adj1" fmla="val -11031"/>
              <a:gd name="adj2" fmla="val 172350"/>
              <a:gd name="adj3" fmla="val 16667"/>
            </a:avLst>
          </a:prstGeom>
          <a:noFill/>
          <a:ln w="38100">
            <a:solidFill>
              <a:srgbClr val="FF0000"/>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22" name="TextBox 21"/>
          <p:cNvSpPr txBox="1"/>
          <p:nvPr/>
        </p:nvSpPr>
        <p:spPr bwMode="auto">
          <a:xfrm>
            <a:off x="4241800" y="1747264"/>
            <a:ext cx="540533" cy="707886"/>
          </a:xfrm>
          <a:prstGeom prst="rect">
            <a:avLst/>
          </a:prstGeom>
          <a:noFill/>
          <a:ln w="38100" algn="ctr">
            <a:noFill/>
            <a:miter lim="800000"/>
            <a:headEnd/>
            <a:tailEnd/>
          </a:ln>
          <a:effectLst/>
        </p:spPr>
        <p:txBody>
          <a:bodyPr wrap="none" rtlCol="0">
            <a:spAutoFit/>
          </a:bodyPr>
          <a:lstStyle/>
          <a:p>
            <a:r>
              <a:rPr lang="en-US" sz="4000" b="1" dirty="0" smtClean="0">
                <a:solidFill>
                  <a:schemeClr val="bg1">
                    <a:lumMod val="75000"/>
                  </a:schemeClr>
                </a:solidFill>
                <a:latin typeface="cmsy10"/>
                <a:cs typeface="Arial" pitchFamily="34" charset="0"/>
              </a:rPr>
              <a:t>P</a:t>
            </a: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87</a:t>
            </a:fld>
            <a:endParaRPr lang="en-US"/>
          </a:p>
        </p:txBody>
      </p:sp>
    </p:spTree>
    <p:extLst>
      <p:ext uri="{BB962C8B-B14F-4D97-AF65-F5344CB8AC3E}">
        <p14:creationId xmlns:p14="http://schemas.microsoft.com/office/powerpoint/2010/main" val="309050170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One-Round Protocol Graph</a:t>
            </a:r>
            <a:endParaRPr lang="en-US" dirty="0"/>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7" name="Group 6"/>
          <p:cNvGrpSpPr/>
          <p:nvPr/>
        </p:nvGrpSpPr>
        <p:grpSpPr>
          <a:xfrm>
            <a:off x="1285095" y="2455150"/>
            <a:ext cx="6573810" cy="622300"/>
            <a:chOff x="1562100" y="3775950"/>
            <a:chExt cx="6573810" cy="622300"/>
          </a:xfrm>
        </p:grpSpPr>
        <p:sp>
          <p:nvSpPr>
            <p:cNvPr id="58" name="Oval 57"/>
            <p:cNvSpPr/>
            <p:nvPr/>
          </p:nvSpPr>
          <p:spPr>
            <a:xfrm>
              <a:off x="1562100"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r>
                <a:rPr lang="en-US" sz="2800" dirty="0" smtClean="0">
                  <a:solidFill>
                    <a:schemeClr val="bg1"/>
                  </a:solidFill>
                  <a:latin typeface="cmsy10"/>
                  <a:cs typeface="Arial" pitchFamily="34" charset="0"/>
                </a:rPr>
                <a:t>?</a:t>
              </a:r>
            </a:p>
          </p:txBody>
        </p:sp>
        <p:cxnSp>
          <p:nvCxnSpPr>
            <p:cNvPr id="62" name="Straight Connector 61"/>
            <p:cNvCxnSpPr/>
            <p:nvPr/>
          </p:nvCxnSpPr>
          <p:spPr bwMode="auto">
            <a:xfrm>
              <a:off x="2184376" y="4087100"/>
              <a:ext cx="1361585" cy="0"/>
            </a:xfrm>
            <a:prstGeom prst="line">
              <a:avLst/>
            </a:prstGeom>
            <a:noFill/>
            <a:ln w="57150" cap="flat" cmpd="sng" algn="ctr">
              <a:solidFill>
                <a:schemeClr val="tx1"/>
              </a:solidFill>
              <a:prstDash val="solid"/>
              <a:round/>
              <a:headEnd type="none" w="med" len="med"/>
              <a:tailEnd type="none" w="med" len="med"/>
            </a:ln>
            <a:effectLst/>
          </p:spPr>
        </p:cxnSp>
        <p:sp>
          <p:nvSpPr>
            <p:cNvPr id="18" name="Oval 17"/>
            <p:cNvSpPr/>
            <p:nvPr/>
          </p:nvSpPr>
          <p:spPr>
            <a:xfrm>
              <a:off x="5529774"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19" name="Oval 18"/>
            <p:cNvSpPr/>
            <p:nvPr/>
          </p:nvSpPr>
          <p:spPr>
            <a:xfrm>
              <a:off x="3545937"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0" name="Oval 19"/>
            <p:cNvSpPr/>
            <p:nvPr/>
          </p:nvSpPr>
          <p:spPr>
            <a:xfrm>
              <a:off x="7513610" y="3775950"/>
              <a:ext cx="622300" cy="622300"/>
            </a:xfrm>
            <a:prstGeom prst="ellipse">
              <a:avLst/>
            </a:prstGeom>
            <a:solidFill>
              <a:schemeClr val="bg1">
                <a:lumMod val="75000"/>
              </a:schemeClr>
            </a:solidFill>
            <a:ln w="38100">
              <a:solidFill>
                <a:schemeClr val="bg1">
                  <a:lumMod val="75000"/>
                </a:schemeClr>
              </a:solidFill>
            </a:ln>
          </p:spPr>
          <p:txBody>
            <a:bodyPr wrap="none" rtlCol="0" anchor="ctr">
              <a:noAutofit/>
            </a:bodyPr>
            <a:lstStyle/>
            <a:p>
              <a:pPr algn="ctr">
                <a:buNone/>
              </a:pPr>
              <a:r>
                <a:rPr lang="en-US" sz="2800" dirty="0" smtClean="0">
                  <a:solidFill>
                    <a:schemeClr val="bg1"/>
                  </a:solidFill>
                  <a:latin typeface="cmsy10"/>
                  <a:cs typeface="Arial" pitchFamily="34" charset="0"/>
                </a:rPr>
                <a:t>?</a:t>
              </a: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cxnSp>
          <p:nvCxnSpPr>
            <p:cNvPr id="23" name="Straight Connector 22"/>
            <p:cNvCxnSpPr/>
            <p:nvPr/>
          </p:nvCxnSpPr>
          <p:spPr bwMode="auto">
            <a:xfrm>
              <a:off x="4168213" y="4087100"/>
              <a:ext cx="1361585" cy="0"/>
            </a:xfrm>
            <a:prstGeom prst="line">
              <a:avLst/>
            </a:prstGeom>
            <a:noFill/>
            <a:ln w="57150"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6152050" y="4087100"/>
              <a:ext cx="1361585" cy="0"/>
            </a:xfrm>
            <a:prstGeom prst="line">
              <a:avLst/>
            </a:prstGeom>
            <a:noFill/>
            <a:ln w="57150" cap="flat" cmpd="sng" algn="ctr">
              <a:solidFill>
                <a:schemeClr val="bg1">
                  <a:lumMod val="75000"/>
                </a:schemeClr>
              </a:solidFill>
              <a:prstDash val="solid"/>
              <a:round/>
              <a:headEnd type="none" w="med" len="med"/>
              <a:tailEnd type="none" w="med" len="med"/>
            </a:ln>
            <a:effectLst/>
          </p:spPr>
        </p:cxnSp>
      </p:grpSp>
      <p:sp>
        <p:nvSpPr>
          <p:cNvPr id="14" name="Rounded Rectangular Callout 13"/>
          <p:cNvSpPr/>
          <p:nvPr/>
        </p:nvSpPr>
        <p:spPr bwMode="auto">
          <a:xfrm>
            <a:off x="3030846" y="2353550"/>
            <a:ext cx="1058554" cy="825500"/>
          </a:xfrm>
          <a:prstGeom prst="wedgeRoundRectCallout">
            <a:avLst>
              <a:gd name="adj1" fmla="val -13066"/>
              <a:gd name="adj2" fmla="val 130602"/>
              <a:gd name="adj3" fmla="val 16667"/>
            </a:avLst>
          </a:prstGeom>
          <a:noFill/>
          <a:ln w="38100">
            <a:solidFill>
              <a:srgbClr val="0000FF"/>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15" name="Text Box 122"/>
          <p:cNvSpPr txBox="1">
            <a:spLocks noChangeArrowheads="1"/>
          </p:cNvSpPr>
          <p:nvPr/>
        </p:nvSpPr>
        <p:spPr bwMode="auto">
          <a:xfrm>
            <a:off x="2103421" y="3949984"/>
            <a:ext cx="5900398" cy="523220"/>
          </a:xfrm>
          <a:prstGeom prst="rect">
            <a:avLst/>
          </a:prstGeom>
          <a:solidFill>
            <a:schemeClr val="bg1"/>
          </a:solidFill>
          <a:ln w="38100" algn="ctr">
            <a:solidFill>
              <a:srgbClr val="0000FF"/>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Bob can’t tell whether Alice saw him</a:t>
            </a:r>
          </a:p>
        </p:txBody>
      </p:sp>
      <p:sp>
        <p:nvSpPr>
          <p:cNvPr id="16" name="TextBox 15"/>
          <p:cNvSpPr txBox="1"/>
          <p:nvPr/>
        </p:nvSpPr>
        <p:spPr bwMode="auto">
          <a:xfrm>
            <a:off x="4241800" y="1747264"/>
            <a:ext cx="540533" cy="707886"/>
          </a:xfrm>
          <a:prstGeom prst="rect">
            <a:avLst/>
          </a:prstGeom>
          <a:noFill/>
          <a:ln w="38100" algn="ctr">
            <a:noFill/>
            <a:miter lim="800000"/>
            <a:headEnd/>
            <a:tailEnd/>
          </a:ln>
          <a:effectLst/>
        </p:spPr>
        <p:txBody>
          <a:bodyPr wrap="none" rtlCol="0">
            <a:spAutoFit/>
          </a:bodyPr>
          <a:lstStyle/>
          <a:p>
            <a:r>
              <a:rPr lang="en-US" sz="4000" b="1" dirty="0" smtClean="0">
                <a:solidFill>
                  <a:schemeClr val="bg1">
                    <a:lumMod val="75000"/>
                  </a:schemeClr>
                </a:solidFill>
                <a:latin typeface="cmsy10"/>
                <a:cs typeface="Arial" pitchFamily="34" charset="0"/>
              </a:rPr>
              <a:t>P</a:t>
            </a: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88</a:t>
            </a:fld>
            <a:endParaRPr lang="en-US"/>
          </a:p>
        </p:txBody>
      </p:sp>
    </p:spTree>
    <p:extLst>
      <p:ext uri="{BB962C8B-B14F-4D97-AF65-F5344CB8AC3E}">
        <p14:creationId xmlns:p14="http://schemas.microsoft.com/office/powerpoint/2010/main" val="141422494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Execution Carrier Map</a:t>
            </a:r>
            <a:endParaRPr lang="en-US" dirty="0"/>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2" name="Group 1"/>
          <p:cNvGrpSpPr/>
          <p:nvPr/>
        </p:nvGrpSpPr>
        <p:grpSpPr>
          <a:xfrm>
            <a:off x="3421332" y="2251950"/>
            <a:ext cx="2606137" cy="622300"/>
            <a:chOff x="3268932" y="2518650"/>
            <a:chExt cx="2606137" cy="622300"/>
          </a:xfrm>
        </p:grpSpPr>
        <p:sp>
          <p:nvSpPr>
            <p:cNvPr id="18" name="Oval 17"/>
            <p:cNvSpPr/>
            <p:nvPr/>
          </p:nvSpPr>
          <p:spPr>
            <a:xfrm>
              <a:off x="5252769" y="25186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sp>
          <p:nvSpPr>
            <p:cNvPr id="19" name="Oval 18"/>
            <p:cNvSpPr/>
            <p:nvPr/>
          </p:nvSpPr>
          <p:spPr>
            <a:xfrm>
              <a:off x="3268932" y="25186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endParaRPr lang="en-US" sz="2800" dirty="0" smtClean="0">
                <a:solidFill>
                  <a:schemeClr val="bg1"/>
                </a:solidFill>
                <a:latin typeface="cmsy10"/>
                <a:cs typeface="Arial" pitchFamily="34" charset="0"/>
              </a:endParaRPr>
            </a:p>
          </p:txBody>
        </p:sp>
        <p:cxnSp>
          <p:nvCxnSpPr>
            <p:cNvPr id="23" name="Straight Connector 22"/>
            <p:cNvCxnSpPr/>
            <p:nvPr/>
          </p:nvCxnSpPr>
          <p:spPr bwMode="auto">
            <a:xfrm>
              <a:off x="3891208" y="2829800"/>
              <a:ext cx="1361585" cy="0"/>
            </a:xfrm>
            <a:prstGeom prst="line">
              <a:avLst/>
            </a:prstGeom>
            <a:noFill/>
            <a:ln w="57150" cap="flat" cmpd="sng" algn="ctr">
              <a:solidFill>
                <a:schemeClr val="tx1"/>
              </a:solidFill>
              <a:prstDash val="solid"/>
              <a:round/>
              <a:headEnd type="none" w="med" len="med"/>
              <a:tailEnd type="none" w="med" len="med"/>
            </a:ln>
            <a:effectLst/>
          </p:spPr>
        </p:cxnSp>
      </p:grpSp>
      <p:grpSp>
        <p:nvGrpSpPr>
          <p:cNvPr id="14" name="Group 13"/>
          <p:cNvGrpSpPr/>
          <p:nvPr/>
        </p:nvGrpSpPr>
        <p:grpSpPr>
          <a:xfrm>
            <a:off x="1437495" y="4639550"/>
            <a:ext cx="6573810" cy="622300"/>
            <a:chOff x="1562100" y="3775950"/>
            <a:chExt cx="6573810" cy="622300"/>
          </a:xfrm>
        </p:grpSpPr>
        <p:sp>
          <p:nvSpPr>
            <p:cNvPr id="15" name="Oval 14"/>
            <p:cNvSpPr/>
            <p:nvPr/>
          </p:nvSpPr>
          <p:spPr>
            <a:xfrm>
              <a:off x="1562100"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r>
                <a:rPr lang="en-US" sz="2800" dirty="0" smtClean="0">
                  <a:solidFill>
                    <a:schemeClr val="bg1"/>
                  </a:solidFill>
                  <a:latin typeface="cmsy10"/>
                  <a:cs typeface="Arial" pitchFamily="34" charset="0"/>
                </a:rPr>
                <a:t>?</a:t>
              </a:r>
            </a:p>
          </p:txBody>
        </p:sp>
        <p:cxnSp>
          <p:nvCxnSpPr>
            <p:cNvPr id="16" name="Straight Connector 15"/>
            <p:cNvCxnSpPr/>
            <p:nvPr/>
          </p:nvCxnSpPr>
          <p:spPr bwMode="auto">
            <a:xfrm>
              <a:off x="2184376" y="4087100"/>
              <a:ext cx="1361585" cy="0"/>
            </a:xfrm>
            <a:prstGeom prst="line">
              <a:avLst/>
            </a:prstGeom>
            <a:noFill/>
            <a:ln w="57150" cap="flat" cmpd="sng" algn="ctr">
              <a:solidFill>
                <a:schemeClr val="tx1"/>
              </a:solidFill>
              <a:prstDash val="solid"/>
              <a:round/>
              <a:headEnd type="none" w="med" len="med"/>
              <a:tailEnd type="none" w="med" len="med"/>
            </a:ln>
            <a:effectLst/>
          </p:spPr>
        </p:cxnSp>
        <p:sp>
          <p:nvSpPr>
            <p:cNvPr id="17" name="Oval 16"/>
            <p:cNvSpPr/>
            <p:nvPr/>
          </p:nvSpPr>
          <p:spPr>
            <a:xfrm>
              <a:off x="5529774"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1" name="Oval 20"/>
            <p:cNvSpPr/>
            <p:nvPr/>
          </p:nvSpPr>
          <p:spPr>
            <a:xfrm>
              <a:off x="3545937"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2" name="Oval 21"/>
            <p:cNvSpPr/>
            <p:nvPr/>
          </p:nvSpPr>
          <p:spPr>
            <a:xfrm>
              <a:off x="7513610"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cmsy10"/>
                  <a:cs typeface="Arial" pitchFamily="34" charset="0"/>
                </a:rPr>
                <a:t>?</a:t>
              </a: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cxnSp>
          <p:nvCxnSpPr>
            <p:cNvPr id="25" name="Straight Connector 24"/>
            <p:cNvCxnSpPr/>
            <p:nvPr/>
          </p:nvCxnSpPr>
          <p:spPr bwMode="auto">
            <a:xfrm>
              <a:off x="4168213" y="4087100"/>
              <a:ext cx="1361585" cy="0"/>
            </a:xfrm>
            <a:prstGeom prst="line">
              <a:avLst/>
            </a:prstGeom>
            <a:noFill/>
            <a:ln w="57150"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a:off x="6152050" y="4087100"/>
              <a:ext cx="1361585" cy="0"/>
            </a:xfrm>
            <a:prstGeom prst="line">
              <a:avLst/>
            </a:prstGeom>
            <a:noFill/>
            <a:ln w="57150" cap="flat" cmpd="sng" algn="ctr">
              <a:solidFill>
                <a:schemeClr val="tx1"/>
              </a:solidFill>
              <a:prstDash val="solid"/>
              <a:round/>
              <a:headEnd type="none" w="med" len="med"/>
              <a:tailEnd type="none" w="med" len="med"/>
            </a:ln>
            <a:effectLst/>
          </p:spPr>
        </p:cxnSp>
      </p:grpSp>
      <p:sp>
        <p:nvSpPr>
          <p:cNvPr id="29" name="Down Arrow 28"/>
          <p:cNvSpPr/>
          <p:nvPr/>
        </p:nvSpPr>
        <p:spPr>
          <a:xfrm>
            <a:off x="4069056" y="2958872"/>
            <a:ext cx="1310688" cy="1534464"/>
          </a:xfrm>
          <a:prstGeom prst="downArrow">
            <a:avLst/>
          </a:prstGeom>
          <a:solidFill>
            <a:schemeClr val="tx1"/>
          </a:solidFill>
          <a:ln w="38100">
            <a:solidFill>
              <a:schemeClr val="tx1"/>
            </a:solidFill>
          </a:ln>
        </p:spPr>
        <p:txBody>
          <a:bodyPr wrap="square" rtlCol="0" anchor="ctr">
            <a:noAutofit/>
          </a:bodyPr>
          <a:lstStyle/>
          <a:p>
            <a:pPr algn="ctr">
              <a:buNone/>
            </a:pPr>
            <a:r>
              <a:rPr lang="en-US" sz="2800" dirty="0" smtClean="0">
                <a:solidFill>
                  <a:schemeClr val="bg1"/>
                </a:solidFill>
                <a:latin typeface="cmmi10"/>
                <a:cs typeface="Arial" pitchFamily="34" charset="0"/>
              </a:rPr>
              <a:t>¥</a:t>
            </a:r>
          </a:p>
        </p:txBody>
      </p:sp>
      <p:sp>
        <p:nvSpPr>
          <p:cNvPr id="30" name="TextBox 113"/>
          <p:cNvSpPr txBox="1">
            <a:spLocks noChangeArrowheads="1"/>
          </p:cNvSpPr>
          <p:nvPr/>
        </p:nvSpPr>
        <p:spPr bwMode="auto">
          <a:xfrm>
            <a:off x="4506231" y="1563630"/>
            <a:ext cx="436338" cy="646331"/>
          </a:xfrm>
          <a:prstGeom prst="rect">
            <a:avLst/>
          </a:prstGeom>
          <a:noFill/>
          <a:ln w="9525">
            <a:noFill/>
            <a:miter lim="800000"/>
            <a:headEnd/>
            <a:tailEnd/>
          </a:ln>
        </p:spPr>
        <p:txBody>
          <a:bodyPr wrap="none">
            <a:prstTxWarp prst="textNoShape">
              <a:avLst/>
            </a:prstTxWarp>
            <a:spAutoFit/>
          </a:bodyPr>
          <a:lstStyle/>
          <a:p>
            <a:r>
              <a:rPr lang="en-US" sz="3600" b="1" smtClean="0">
                <a:solidFill>
                  <a:schemeClr val="tx1"/>
                </a:solidFill>
                <a:latin typeface="cmsy10"/>
                <a:ea typeface="Arial" pitchFamily="-72" charset="0"/>
                <a:cs typeface="Arial" pitchFamily="-72" charset="0"/>
              </a:rPr>
              <a:t>I</a:t>
            </a:r>
            <a:endParaRPr lang="en-US" sz="3600" b="1" dirty="0">
              <a:solidFill>
                <a:schemeClr val="tx1"/>
              </a:solidFill>
              <a:latin typeface="cmsy10"/>
              <a:ea typeface="Arial" pitchFamily="-72" charset="0"/>
              <a:cs typeface="Arial" pitchFamily="-72" charset="0"/>
            </a:endParaRPr>
          </a:p>
        </p:txBody>
      </p:sp>
      <p:sp>
        <p:nvSpPr>
          <p:cNvPr id="31" name="TextBox 115"/>
          <p:cNvSpPr txBox="1">
            <a:spLocks noChangeArrowheads="1"/>
          </p:cNvSpPr>
          <p:nvPr/>
        </p:nvSpPr>
        <p:spPr bwMode="auto">
          <a:xfrm>
            <a:off x="4471767" y="5259944"/>
            <a:ext cx="505267"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P</a:t>
            </a: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89</a:t>
            </a:fld>
            <a:endParaRPr lang="en-US"/>
          </a:p>
        </p:txBody>
      </p:sp>
    </p:spTree>
    <p:extLst>
      <p:ext uri="{BB962C8B-B14F-4D97-AF65-F5344CB8AC3E}">
        <p14:creationId xmlns:p14="http://schemas.microsoft.com/office/powerpoint/2010/main" val="321083740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Execution Carrier Map</a:t>
            </a:r>
            <a:endParaRPr lang="en-US" dirty="0"/>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2" name="Group 1"/>
          <p:cNvGrpSpPr/>
          <p:nvPr/>
        </p:nvGrpSpPr>
        <p:grpSpPr>
          <a:xfrm>
            <a:off x="3421332" y="2251950"/>
            <a:ext cx="2606137" cy="622300"/>
            <a:chOff x="3268932" y="2518650"/>
            <a:chExt cx="2606137" cy="622300"/>
          </a:xfrm>
        </p:grpSpPr>
        <p:sp>
          <p:nvSpPr>
            <p:cNvPr id="18" name="Oval 17"/>
            <p:cNvSpPr/>
            <p:nvPr/>
          </p:nvSpPr>
          <p:spPr>
            <a:xfrm>
              <a:off x="5252769" y="25186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sp>
          <p:nvSpPr>
            <p:cNvPr id="19" name="Oval 18"/>
            <p:cNvSpPr/>
            <p:nvPr/>
          </p:nvSpPr>
          <p:spPr>
            <a:xfrm>
              <a:off x="3268932" y="25186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endParaRPr lang="en-US" sz="2800" dirty="0" smtClean="0">
                <a:solidFill>
                  <a:schemeClr val="bg1"/>
                </a:solidFill>
                <a:latin typeface="cmsy10"/>
                <a:cs typeface="Arial" pitchFamily="34" charset="0"/>
              </a:endParaRPr>
            </a:p>
          </p:txBody>
        </p:sp>
        <p:cxnSp>
          <p:nvCxnSpPr>
            <p:cNvPr id="23" name="Straight Connector 22"/>
            <p:cNvCxnSpPr/>
            <p:nvPr/>
          </p:nvCxnSpPr>
          <p:spPr bwMode="auto">
            <a:xfrm>
              <a:off x="3891208" y="2829800"/>
              <a:ext cx="1361585" cy="0"/>
            </a:xfrm>
            <a:prstGeom prst="line">
              <a:avLst/>
            </a:prstGeom>
            <a:noFill/>
            <a:ln w="57150" cap="flat" cmpd="sng" algn="ctr">
              <a:solidFill>
                <a:schemeClr val="tx1"/>
              </a:solidFill>
              <a:prstDash val="solid"/>
              <a:round/>
              <a:headEnd type="none" w="med" len="med"/>
              <a:tailEnd type="none" w="med" len="med"/>
            </a:ln>
            <a:effectLst/>
          </p:spPr>
        </p:cxnSp>
      </p:grpSp>
      <p:grpSp>
        <p:nvGrpSpPr>
          <p:cNvPr id="14" name="Group 13"/>
          <p:cNvGrpSpPr/>
          <p:nvPr/>
        </p:nvGrpSpPr>
        <p:grpSpPr>
          <a:xfrm>
            <a:off x="1437495" y="4639550"/>
            <a:ext cx="6573810" cy="622300"/>
            <a:chOff x="1562100" y="3775950"/>
            <a:chExt cx="6573810" cy="622300"/>
          </a:xfrm>
        </p:grpSpPr>
        <p:sp>
          <p:nvSpPr>
            <p:cNvPr id="15" name="Oval 14"/>
            <p:cNvSpPr/>
            <p:nvPr/>
          </p:nvSpPr>
          <p:spPr>
            <a:xfrm>
              <a:off x="1562100"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r>
                <a:rPr lang="en-US" sz="2800" dirty="0" smtClean="0">
                  <a:solidFill>
                    <a:schemeClr val="bg1"/>
                  </a:solidFill>
                  <a:latin typeface="cmsy10"/>
                  <a:cs typeface="Arial" pitchFamily="34" charset="0"/>
                </a:rPr>
                <a:t>?</a:t>
              </a:r>
            </a:p>
          </p:txBody>
        </p:sp>
        <p:cxnSp>
          <p:nvCxnSpPr>
            <p:cNvPr id="16" name="Straight Connector 15"/>
            <p:cNvCxnSpPr/>
            <p:nvPr/>
          </p:nvCxnSpPr>
          <p:spPr bwMode="auto">
            <a:xfrm>
              <a:off x="2184376" y="4087100"/>
              <a:ext cx="1361585" cy="0"/>
            </a:xfrm>
            <a:prstGeom prst="line">
              <a:avLst/>
            </a:prstGeom>
            <a:noFill/>
            <a:ln w="57150" cap="flat" cmpd="sng" algn="ctr">
              <a:solidFill>
                <a:schemeClr val="tx1"/>
              </a:solidFill>
              <a:prstDash val="solid"/>
              <a:round/>
              <a:headEnd type="none" w="med" len="med"/>
              <a:tailEnd type="none" w="med" len="med"/>
            </a:ln>
            <a:effectLst/>
          </p:spPr>
        </p:cxnSp>
        <p:sp>
          <p:nvSpPr>
            <p:cNvPr id="17" name="Oval 16"/>
            <p:cNvSpPr/>
            <p:nvPr/>
          </p:nvSpPr>
          <p:spPr>
            <a:xfrm>
              <a:off x="5529774"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1" name="Oval 20"/>
            <p:cNvSpPr/>
            <p:nvPr/>
          </p:nvSpPr>
          <p:spPr>
            <a:xfrm>
              <a:off x="3545937"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2" name="Oval 21"/>
            <p:cNvSpPr/>
            <p:nvPr/>
          </p:nvSpPr>
          <p:spPr>
            <a:xfrm>
              <a:off x="7513610"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cmsy10"/>
                  <a:cs typeface="Arial" pitchFamily="34" charset="0"/>
                </a:rPr>
                <a:t>?</a:t>
              </a: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cxnSp>
          <p:nvCxnSpPr>
            <p:cNvPr id="25" name="Straight Connector 24"/>
            <p:cNvCxnSpPr/>
            <p:nvPr/>
          </p:nvCxnSpPr>
          <p:spPr bwMode="auto">
            <a:xfrm>
              <a:off x="4168213" y="4087100"/>
              <a:ext cx="1361585" cy="0"/>
            </a:xfrm>
            <a:prstGeom prst="line">
              <a:avLst/>
            </a:prstGeom>
            <a:noFill/>
            <a:ln w="57150"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a:off x="6152050" y="4087100"/>
              <a:ext cx="1361585" cy="0"/>
            </a:xfrm>
            <a:prstGeom prst="line">
              <a:avLst/>
            </a:prstGeom>
            <a:noFill/>
            <a:ln w="57150" cap="flat" cmpd="sng" algn="ctr">
              <a:solidFill>
                <a:schemeClr val="tx1"/>
              </a:solidFill>
              <a:prstDash val="solid"/>
              <a:round/>
              <a:headEnd type="none" w="med" len="med"/>
              <a:tailEnd type="none" w="med" len="med"/>
            </a:ln>
            <a:effectLst/>
          </p:spPr>
        </p:cxnSp>
      </p:grpSp>
      <p:sp>
        <p:nvSpPr>
          <p:cNvPr id="29" name="Down Arrow 28"/>
          <p:cNvSpPr/>
          <p:nvPr/>
        </p:nvSpPr>
        <p:spPr>
          <a:xfrm>
            <a:off x="4069056" y="2958872"/>
            <a:ext cx="1310688" cy="1534464"/>
          </a:xfrm>
          <a:prstGeom prst="downArrow">
            <a:avLst/>
          </a:prstGeom>
          <a:solidFill>
            <a:schemeClr val="tx1"/>
          </a:solidFill>
          <a:ln w="38100">
            <a:solidFill>
              <a:schemeClr val="tx1"/>
            </a:solidFill>
          </a:ln>
        </p:spPr>
        <p:txBody>
          <a:bodyPr wrap="square" rtlCol="0" anchor="ctr">
            <a:noAutofit/>
          </a:bodyPr>
          <a:lstStyle/>
          <a:p>
            <a:pPr algn="ctr">
              <a:buNone/>
            </a:pPr>
            <a:r>
              <a:rPr lang="en-US" sz="2800" dirty="0" smtClean="0">
                <a:solidFill>
                  <a:schemeClr val="bg1"/>
                </a:solidFill>
                <a:latin typeface="cmmi10"/>
                <a:cs typeface="Arial" pitchFamily="34" charset="0"/>
              </a:rPr>
              <a:t>¥</a:t>
            </a:r>
          </a:p>
        </p:txBody>
      </p:sp>
      <p:sp>
        <p:nvSpPr>
          <p:cNvPr id="30" name="TextBox 113"/>
          <p:cNvSpPr txBox="1">
            <a:spLocks noChangeArrowheads="1"/>
          </p:cNvSpPr>
          <p:nvPr/>
        </p:nvSpPr>
        <p:spPr bwMode="auto">
          <a:xfrm>
            <a:off x="4506231" y="1563630"/>
            <a:ext cx="436338"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I</a:t>
            </a:r>
            <a:endParaRPr lang="en-US" sz="3600" b="1" dirty="0">
              <a:solidFill>
                <a:schemeClr val="tx1"/>
              </a:solidFill>
              <a:latin typeface="cmsy10"/>
              <a:ea typeface="Arial" pitchFamily="-72" charset="0"/>
              <a:cs typeface="Arial" pitchFamily="-72" charset="0"/>
            </a:endParaRPr>
          </a:p>
        </p:txBody>
      </p:sp>
      <p:sp>
        <p:nvSpPr>
          <p:cNvPr id="31" name="TextBox 115"/>
          <p:cNvSpPr txBox="1">
            <a:spLocks noChangeArrowheads="1"/>
          </p:cNvSpPr>
          <p:nvPr/>
        </p:nvSpPr>
        <p:spPr bwMode="auto">
          <a:xfrm>
            <a:off x="4471767" y="5259944"/>
            <a:ext cx="505267"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P</a:t>
            </a:r>
          </a:p>
        </p:txBody>
      </p:sp>
      <p:sp>
        <p:nvSpPr>
          <p:cNvPr id="20" name="Text Box 122"/>
          <p:cNvSpPr txBox="1">
            <a:spLocks noChangeArrowheads="1"/>
          </p:cNvSpPr>
          <p:nvPr/>
        </p:nvSpPr>
        <p:spPr bwMode="auto">
          <a:xfrm>
            <a:off x="1042556" y="3184140"/>
            <a:ext cx="2480166" cy="707886"/>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b="1" dirty="0" smtClean="0">
                <a:solidFill>
                  <a:schemeClr val="tx1"/>
                </a:solidFill>
                <a:latin typeface="cmmi10"/>
                <a:cs typeface="Arial" pitchFamily="34" charset="0"/>
              </a:rPr>
              <a:t>¥</a:t>
            </a:r>
            <a:r>
              <a:rPr lang="en-US" sz="4000" b="1" dirty="0" smtClean="0">
                <a:solidFill>
                  <a:schemeClr val="tx1"/>
                </a:solidFill>
                <a:latin typeface="Arial" pitchFamily="34" charset="0"/>
                <a:cs typeface="Arial" pitchFamily="34" charset="0"/>
              </a:rPr>
              <a:t>: </a:t>
            </a:r>
            <a:r>
              <a:rPr lang="en-US" sz="4000" b="1" dirty="0" smtClean="0">
                <a:solidFill>
                  <a:schemeClr val="tx1"/>
                </a:solidFill>
                <a:latin typeface="cmsy10"/>
                <a:cs typeface="Arial" pitchFamily="34" charset="0"/>
              </a:rPr>
              <a:t>I</a:t>
            </a:r>
            <a:r>
              <a:rPr lang="en-US" sz="4000" b="1" dirty="0" smtClean="0">
                <a:solidFill>
                  <a:schemeClr val="tx1"/>
                </a:solidFill>
                <a:latin typeface="Arial" pitchFamily="34" charset="0"/>
                <a:cs typeface="Arial" pitchFamily="34" charset="0"/>
              </a:rPr>
              <a:t> </a:t>
            </a:r>
            <a:r>
              <a:rPr lang="en-US" sz="4000" b="1" dirty="0" smtClean="0">
                <a:solidFill>
                  <a:schemeClr val="tx1"/>
                </a:solidFill>
                <a:latin typeface="cmsy10"/>
                <a:cs typeface="Arial" pitchFamily="34" charset="0"/>
              </a:rPr>
              <a:t>!</a:t>
            </a:r>
            <a:r>
              <a:rPr lang="en-US" sz="4000" b="1" dirty="0" smtClean="0">
                <a:solidFill>
                  <a:schemeClr val="tx1"/>
                </a:solidFill>
                <a:latin typeface="Arial" pitchFamily="34" charset="0"/>
                <a:cs typeface="Arial" pitchFamily="34" charset="0"/>
              </a:rPr>
              <a:t> </a:t>
            </a:r>
            <a:r>
              <a:rPr lang="en-US" sz="4000" dirty="0" smtClean="0">
                <a:solidFill>
                  <a:schemeClr val="tx1"/>
                </a:solidFill>
                <a:latin typeface="Arial" pitchFamily="34" charset="0"/>
                <a:cs typeface="Arial" pitchFamily="34" charset="0"/>
              </a:rPr>
              <a:t>2</a:t>
            </a:r>
            <a:r>
              <a:rPr lang="en-US" sz="4000" b="1" baseline="30000" dirty="0" smtClean="0">
                <a:solidFill>
                  <a:schemeClr val="tx1"/>
                </a:solidFill>
                <a:latin typeface="cmsy10"/>
                <a:cs typeface="Arial" pitchFamily="34" charset="0"/>
              </a:rPr>
              <a:t>P</a:t>
            </a:r>
          </a:p>
        </p:txBody>
      </p:sp>
      <p:sp>
        <p:nvSpPr>
          <p:cNvPr id="24" name="Text Box 122"/>
          <p:cNvSpPr txBox="1">
            <a:spLocks noChangeArrowheads="1"/>
          </p:cNvSpPr>
          <p:nvPr/>
        </p:nvSpPr>
        <p:spPr bwMode="auto">
          <a:xfrm>
            <a:off x="5075524" y="5570738"/>
            <a:ext cx="3712876"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smtClean="0">
                <a:latin typeface="Arial" pitchFamily="34" charset="0"/>
                <a:cs typeface="Arial" pitchFamily="34" charset="0"/>
              </a:rPr>
              <a:t>strict carrier map</a:t>
            </a:r>
          </a:p>
          <a:p>
            <a:pPr algn="ct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Å</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Å</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90</a:t>
            </a:fld>
            <a:endParaRPr lang="en-US"/>
          </a:p>
        </p:txBody>
      </p:sp>
    </p:spTree>
    <p:extLst>
      <p:ext uri="{BB962C8B-B14F-4D97-AF65-F5344CB8AC3E}">
        <p14:creationId xmlns:p14="http://schemas.microsoft.com/office/powerpoint/2010/main" val="254792263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TextBox 115"/>
          <p:cNvSpPr txBox="1">
            <a:spLocks noChangeArrowheads="1"/>
          </p:cNvSpPr>
          <p:nvPr/>
        </p:nvSpPr>
        <p:spPr bwMode="auto">
          <a:xfrm>
            <a:off x="6173136" y="4874023"/>
            <a:ext cx="2284600" cy="523220"/>
          </a:xfrm>
          <a:prstGeom prst="rect">
            <a:avLst/>
          </a:prstGeom>
          <a:noFill/>
          <a:ln w="9525">
            <a:noFill/>
            <a:miter lim="800000"/>
            <a:headEnd/>
            <a:tailEnd/>
          </a:ln>
        </p:spPr>
        <p:txBody>
          <a:bodyPr wrap="none">
            <a:prstTxWarp prst="textNoShape">
              <a:avLst/>
            </a:prstTxWarp>
            <a:spAutoFit/>
          </a:bodyPr>
          <a:lstStyle/>
          <a:p>
            <a:r>
              <a:rPr lang="en-US" sz="2800" dirty="0" smtClean="0">
                <a:latin typeface="Arial" pitchFamily="-72" charset="0"/>
                <a:ea typeface="Arial" pitchFamily="-72" charset="0"/>
                <a:cs typeface="Arial" pitchFamily="-72" charset="0"/>
              </a:rPr>
              <a:t>Output graph</a:t>
            </a:r>
            <a:endParaRPr lang="en-US" sz="2800" dirty="0">
              <a:latin typeface="Arial" pitchFamily="-72" charset="0"/>
              <a:ea typeface="Arial" pitchFamily="-72" charset="0"/>
              <a:cs typeface="Arial" pitchFamily="-72" charset="0"/>
            </a:endParaRPr>
          </a:p>
        </p:txBody>
      </p:sp>
      <p:grpSp>
        <p:nvGrpSpPr>
          <p:cNvPr id="5" name="Group 75"/>
          <p:cNvGrpSpPr/>
          <p:nvPr/>
        </p:nvGrpSpPr>
        <p:grpSpPr>
          <a:xfrm>
            <a:off x="2339324" y="4929893"/>
            <a:ext cx="3794760" cy="411480"/>
            <a:chOff x="3718560" y="2346960"/>
            <a:chExt cx="3794760" cy="411480"/>
          </a:xfrm>
        </p:grpSpPr>
        <p:sp>
          <p:nvSpPr>
            <p:cNvPr id="69" name="Oval 68"/>
            <p:cNvSpPr/>
            <p:nvPr/>
          </p:nvSpPr>
          <p:spPr>
            <a:xfrm>
              <a:off x="3718560" y="234696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p>
          </p:txBody>
        </p:sp>
        <p:sp>
          <p:nvSpPr>
            <p:cNvPr id="70" name="Oval 69"/>
            <p:cNvSpPr/>
            <p:nvPr/>
          </p:nvSpPr>
          <p:spPr>
            <a:xfrm>
              <a:off x="5974080" y="234696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2/3</a:t>
              </a:r>
            </a:p>
          </p:txBody>
        </p:sp>
        <p:sp>
          <p:nvSpPr>
            <p:cNvPr id="71" name="Oval 70"/>
            <p:cNvSpPr/>
            <p:nvPr/>
          </p:nvSpPr>
          <p:spPr>
            <a:xfrm>
              <a:off x="4846320" y="234696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1/3</a:t>
              </a:r>
            </a:p>
          </p:txBody>
        </p:sp>
        <p:sp>
          <p:nvSpPr>
            <p:cNvPr id="72" name="Oval 71"/>
            <p:cNvSpPr/>
            <p:nvPr/>
          </p:nvSpPr>
          <p:spPr>
            <a:xfrm>
              <a:off x="7101840" y="234696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a:t>
              </a:r>
            </a:p>
          </p:txBody>
        </p:sp>
        <p:cxnSp>
          <p:nvCxnSpPr>
            <p:cNvPr id="73" name="Straight Connector 72"/>
            <p:cNvCxnSpPr/>
            <p:nvPr/>
          </p:nvCxnSpPr>
          <p:spPr bwMode="auto">
            <a:xfrm>
              <a:off x="4145280" y="2552700"/>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74" name="Straight Connector 73"/>
            <p:cNvCxnSpPr/>
            <p:nvPr/>
          </p:nvCxnSpPr>
          <p:spPr bwMode="auto">
            <a:xfrm>
              <a:off x="5273040" y="2552700"/>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75" name="Straight Connector 74"/>
            <p:cNvCxnSpPr/>
            <p:nvPr/>
          </p:nvCxnSpPr>
          <p:spPr bwMode="auto">
            <a:xfrm>
              <a:off x="6400800" y="2552700"/>
              <a:ext cx="685800" cy="0"/>
            </a:xfrm>
            <a:prstGeom prst="line">
              <a:avLst/>
            </a:prstGeom>
            <a:noFill/>
            <a:ln w="57150" cap="flat" cmpd="sng" algn="ctr">
              <a:solidFill>
                <a:schemeClr val="tx1"/>
              </a:solidFill>
              <a:prstDash val="solid"/>
              <a:round/>
              <a:headEnd type="none" w="med" len="med"/>
              <a:tailEnd type="none" w="med" len="med"/>
            </a:ln>
            <a:effectLst/>
          </p:spPr>
        </p:cxnSp>
      </p:grpSp>
      <p:sp>
        <p:nvSpPr>
          <p:cNvPr id="58" name="Oval 57"/>
          <p:cNvSpPr/>
          <p:nvPr/>
        </p:nvSpPr>
        <p:spPr>
          <a:xfrm>
            <a:off x="2339324" y="3194914"/>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r>
              <a:rPr lang="en-US" sz="1800" dirty="0" smtClean="0">
                <a:solidFill>
                  <a:schemeClr val="bg1"/>
                </a:solidFill>
                <a:latin typeface="cmsy10"/>
                <a:cs typeface="Arial" pitchFamily="34" charset="0"/>
              </a:rPr>
              <a:t>?</a:t>
            </a:r>
          </a:p>
        </p:txBody>
      </p:sp>
      <p:sp>
        <p:nvSpPr>
          <p:cNvPr id="59" name="Oval 58"/>
          <p:cNvSpPr/>
          <p:nvPr/>
        </p:nvSpPr>
        <p:spPr>
          <a:xfrm>
            <a:off x="4594844" y="3194914"/>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01</a:t>
            </a:r>
          </a:p>
        </p:txBody>
      </p:sp>
      <p:sp>
        <p:nvSpPr>
          <p:cNvPr id="60" name="Oval 59"/>
          <p:cNvSpPr/>
          <p:nvPr/>
        </p:nvSpPr>
        <p:spPr>
          <a:xfrm>
            <a:off x="3467084" y="3194914"/>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01</a:t>
            </a:r>
          </a:p>
        </p:txBody>
      </p:sp>
      <p:sp>
        <p:nvSpPr>
          <p:cNvPr id="61" name="Oval 60"/>
          <p:cNvSpPr/>
          <p:nvPr/>
        </p:nvSpPr>
        <p:spPr>
          <a:xfrm>
            <a:off x="5722604" y="3194914"/>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cmsy10"/>
                <a:cs typeface="Arial" pitchFamily="34" charset="0"/>
              </a:rPr>
              <a:t>?</a:t>
            </a:r>
            <a:r>
              <a:rPr lang="en-US" sz="1800" dirty="0" smtClean="0">
                <a:solidFill>
                  <a:schemeClr val="bg1"/>
                </a:solidFill>
                <a:latin typeface="Arial" pitchFamily="34" charset="0"/>
                <a:cs typeface="Arial" pitchFamily="34" charset="0"/>
              </a:rPr>
              <a:t>1</a:t>
            </a:r>
          </a:p>
        </p:txBody>
      </p:sp>
      <p:cxnSp>
        <p:nvCxnSpPr>
          <p:cNvPr id="62" name="Straight Connector 61"/>
          <p:cNvCxnSpPr/>
          <p:nvPr/>
        </p:nvCxnSpPr>
        <p:spPr bwMode="auto">
          <a:xfrm>
            <a:off x="2766044" y="3400654"/>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64" name="Straight Connector 63"/>
          <p:cNvCxnSpPr/>
          <p:nvPr/>
        </p:nvCxnSpPr>
        <p:spPr bwMode="auto">
          <a:xfrm>
            <a:off x="3893804" y="3400654"/>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65" name="Straight Connector 64"/>
          <p:cNvCxnSpPr/>
          <p:nvPr/>
        </p:nvCxnSpPr>
        <p:spPr bwMode="auto">
          <a:xfrm>
            <a:off x="5021564" y="3400654"/>
            <a:ext cx="685800" cy="0"/>
          </a:xfrm>
          <a:prstGeom prst="line">
            <a:avLst/>
          </a:prstGeom>
          <a:noFill/>
          <a:ln w="57150" cap="flat" cmpd="sng" algn="ctr">
            <a:solidFill>
              <a:schemeClr val="tx1"/>
            </a:solidFill>
            <a:prstDash val="solid"/>
            <a:round/>
            <a:headEnd type="none" w="med" len="med"/>
            <a:tailEnd type="none" w="med" len="med"/>
          </a:ln>
          <a:effectLst/>
        </p:spPr>
      </p:cxnSp>
      <p:sp>
        <p:nvSpPr>
          <p:cNvPr id="77" name="TextBox 115"/>
          <p:cNvSpPr txBox="1">
            <a:spLocks noChangeArrowheads="1"/>
          </p:cNvSpPr>
          <p:nvPr/>
        </p:nvSpPr>
        <p:spPr bwMode="auto">
          <a:xfrm>
            <a:off x="6173136" y="3139044"/>
            <a:ext cx="2525050" cy="523220"/>
          </a:xfrm>
          <a:prstGeom prst="rect">
            <a:avLst/>
          </a:prstGeom>
          <a:noFill/>
          <a:ln w="9525">
            <a:noFill/>
            <a:miter lim="800000"/>
            <a:headEnd/>
            <a:tailEnd/>
          </a:ln>
        </p:spPr>
        <p:txBody>
          <a:bodyPr wrap="none">
            <a:prstTxWarp prst="textNoShape">
              <a:avLst/>
            </a:prstTxWarp>
            <a:spAutoFit/>
          </a:bodyPr>
          <a:lstStyle/>
          <a:p>
            <a:r>
              <a:rPr lang="en-US" sz="2800" dirty="0" smtClean="0">
                <a:latin typeface="Arial" pitchFamily="-72" charset="0"/>
                <a:ea typeface="Arial" pitchFamily="-72" charset="0"/>
                <a:cs typeface="Arial" pitchFamily="-72" charset="0"/>
              </a:rPr>
              <a:t>Protocol graph</a:t>
            </a:r>
          </a:p>
        </p:txBody>
      </p:sp>
      <p:cxnSp>
        <p:nvCxnSpPr>
          <p:cNvPr id="82" name="Straight Arrow Connector 81"/>
          <p:cNvCxnSpPr>
            <a:stCxn id="58" idx="4"/>
            <a:endCxn id="69" idx="0"/>
          </p:cNvCxnSpPr>
          <p:nvPr/>
        </p:nvCxnSpPr>
        <p:spPr bwMode="auto">
          <a:xfrm>
            <a:off x="2545064" y="3606394"/>
            <a:ext cx="0" cy="1323499"/>
          </a:xfrm>
          <a:prstGeom prst="straightConnector1">
            <a:avLst/>
          </a:prstGeom>
          <a:noFill/>
          <a:ln w="57150" cap="flat" cmpd="sng" algn="ctr">
            <a:solidFill>
              <a:schemeClr val="tx1"/>
            </a:solidFill>
            <a:prstDash val="sysDot"/>
            <a:round/>
            <a:headEnd type="none" w="med" len="med"/>
            <a:tailEnd type="arrow"/>
          </a:ln>
          <a:effectLst/>
        </p:spPr>
      </p:cxnSp>
      <p:cxnSp>
        <p:nvCxnSpPr>
          <p:cNvPr id="40" name="Straight Arrow Connector 39"/>
          <p:cNvCxnSpPr>
            <a:stCxn id="60" idx="4"/>
            <a:endCxn id="71" idx="0"/>
          </p:cNvCxnSpPr>
          <p:nvPr/>
        </p:nvCxnSpPr>
        <p:spPr bwMode="auto">
          <a:xfrm>
            <a:off x="3672824" y="3606394"/>
            <a:ext cx="0" cy="1323499"/>
          </a:xfrm>
          <a:prstGeom prst="straightConnector1">
            <a:avLst/>
          </a:prstGeom>
          <a:noFill/>
          <a:ln w="57150" cap="flat" cmpd="sng" algn="ctr">
            <a:solidFill>
              <a:schemeClr val="tx1"/>
            </a:solidFill>
            <a:prstDash val="sysDot"/>
            <a:round/>
            <a:headEnd type="none" w="med" len="med"/>
            <a:tailEnd type="arrow"/>
          </a:ln>
          <a:effectLst/>
        </p:spPr>
      </p:cxnSp>
      <p:cxnSp>
        <p:nvCxnSpPr>
          <p:cNvPr id="43" name="Straight Arrow Connector 42"/>
          <p:cNvCxnSpPr>
            <a:stCxn id="59" idx="4"/>
          </p:cNvCxnSpPr>
          <p:nvPr/>
        </p:nvCxnSpPr>
        <p:spPr bwMode="auto">
          <a:xfrm>
            <a:off x="4800584" y="3606394"/>
            <a:ext cx="0" cy="1323499"/>
          </a:xfrm>
          <a:prstGeom prst="straightConnector1">
            <a:avLst/>
          </a:prstGeom>
          <a:noFill/>
          <a:ln w="57150" cap="flat" cmpd="sng" algn="ctr">
            <a:solidFill>
              <a:schemeClr val="tx1"/>
            </a:solidFill>
            <a:prstDash val="sysDot"/>
            <a:round/>
            <a:headEnd type="none" w="med" len="med"/>
            <a:tailEnd type="arrow"/>
          </a:ln>
          <a:effectLst/>
        </p:spPr>
      </p:cxnSp>
      <p:cxnSp>
        <p:nvCxnSpPr>
          <p:cNvPr id="44" name="Straight Arrow Connector 43"/>
          <p:cNvCxnSpPr>
            <a:stCxn id="61" idx="4"/>
          </p:cNvCxnSpPr>
          <p:nvPr/>
        </p:nvCxnSpPr>
        <p:spPr bwMode="auto">
          <a:xfrm>
            <a:off x="5928344" y="3606394"/>
            <a:ext cx="0" cy="1323499"/>
          </a:xfrm>
          <a:prstGeom prst="straightConnector1">
            <a:avLst/>
          </a:prstGeom>
          <a:noFill/>
          <a:ln w="57150" cap="flat" cmpd="sng" algn="ctr">
            <a:solidFill>
              <a:schemeClr val="tx1"/>
            </a:solidFill>
            <a:prstDash val="sysDot"/>
            <a:round/>
            <a:headEnd type="none" w="med" len="med"/>
            <a:tailEnd type="arrow"/>
          </a:ln>
          <a:effectLst/>
        </p:spPr>
      </p:cxnSp>
      <p:sp>
        <p:nvSpPr>
          <p:cNvPr id="55" name="TextBox 54"/>
          <p:cNvSpPr txBox="1"/>
          <p:nvPr/>
        </p:nvSpPr>
        <p:spPr>
          <a:xfrm>
            <a:off x="4008120" y="4006534"/>
            <a:ext cx="381836" cy="523220"/>
          </a:xfrm>
          <a:prstGeom prst="rect">
            <a:avLst/>
          </a:prstGeom>
          <a:noFill/>
        </p:spPr>
        <p:txBody>
          <a:bodyPr wrap="none" rtlCol="0">
            <a:spAutoFit/>
          </a:bodyPr>
          <a:lstStyle/>
          <a:p>
            <a:r>
              <a:rPr lang="el-GR" sz="2800" dirty="0" smtClean="0">
                <a:solidFill>
                  <a:schemeClr val="bg1"/>
                </a:solidFill>
                <a:latin typeface="Arial"/>
                <a:cs typeface="Arial"/>
              </a:rPr>
              <a:t>δ</a:t>
            </a:r>
            <a:endParaRPr lang="en-US" sz="2800" dirty="0" smtClean="0">
              <a:solidFill>
                <a:schemeClr val="bg1"/>
              </a:solidFill>
              <a:latin typeface="cmmi10"/>
              <a:cs typeface="Arial" pitchFamily="34" charset="0"/>
            </a:endParaRPr>
          </a:p>
        </p:txBody>
      </p:sp>
      <p:sp>
        <p:nvSpPr>
          <p:cNvPr id="2" name="Title 1"/>
          <p:cNvSpPr>
            <a:spLocks noGrp="1"/>
          </p:cNvSpPr>
          <p:nvPr>
            <p:ph type="title"/>
          </p:nvPr>
        </p:nvSpPr>
        <p:spPr/>
        <p:txBody>
          <a:bodyPr/>
          <a:lstStyle/>
          <a:p>
            <a:r>
              <a:rPr lang="en-US" dirty="0" smtClean="0"/>
              <a:t>The Decision Map</a:t>
            </a:r>
            <a:endParaRPr lang="en-US" dirty="0"/>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4" name="TextBox 33"/>
          <p:cNvSpPr txBox="1"/>
          <p:nvPr/>
        </p:nvSpPr>
        <p:spPr>
          <a:xfrm>
            <a:off x="4160520" y="4158934"/>
            <a:ext cx="381836" cy="523220"/>
          </a:xfrm>
          <a:prstGeom prst="rect">
            <a:avLst/>
          </a:prstGeom>
          <a:noFill/>
        </p:spPr>
        <p:txBody>
          <a:bodyPr wrap="none" rtlCol="0">
            <a:spAutoFit/>
          </a:bodyPr>
          <a:lstStyle/>
          <a:p>
            <a:r>
              <a:rPr lang="el-GR" sz="2800" dirty="0" smtClean="0">
                <a:solidFill>
                  <a:schemeClr val="tx1"/>
                </a:solidFill>
                <a:latin typeface="Arial"/>
                <a:cs typeface="Arial"/>
              </a:rPr>
              <a:t>δ</a:t>
            </a:r>
            <a:endParaRPr lang="en-US" sz="2800" dirty="0" smtClean="0">
              <a:solidFill>
                <a:schemeClr val="tx1"/>
              </a:solidFill>
              <a:latin typeface="cmmi10"/>
              <a:cs typeface="Arial"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91</a:t>
            </a:fld>
            <a:endParaRPr lang="en-US"/>
          </a:p>
        </p:txBody>
      </p:sp>
    </p:spTree>
    <p:extLst>
      <p:ext uri="{BB962C8B-B14F-4D97-AF65-F5344CB8AC3E}">
        <p14:creationId xmlns:p14="http://schemas.microsoft.com/office/powerpoint/2010/main" val="91767018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All Together</a:t>
            </a:r>
            <a:endParaRPr lang="en-US" dirty="0"/>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4" name="Group 3"/>
          <p:cNvGrpSpPr/>
          <p:nvPr/>
        </p:nvGrpSpPr>
        <p:grpSpPr>
          <a:xfrm>
            <a:off x="772144" y="2012092"/>
            <a:ext cx="6522560" cy="4145980"/>
            <a:chOff x="441944" y="1313592"/>
            <a:chExt cx="6522560" cy="4145980"/>
          </a:xfrm>
        </p:grpSpPr>
        <p:grpSp>
          <p:nvGrpSpPr>
            <p:cNvPr id="3" name="Group 62"/>
            <p:cNvGrpSpPr/>
            <p:nvPr/>
          </p:nvGrpSpPr>
          <p:grpSpPr>
            <a:xfrm>
              <a:off x="3467084" y="1431017"/>
              <a:ext cx="1539240" cy="411480"/>
              <a:chOff x="3802380" y="441960"/>
              <a:chExt cx="1539240" cy="411480"/>
            </a:xfrm>
          </p:grpSpPr>
          <p:sp>
            <p:nvSpPr>
              <p:cNvPr id="51" name="Oval 50"/>
              <p:cNvSpPr/>
              <p:nvPr/>
            </p:nvSpPr>
            <p:spPr>
              <a:xfrm>
                <a:off x="3802380" y="44196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2000" dirty="0" smtClean="0">
                    <a:solidFill>
                      <a:schemeClr val="bg1"/>
                    </a:solidFill>
                    <a:latin typeface="Arial" pitchFamily="34" charset="0"/>
                    <a:cs typeface="Arial" pitchFamily="34" charset="0"/>
                  </a:rPr>
                  <a:t>0</a:t>
                </a:r>
              </a:p>
            </p:txBody>
          </p:sp>
          <p:sp>
            <p:nvSpPr>
              <p:cNvPr id="52" name="Oval 51"/>
              <p:cNvSpPr/>
              <p:nvPr/>
            </p:nvSpPr>
            <p:spPr>
              <a:xfrm>
                <a:off x="4930140" y="44196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2000" dirty="0" smtClean="0">
                    <a:solidFill>
                      <a:schemeClr val="bg1"/>
                    </a:solidFill>
                    <a:latin typeface="Arial" pitchFamily="34" charset="0"/>
                    <a:cs typeface="Arial" pitchFamily="34" charset="0"/>
                  </a:rPr>
                  <a:t>1</a:t>
                </a:r>
              </a:p>
            </p:txBody>
          </p:sp>
          <p:cxnSp>
            <p:nvCxnSpPr>
              <p:cNvPr id="54" name="Straight Connector 53"/>
              <p:cNvCxnSpPr/>
              <p:nvPr/>
            </p:nvCxnSpPr>
            <p:spPr bwMode="auto">
              <a:xfrm>
                <a:off x="4244340" y="647700"/>
                <a:ext cx="685800" cy="0"/>
              </a:xfrm>
              <a:prstGeom prst="line">
                <a:avLst/>
              </a:prstGeom>
              <a:noFill/>
              <a:ln w="57150" cap="flat" cmpd="sng" algn="ctr">
                <a:solidFill>
                  <a:schemeClr val="tx1"/>
                </a:solidFill>
                <a:prstDash val="solid"/>
                <a:round/>
                <a:headEnd type="none" w="med" len="med"/>
                <a:tailEnd type="none" w="med" len="med"/>
              </a:ln>
              <a:effectLst/>
            </p:spPr>
          </p:cxnSp>
        </p:grpSp>
        <p:sp>
          <p:nvSpPr>
            <p:cNvPr id="37" name="Curved Right Arrow 36"/>
            <p:cNvSpPr/>
            <p:nvPr/>
          </p:nvSpPr>
          <p:spPr>
            <a:xfrm>
              <a:off x="441944" y="1552496"/>
              <a:ext cx="1402080" cy="3901440"/>
            </a:xfrm>
            <a:prstGeom prst="curvedRightArrow">
              <a:avLst/>
            </a:prstGeom>
            <a:solidFill>
              <a:schemeClr val="accent5">
                <a:lumMod val="75000"/>
              </a:schemeClr>
            </a:solidFill>
            <a:ln w="38100">
              <a:solidFill>
                <a:schemeClr val="accent1">
                  <a:lumMod val="75000"/>
                </a:schemeClr>
              </a:solidFill>
            </a:ln>
          </p:spPr>
          <p:txBody>
            <a:bodyPr wrap="square" rtlCol="0" anchor="ctr">
              <a:noAutofit/>
            </a:bodyPr>
            <a:lstStyle/>
            <a:p>
              <a:pPr algn="ctr">
                <a:buNone/>
              </a:pPr>
              <a:endParaRPr lang="en-US" sz="2800" dirty="0" smtClean="0">
                <a:latin typeface="Arial" pitchFamily="34" charset="0"/>
                <a:cs typeface="Arial" pitchFamily="34" charset="0"/>
              </a:endParaRPr>
            </a:p>
          </p:txBody>
        </p:sp>
        <p:grpSp>
          <p:nvGrpSpPr>
            <p:cNvPr id="2" name="Group 1"/>
            <p:cNvGrpSpPr/>
            <p:nvPr/>
          </p:nvGrpSpPr>
          <p:grpSpPr>
            <a:xfrm>
              <a:off x="2339324" y="3194914"/>
              <a:ext cx="3794760" cy="2146459"/>
              <a:chOff x="2339324" y="3194914"/>
              <a:chExt cx="3794760" cy="2146459"/>
            </a:xfrm>
          </p:grpSpPr>
          <p:grpSp>
            <p:nvGrpSpPr>
              <p:cNvPr id="5" name="Group 75"/>
              <p:cNvGrpSpPr/>
              <p:nvPr/>
            </p:nvGrpSpPr>
            <p:grpSpPr>
              <a:xfrm>
                <a:off x="2339324" y="4929893"/>
                <a:ext cx="3794760" cy="411480"/>
                <a:chOff x="3718560" y="2346960"/>
                <a:chExt cx="3794760" cy="411480"/>
              </a:xfrm>
            </p:grpSpPr>
            <p:sp>
              <p:nvSpPr>
                <p:cNvPr id="69" name="Oval 68"/>
                <p:cNvSpPr/>
                <p:nvPr/>
              </p:nvSpPr>
              <p:spPr>
                <a:xfrm>
                  <a:off x="3718560" y="234696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p>
              </p:txBody>
            </p:sp>
            <p:sp>
              <p:nvSpPr>
                <p:cNvPr id="70" name="Oval 69"/>
                <p:cNvSpPr/>
                <p:nvPr/>
              </p:nvSpPr>
              <p:spPr>
                <a:xfrm>
                  <a:off x="5974080" y="234696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2/3</a:t>
                  </a:r>
                </a:p>
              </p:txBody>
            </p:sp>
            <p:sp>
              <p:nvSpPr>
                <p:cNvPr id="71" name="Oval 70"/>
                <p:cNvSpPr/>
                <p:nvPr/>
              </p:nvSpPr>
              <p:spPr>
                <a:xfrm>
                  <a:off x="4846320" y="234696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1/3</a:t>
                  </a:r>
                </a:p>
              </p:txBody>
            </p:sp>
            <p:sp>
              <p:nvSpPr>
                <p:cNvPr id="72" name="Oval 71"/>
                <p:cNvSpPr/>
                <p:nvPr/>
              </p:nvSpPr>
              <p:spPr>
                <a:xfrm>
                  <a:off x="7101840" y="234696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a:t>
                  </a:r>
                </a:p>
              </p:txBody>
            </p:sp>
            <p:cxnSp>
              <p:nvCxnSpPr>
                <p:cNvPr id="73" name="Straight Connector 72"/>
                <p:cNvCxnSpPr/>
                <p:nvPr/>
              </p:nvCxnSpPr>
              <p:spPr bwMode="auto">
                <a:xfrm>
                  <a:off x="4145280" y="2552700"/>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74" name="Straight Connector 73"/>
                <p:cNvCxnSpPr/>
                <p:nvPr/>
              </p:nvCxnSpPr>
              <p:spPr bwMode="auto">
                <a:xfrm>
                  <a:off x="5273040" y="2552700"/>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75" name="Straight Connector 74"/>
                <p:cNvCxnSpPr/>
                <p:nvPr/>
              </p:nvCxnSpPr>
              <p:spPr bwMode="auto">
                <a:xfrm>
                  <a:off x="6400800" y="2552700"/>
                  <a:ext cx="685800" cy="0"/>
                </a:xfrm>
                <a:prstGeom prst="line">
                  <a:avLst/>
                </a:prstGeom>
                <a:noFill/>
                <a:ln w="57150" cap="flat" cmpd="sng" algn="ctr">
                  <a:solidFill>
                    <a:schemeClr val="tx1"/>
                  </a:solidFill>
                  <a:prstDash val="solid"/>
                  <a:round/>
                  <a:headEnd type="none" w="med" len="med"/>
                  <a:tailEnd type="none" w="med" len="med"/>
                </a:ln>
                <a:effectLst/>
              </p:spPr>
            </p:cxnSp>
          </p:grpSp>
          <p:sp>
            <p:nvSpPr>
              <p:cNvPr id="58" name="Oval 57"/>
              <p:cNvSpPr/>
              <p:nvPr/>
            </p:nvSpPr>
            <p:spPr>
              <a:xfrm>
                <a:off x="2339324" y="3194914"/>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r>
                  <a:rPr lang="en-US" sz="1800" dirty="0" smtClean="0">
                    <a:solidFill>
                      <a:schemeClr val="bg1"/>
                    </a:solidFill>
                    <a:latin typeface="cmsy10"/>
                    <a:cs typeface="Arial" pitchFamily="34" charset="0"/>
                  </a:rPr>
                  <a:t>?</a:t>
                </a:r>
              </a:p>
            </p:txBody>
          </p:sp>
          <p:sp>
            <p:nvSpPr>
              <p:cNvPr id="59" name="Oval 58"/>
              <p:cNvSpPr/>
              <p:nvPr/>
            </p:nvSpPr>
            <p:spPr>
              <a:xfrm>
                <a:off x="4594844" y="3194914"/>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01</a:t>
                </a:r>
              </a:p>
            </p:txBody>
          </p:sp>
          <p:sp>
            <p:nvSpPr>
              <p:cNvPr id="60" name="Oval 59"/>
              <p:cNvSpPr/>
              <p:nvPr/>
            </p:nvSpPr>
            <p:spPr>
              <a:xfrm>
                <a:off x="3467084" y="3194914"/>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01</a:t>
                </a:r>
              </a:p>
            </p:txBody>
          </p:sp>
          <p:sp>
            <p:nvSpPr>
              <p:cNvPr id="61" name="Oval 60"/>
              <p:cNvSpPr/>
              <p:nvPr/>
            </p:nvSpPr>
            <p:spPr>
              <a:xfrm>
                <a:off x="5722604" y="3194914"/>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cmsy10"/>
                    <a:cs typeface="Arial" pitchFamily="34" charset="0"/>
                  </a:rPr>
                  <a:t>?</a:t>
                </a:r>
                <a:r>
                  <a:rPr lang="en-US" sz="1800" dirty="0" smtClean="0">
                    <a:solidFill>
                      <a:schemeClr val="bg1"/>
                    </a:solidFill>
                    <a:latin typeface="Arial" pitchFamily="34" charset="0"/>
                    <a:cs typeface="Arial" pitchFamily="34" charset="0"/>
                  </a:rPr>
                  <a:t>1</a:t>
                </a:r>
              </a:p>
            </p:txBody>
          </p:sp>
          <p:cxnSp>
            <p:nvCxnSpPr>
              <p:cNvPr id="62" name="Straight Connector 61"/>
              <p:cNvCxnSpPr/>
              <p:nvPr/>
            </p:nvCxnSpPr>
            <p:spPr bwMode="auto">
              <a:xfrm>
                <a:off x="2766044" y="3400654"/>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64" name="Straight Connector 63"/>
              <p:cNvCxnSpPr/>
              <p:nvPr/>
            </p:nvCxnSpPr>
            <p:spPr bwMode="auto">
              <a:xfrm>
                <a:off x="3893804" y="3400654"/>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65" name="Straight Connector 64"/>
              <p:cNvCxnSpPr/>
              <p:nvPr/>
            </p:nvCxnSpPr>
            <p:spPr bwMode="auto">
              <a:xfrm>
                <a:off x="5021564" y="3400654"/>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82" name="Straight Arrow Connector 81"/>
              <p:cNvCxnSpPr>
                <a:stCxn id="58" idx="4"/>
                <a:endCxn id="69" idx="0"/>
              </p:cNvCxnSpPr>
              <p:nvPr/>
            </p:nvCxnSpPr>
            <p:spPr bwMode="auto">
              <a:xfrm>
                <a:off x="2545064" y="3606394"/>
                <a:ext cx="0" cy="1323499"/>
              </a:xfrm>
              <a:prstGeom prst="straightConnector1">
                <a:avLst/>
              </a:prstGeom>
              <a:noFill/>
              <a:ln w="57150" cap="flat" cmpd="sng" algn="ctr">
                <a:solidFill>
                  <a:schemeClr val="tx1"/>
                </a:solidFill>
                <a:prstDash val="sysDot"/>
                <a:round/>
                <a:headEnd type="none" w="med" len="med"/>
                <a:tailEnd type="arrow"/>
              </a:ln>
              <a:effectLst/>
            </p:spPr>
          </p:cxnSp>
          <p:cxnSp>
            <p:nvCxnSpPr>
              <p:cNvPr id="40" name="Straight Arrow Connector 39"/>
              <p:cNvCxnSpPr>
                <a:stCxn id="60" idx="4"/>
                <a:endCxn id="71" idx="0"/>
              </p:cNvCxnSpPr>
              <p:nvPr/>
            </p:nvCxnSpPr>
            <p:spPr bwMode="auto">
              <a:xfrm>
                <a:off x="3672824" y="3606394"/>
                <a:ext cx="0" cy="1323499"/>
              </a:xfrm>
              <a:prstGeom prst="straightConnector1">
                <a:avLst/>
              </a:prstGeom>
              <a:noFill/>
              <a:ln w="57150" cap="flat" cmpd="sng" algn="ctr">
                <a:solidFill>
                  <a:schemeClr val="tx1"/>
                </a:solidFill>
                <a:prstDash val="sysDot"/>
                <a:round/>
                <a:headEnd type="none" w="med" len="med"/>
                <a:tailEnd type="arrow"/>
              </a:ln>
              <a:effectLst/>
            </p:spPr>
          </p:cxnSp>
          <p:cxnSp>
            <p:nvCxnSpPr>
              <p:cNvPr id="43" name="Straight Arrow Connector 42"/>
              <p:cNvCxnSpPr>
                <a:stCxn id="59" idx="4"/>
              </p:cNvCxnSpPr>
              <p:nvPr/>
            </p:nvCxnSpPr>
            <p:spPr bwMode="auto">
              <a:xfrm>
                <a:off x="4800584" y="3606394"/>
                <a:ext cx="0" cy="1323499"/>
              </a:xfrm>
              <a:prstGeom prst="straightConnector1">
                <a:avLst/>
              </a:prstGeom>
              <a:noFill/>
              <a:ln w="57150" cap="flat" cmpd="sng" algn="ctr">
                <a:solidFill>
                  <a:schemeClr val="tx1"/>
                </a:solidFill>
                <a:prstDash val="sysDot"/>
                <a:round/>
                <a:headEnd type="none" w="med" len="med"/>
                <a:tailEnd type="arrow"/>
              </a:ln>
              <a:effectLst/>
            </p:spPr>
          </p:cxnSp>
          <p:cxnSp>
            <p:nvCxnSpPr>
              <p:cNvPr id="44" name="Straight Arrow Connector 43"/>
              <p:cNvCxnSpPr>
                <a:stCxn id="61" idx="4"/>
              </p:cNvCxnSpPr>
              <p:nvPr/>
            </p:nvCxnSpPr>
            <p:spPr bwMode="auto">
              <a:xfrm>
                <a:off x="5928344" y="3606394"/>
                <a:ext cx="0" cy="1323499"/>
              </a:xfrm>
              <a:prstGeom prst="straightConnector1">
                <a:avLst/>
              </a:prstGeom>
              <a:noFill/>
              <a:ln w="57150" cap="flat" cmpd="sng" algn="ctr">
                <a:solidFill>
                  <a:schemeClr val="tx1"/>
                </a:solidFill>
                <a:prstDash val="sysDot"/>
                <a:round/>
                <a:headEnd type="none" w="med" len="med"/>
                <a:tailEnd type="arrow"/>
              </a:ln>
              <a:effectLst/>
            </p:spPr>
          </p:cxnSp>
        </p:grpSp>
        <p:sp>
          <p:nvSpPr>
            <p:cNvPr id="53" name="TextBox 52"/>
            <p:cNvSpPr txBox="1"/>
            <p:nvPr/>
          </p:nvSpPr>
          <p:spPr>
            <a:xfrm>
              <a:off x="624840" y="3048000"/>
              <a:ext cx="569387" cy="646331"/>
            </a:xfrm>
            <a:prstGeom prst="rect">
              <a:avLst/>
            </a:prstGeom>
            <a:noFill/>
          </p:spPr>
          <p:txBody>
            <a:bodyPr wrap="none" rtlCol="0">
              <a:spAutoFit/>
            </a:bodyPr>
            <a:lstStyle/>
            <a:p>
              <a:r>
                <a:rPr lang="en-US" sz="3600" dirty="0" smtClean="0">
                  <a:solidFill>
                    <a:schemeClr val="tx1"/>
                  </a:solidFill>
                  <a:latin typeface="cmmi10"/>
                  <a:cs typeface="Arial" pitchFamily="34" charset="0"/>
                </a:rPr>
                <a:t>¢</a:t>
              </a:r>
            </a:p>
          </p:txBody>
        </p:sp>
        <p:sp>
          <p:nvSpPr>
            <p:cNvPr id="55" name="TextBox 54"/>
            <p:cNvSpPr txBox="1"/>
            <p:nvPr/>
          </p:nvSpPr>
          <p:spPr>
            <a:xfrm>
              <a:off x="1957488" y="4006533"/>
              <a:ext cx="381836" cy="523220"/>
            </a:xfrm>
            <a:prstGeom prst="rect">
              <a:avLst/>
            </a:prstGeom>
            <a:noFill/>
          </p:spPr>
          <p:txBody>
            <a:bodyPr wrap="none" rtlCol="0">
              <a:spAutoFit/>
            </a:bodyPr>
            <a:lstStyle/>
            <a:p>
              <a:r>
                <a:rPr lang="el-GR" sz="2800" dirty="0" smtClean="0">
                  <a:solidFill>
                    <a:schemeClr val="tx1"/>
                  </a:solidFill>
                  <a:latin typeface="Arial"/>
                  <a:cs typeface="Arial"/>
                </a:rPr>
                <a:t>δ</a:t>
              </a:r>
              <a:endParaRPr lang="en-US" sz="2800" dirty="0" smtClean="0">
                <a:solidFill>
                  <a:schemeClr val="tx1"/>
                </a:solidFill>
                <a:latin typeface="cmmi10"/>
                <a:cs typeface="Arial" pitchFamily="34" charset="0"/>
              </a:endParaRPr>
            </a:p>
          </p:txBody>
        </p:sp>
        <p:sp>
          <p:nvSpPr>
            <p:cNvPr id="33" name="TextBox 113"/>
            <p:cNvSpPr txBox="1">
              <a:spLocks noChangeArrowheads="1"/>
            </p:cNvSpPr>
            <p:nvPr/>
          </p:nvSpPr>
          <p:spPr bwMode="auto">
            <a:xfrm>
              <a:off x="5136958" y="1313592"/>
              <a:ext cx="436338"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I</a:t>
              </a:r>
              <a:endParaRPr lang="en-US" sz="3600" b="1" dirty="0">
                <a:solidFill>
                  <a:schemeClr val="tx1"/>
                </a:solidFill>
                <a:latin typeface="cmsy10"/>
                <a:ea typeface="Arial" pitchFamily="-72" charset="0"/>
                <a:cs typeface="Arial" pitchFamily="-72" charset="0"/>
              </a:endParaRPr>
            </a:p>
          </p:txBody>
        </p:sp>
        <p:sp>
          <p:nvSpPr>
            <p:cNvPr id="34" name="TextBox 113"/>
            <p:cNvSpPr txBox="1">
              <a:spLocks noChangeArrowheads="1"/>
            </p:cNvSpPr>
            <p:nvPr/>
          </p:nvSpPr>
          <p:spPr bwMode="auto">
            <a:xfrm>
              <a:off x="6435994" y="3070880"/>
              <a:ext cx="505267"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P</a:t>
              </a:r>
              <a:endParaRPr lang="en-US" sz="3600" b="1" dirty="0">
                <a:solidFill>
                  <a:schemeClr val="tx1"/>
                </a:solidFill>
                <a:latin typeface="cmsy10"/>
                <a:ea typeface="Arial" pitchFamily="-72" charset="0"/>
                <a:cs typeface="Arial" pitchFamily="-72" charset="0"/>
              </a:endParaRPr>
            </a:p>
          </p:txBody>
        </p:sp>
        <p:sp>
          <p:nvSpPr>
            <p:cNvPr id="35" name="TextBox 113"/>
            <p:cNvSpPr txBox="1">
              <a:spLocks noChangeArrowheads="1"/>
            </p:cNvSpPr>
            <p:nvPr/>
          </p:nvSpPr>
          <p:spPr bwMode="auto">
            <a:xfrm>
              <a:off x="6412750" y="4813241"/>
              <a:ext cx="551754"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O</a:t>
              </a:r>
              <a:endParaRPr lang="en-US" sz="3600" b="1" dirty="0">
                <a:solidFill>
                  <a:schemeClr val="tx1"/>
                </a:solidFill>
                <a:latin typeface="cmsy10"/>
                <a:ea typeface="Arial" pitchFamily="-72" charset="0"/>
                <a:cs typeface="Arial" pitchFamily="-72" charset="0"/>
              </a:endParaRPr>
            </a:p>
          </p:txBody>
        </p:sp>
        <p:sp>
          <p:nvSpPr>
            <p:cNvPr id="36" name="Down Arrow 35"/>
            <p:cNvSpPr/>
            <p:nvPr/>
          </p:nvSpPr>
          <p:spPr>
            <a:xfrm>
              <a:off x="3581360" y="2144403"/>
              <a:ext cx="1310688" cy="886942"/>
            </a:xfrm>
            <a:prstGeom prst="downArrow">
              <a:avLst/>
            </a:prstGeom>
            <a:solidFill>
              <a:schemeClr val="tx1"/>
            </a:solidFill>
            <a:ln w="38100">
              <a:solidFill>
                <a:schemeClr val="tx1"/>
              </a:solidFill>
            </a:ln>
          </p:spPr>
          <p:txBody>
            <a:bodyPr wrap="square" rtlCol="0" anchor="ctr">
              <a:noAutofit/>
            </a:bodyPr>
            <a:lstStyle/>
            <a:p>
              <a:pPr algn="ctr">
                <a:buNone/>
              </a:pPr>
              <a:r>
                <a:rPr lang="en-US" sz="2800" dirty="0" smtClean="0">
                  <a:solidFill>
                    <a:schemeClr val="bg1"/>
                  </a:solidFill>
                  <a:latin typeface="cmmi10"/>
                  <a:cs typeface="Arial" pitchFamily="34" charset="0"/>
                </a:rPr>
                <a:t>¥</a:t>
              </a:r>
            </a:p>
          </p:txBody>
        </p:sp>
      </p:grpSp>
      <p:sp>
        <p:nvSpPr>
          <p:cNvPr id="8" name="Slide Number Placeholder 7"/>
          <p:cNvSpPr>
            <a:spLocks noGrp="1"/>
          </p:cNvSpPr>
          <p:nvPr>
            <p:ph type="sldNum" sz="quarter" idx="11"/>
          </p:nvPr>
        </p:nvSpPr>
        <p:spPr/>
        <p:txBody>
          <a:bodyPr/>
          <a:lstStyle/>
          <a:p>
            <a:pPr>
              <a:defRPr/>
            </a:pPr>
            <a:fld id="{D00CE9E0-F6A1-4E8E-BB09-1EDDAB12400D}" type="slidenum">
              <a:rPr lang="en-US" smtClean="0"/>
              <a:pPr>
                <a:defRPr/>
              </a:pPr>
              <a:t>92</a:t>
            </a:fld>
            <a:endParaRPr lang="en-US"/>
          </a:p>
        </p:txBody>
      </p:sp>
    </p:spTree>
    <p:extLst>
      <p:ext uri="{BB962C8B-B14F-4D97-AF65-F5344CB8AC3E}">
        <p14:creationId xmlns:p14="http://schemas.microsoft.com/office/powerpoint/2010/main" val="151623562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Definition</a:t>
            </a:r>
            <a:endParaRPr lang="en-US" dirty="0"/>
          </a:p>
        </p:txBody>
      </p:sp>
      <p:sp>
        <p:nvSpPr>
          <p:cNvPr id="5" name="Footer Placeholder 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7" name="Text Box 122"/>
          <p:cNvSpPr txBox="1">
            <a:spLocks noChangeArrowheads="1"/>
          </p:cNvSpPr>
          <p:nvPr/>
        </p:nvSpPr>
        <p:spPr bwMode="auto">
          <a:xfrm>
            <a:off x="961951" y="2084202"/>
            <a:ext cx="749624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Decision </a:t>
            </a:r>
            <a:r>
              <a:rPr lang="en-US" sz="2800" dirty="0">
                <a:latin typeface="Arial" pitchFamily="34" charset="0"/>
                <a:cs typeface="Arial" pitchFamily="34" charset="0"/>
              </a:rPr>
              <a:t>map </a:t>
            </a:r>
            <a:r>
              <a:rPr lang="el-GR" sz="2800" dirty="0" smtClean="0">
                <a:solidFill>
                  <a:schemeClr val="tx1"/>
                </a:solidFill>
                <a:latin typeface="Arial"/>
                <a:cs typeface="Arial"/>
              </a:rPr>
              <a:t>δ</a:t>
            </a:r>
            <a:r>
              <a:rPr lang="en-US" sz="2800" dirty="0" smtClean="0">
                <a:latin typeface="Arial" pitchFamily="34" charset="0"/>
                <a:cs typeface="Arial" pitchFamily="34" charset="0"/>
              </a:rPr>
              <a:t> is </a:t>
            </a:r>
            <a:r>
              <a:rPr lang="en-US" sz="2800" i="1" dirty="0" smtClean="0">
                <a:solidFill>
                  <a:schemeClr val="tx1"/>
                </a:solidFill>
                <a:latin typeface="Arial" pitchFamily="34" charset="0"/>
                <a:cs typeface="Arial" pitchFamily="34" charset="0"/>
              </a:rPr>
              <a:t>carried by</a:t>
            </a:r>
            <a:r>
              <a:rPr lang="en-US" sz="2800" dirty="0" smtClean="0">
                <a:latin typeface="Arial" pitchFamily="34" charset="0"/>
                <a:cs typeface="Arial" pitchFamily="34" charset="0"/>
              </a:rPr>
              <a:t> carrier </a:t>
            </a:r>
            <a:r>
              <a:rPr lang="en-US" sz="2800" dirty="0">
                <a:latin typeface="Arial" pitchFamily="34" charset="0"/>
                <a:cs typeface="Arial" pitchFamily="34" charset="0"/>
              </a:rPr>
              <a:t>map </a:t>
            </a:r>
            <a:r>
              <a:rPr lang="en-US" sz="2800" dirty="0" smtClean="0">
                <a:solidFill>
                  <a:schemeClr val="tx1"/>
                </a:solidFill>
                <a:latin typeface="cmmi10"/>
                <a:cs typeface="Arial" pitchFamily="34" charset="0"/>
              </a:rPr>
              <a:t>¢</a:t>
            </a:r>
            <a:r>
              <a:rPr lang="en-US" sz="2800" dirty="0" smtClean="0">
                <a:latin typeface="Arial" pitchFamily="34" charset="0"/>
                <a:cs typeface="Arial" pitchFamily="34" charset="0"/>
              </a:rPr>
              <a:t> </a:t>
            </a:r>
            <a:r>
              <a:rPr lang="en-US" sz="2800" dirty="0">
                <a:latin typeface="Arial" pitchFamily="34" charset="0"/>
                <a:cs typeface="Arial" pitchFamily="34" charset="0"/>
              </a:rPr>
              <a:t>if</a:t>
            </a:r>
            <a:endParaRPr lang="en-US" sz="2800" dirty="0" smtClean="0">
              <a:latin typeface="Arial" pitchFamily="34" charset="0"/>
              <a:cs typeface="Arial" pitchFamily="34" charset="0"/>
            </a:endParaRPr>
          </a:p>
        </p:txBody>
      </p:sp>
      <p:sp>
        <p:nvSpPr>
          <p:cNvPr id="9" name="Text Box 122"/>
          <p:cNvSpPr txBox="1">
            <a:spLocks noChangeArrowheads="1"/>
          </p:cNvSpPr>
          <p:nvPr/>
        </p:nvSpPr>
        <p:spPr bwMode="auto">
          <a:xfrm>
            <a:off x="1613989" y="2906284"/>
            <a:ext cx="3821880" cy="523220"/>
          </a:xfrm>
          <a:prstGeom prst="rect">
            <a:avLst/>
          </a:prstGeom>
          <a:solidFill>
            <a:schemeClr val="bg1">
              <a:alpha val="89999"/>
            </a:schemeClr>
          </a:solidFill>
          <a:ln w="38100" algn="ctr">
            <a:solidFill>
              <a:srgbClr val="C0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a:latin typeface="Arial" pitchFamily="34" charset="0"/>
                <a:cs typeface="Arial" pitchFamily="34" charset="0"/>
              </a:rPr>
              <a:t>for each input vertex </a:t>
            </a:r>
            <a:r>
              <a:rPr lang="en-US" sz="2800" i="1" dirty="0" smtClean="0">
                <a:solidFill>
                  <a:schemeClr val="tx1"/>
                </a:solidFill>
                <a:latin typeface="Arial" pitchFamily="34" charset="0"/>
                <a:cs typeface="Arial" pitchFamily="34" charset="0"/>
              </a:rPr>
              <a:t>s,</a:t>
            </a:r>
            <a:endParaRPr lang="en-US" sz="2800" dirty="0" smtClean="0">
              <a:latin typeface="Arial" pitchFamily="34" charset="0"/>
              <a:cs typeface="Arial" pitchFamily="34" charset="0"/>
            </a:endParaRPr>
          </a:p>
        </p:txBody>
      </p:sp>
      <p:sp>
        <p:nvSpPr>
          <p:cNvPr id="10" name="Text Box 122"/>
          <p:cNvSpPr txBox="1">
            <a:spLocks noChangeArrowheads="1"/>
          </p:cNvSpPr>
          <p:nvPr/>
        </p:nvSpPr>
        <p:spPr bwMode="auto">
          <a:xfrm>
            <a:off x="1613989" y="3918866"/>
            <a:ext cx="3768980" cy="523220"/>
          </a:xfrm>
          <a:prstGeom prst="rect">
            <a:avLst/>
          </a:prstGeom>
          <a:solidFill>
            <a:schemeClr val="bg1">
              <a:alpha val="89999"/>
            </a:schemeClr>
          </a:solidFill>
          <a:ln w="38100" algn="ctr">
            <a:solidFill>
              <a:schemeClr val="accent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a:latin typeface="Arial" pitchFamily="34" charset="0"/>
                <a:cs typeface="Arial" pitchFamily="34" charset="0"/>
              </a:rPr>
              <a:t>for each input edge </a:t>
            </a:r>
            <a:r>
              <a:rPr lang="en-US" sz="2800" dirty="0" smtClean="0">
                <a:solidFill>
                  <a:schemeClr val="tx1"/>
                </a:solidFill>
                <a:latin typeface="cmmi10"/>
                <a:cs typeface="Arial" pitchFamily="34" charset="0"/>
              </a:rPr>
              <a:t>¾</a:t>
            </a:r>
            <a:r>
              <a:rPr lang="en-US" sz="2800" dirty="0" smtClean="0">
                <a:latin typeface="Arial" pitchFamily="34" charset="0"/>
                <a:cs typeface="Arial" pitchFamily="34" charset="0"/>
              </a:rPr>
              <a:t>,</a:t>
            </a:r>
          </a:p>
        </p:txBody>
      </p:sp>
      <p:sp>
        <p:nvSpPr>
          <p:cNvPr id="11" name="Text Box 122"/>
          <p:cNvSpPr txBox="1">
            <a:spLocks noChangeArrowheads="1"/>
          </p:cNvSpPr>
          <p:nvPr/>
        </p:nvSpPr>
        <p:spPr bwMode="auto">
          <a:xfrm>
            <a:off x="4256700" y="3327400"/>
            <a:ext cx="2509020" cy="523220"/>
          </a:xfrm>
          <a:prstGeom prst="rect">
            <a:avLst/>
          </a:prstGeom>
          <a:solidFill>
            <a:schemeClr val="bg1">
              <a:alpha val="89999"/>
            </a:schemeClr>
          </a:solidFill>
          <a:ln w="38100" algn="ctr">
            <a:solidFill>
              <a:srgbClr val="C00000"/>
            </a:solidFill>
            <a:miter lim="800000"/>
            <a:headEnd/>
            <a:tailEnd/>
          </a:ln>
          <a:effectLst>
            <a:outerShdw blurRad="50800" dist="38100" dir="2700000" algn="tl" rotWithShape="0">
              <a:prstClr val="black">
                <a:alpha val="40000"/>
              </a:prstClr>
            </a:outerShdw>
          </a:effectLst>
        </p:spPr>
        <p:txBody>
          <a:bodyPr wrap="none">
            <a:spAutoFit/>
          </a:bodyPr>
          <a:lstStyle/>
          <a:p>
            <a:r>
              <a:rPr lang="el-GR" sz="2800" dirty="0" smtClean="0">
                <a:solidFill>
                  <a:schemeClr val="tx1"/>
                </a:solidFill>
                <a:latin typeface="Arial"/>
                <a:cs typeface="Arial"/>
              </a:rPr>
              <a:t>δ</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i="1" dirty="0">
                <a:solidFill>
                  <a:schemeClr val="tx1"/>
                </a:solidFill>
                <a:latin typeface="Arial" pitchFamily="34" charset="0"/>
                <a:cs typeface="Arial" pitchFamily="34" charset="0"/>
              </a:rPr>
              <a:t>s</a:t>
            </a:r>
            <a:r>
              <a:rPr lang="en-US" sz="2800" dirty="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µ</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i="1" dirty="0">
                <a:solidFill>
                  <a:schemeClr val="tx1"/>
                </a:solidFill>
                <a:latin typeface="Arial" pitchFamily="34" charset="0"/>
                <a:cs typeface="Arial" pitchFamily="34" charset="0"/>
              </a:rPr>
              <a:t>s</a:t>
            </a:r>
            <a:r>
              <a:rPr lang="en-US" sz="2800" dirty="0" smtClean="0">
                <a:solidFill>
                  <a:schemeClr val="tx1"/>
                </a:solidFill>
                <a:latin typeface="Arial" pitchFamily="34" charset="0"/>
                <a:cs typeface="Arial" pitchFamily="34" charset="0"/>
              </a:rPr>
              <a:t>)</a:t>
            </a:r>
            <a:endParaRPr lang="en-US" sz="2800" dirty="0" smtClean="0">
              <a:latin typeface="Arial" pitchFamily="34" charset="0"/>
              <a:cs typeface="Arial" pitchFamily="34" charset="0"/>
            </a:endParaRPr>
          </a:p>
        </p:txBody>
      </p:sp>
      <p:sp>
        <p:nvSpPr>
          <p:cNvPr id="12" name="Text Box 122"/>
          <p:cNvSpPr txBox="1">
            <a:spLocks noChangeArrowheads="1"/>
          </p:cNvSpPr>
          <p:nvPr/>
        </p:nvSpPr>
        <p:spPr bwMode="auto">
          <a:xfrm>
            <a:off x="4106018" y="4351294"/>
            <a:ext cx="2659702" cy="523220"/>
          </a:xfrm>
          <a:prstGeom prst="rect">
            <a:avLst/>
          </a:prstGeom>
          <a:solidFill>
            <a:schemeClr val="bg1">
              <a:alpha val="89999"/>
            </a:schemeClr>
          </a:solidFill>
          <a:ln w="38100" algn="ctr">
            <a:solidFill>
              <a:schemeClr val="accent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l-GR" sz="2800" dirty="0" smtClean="0">
                <a:solidFill>
                  <a:schemeClr val="tx1"/>
                </a:solidFill>
                <a:latin typeface="Arial"/>
                <a:cs typeface="Arial"/>
              </a:rPr>
              <a:t>δ</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µ</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¾</a:t>
            </a:r>
            <a:r>
              <a:rPr lang="en-US" sz="2800" dirty="0" smtClean="0">
                <a:solidFill>
                  <a:schemeClr val="tx1"/>
                </a:solidFill>
                <a:latin typeface="Arial" pitchFamily="34" charset="0"/>
                <a:cs typeface="Arial" pitchFamily="34" charset="0"/>
              </a:rPr>
              <a:t>)</a:t>
            </a:r>
            <a:r>
              <a:rPr lang="en-US" sz="2800" dirty="0" smtClean="0">
                <a:latin typeface="Arial" pitchFamily="34" charset="0"/>
                <a:cs typeface="Arial" pitchFamily="34" charset="0"/>
              </a:rPr>
              <a:t>.</a:t>
            </a: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93</a:t>
            </a:fld>
            <a:endParaRPr lang="en-US"/>
          </a:p>
        </p:txBody>
      </p:sp>
    </p:spTree>
    <p:extLst>
      <p:ext uri="{BB962C8B-B14F-4D97-AF65-F5344CB8AC3E}">
        <p14:creationId xmlns:p14="http://schemas.microsoft.com/office/powerpoint/2010/main" val="359440625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a:t>
            </a:r>
            <a:endParaRPr lang="en-US" dirty="0"/>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94</a:t>
            </a:fld>
            <a:endParaRPr lang="en-US"/>
          </a:p>
        </p:txBody>
      </p:sp>
      <p:sp>
        <p:nvSpPr>
          <p:cNvPr id="4" name="Text Box 122"/>
          <p:cNvSpPr txBox="1">
            <a:spLocks noChangeArrowheads="1"/>
          </p:cNvSpPr>
          <p:nvPr/>
        </p:nvSpPr>
        <p:spPr bwMode="auto">
          <a:xfrm>
            <a:off x="2657854" y="3327400"/>
            <a:ext cx="3828292" cy="769441"/>
          </a:xfrm>
          <a:prstGeom prst="rect">
            <a:avLst/>
          </a:prstGeom>
          <a:solidFill>
            <a:schemeClr val="bg1">
              <a:alpha val="89999"/>
            </a:schemeClr>
          </a:solidFill>
          <a:ln w="38100" algn="ctr">
            <a:noFill/>
            <a:miter lim="800000"/>
            <a:headEnd/>
            <a:tailEnd/>
          </a:ln>
          <a:effectLst/>
        </p:spPr>
        <p:txBody>
          <a:bodyPr wrap="none">
            <a:spAutoFit/>
          </a:bodyPr>
          <a:lstStyle/>
          <a:p>
            <a:r>
              <a:rPr lang="el-GR" dirty="0" smtClean="0">
                <a:solidFill>
                  <a:schemeClr val="bg1">
                    <a:lumMod val="75000"/>
                  </a:schemeClr>
                </a:solidFill>
                <a:latin typeface="Arial"/>
                <a:cs typeface="Arial"/>
              </a:rPr>
              <a:t>δ</a:t>
            </a:r>
            <a:r>
              <a:rPr lang="en-US" dirty="0" smtClean="0">
                <a:solidFill>
                  <a:schemeClr val="bg1">
                    <a:lumMod val="75000"/>
                  </a:schemeClr>
                </a:solidFill>
                <a:latin typeface="Arial" pitchFamily="34" charset="0"/>
                <a:cs typeface="Arial" pitchFamily="34" charset="0"/>
              </a:rPr>
              <a:t>(</a:t>
            </a:r>
            <a:r>
              <a:rPr lang="en-US" dirty="0" smtClean="0">
                <a:solidFill>
                  <a:schemeClr val="bg1">
                    <a:lumMod val="75000"/>
                  </a:schemeClr>
                </a:solidFill>
                <a:latin typeface="cmmi10"/>
                <a:cs typeface="Arial" pitchFamily="34" charset="0"/>
              </a:rPr>
              <a:t>¥</a:t>
            </a:r>
            <a:r>
              <a:rPr lang="en-US" dirty="0" smtClean="0">
                <a:solidFill>
                  <a:schemeClr val="bg1">
                    <a:lumMod val="75000"/>
                  </a:schemeClr>
                </a:solidFill>
                <a:latin typeface="Arial" pitchFamily="34" charset="0"/>
                <a:cs typeface="Arial" pitchFamily="34" charset="0"/>
              </a:rPr>
              <a:t>(</a:t>
            </a:r>
            <a:r>
              <a:rPr lang="en-US" i="1" dirty="0">
                <a:solidFill>
                  <a:schemeClr val="tx1"/>
                </a:solidFill>
                <a:latin typeface="Arial" pitchFamily="34" charset="0"/>
                <a:cs typeface="Arial" pitchFamily="34" charset="0"/>
              </a:rPr>
              <a:t>s</a:t>
            </a:r>
            <a:r>
              <a:rPr lang="en-US" dirty="0">
                <a:solidFill>
                  <a:schemeClr val="bg1">
                    <a:lumMod val="75000"/>
                  </a:schemeClr>
                </a:solidFill>
                <a:latin typeface="Arial" pitchFamily="34" charset="0"/>
                <a:cs typeface="Arial" pitchFamily="34" charset="0"/>
              </a:rPr>
              <a:t>)) </a:t>
            </a:r>
            <a:r>
              <a:rPr lang="en-US" dirty="0" smtClean="0">
                <a:solidFill>
                  <a:schemeClr val="bg1">
                    <a:lumMod val="75000"/>
                  </a:schemeClr>
                </a:solidFill>
                <a:latin typeface="cmsy10"/>
                <a:cs typeface="Arial" pitchFamily="34" charset="0"/>
              </a:rPr>
              <a:t>µ</a:t>
            </a:r>
            <a:r>
              <a:rPr lang="en-US" dirty="0" smtClean="0">
                <a:solidFill>
                  <a:schemeClr val="bg1">
                    <a:lumMod val="75000"/>
                  </a:schemeClr>
                </a:solidFill>
                <a:latin typeface="Arial" pitchFamily="34" charset="0"/>
                <a:cs typeface="Arial" pitchFamily="34" charset="0"/>
              </a:rPr>
              <a:t> </a:t>
            </a:r>
            <a:r>
              <a:rPr lang="en-US" dirty="0" smtClean="0">
                <a:solidFill>
                  <a:schemeClr val="bg1">
                    <a:lumMod val="75000"/>
                  </a:schemeClr>
                </a:solidFill>
                <a:latin typeface="cmmi10"/>
                <a:cs typeface="Arial" pitchFamily="34" charset="0"/>
              </a:rPr>
              <a:t>¢</a:t>
            </a:r>
            <a:r>
              <a:rPr lang="en-US" dirty="0" smtClean="0">
                <a:solidFill>
                  <a:schemeClr val="bg1">
                    <a:lumMod val="75000"/>
                  </a:schemeClr>
                </a:solidFill>
                <a:latin typeface="Arial" pitchFamily="34" charset="0"/>
                <a:cs typeface="Arial" pitchFamily="34" charset="0"/>
              </a:rPr>
              <a:t>(</a:t>
            </a:r>
            <a:r>
              <a:rPr lang="en-US" i="1" dirty="0">
                <a:solidFill>
                  <a:schemeClr val="bg1">
                    <a:lumMod val="75000"/>
                  </a:schemeClr>
                </a:solidFill>
                <a:latin typeface="Arial" pitchFamily="34" charset="0"/>
                <a:cs typeface="Arial" pitchFamily="34" charset="0"/>
              </a:rPr>
              <a:t>s</a:t>
            </a:r>
            <a:r>
              <a:rPr lang="en-US" dirty="0" smtClean="0">
                <a:solidFill>
                  <a:schemeClr val="bg1">
                    <a:lumMod val="75000"/>
                  </a:schemeClr>
                </a:solidFill>
                <a:latin typeface="Arial" pitchFamily="34" charset="0"/>
                <a:cs typeface="Arial" pitchFamily="34" charset="0"/>
              </a:rPr>
              <a:t>)</a:t>
            </a:r>
          </a:p>
        </p:txBody>
      </p:sp>
      <p:sp>
        <p:nvSpPr>
          <p:cNvPr id="5" name="Rounded Rectangular Callout 4"/>
          <p:cNvSpPr/>
          <p:nvPr/>
        </p:nvSpPr>
        <p:spPr bwMode="auto">
          <a:xfrm>
            <a:off x="3606800" y="3429000"/>
            <a:ext cx="857250" cy="635000"/>
          </a:xfrm>
          <a:prstGeom prst="wedgeRoundRectCallout">
            <a:avLst>
              <a:gd name="adj1" fmla="val -11944"/>
              <a:gd name="adj2" fmla="val 158500"/>
              <a:gd name="adj3" fmla="val 16667"/>
            </a:avLst>
          </a:prstGeom>
          <a:noFill/>
          <a:ln w="38100">
            <a:solidFill>
              <a:srgbClr val="FF0000"/>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6" name="Text Box 122"/>
          <p:cNvSpPr txBox="1">
            <a:spLocks noChangeArrowheads="1"/>
          </p:cNvSpPr>
          <p:nvPr/>
        </p:nvSpPr>
        <p:spPr bwMode="auto">
          <a:xfrm>
            <a:off x="2657854" y="4828804"/>
            <a:ext cx="407996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process </a:t>
            </a:r>
            <a:r>
              <a:rPr lang="en-US" sz="2800" dirty="0" err="1" smtClean="0">
                <a:latin typeface="Arial" pitchFamily="34" charset="0"/>
                <a:cs typeface="Arial" pitchFamily="34" charset="0"/>
              </a:rPr>
              <a:t>strarts</a:t>
            </a:r>
            <a:r>
              <a:rPr lang="en-US" sz="2800" dirty="0" smtClean="0">
                <a:latin typeface="Arial" pitchFamily="34" charset="0"/>
                <a:cs typeface="Arial" pitchFamily="34" charset="0"/>
              </a:rPr>
              <a:t> in state </a:t>
            </a:r>
            <a:r>
              <a:rPr lang="en-US" sz="2800" dirty="0" smtClean="0">
                <a:solidFill>
                  <a:schemeClr val="tx1"/>
                </a:solidFill>
                <a:latin typeface="Arial" pitchFamily="34" charset="0"/>
                <a:cs typeface="Arial" pitchFamily="34" charset="0"/>
              </a:rPr>
              <a:t>s</a:t>
            </a:r>
          </a:p>
        </p:txBody>
      </p:sp>
    </p:spTree>
    <p:extLst>
      <p:ext uri="{BB962C8B-B14F-4D97-AF65-F5344CB8AC3E}">
        <p14:creationId xmlns:p14="http://schemas.microsoft.com/office/powerpoint/2010/main" val="33369129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a:t>
            </a:r>
            <a:endParaRPr lang="en-US" dirty="0"/>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95</a:t>
            </a:fld>
            <a:endParaRPr lang="en-US"/>
          </a:p>
        </p:txBody>
      </p:sp>
      <p:sp>
        <p:nvSpPr>
          <p:cNvPr id="4" name="Text Box 122"/>
          <p:cNvSpPr txBox="1">
            <a:spLocks noChangeArrowheads="1"/>
          </p:cNvSpPr>
          <p:nvPr/>
        </p:nvSpPr>
        <p:spPr bwMode="auto">
          <a:xfrm>
            <a:off x="2657854" y="3327400"/>
            <a:ext cx="3828292" cy="769441"/>
          </a:xfrm>
          <a:prstGeom prst="rect">
            <a:avLst/>
          </a:prstGeom>
          <a:solidFill>
            <a:schemeClr val="bg1">
              <a:alpha val="89999"/>
            </a:schemeClr>
          </a:solidFill>
          <a:ln w="38100" algn="ctr">
            <a:noFill/>
            <a:miter lim="800000"/>
            <a:headEnd/>
            <a:tailEnd/>
          </a:ln>
          <a:effectLst/>
        </p:spPr>
        <p:txBody>
          <a:bodyPr wrap="none">
            <a:spAutoFit/>
          </a:bodyPr>
          <a:lstStyle/>
          <a:p>
            <a:r>
              <a:rPr lang="el-GR" dirty="0" smtClean="0">
                <a:solidFill>
                  <a:schemeClr val="bg1">
                    <a:lumMod val="75000"/>
                  </a:schemeClr>
                </a:solidFill>
                <a:latin typeface="Arial"/>
                <a:cs typeface="Arial"/>
              </a:rPr>
              <a:t>δ</a:t>
            </a:r>
            <a:r>
              <a:rPr lang="en-US" dirty="0" smtClean="0">
                <a:solidFill>
                  <a:schemeClr val="bg1">
                    <a:lumMod val="75000"/>
                  </a:schemeClr>
                </a:solidFill>
                <a:latin typeface="Arial" pitchFamily="34" charset="0"/>
                <a:cs typeface="Arial" pitchFamily="34" charset="0"/>
              </a:rPr>
              <a:t>(</a:t>
            </a:r>
            <a:r>
              <a:rPr lang="en-US" dirty="0" smtClean="0">
                <a:solidFill>
                  <a:schemeClr val="tx1"/>
                </a:solidFill>
                <a:latin typeface="cmmi10"/>
                <a:cs typeface="Arial" pitchFamily="34" charset="0"/>
              </a:rPr>
              <a:t>¥</a:t>
            </a:r>
            <a:r>
              <a:rPr lang="en-US" dirty="0" smtClean="0">
                <a:solidFill>
                  <a:schemeClr val="tx1"/>
                </a:solidFill>
                <a:latin typeface="Arial" pitchFamily="34" charset="0"/>
                <a:cs typeface="Arial" pitchFamily="34" charset="0"/>
              </a:rPr>
              <a:t>(</a:t>
            </a:r>
            <a:r>
              <a:rPr lang="en-US" i="1" dirty="0">
                <a:solidFill>
                  <a:schemeClr val="tx1"/>
                </a:solidFill>
                <a:latin typeface="Arial" pitchFamily="34" charset="0"/>
                <a:cs typeface="Arial" pitchFamily="34" charset="0"/>
              </a:rPr>
              <a:t>s</a:t>
            </a:r>
            <a:r>
              <a:rPr lang="en-US" dirty="0">
                <a:solidFill>
                  <a:schemeClr val="tx1"/>
                </a:solidFill>
                <a:latin typeface="Arial" pitchFamily="34" charset="0"/>
                <a:cs typeface="Arial" pitchFamily="34" charset="0"/>
              </a:rPr>
              <a:t>)</a:t>
            </a:r>
            <a:r>
              <a:rPr lang="en-US" dirty="0">
                <a:solidFill>
                  <a:schemeClr val="bg1">
                    <a:lumMod val="75000"/>
                  </a:schemeClr>
                </a:solidFill>
                <a:latin typeface="Arial" pitchFamily="34" charset="0"/>
                <a:cs typeface="Arial" pitchFamily="34" charset="0"/>
              </a:rPr>
              <a:t>) </a:t>
            </a:r>
            <a:r>
              <a:rPr lang="en-US" dirty="0" smtClean="0">
                <a:solidFill>
                  <a:schemeClr val="bg1">
                    <a:lumMod val="75000"/>
                  </a:schemeClr>
                </a:solidFill>
                <a:latin typeface="cmsy10"/>
                <a:cs typeface="Arial" pitchFamily="34" charset="0"/>
              </a:rPr>
              <a:t>µ</a:t>
            </a:r>
            <a:r>
              <a:rPr lang="en-US" dirty="0" smtClean="0">
                <a:solidFill>
                  <a:schemeClr val="bg1">
                    <a:lumMod val="75000"/>
                  </a:schemeClr>
                </a:solidFill>
                <a:latin typeface="Arial" pitchFamily="34" charset="0"/>
                <a:cs typeface="Arial" pitchFamily="34" charset="0"/>
              </a:rPr>
              <a:t> </a:t>
            </a:r>
            <a:r>
              <a:rPr lang="en-US" dirty="0" smtClean="0">
                <a:solidFill>
                  <a:schemeClr val="bg1">
                    <a:lumMod val="75000"/>
                  </a:schemeClr>
                </a:solidFill>
                <a:latin typeface="cmmi10"/>
                <a:cs typeface="Arial" pitchFamily="34" charset="0"/>
              </a:rPr>
              <a:t>¢</a:t>
            </a:r>
            <a:r>
              <a:rPr lang="en-US" dirty="0" smtClean="0">
                <a:solidFill>
                  <a:schemeClr val="bg1">
                    <a:lumMod val="75000"/>
                  </a:schemeClr>
                </a:solidFill>
                <a:latin typeface="Arial" pitchFamily="34" charset="0"/>
                <a:cs typeface="Arial" pitchFamily="34" charset="0"/>
              </a:rPr>
              <a:t>(</a:t>
            </a:r>
            <a:r>
              <a:rPr lang="en-US" i="1" dirty="0">
                <a:solidFill>
                  <a:schemeClr val="bg1">
                    <a:lumMod val="75000"/>
                  </a:schemeClr>
                </a:solidFill>
                <a:latin typeface="Arial" pitchFamily="34" charset="0"/>
                <a:cs typeface="Arial" pitchFamily="34" charset="0"/>
              </a:rPr>
              <a:t>s</a:t>
            </a:r>
            <a:r>
              <a:rPr lang="en-US" dirty="0" smtClean="0">
                <a:solidFill>
                  <a:schemeClr val="bg1">
                    <a:lumMod val="75000"/>
                  </a:schemeClr>
                </a:solidFill>
                <a:latin typeface="Arial" pitchFamily="34" charset="0"/>
                <a:cs typeface="Arial" pitchFamily="34" charset="0"/>
              </a:rPr>
              <a:t>)</a:t>
            </a:r>
          </a:p>
        </p:txBody>
      </p:sp>
      <p:sp>
        <p:nvSpPr>
          <p:cNvPr id="5" name="Rounded Rectangular Callout 4"/>
          <p:cNvSpPr/>
          <p:nvPr/>
        </p:nvSpPr>
        <p:spPr bwMode="auto">
          <a:xfrm>
            <a:off x="3225800" y="3429000"/>
            <a:ext cx="1238250" cy="635000"/>
          </a:xfrm>
          <a:prstGeom prst="wedgeRoundRectCallout">
            <a:avLst>
              <a:gd name="adj1" fmla="val -11944"/>
              <a:gd name="adj2" fmla="val 158500"/>
              <a:gd name="adj3" fmla="val 16667"/>
            </a:avLst>
          </a:prstGeom>
          <a:noFill/>
          <a:ln w="38100">
            <a:solidFill>
              <a:srgbClr val="FF0000"/>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6" name="Text Box 122"/>
          <p:cNvSpPr txBox="1">
            <a:spLocks noChangeArrowheads="1"/>
          </p:cNvSpPr>
          <p:nvPr/>
        </p:nvSpPr>
        <p:spPr bwMode="auto">
          <a:xfrm>
            <a:off x="2657854" y="4828804"/>
            <a:ext cx="510428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runs the protocol to completion</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5682272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a:t>
            </a:r>
            <a:endParaRPr lang="en-US" dirty="0"/>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96</a:t>
            </a:fld>
            <a:endParaRPr lang="en-US"/>
          </a:p>
        </p:txBody>
      </p:sp>
      <p:sp>
        <p:nvSpPr>
          <p:cNvPr id="4" name="Text Box 122"/>
          <p:cNvSpPr txBox="1">
            <a:spLocks noChangeArrowheads="1"/>
          </p:cNvSpPr>
          <p:nvPr/>
        </p:nvSpPr>
        <p:spPr bwMode="auto">
          <a:xfrm>
            <a:off x="2657854" y="3327400"/>
            <a:ext cx="3828292" cy="769441"/>
          </a:xfrm>
          <a:prstGeom prst="rect">
            <a:avLst/>
          </a:prstGeom>
          <a:solidFill>
            <a:schemeClr val="bg1">
              <a:alpha val="89999"/>
            </a:schemeClr>
          </a:solidFill>
          <a:ln w="38100" algn="ctr">
            <a:noFill/>
            <a:miter lim="800000"/>
            <a:headEnd/>
            <a:tailEnd/>
          </a:ln>
          <a:effectLst/>
        </p:spPr>
        <p:txBody>
          <a:bodyPr wrap="none">
            <a:spAutoFit/>
          </a:bodyPr>
          <a:lstStyle/>
          <a:p>
            <a:r>
              <a:rPr lang="el-GR" dirty="0" smtClean="0">
                <a:solidFill>
                  <a:schemeClr val="tx1"/>
                </a:solidFill>
                <a:latin typeface="Arial"/>
                <a:cs typeface="Arial"/>
              </a:rPr>
              <a:t>δ</a:t>
            </a:r>
            <a:r>
              <a:rPr lang="en-US" dirty="0" smtClean="0">
                <a:solidFill>
                  <a:schemeClr val="tx1"/>
                </a:solidFill>
                <a:latin typeface="Arial" pitchFamily="34" charset="0"/>
                <a:cs typeface="Arial" pitchFamily="34" charset="0"/>
              </a:rPr>
              <a:t>(</a:t>
            </a:r>
            <a:r>
              <a:rPr lang="en-US" dirty="0" smtClean="0">
                <a:solidFill>
                  <a:schemeClr val="tx1"/>
                </a:solidFill>
                <a:latin typeface="cmmi10"/>
                <a:cs typeface="Arial" pitchFamily="34" charset="0"/>
              </a:rPr>
              <a:t>¥</a:t>
            </a:r>
            <a:r>
              <a:rPr lang="en-US" dirty="0" smtClean="0">
                <a:solidFill>
                  <a:schemeClr val="tx1"/>
                </a:solidFill>
                <a:latin typeface="Arial" pitchFamily="34" charset="0"/>
                <a:cs typeface="Arial" pitchFamily="34" charset="0"/>
              </a:rPr>
              <a:t>(</a:t>
            </a:r>
            <a:r>
              <a:rPr lang="en-US" i="1" dirty="0">
                <a:solidFill>
                  <a:schemeClr val="tx1"/>
                </a:solidFill>
                <a:latin typeface="Arial" pitchFamily="34" charset="0"/>
                <a:cs typeface="Arial" pitchFamily="34" charset="0"/>
              </a:rPr>
              <a:t>s</a:t>
            </a:r>
            <a:r>
              <a:rPr lang="en-US" dirty="0">
                <a:solidFill>
                  <a:schemeClr val="tx1"/>
                </a:solidFill>
                <a:latin typeface="Arial" pitchFamily="34" charset="0"/>
                <a:cs typeface="Arial" pitchFamily="34" charset="0"/>
              </a:rPr>
              <a:t>)) </a:t>
            </a:r>
            <a:r>
              <a:rPr lang="en-US" dirty="0" smtClean="0">
                <a:solidFill>
                  <a:schemeClr val="bg1">
                    <a:lumMod val="75000"/>
                  </a:schemeClr>
                </a:solidFill>
                <a:latin typeface="cmsy10"/>
                <a:cs typeface="Arial" pitchFamily="34" charset="0"/>
              </a:rPr>
              <a:t>µ</a:t>
            </a:r>
            <a:r>
              <a:rPr lang="en-US" dirty="0" smtClean="0">
                <a:solidFill>
                  <a:schemeClr val="bg1">
                    <a:lumMod val="75000"/>
                  </a:schemeClr>
                </a:solidFill>
                <a:latin typeface="Arial" pitchFamily="34" charset="0"/>
                <a:cs typeface="Arial" pitchFamily="34" charset="0"/>
              </a:rPr>
              <a:t> </a:t>
            </a:r>
            <a:r>
              <a:rPr lang="en-US" dirty="0" smtClean="0">
                <a:solidFill>
                  <a:schemeClr val="bg1">
                    <a:lumMod val="75000"/>
                  </a:schemeClr>
                </a:solidFill>
                <a:latin typeface="cmmi10"/>
                <a:cs typeface="Arial" pitchFamily="34" charset="0"/>
              </a:rPr>
              <a:t>¢</a:t>
            </a:r>
            <a:r>
              <a:rPr lang="en-US" dirty="0" smtClean="0">
                <a:solidFill>
                  <a:schemeClr val="bg1">
                    <a:lumMod val="75000"/>
                  </a:schemeClr>
                </a:solidFill>
                <a:latin typeface="Arial" pitchFamily="34" charset="0"/>
                <a:cs typeface="Arial" pitchFamily="34" charset="0"/>
              </a:rPr>
              <a:t>(</a:t>
            </a:r>
            <a:r>
              <a:rPr lang="en-US" i="1" dirty="0">
                <a:solidFill>
                  <a:schemeClr val="bg1">
                    <a:lumMod val="75000"/>
                  </a:schemeClr>
                </a:solidFill>
                <a:latin typeface="Arial" pitchFamily="34" charset="0"/>
                <a:cs typeface="Arial" pitchFamily="34" charset="0"/>
              </a:rPr>
              <a:t>s</a:t>
            </a:r>
            <a:r>
              <a:rPr lang="en-US" dirty="0" smtClean="0">
                <a:solidFill>
                  <a:schemeClr val="bg1">
                    <a:lumMod val="75000"/>
                  </a:schemeClr>
                </a:solidFill>
                <a:latin typeface="Arial" pitchFamily="34" charset="0"/>
                <a:cs typeface="Arial" pitchFamily="34" charset="0"/>
              </a:rPr>
              <a:t>)</a:t>
            </a:r>
          </a:p>
        </p:txBody>
      </p:sp>
      <p:sp>
        <p:nvSpPr>
          <p:cNvPr id="5" name="Rounded Rectangular Callout 4"/>
          <p:cNvSpPr/>
          <p:nvPr/>
        </p:nvSpPr>
        <p:spPr bwMode="auto">
          <a:xfrm>
            <a:off x="2657854" y="3429000"/>
            <a:ext cx="1806196" cy="635000"/>
          </a:xfrm>
          <a:prstGeom prst="wedgeRoundRectCallout">
            <a:avLst>
              <a:gd name="adj1" fmla="val -11944"/>
              <a:gd name="adj2" fmla="val 158500"/>
              <a:gd name="adj3" fmla="val 16667"/>
            </a:avLst>
          </a:prstGeom>
          <a:noFill/>
          <a:ln w="38100">
            <a:solidFill>
              <a:srgbClr val="FF0000"/>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6" name="Text Box 122"/>
          <p:cNvSpPr txBox="1">
            <a:spLocks noChangeArrowheads="1"/>
          </p:cNvSpPr>
          <p:nvPr/>
        </p:nvSpPr>
        <p:spPr bwMode="auto">
          <a:xfrm>
            <a:off x="2657854" y="4828804"/>
            <a:ext cx="342273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makes a decision …</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1206088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a:t>
            </a:r>
            <a:endParaRPr lang="en-US" dirty="0"/>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97</a:t>
            </a:fld>
            <a:endParaRPr lang="en-US"/>
          </a:p>
        </p:txBody>
      </p:sp>
      <p:sp>
        <p:nvSpPr>
          <p:cNvPr id="4" name="Text Box 122"/>
          <p:cNvSpPr txBox="1">
            <a:spLocks noChangeArrowheads="1"/>
          </p:cNvSpPr>
          <p:nvPr/>
        </p:nvSpPr>
        <p:spPr bwMode="auto">
          <a:xfrm>
            <a:off x="2657854" y="3327400"/>
            <a:ext cx="3828292" cy="769441"/>
          </a:xfrm>
          <a:prstGeom prst="rect">
            <a:avLst/>
          </a:prstGeom>
          <a:solidFill>
            <a:schemeClr val="bg1">
              <a:alpha val="89999"/>
            </a:schemeClr>
          </a:solidFill>
          <a:ln w="38100" algn="ctr">
            <a:noFill/>
            <a:miter lim="800000"/>
            <a:headEnd/>
            <a:tailEnd/>
          </a:ln>
          <a:effectLst/>
        </p:spPr>
        <p:txBody>
          <a:bodyPr wrap="none">
            <a:spAutoFit/>
          </a:bodyPr>
          <a:lstStyle/>
          <a:p>
            <a:r>
              <a:rPr lang="el-GR" dirty="0" smtClean="0">
                <a:solidFill>
                  <a:schemeClr val="tx1"/>
                </a:solidFill>
                <a:latin typeface="Arial"/>
                <a:cs typeface="Arial"/>
              </a:rPr>
              <a:t>δ</a:t>
            </a:r>
            <a:r>
              <a:rPr lang="en-US" dirty="0" smtClean="0">
                <a:solidFill>
                  <a:schemeClr val="tx1"/>
                </a:solidFill>
                <a:latin typeface="Arial" pitchFamily="34" charset="0"/>
                <a:cs typeface="Arial" pitchFamily="34" charset="0"/>
              </a:rPr>
              <a:t>(</a:t>
            </a:r>
            <a:r>
              <a:rPr lang="en-US" dirty="0" smtClean="0">
                <a:solidFill>
                  <a:schemeClr val="tx1"/>
                </a:solidFill>
                <a:latin typeface="cmmi10"/>
                <a:cs typeface="Arial" pitchFamily="34" charset="0"/>
              </a:rPr>
              <a:t>¥</a:t>
            </a:r>
            <a:r>
              <a:rPr lang="en-US" dirty="0" smtClean="0">
                <a:solidFill>
                  <a:schemeClr val="tx1"/>
                </a:solidFill>
                <a:latin typeface="Arial" pitchFamily="34" charset="0"/>
                <a:cs typeface="Arial" pitchFamily="34" charset="0"/>
              </a:rPr>
              <a:t>(</a:t>
            </a:r>
            <a:r>
              <a:rPr lang="en-US" i="1" dirty="0">
                <a:solidFill>
                  <a:schemeClr val="tx1"/>
                </a:solidFill>
                <a:latin typeface="Arial" pitchFamily="34" charset="0"/>
                <a:cs typeface="Arial" pitchFamily="34" charset="0"/>
              </a:rPr>
              <a:t>s</a:t>
            </a:r>
            <a:r>
              <a:rPr lang="en-US" dirty="0">
                <a:solidFill>
                  <a:schemeClr val="tx1"/>
                </a:solidFill>
                <a:latin typeface="Arial" pitchFamily="34" charset="0"/>
                <a:cs typeface="Arial" pitchFamily="34" charset="0"/>
              </a:rPr>
              <a:t>)) </a:t>
            </a:r>
            <a:r>
              <a:rPr lang="en-US" dirty="0" smtClean="0">
                <a:solidFill>
                  <a:schemeClr val="tx1"/>
                </a:solidFill>
                <a:latin typeface="cmsy10"/>
                <a:cs typeface="Arial" pitchFamily="34" charset="0"/>
              </a:rPr>
              <a:t>µ</a:t>
            </a:r>
            <a:r>
              <a:rPr lang="en-US" dirty="0" smtClean="0">
                <a:solidFill>
                  <a:schemeClr val="tx1"/>
                </a:solidFill>
                <a:latin typeface="Arial" pitchFamily="34" charset="0"/>
                <a:cs typeface="Arial" pitchFamily="34" charset="0"/>
              </a:rPr>
              <a:t> </a:t>
            </a:r>
            <a:r>
              <a:rPr lang="en-US" dirty="0" smtClean="0">
                <a:solidFill>
                  <a:schemeClr val="tx1"/>
                </a:solidFill>
                <a:latin typeface="cmmi10"/>
                <a:cs typeface="Arial" pitchFamily="34" charset="0"/>
              </a:rPr>
              <a:t>¢</a:t>
            </a:r>
            <a:r>
              <a:rPr lang="en-US" dirty="0" smtClean="0">
                <a:solidFill>
                  <a:schemeClr val="tx1"/>
                </a:solidFill>
                <a:latin typeface="Arial" pitchFamily="34" charset="0"/>
                <a:cs typeface="Arial" pitchFamily="34" charset="0"/>
              </a:rPr>
              <a:t>(</a:t>
            </a:r>
            <a:r>
              <a:rPr lang="en-US" i="1" dirty="0">
                <a:solidFill>
                  <a:schemeClr val="tx1"/>
                </a:solidFill>
                <a:latin typeface="Arial" pitchFamily="34" charset="0"/>
                <a:cs typeface="Arial" pitchFamily="34" charset="0"/>
              </a:rPr>
              <a:t>s</a:t>
            </a:r>
            <a:r>
              <a:rPr lang="en-US" dirty="0" smtClean="0">
                <a:solidFill>
                  <a:schemeClr val="tx1"/>
                </a:solidFill>
                <a:latin typeface="Arial" pitchFamily="34" charset="0"/>
                <a:cs typeface="Arial" pitchFamily="34" charset="0"/>
              </a:rPr>
              <a:t>)</a:t>
            </a:r>
            <a:endParaRPr lang="en-US" dirty="0" smtClean="0">
              <a:latin typeface="Arial" pitchFamily="34" charset="0"/>
              <a:cs typeface="Arial" pitchFamily="34" charset="0"/>
            </a:endParaRPr>
          </a:p>
        </p:txBody>
      </p:sp>
      <p:sp>
        <p:nvSpPr>
          <p:cNvPr id="5" name="Rounded Rectangular Callout 4"/>
          <p:cNvSpPr/>
          <p:nvPr/>
        </p:nvSpPr>
        <p:spPr bwMode="auto">
          <a:xfrm>
            <a:off x="2657854" y="3429000"/>
            <a:ext cx="3828292" cy="635000"/>
          </a:xfrm>
          <a:prstGeom prst="wedgeRoundRectCallout">
            <a:avLst>
              <a:gd name="adj1" fmla="val -11944"/>
              <a:gd name="adj2" fmla="val 158500"/>
              <a:gd name="adj3" fmla="val 16667"/>
            </a:avLst>
          </a:prstGeom>
          <a:noFill/>
          <a:ln w="38100">
            <a:solidFill>
              <a:srgbClr val="FF0000"/>
            </a:solidFill>
            <a:round/>
            <a:headEnd/>
            <a:tailEnd/>
          </a:ln>
        </p:spPr>
        <p:txBody>
          <a:bodyPr wrap="none" rtlCol="0" anchor="ctr">
            <a:prstTxWarp prst="textNoShape">
              <a:avLst/>
            </a:prstTxWarp>
          </a:bodyPr>
          <a:lstStyle/>
          <a:p>
            <a:pPr algn="ctr" eaLnBrk="0" hangingPunct="0"/>
            <a:endParaRPr lang="en-US" sz="2000" dirty="0" smtClean="0">
              <a:solidFill>
                <a:schemeClr val="bg1"/>
              </a:solidFill>
              <a:latin typeface="Arial" pitchFamily="34" charset="0"/>
              <a:cs typeface="Arial" pitchFamily="34" charset="0"/>
            </a:endParaRPr>
          </a:p>
        </p:txBody>
      </p:sp>
      <p:sp>
        <p:nvSpPr>
          <p:cNvPr id="6" name="Text Box 122"/>
          <p:cNvSpPr txBox="1">
            <a:spLocks noChangeArrowheads="1"/>
          </p:cNvSpPr>
          <p:nvPr/>
        </p:nvSpPr>
        <p:spPr bwMode="auto">
          <a:xfrm>
            <a:off x="1260837" y="4828804"/>
            <a:ext cx="662232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decision is permitted by task carrier map</a:t>
            </a:r>
          </a:p>
        </p:txBody>
      </p:sp>
    </p:spTree>
    <p:extLst>
      <p:ext uri="{BB962C8B-B14F-4D97-AF65-F5344CB8AC3E}">
        <p14:creationId xmlns:p14="http://schemas.microsoft.com/office/powerpoint/2010/main" val="824915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22"/>
          <p:cNvSpPr txBox="1">
            <a:spLocks noChangeArrowheads="1"/>
          </p:cNvSpPr>
          <p:nvPr/>
        </p:nvSpPr>
        <p:spPr bwMode="auto">
          <a:xfrm>
            <a:off x="771451" y="1649882"/>
            <a:ext cx="1685077"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Definition</a:t>
            </a:r>
          </a:p>
        </p:txBody>
      </p:sp>
      <p:sp>
        <p:nvSpPr>
          <p:cNvPr id="6" name="Title 5"/>
          <p:cNvSpPr>
            <a:spLocks noGrp="1"/>
          </p:cNvSpPr>
          <p:nvPr>
            <p:ph type="title"/>
          </p:nvPr>
        </p:nvSpPr>
        <p:spPr/>
        <p:txBody>
          <a:bodyPr/>
          <a:lstStyle/>
          <a:p>
            <a:r>
              <a:rPr lang="en-US" dirty="0" smtClean="0"/>
              <a:t>Solving a Task</a:t>
            </a:r>
            <a:endParaRPr lang="en-US" dirty="0"/>
          </a:p>
        </p:txBody>
      </p:sp>
      <p:sp>
        <p:nvSpPr>
          <p:cNvPr id="5" name="Footer Placeholder 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7" name="Text Box 122"/>
          <p:cNvSpPr txBox="1">
            <a:spLocks noChangeArrowheads="1"/>
          </p:cNvSpPr>
          <p:nvPr/>
        </p:nvSpPr>
        <p:spPr bwMode="auto">
          <a:xfrm>
            <a:off x="771451" y="2363602"/>
            <a:ext cx="743023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a:latin typeface="Arial" pitchFamily="34" charset="0"/>
                <a:cs typeface="Arial" pitchFamily="34" charset="0"/>
              </a:rPr>
              <a:t>The protocol </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P</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latin typeface="Arial" pitchFamily="34" charset="0"/>
                <a:cs typeface="Arial" pitchFamily="34" charset="0"/>
              </a:rPr>
              <a:t> </a:t>
            </a:r>
            <a:r>
              <a:rPr lang="en-US" sz="2800" i="1" dirty="0" smtClean="0">
                <a:solidFill>
                  <a:schemeClr val="tx1"/>
                </a:solidFill>
                <a:latin typeface="Arial" pitchFamily="34" charset="0"/>
                <a:cs typeface="Arial" pitchFamily="34" charset="0"/>
              </a:rPr>
              <a:t>solves</a:t>
            </a:r>
            <a:r>
              <a:rPr lang="en-US" sz="2800" dirty="0" smtClean="0">
                <a:solidFill>
                  <a:schemeClr val="tx1"/>
                </a:solidFill>
                <a:latin typeface="Arial" pitchFamily="34" charset="0"/>
                <a:cs typeface="Arial" pitchFamily="34" charset="0"/>
              </a:rPr>
              <a:t> </a:t>
            </a:r>
            <a:r>
              <a:rPr lang="en-US" sz="2800" dirty="0">
                <a:latin typeface="Arial" pitchFamily="34" charset="0"/>
                <a:cs typeface="Arial" pitchFamily="34" charset="0"/>
              </a:rPr>
              <a:t>the task </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O</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98</a:t>
            </a:fld>
            <a:endParaRPr lang="en-US"/>
          </a:p>
        </p:txBody>
      </p:sp>
    </p:spTree>
    <p:extLst>
      <p:ext uri="{BB962C8B-B14F-4D97-AF65-F5344CB8AC3E}">
        <p14:creationId xmlns:p14="http://schemas.microsoft.com/office/powerpoint/2010/main" val="66709876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22"/>
          <p:cNvSpPr txBox="1">
            <a:spLocks noChangeArrowheads="1"/>
          </p:cNvSpPr>
          <p:nvPr/>
        </p:nvSpPr>
        <p:spPr bwMode="auto">
          <a:xfrm>
            <a:off x="771451" y="1649882"/>
            <a:ext cx="1685077"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Definition</a:t>
            </a:r>
          </a:p>
        </p:txBody>
      </p:sp>
      <p:sp>
        <p:nvSpPr>
          <p:cNvPr id="6" name="Title 5"/>
          <p:cNvSpPr>
            <a:spLocks noGrp="1"/>
          </p:cNvSpPr>
          <p:nvPr>
            <p:ph type="title"/>
          </p:nvPr>
        </p:nvSpPr>
        <p:spPr/>
        <p:txBody>
          <a:bodyPr/>
          <a:lstStyle/>
          <a:p>
            <a:r>
              <a:rPr lang="en-US" dirty="0" smtClean="0"/>
              <a:t>Solving a Task</a:t>
            </a:r>
            <a:endParaRPr lang="en-US" dirty="0"/>
          </a:p>
        </p:txBody>
      </p:sp>
      <p:sp>
        <p:nvSpPr>
          <p:cNvPr id="5" name="Footer Placeholder 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7" name="Text Box 122"/>
          <p:cNvSpPr txBox="1">
            <a:spLocks noChangeArrowheads="1"/>
          </p:cNvSpPr>
          <p:nvPr/>
        </p:nvSpPr>
        <p:spPr bwMode="auto">
          <a:xfrm>
            <a:off x="771451" y="2363602"/>
            <a:ext cx="743023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a:latin typeface="Arial" pitchFamily="34" charset="0"/>
                <a:cs typeface="Arial" pitchFamily="34" charset="0"/>
              </a:rPr>
              <a:t>The protocol </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P</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latin typeface="Arial" pitchFamily="34" charset="0"/>
                <a:cs typeface="Arial" pitchFamily="34" charset="0"/>
              </a:rPr>
              <a:t> </a:t>
            </a:r>
            <a:r>
              <a:rPr lang="en-US" sz="2800" i="1" dirty="0" smtClean="0">
                <a:solidFill>
                  <a:schemeClr val="tx1"/>
                </a:solidFill>
                <a:latin typeface="Arial" pitchFamily="34" charset="0"/>
                <a:cs typeface="Arial" pitchFamily="34" charset="0"/>
              </a:rPr>
              <a:t>solves</a:t>
            </a:r>
            <a:r>
              <a:rPr lang="en-US" sz="2800" dirty="0" smtClean="0">
                <a:solidFill>
                  <a:schemeClr val="tx1"/>
                </a:solidFill>
                <a:latin typeface="Arial" pitchFamily="34" charset="0"/>
                <a:cs typeface="Arial" pitchFamily="34" charset="0"/>
              </a:rPr>
              <a:t> </a:t>
            </a:r>
            <a:r>
              <a:rPr lang="en-US" sz="2800" dirty="0">
                <a:latin typeface="Arial" pitchFamily="34" charset="0"/>
                <a:cs typeface="Arial" pitchFamily="34" charset="0"/>
              </a:rPr>
              <a:t>the task </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O</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p>
        </p:txBody>
      </p:sp>
      <p:sp>
        <p:nvSpPr>
          <p:cNvPr id="13" name="Text Box 122"/>
          <p:cNvSpPr txBox="1">
            <a:spLocks noChangeArrowheads="1"/>
          </p:cNvSpPr>
          <p:nvPr/>
        </p:nvSpPr>
        <p:spPr bwMode="auto">
          <a:xfrm>
            <a:off x="1279451" y="3249985"/>
            <a:ext cx="2101857" cy="523220"/>
          </a:xfrm>
          <a:prstGeom prst="rect">
            <a:avLst/>
          </a:prstGeom>
          <a:solidFill>
            <a:schemeClr val="bg1">
              <a:alpha val="89999"/>
            </a:schemeClr>
          </a:solidFill>
          <a:ln w="38100" algn="ctr">
            <a:solidFill>
              <a:schemeClr val="accent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if </a:t>
            </a:r>
            <a:r>
              <a:rPr lang="en-US" sz="2800" dirty="0">
                <a:latin typeface="Arial" pitchFamily="34" charset="0"/>
                <a:cs typeface="Arial" pitchFamily="34" charset="0"/>
              </a:rPr>
              <a:t>there is </a:t>
            </a:r>
            <a:r>
              <a:rPr lang="en-US" sz="2800" dirty="0" smtClean="0">
                <a:latin typeface="Arial" pitchFamily="34" charset="0"/>
                <a:cs typeface="Arial" pitchFamily="34" charset="0"/>
              </a:rPr>
              <a:t>…</a:t>
            </a: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99</a:t>
            </a:fld>
            <a:endParaRPr lang="en-US"/>
          </a:p>
        </p:txBody>
      </p:sp>
    </p:spTree>
    <p:extLst>
      <p:ext uri="{BB962C8B-B14F-4D97-AF65-F5344CB8AC3E}">
        <p14:creationId xmlns:p14="http://schemas.microsoft.com/office/powerpoint/2010/main" val="375267208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22"/>
          <p:cNvSpPr txBox="1">
            <a:spLocks noChangeArrowheads="1"/>
          </p:cNvSpPr>
          <p:nvPr/>
        </p:nvSpPr>
        <p:spPr bwMode="auto">
          <a:xfrm>
            <a:off x="771451" y="1649882"/>
            <a:ext cx="1685077"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Definition</a:t>
            </a:r>
          </a:p>
        </p:txBody>
      </p:sp>
      <p:sp>
        <p:nvSpPr>
          <p:cNvPr id="6" name="Title 5"/>
          <p:cNvSpPr>
            <a:spLocks noGrp="1"/>
          </p:cNvSpPr>
          <p:nvPr>
            <p:ph type="title"/>
          </p:nvPr>
        </p:nvSpPr>
        <p:spPr/>
        <p:txBody>
          <a:bodyPr/>
          <a:lstStyle/>
          <a:p>
            <a:r>
              <a:rPr lang="en-US" dirty="0" smtClean="0"/>
              <a:t>Solving a Task</a:t>
            </a:r>
            <a:endParaRPr lang="en-US" dirty="0"/>
          </a:p>
        </p:txBody>
      </p:sp>
      <p:sp>
        <p:nvSpPr>
          <p:cNvPr id="5" name="Footer Placeholder 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7" name="Text Box 122"/>
          <p:cNvSpPr txBox="1">
            <a:spLocks noChangeArrowheads="1"/>
          </p:cNvSpPr>
          <p:nvPr/>
        </p:nvSpPr>
        <p:spPr bwMode="auto">
          <a:xfrm>
            <a:off x="771451" y="2363602"/>
            <a:ext cx="743023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a:latin typeface="Arial" pitchFamily="34" charset="0"/>
                <a:cs typeface="Arial" pitchFamily="34" charset="0"/>
              </a:rPr>
              <a:t>The protocol </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P</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latin typeface="Arial" pitchFamily="34" charset="0"/>
                <a:cs typeface="Arial" pitchFamily="34" charset="0"/>
              </a:rPr>
              <a:t> </a:t>
            </a:r>
            <a:r>
              <a:rPr lang="en-US" sz="2800" i="1" dirty="0" smtClean="0">
                <a:solidFill>
                  <a:schemeClr val="tx1"/>
                </a:solidFill>
                <a:latin typeface="Arial" pitchFamily="34" charset="0"/>
                <a:cs typeface="Arial" pitchFamily="34" charset="0"/>
              </a:rPr>
              <a:t>solves</a:t>
            </a:r>
            <a:r>
              <a:rPr lang="en-US" sz="2800" dirty="0" smtClean="0">
                <a:solidFill>
                  <a:schemeClr val="tx1"/>
                </a:solidFill>
                <a:latin typeface="Arial" pitchFamily="34" charset="0"/>
                <a:cs typeface="Arial" pitchFamily="34" charset="0"/>
              </a:rPr>
              <a:t> </a:t>
            </a:r>
            <a:r>
              <a:rPr lang="en-US" sz="2800" dirty="0">
                <a:latin typeface="Arial" pitchFamily="34" charset="0"/>
                <a:cs typeface="Arial" pitchFamily="34" charset="0"/>
              </a:rPr>
              <a:t>the task </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O</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p>
        </p:txBody>
      </p:sp>
      <p:sp>
        <p:nvSpPr>
          <p:cNvPr id="13" name="Text Box 122"/>
          <p:cNvSpPr txBox="1">
            <a:spLocks noChangeArrowheads="1"/>
          </p:cNvSpPr>
          <p:nvPr/>
        </p:nvSpPr>
        <p:spPr bwMode="auto">
          <a:xfrm>
            <a:off x="1279451" y="3249985"/>
            <a:ext cx="2101857" cy="523220"/>
          </a:xfrm>
          <a:prstGeom prst="rect">
            <a:avLst/>
          </a:prstGeom>
          <a:solidFill>
            <a:schemeClr val="bg1">
              <a:alpha val="89999"/>
            </a:schemeClr>
          </a:solidFill>
          <a:ln w="38100" algn="ctr">
            <a:solidFill>
              <a:schemeClr val="accent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if </a:t>
            </a:r>
            <a:r>
              <a:rPr lang="en-US" sz="2800" dirty="0">
                <a:latin typeface="Arial" pitchFamily="34" charset="0"/>
                <a:cs typeface="Arial" pitchFamily="34" charset="0"/>
              </a:rPr>
              <a:t>there is </a:t>
            </a:r>
            <a:r>
              <a:rPr lang="en-US" sz="2800" dirty="0" smtClean="0">
                <a:latin typeface="Arial" pitchFamily="34" charset="0"/>
                <a:cs typeface="Arial" pitchFamily="34" charset="0"/>
              </a:rPr>
              <a:t>…</a:t>
            </a:r>
          </a:p>
        </p:txBody>
      </p:sp>
      <p:sp>
        <p:nvSpPr>
          <p:cNvPr id="15" name="Text Box 122"/>
          <p:cNvSpPr txBox="1">
            <a:spLocks noChangeArrowheads="1"/>
          </p:cNvSpPr>
          <p:nvPr/>
        </p:nvSpPr>
        <p:spPr bwMode="auto">
          <a:xfrm>
            <a:off x="1279451" y="4136368"/>
            <a:ext cx="4164923" cy="523220"/>
          </a:xfrm>
          <a:prstGeom prst="rect">
            <a:avLst/>
          </a:prstGeom>
          <a:solidFill>
            <a:schemeClr val="bg1">
              <a:alpha val="89999"/>
            </a:schemeClr>
          </a:solidFill>
          <a:ln w="38100" algn="ctr">
            <a:solidFill>
              <a:schemeClr val="accent1">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 </a:t>
            </a:r>
            <a:r>
              <a:rPr lang="en-US" sz="2800" dirty="0">
                <a:latin typeface="Arial" pitchFamily="34" charset="0"/>
                <a:cs typeface="Arial" pitchFamily="34" charset="0"/>
              </a:rPr>
              <a:t>simplicial </a:t>
            </a:r>
            <a:r>
              <a:rPr lang="en-US" sz="2800" dirty="0" smtClean="0">
                <a:latin typeface="Arial" pitchFamily="34" charset="0"/>
                <a:cs typeface="Arial" pitchFamily="34" charset="0"/>
              </a:rPr>
              <a:t>decision map</a:t>
            </a:r>
          </a:p>
        </p:txBody>
      </p:sp>
      <p:sp>
        <p:nvSpPr>
          <p:cNvPr id="17" name="Text Box 122"/>
          <p:cNvSpPr txBox="1">
            <a:spLocks noChangeArrowheads="1"/>
          </p:cNvSpPr>
          <p:nvPr/>
        </p:nvSpPr>
        <p:spPr bwMode="auto">
          <a:xfrm>
            <a:off x="4663937" y="4569376"/>
            <a:ext cx="1577676"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l-GR" sz="2800" dirty="0" smtClean="0">
                <a:solidFill>
                  <a:schemeClr val="tx1"/>
                </a:solidFill>
                <a:latin typeface="Arial"/>
                <a:cs typeface="Arial"/>
              </a:rPr>
              <a:t>δ</a:t>
            </a:r>
            <a:r>
              <a:rPr lang="en-US" sz="2800" dirty="0" smtClean="0">
                <a:solidFill>
                  <a:schemeClr val="tx1"/>
                </a:solidFill>
                <a:latin typeface="Arial"/>
                <a:cs typeface="Arial"/>
              </a:rPr>
              <a:t>:</a:t>
            </a:r>
            <a:r>
              <a:rPr lang="en-US" sz="2800" dirty="0" smtClean="0">
                <a:solidFill>
                  <a:schemeClr val="tx1"/>
                </a:solidFill>
                <a:latin typeface="cmsy10"/>
                <a:cs typeface="Arial" pitchFamily="34" charset="0"/>
              </a:rPr>
              <a:t>P</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O</a:t>
            </a:r>
            <a:endParaRPr lang="en-US" sz="2800" dirty="0" smtClean="0">
              <a:solidFill>
                <a:schemeClr val="tx1"/>
              </a:solidFill>
              <a:latin typeface="Arial" pitchFamily="34" charset="0"/>
              <a:cs typeface="Arial" pitchFamily="34" charset="0"/>
            </a:endParaRP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100</a:t>
            </a:fld>
            <a:endParaRPr lang="en-US"/>
          </a:p>
        </p:txBody>
      </p:sp>
    </p:spTree>
    <p:extLst>
      <p:ext uri="{BB962C8B-B14F-4D97-AF65-F5344CB8AC3E}">
        <p14:creationId xmlns:p14="http://schemas.microsoft.com/office/powerpoint/2010/main" val="427473142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22"/>
          <p:cNvSpPr txBox="1">
            <a:spLocks noChangeArrowheads="1"/>
          </p:cNvSpPr>
          <p:nvPr/>
        </p:nvSpPr>
        <p:spPr bwMode="auto">
          <a:xfrm>
            <a:off x="771451" y="1649882"/>
            <a:ext cx="1685077"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Definition</a:t>
            </a:r>
          </a:p>
        </p:txBody>
      </p:sp>
      <p:sp>
        <p:nvSpPr>
          <p:cNvPr id="6" name="Title 5"/>
          <p:cNvSpPr>
            <a:spLocks noGrp="1"/>
          </p:cNvSpPr>
          <p:nvPr>
            <p:ph type="title"/>
          </p:nvPr>
        </p:nvSpPr>
        <p:spPr/>
        <p:txBody>
          <a:bodyPr/>
          <a:lstStyle/>
          <a:p>
            <a:r>
              <a:rPr lang="en-US" dirty="0" smtClean="0"/>
              <a:t>Solving a Task</a:t>
            </a:r>
            <a:endParaRPr lang="en-US" dirty="0"/>
          </a:p>
        </p:txBody>
      </p:sp>
      <p:sp>
        <p:nvSpPr>
          <p:cNvPr id="5" name="Footer Placeholder 4"/>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7" name="Text Box 122"/>
          <p:cNvSpPr txBox="1">
            <a:spLocks noChangeArrowheads="1"/>
          </p:cNvSpPr>
          <p:nvPr/>
        </p:nvSpPr>
        <p:spPr bwMode="auto">
          <a:xfrm>
            <a:off x="771451" y="2363602"/>
            <a:ext cx="743023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a:latin typeface="Arial" pitchFamily="34" charset="0"/>
                <a:cs typeface="Arial" pitchFamily="34" charset="0"/>
              </a:rPr>
              <a:t>The protocol </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P</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r>
              <a:rPr lang="en-US" sz="2800" dirty="0" smtClean="0">
                <a:latin typeface="Arial" pitchFamily="34" charset="0"/>
                <a:cs typeface="Arial" pitchFamily="34" charset="0"/>
              </a:rPr>
              <a:t> </a:t>
            </a:r>
            <a:r>
              <a:rPr lang="en-US" sz="2800" i="1" dirty="0" smtClean="0">
                <a:solidFill>
                  <a:schemeClr val="tx1"/>
                </a:solidFill>
                <a:latin typeface="Arial" pitchFamily="34" charset="0"/>
                <a:cs typeface="Arial" pitchFamily="34" charset="0"/>
              </a:rPr>
              <a:t>solves</a:t>
            </a:r>
            <a:r>
              <a:rPr lang="en-US" sz="2800" dirty="0" smtClean="0">
                <a:solidFill>
                  <a:schemeClr val="tx1"/>
                </a:solidFill>
                <a:latin typeface="Arial" pitchFamily="34" charset="0"/>
                <a:cs typeface="Arial" pitchFamily="34" charset="0"/>
              </a:rPr>
              <a:t> </a:t>
            </a:r>
            <a:r>
              <a:rPr lang="en-US" sz="2800" dirty="0">
                <a:latin typeface="Arial" pitchFamily="34" charset="0"/>
                <a:cs typeface="Arial" pitchFamily="34" charset="0"/>
              </a:rPr>
              <a:t>the task </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O</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a:t>
            </a:r>
          </a:p>
        </p:txBody>
      </p:sp>
      <p:sp>
        <p:nvSpPr>
          <p:cNvPr id="13" name="Text Box 122"/>
          <p:cNvSpPr txBox="1">
            <a:spLocks noChangeArrowheads="1"/>
          </p:cNvSpPr>
          <p:nvPr/>
        </p:nvSpPr>
        <p:spPr bwMode="auto">
          <a:xfrm>
            <a:off x="1279451" y="3249985"/>
            <a:ext cx="2101857" cy="523220"/>
          </a:xfrm>
          <a:prstGeom prst="rect">
            <a:avLst/>
          </a:prstGeom>
          <a:solidFill>
            <a:schemeClr val="bg1">
              <a:alpha val="89999"/>
            </a:schemeClr>
          </a:solidFill>
          <a:ln w="38100" algn="ctr">
            <a:solidFill>
              <a:schemeClr val="accent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if </a:t>
            </a:r>
            <a:r>
              <a:rPr lang="en-US" sz="2800" dirty="0">
                <a:latin typeface="Arial" pitchFamily="34" charset="0"/>
                <a:cs typeface="Arial" pitchFamily="34" charset="0"/>
              </a:rPr>
              <a:t>there is </a:t>
            </a:r>
            <a:r>
              <a:rPr lang="en-US" sz="2800" dirty="0" smtClean="0">
                <a:latin typeface="Arial" pitchFamily="34" charset="0"/>
                <a:cs typeface="Arial" pitchFamily="34" charset="0"/>
              </a:rPr>
              <a:t>…</a:t>
            </a:r>
          </a:p>
        </p:txBody>
      </p:sp>
      <p:sp>
        <p:nvSpPr>
          <p:cNvPr id="15" name="Text Box 122"/>
          <p:cNvSpPr txBox="1">
            <a:spLocks noChangeArrowheads="1"/>
          </p:cNvSpPr>
          <p:nvPr/>
        </p:nvSpPr>
        <p:spPr bwMode="auto">
          <a:xfrm>
            <a:off x="1279451" y="4136368"/>
            <a:ext cx="4164923" cy="523220"/>
          </a:xfrm>
          <a:prstGeom prst="rect">
            <a:avLst/>
          </a:prstGeom>
          <a:solidFill>
            <a:schemeClr val="bg1">
              <a:alpha val="89999"/>
            </a:schemeClr>
          </a:solidFill>
          <a:ln w="38100" algn="ctr">
            <a:solidFill>
              <a:schemeClr val="accent1">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 </a:t>
            </a:r>
            <a:r>
              <a:rPr lang="en-US" sz="2800" dirty="0">
                <a:latin typeface="Arial" pitchFamily="34" charset="0"/>
                <a:cs typeface="Arial" pitchFamily="34" charset="0"/>
              </a:rPr>
              <a:t>simplicial </a:t>
            </a:r>
            <a:r>
              <a:rPr lang="en-US" sz="2800" dirty="0" smtClean="0">
                <a:latin typeface="Arial" pitchFamily="34" charset="0"/>
                <a:cs typeface="Arial" pitchFamily="34" charset="0"/>
              </a:rPr>
              <a:t>decision map</a:t>
            </a:r>
          </a:p>
        </p:txBody>
      </p:sp>
      <p:sp>
        <p:nvSpPr>
          <p:cNvPr id="17" name="Text Box 122"/>
          <p:cNvSpPr txBox="1">
            <a:spLocks noChangeArrowheads="1"/>
          </p:cNvSpPr>
          <p:nvPr/>
        </p:nvSpPr>
        <p:spPr bwMode="auto">
          <a:xfrm>
            <a:off x="4663937" y="4569376"/>
            <a:ext cx="1577676"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l-GR" sz="2800" dirty="0" smtClean="0">
                <a:solidFill>
                  <a:schemeClr val="tx1"/>
                </a:solidFill>
                <a:latin typeface="Arial"/>
                <a:cs typeface="Arial"/>
              </a:rPr>
              <a:t>δ</a:t>
            </a:r>
            <a:r>
              <a:rPr lang="en-US" sz="2800" dirty="0" smtClean="0">
                <a:solidFill>
                  <a:schemeClr val="tx1"/>
                </a:solidFill>
                <a:latin typeface="Arial"/>
                <a:cs typeface="Arial"/>
              </a:rPr>
              <a:t>:</a:t>
            </a:r>
            <a:r>
              <a:rPr lang="en-US" sz="2800" dirty="0" smtClean="0">
                <a:solidFill>
                  <a:schemeClr val="tx1"/>
                </a:solidFill>
                <a:latin typeface="cmsy10"/>
                <a:cs typeface="Arial" pitchFamily="34" charset="0"/>
              </a:rPr>
              <a:t>P</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O</a:t>
            </a:r>
            <a:endParaRPr lang="en-US" sz="2800" dirty="0" smtClean="0">
              <a:solidFill>
                <a:schemeClr val="tx1"/>
              </a:solidFill>
              <a:latin typeface="Arial" pitchFamily="34" charset="0"/>
              <a:cs typeface="Arial" pitchFamily="34" charset="0"/>
            </a:endParaRPr>
          </a:p>
        </p:txBody>
      </p:sp>
      <p:sp>
        <p:nvSpPr>
          <p:cNvPr id="2" name="Slide Number Placeholder 1"/>
          <p:cNvSpPr>
            <a:spLocks noGrp="1"/>
          </p:cNvSpPr>
          <p:nvPr>
            <p:ph type="sldNum" sz="quarter" idx="11"/>
          </p:nvPr>
        </p:nvSpPr>
        <p:spPr/>
        <p:txBody>
          <a:bodyPr/>
          <a:lstStyle/>
          <a:p>
            <a:pPr>
              <a:defRPr/>
            </a:pPr>
            <a:fld id="{D00CE9E0-F6A1-4E8E-BB09-1EDDAB12400D}" type="slidenum">
              <a:rPr lang="en-US" smtClean="0"/>
              <a:pPr>
                <a:defRPr/>
              </a:pPr>
              <a:t>101</a:t>
            </a:fld>
            <a:endParaRPr lang="en-US"/>
          </a:p>
        </p:txBody>
      </p:sp>
      <p:sp>
        <p:nvSpPr>
          <p:cNvPr id="16" name="Text Box 122"/>
          <p:cNvSpPr txBox="1">
            <a:spLocks noChangeArrowheads="1"/>
          </p:cNvSpPr>
          <p:nvPr/>
        </p:nvSpPr>
        <p:spPr bwMode="auto">
          <a:xfrm>
            <a:off x="1279451" y="5022752"/>
            <a:ext cx="4480714" cy="523220"/>
          </a:xfrm>
          <a:prstGeom prst="rect">
            <a:avLst/>
          </a:prstGeom>
          <a:solidFill>
            <a:schemeClr val="bg1">
              <a:alpha val="89999"/>
            </a:schemeClr>
          </a:solidFill>
          <a:ln w="38100" algn="ctr">
            <a:solidFill>
              <a:schemeClr val="accent1">
                <a:lumMod val="50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such that </a:t>
            </a:r>
            <a:r>
              <a:rPr lang="el-GR" sz="2800" dirty="0" smtClean="0">
                <a:solidFill>
                  <a:schemeClr val="tx1"/>
                </a:solidFill>
                <a:latin typeface="Arial"/>
                <a:cs typeface="Arial"/>
              </a:rPr>
              <a:t>δ</a:t>
            </a:r>
            <a:r>
              <a:rPr lang="en-US" sz="2800" dirty="0">
                <a:solidFill>
                  <a:schemeClr val="tx1"/>
                </a:solidFill>
                <a:latin typeface="Arial"/>
                <a:cs typeface="Arial"/>
              </a:rPr>
              <a:t> </a:t>
            </a:r>
            <a:r>
              <a:rPr lang="en-US" sz="2800" dirty="0" smtClean="0">
                <a:latin typeface="Arial" pitchFamily="34" charset="0"/>
                <a:cs typeface="Arial" pitchFamily="34" charset="0"/>
              </a:rPr>
              <a:t>is </a:t>
            </a:r>
            <a:r>
              <a:rPr lang="en-US" sz="2800" dirty="0">
                <a:latin typeface="Arial" pitchFamily="34" charset="0"/>
                <a:cs typeface="Arial" pitchFamily="34" charset="0"/>
              </a:rPr>
              <a:t>carried by </a:t>
            </a:r>
            <a:r>
              <a:rPr lang="en-US" sz="2800" dirty="0" smtClean="0">
                <a:solidFill>
                  <a:schemeClr val="tx1"/>
                </a:solidFill>
                <a:latin typeface="cmmi10"/>
                <a:cs typeface="Arial" pitchFamily="34" charset="0"/>
              </a:rPr>
              <a:t>¢</a:t>
            </a:r>
            <a:r>
              <a:rPr lang="en-US" sz="2800" dirty="0" smtClean="0">
                <a:latin typeface="Arial" pitchFamily="34" charset="0"/>
                <a:cs typeface="Arial" pitchFamily="34" charset="0"/>
              </a:rPr>
              <a:t>.</a:t>
            </a:r>
          </a:p>
        </p:txBody>
      </p:sp>
      <p:sp>
        <p:nvSpPr>
          <p:cNvPr id="11" name="Text Box 122"/>
          <p:cNvSpPr txBox="1">
            <a:spLocks noChangeArrowheads="1"/>
          </p:cNvSpPr>
          <p:nvPr/>
        </p:nvSpPr>
        <p:spPr bwMode="auto">
          <a:xfrm>
            <a:off x="4845765" y="5482472"/>
            <a:ext cx="3042821" cy="523220"/>
          </a:xfrm>
          <a:prstGeom prst="rect">
            <a:avLst/>
          </a:prstGeom>
          <a:solidFill>
            <a:schemeClr val="bg1">
              <a:alpha val="89999"/>
            </a:schemeClr>
          </a:solidFill>
          <a:ln w="38100" algn="ctr">
            <a:solidFill>
              <a:srgbClr val="C0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t>
            </a:r>
            <a:r>
              <a:rPr lang="el-GR" sz="2800" dirty="0" smtClean="0">
                <a:solidFill>
                  <a:schemeClr val="tx1"/>
                </a:solidFill>
                <a:latin typeface="Arial"/>
                <a:cs typeface="Arial"/>
              </a:rPr>
              <a:t>δ</a:t>
            </a:r>
            <a:r>
              <a:rPr lang="en-US" sz="2800" dirty="0" smtClean="0">
                <a:latin typeface="Arial" pitchFamily="34" charset="0"/>
                <a:cs typeface="Arial" pitchFamily="34" charset="0"/>
              </a:rPr>
              <a:t> agrees with </a:t>
            </a:r>
            <a:r>
              <a:rPr lang="en-US" sz="2800" dirty="0" smtClean="0">
                <a:solidFill>
                  <a:schemeClr val="tx1"/>
                </a:solidFill>
                <a:latin typeface="cmmi10"/>
                <a:cs typeface="Arial" pitchFamily="34" charset="0"/>
              </a:rPr>
              <a:t>¢</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313174631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p:cNvGrpSpPr/>
          <p:nvPr/>
        </p:nvGrpSpPr>
        <p:grpSpPr>
          <a:xfrm>
            <a:off x="1662545" y="4649825"/>
            <a:ext cx="3990109" cy="1557011"/>
            <a:chOff x="4959927" y="4428152"/>
            <a:chExt cx="3990109" cy="1557011"/>
          </a:xfrm>
        </p:grpSpPr>
        <p:sp>
          <p:nvSpPr>
            <p:cNvPr id="38" name="Freeform 37"/>
            <p:cNvSpPr/>
            <p:nvPr/>
          </p:nvSpPr>
          <p:spPr bwMode="auto">
            <a:xfrm>
              <a:off x="4959927" y="5417127"/>
              <a:ext cx="3158836" cy="568036"/>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FFCC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sp>
          <p:nvSpPr>
            <p:cNvPr id="39" name="Freeform 38"/>
            <p:cNvSpPr/>
            <p:nvPr/>
          </p:nvSpPr>
          <p:spPr bwMode="auto">
            <a:xfrm>
              <a:off x="5776912" y="4914739"/>
              <a:ext cx="2785197" cy="523220"/>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FFFFCC"/>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sp>
          <p:nvSpPr>
            <p:cNvPr id="41" name="Freeform 40"/>
            <p:cNvSpPr/>
            <p:nvPr/>
          </p:nvSpPr>
          <p:spPr bwMode="auto">
            <a:xfrm>
              <a:off x="6511635" y="4428152"/>
              <a:ext cx="2438401" cy="523220"/>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99CCFF"/>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grpSp>
      <p:grpSp>
        <p:nvGrpSpPr>
          <p:cNvPr id="3" name="Group 42"/>
          <p:cNvGrpSpPr/>
          <p:nvPr/>
        </p:nvGrpSpPr>
        <p:grpSpPr>
          <a:xfrm>
            <a:off x="4405746" y="2925402"/>
            <a:ext cx="2479963" cy="967725"/>
            <a:chOff x="4959927" y="4428152"/>
            <a:chExt cx="3990109" cy="1557011"/>
          </a:xfrm>
        </p:grpSpPr>
        <p:sp>
          <p:nvSpPr>
            <p:cNvPr id="44" name="Freeform 43"/>
            <p:cNvSpPr/>
            <p:nvPr/>
          </p:nvSpPr>
          <p:spPr bwMode="auto">
            <a:xfrm>
              <a:off x="4959927" y="5417127"/>
              <a:ext cx="3158836" cy="568036"/>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FFCC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sp>
          <p:nvSpPr>
            <p:cNvPr id="45" name="Freeform 44"/>
            <p:cNvSpPr/>
            <p:nvPr/>
          </p:nvSpPr>
          <p:spPr bwMode="auto">
            <a:xfrm>
              <a:off x="5776912" y="4914739"/>
              <a:ext cx="2785197" cy="523220"/>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FFFFCC"/>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sp>
          <p:nvSpPr>
            <p:cNvPr id="46" name="Freeform 45"/>
            <p:cNvSpPr/>
            <p:nvPr/>
          </p:nvSpPr>
          <p:spPr bwMode="auto">
            <a:xfrm>
              <a:off x="6511635" y="4428152"/>
              <a:ext cx="2438401" cy="523220"/>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99CCFF"/>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grpSp>
      <p:grpSp>
        <p:nvGrpSpPr>
          <p:cNvPr id="4" name="Group 46"/>
          <p:cNvGrpSpPr/>
          <p:nvPr/>
        </p:nvGrpSpPr>
        <p:grpSpPr>
          <a:xfrm>
            <a:off x="6483927" y="1911927"/>
            <a:ext cx="1219201" cy="395322"/>
            <a:chOff x="4959927" y="4428152"/>
            <a:chExt cx="3990109" cy="1557011"/>
          </a:xfrm>
        </p:grpSpPr>
        <p:sp>
          <p:nvSpPr>
            <p:cNvPr id="48" name="Freeform 47"/>
            <p:cNvSpPr/>
            <p:nvPr/>
          </p:nvSpPr>
          <p:spPr bwMode="auto">
            <a:xfrm>
              <a:off x="4959927" y="5417127"/>
              <a:ext cx="3158836" cy="568036"/>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FFCC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sp>
          <p:nvSpPr>
            <p:cNvPr id="49" name="Freeform 48"/>
            <p:cNvSpPr/>
            <p:nvPr/>
          </p:nvSpPr>
          <p:spPr bwMode="auto">
            <a:xfrm>
              <a:off x="5776912" y="4914739"/>
              <a:ext cx="2785197" cy="523220"/>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FFFFCC"/>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sp>
          <p:nvSpPr>
            <p:cNvPr id="50" name="Freeform 49"/>
            <p:cNvSpPr/>
            <p:nvPr/>
          </p:nvSpPr>
          <p:spPr bwMode="auto">
            <a:xfrm>
              <a:off x="6511635" y="4428152"/>
              <a:ext cx="2438401" cy="523220"/>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99CCFF"/>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grpSp>
      <p:sp>
        <p:nvSpPr>
          <p:cNvPr id="51" name="Right Arrow 50"/>
          <p:cNvSpPr/>
          <p:nvPr/>
        </p:nvSpPr>
        <p:spPr bwMode="auto">
          <a:xfrm rot="17145759">
            <a:off x="6604028" y="2143640"/>
            <a:ext cx="313310" cy="1039356"/>
          </a:xfrm>
          <a:prstGeom prst="rightArrow">
            <a:avLst/>
          </a:prstGeom>
          <a:solidFill>
            <a:srgbClr val="92D05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53" name="Right Arrow 52"/>
          <p:cNvSpPr/>
          <p:nvPr/>
        </p:nvSpPr>
        <p:spPr bwMode="auto">
          <a:xfrm rot="17495032">
            <a:off x="4733391" y="3701289"/>
            <a:ext cx="482919" cy="1039356"/>
          </a:xfrm>
          <a:prstGeom prst="rightArrow">
            <a:avLst/>
          </a:prstGeom>
          <a:solidFill>
            <a:srgbClr val="92D05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grpSp>
        <p:nvGrpSpPr>
          <p:cNvPr id="5" name="Group 17"/>
          <p:cNvGrpSpPr>
            <a:grpSpLocks/>
          </p:cNvGrpSpPr>
          <p:nvPr/>
        </p:nvGrpSpPr>
        <p:grpSpPr bwMode="auto">
          <a:xfrm>
            <a:off x="831273" y="4998772"/>
            <a:ext cx="985982" cy="882194"/>
            <a:chOff x="3168" y="1824"/>
            <a:chExt cx="912" cy="816"/>
          </a:xfrm>
        </p:grpSpPr>
        <p:sp>
          <p:nvSpPr>
            <p:cNvPr id="55"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56"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57"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58"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59"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60"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61"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62"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63"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6" name="Group 17"/>
          <p:cNvGrpSpPr>
            <a:grpSpLocks/>
          </p:cNvGrpSpPr>
          <p:nvPr/>
        </p:nvGrpSpPr>
        <p:grpSpPr bwMode="auto">
          <a:xfrm>
            <a:off x="2410691" y="3918117"/>
            <a:ext cx="985982" cy="882194"/>
            <a:chOff x="3168" y="1824"/>
            <a:chExt cx="912" cy="816"/>
          </a:xfrm>
        </p:grpSpPr>
        <p:sp>
          <p:nvSpPr>
            <p:cNvPr id="75"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76"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77"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78"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endParaRPr lang="en-US"/>
            </a:p>
          </p:txBody>
        </p:sp>
        <p:sp>
          <p:nvSpPr>
            <p:cNvPr id="79"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endParaRPr lang="en-US"/>
            </a:p>
          </p:txBody>
        </p:sp>
        <p:sp>
          <p:nvSpPr>
            <p:cNvPr id="80"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endParaRPr lang="en-US"/>
            </a:p>
          </p:txBody>
        </p:sp>
        <p:sp>
          <p:nvSpPr>
            <p:cNvPr id="81"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82"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83"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7" name="Group 83"/>
          <p:cNvGrpSpPr/>
          <p:nvPr/>
        </p:nvGrpSpPr>
        <p:grpSpPr>
          <a:xfrm>
            <a:off x="7620000" y="1454727"/>
            <a:ext cx="401783" cy="132085"/>
            <a:chOff x="4959927" y="4428152"/>
            <a:chExt cx="3990109" cy="1557011"/>
          </a:xfrm>
        </p:grpSpPr>
        <p:sp>
          <p:nvSpPr>
            <p:cNvPr id="85" name="Freeform 84"/>
            <p:cNvSpPr/>
            <p:nvPr/>
          </p:nvSpPr>
          <p:spPr bwMode="auto">
            <a:xfrm>
              <a:off x="4959927" y="5417127"/>
              <a:ext cx="3158836" cy="568036"/>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FFCC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sp>
          <p:nvSpPr>
            <p:cNvPr id="86" name="Freeform 85"/>
            <p:cNvSpPr/>
            <p:nvPr/>
          </p:nvSpPr>
          <p:spPr bwMode="auto">
            <a:xfrm>
              <a:off x="5776912" y="4914739"/>
              <a:ext cx="2785197" cy="523220"/>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FFFFCC"/>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sp>
          <p:nvSpPr>
            <p:cNvPr id="87" name="Freeform 86"/>
            <p:cNvSpPr/>
            <p:nvPr/>
          </p:nvSpPr>
          <p:spPr bwMode="auto">
            <a:xfrm>
              <a:off x="6511635" y="4428152"/>
              <a:ext cx="2438401" cy="523220"/>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99CCFF"/>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grpSp>
      <p:grpSp>
        <p:nvGrpSpPr>
          <p:cNvPr id="8" name="Group 87"/>
          <p:cNvGrpSpPr/>
          <p:nvPr/>
        </p:nvGrpSpPr>
        <p:grpSpPr>
          <a:xfrm>
            <a:off x="8021782" y="1108363"/>
            <a:ext cx="277092" cy="76667"/>
            <a:chOff x="4959927" y="4428152"/>
            <a:chExt cx="3990109" cy="1557011"/>
          </a:xfrm>
        </p:grpSpPr>
        <p:sp>
          <p:nvSpPr>
            <p:cNvPr id="89" name="Freeform 88"/>
            <p:cNvSpPr/>
            <p:nvPr/>
          </p:nvSpPr>
          <p:spPr bwMode="auto">
            <a:xfrm>
              <a:off x="4959927" y="5417127"/>
              <a:ext cx="3158836" cy="568036"/>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FFCC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sp>
          <p:nvSpPr>
            <p:cNvPr id="90" name="Freeform 89"/>
            <p:cNvSpPr/>
            <p:nvPr/>
          </p:nvSpPr>
          <p:spPr bwMode="auto">
            <a:xfrm>
              <a:off x="5776912" y="4914739"/>
              <a:ext cx="2785197" cy="523220"/>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FFFFCC"/>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sp>
          <p:nvSpPr>
            <p:cNvPr id="91" name="Freeform 90"/>
            <p:cNvSpPr/>
            <p:nvPr/>
          </p:nvSpPr>
          <p:spPr bwMode="auto">
            <a:xfrm>
              <a:off x="6511635" y="4428152"/>
              <a:ext cx="2438401" cy="523220"/>
            </a:xfrm>
            <a:custGeom>
              <a:avLst/>
              <a:gdLst>
                <a:gd name="connsiteX0" fmla="*/ 55418 w 3158836"/>
                <a:gd name="connsiteY0" fmla="*/ 512618 h 568036"/>
                <a:gd name="connsiteX1" fmla="*/ 858981 w 3158836"/>
                <a:gd name="connsiteY1" fmla="*/ 0 h 568036"/>
                <a:gd name="connsiteX2" fmla="*/ 3158836 w 3158836"/>
                <a:gd name="connsiteY2" fmla="*/ 13854 h 568036"/>
                <a:gd name="connsiteX3" fmla="*/ 2632363 w 3158836"/>
                <a:gd name="connsiteY3" fmla="*/ 568036 h 568036"/>
                <a:gd name="connsiteX4" fmla="*/ 0 w 3158836"/>
                <a:gd name="connsiteY4" fmla="*/ 526472 h 56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836" h="568036">
                  <a:moveTo>
                    <a:pt x="55418" y="512618"/>
                  </a:moveTo>
                  <a:lnTo>
                    <a:pt x="858981" y="0"/>
                  </a:lnTo>
                  <a:lnTo>
                    <a:pt x="3158836" y="13854"/>
                  </a:lnTo>
                  <a:lnTo>
                    <a:pt x="2632363" y="568036"/>
                  </a:lnTo>
                  <a:lnTo>
                    <a:pt x="0" y="526472"/>
                  </a:lnTo>
                </a:path>
              </a:pathLst>
            </a:custGeom>
            <a:solidFill>
              <a:srgbClr val="99CCFF"/>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tx2"/>
                </a:solidFill>
                <a:effectLst/>
                <a:latin typeface="Gill Sans MT" pitchFamily="-107" charset="-18"/>
              </a:endParaRPr>
            </a:p>
          </p:txBody>
        </p:sp>
      </p:grpSp>
      <p:grpSp>
        <p:nvGrpSpPr>
          <p:cNvPr id="9" name="Group 17"/>
          <p:cNvGrpSpPr>
            <a:grpSpLocks/>
          </p:cNvGrpSpPr>
          <p:nvPr/>
        </p:nvGrpSpPr>
        <p:grpSpPr bwMode="auto">
          <a:xfrm>
            <a:off x="1648691" y="4416881"/>
            <a:ext cx="985982" cy="882194"/>
            <a:chOff x="3168" y="1824"/>
            <a:chExt cx="912" cy="816"/>
          </a:xfrm>
        </p:grpSpPr>
        <p:sp>
          <p:nvSpPr>
            <p:cNvPr id="93"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4"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5"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6"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a:p>
          </p:txBody>
        </p:sp>
        <p:sp>
          <p:nvSpPr>
            <p:cNvPr id="97"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a:p>
          </p:txBody>
        </p:sp>
        <p:sp>
          <p:nvSpPr>
            <p:cNvPr id="98"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a:p>
          </p:txBody>
        </p:sp>
        <p:sp>
          <p:nvSpPr>
            <p:cNvPr id="99"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0"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1"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54" name="Title 53"/>
          <p:cNvSpPr>
            <a:spLocks noGrp="1"/>
          </p:cNvSpPr>
          <p:nvPr>
            <p:ph type="title"/>
          </p:nvPr>
        </p:nvSpPr>
        <p:spPr/>
        <p:txBody>
          <a:bodyPr/>
          <a:lstStyle/>
          <a:p>
            <a:r>
              <a:rPr lang="en-US" dirty="0" smtClean="0"/>
              <a:t>Layered Read-Write Model</a:t>
            </a:r>
            <a:endParaRPr lang="en-US" dirty="0"/>
          </a:p>
        </p:txBody>
      </p:sp>
      <p:sp>
        <p:nvSpPr>
          <p:cNvPr id="10" name="Slide Number Placeholder 9"/>
          <p:cNvSpPr>
            <a:spLocks noGrp="1"/>
          </p:cNvSpPr>
          <p:nvPr>
            <p:ph type="sldNum" sz="quarter" idx="11"/>
          </p:nvPr>
        </p:nvSpPr>
        <p:spPr/>
        <p:txBody>
          <a:bodyPr/>
          <a:lstStyle/>
          <a:p>
            <a:pPr>
              <a:defRPr/>
            </a:pPr>
            <a:fld id="{D00CE9E0-F6A1-4E8E-BB09-1EDDAB12400D}" type="slidenum">
              <a:rPr lang="en-US" smtClean="0"/>
              <a:pPr>
                <a:defRPr/>
              </a:pPr>
              <a:t>102</a:t>
            </a:fld>
            <a:endParaRPr lang="en-US"/>
          </a:p>
        </p:txBody>
      </p:sp>
    </p:spTree>
    <p:extLst>
      <p:ext uri="{BB962C8B-B14F-4D97-AF65-F5344CB8AC3E}">
        <p14:creationId xmlns:p14="http://schemas.microsoft.com/office/powerpoint/2010/main" val="2463072848"/>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Layered Read-Write Protocol</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5" name="Slide Number Placeholder 4"/>
          <p:cNvSpPr>
            <a:spLocks noGrp="1"/>
          </p:cNvSpPr>
          <p:nvPr>
            <p:ph type="sldNum" sz="quarter" idx="11"/>
          </p:nvPr>
        </p:nvSpPr>
        <p:spPr/>
        <p:txBody>
          <a:bodyPr/>
          <a:lstStyle/>
          <a:p>
            <a:pPr>
              <a:defRPr/>
            </a:pPr>
            <a:fld id="{D00CE9E0-F6A1-4E8E-BB09-1EDDAB12400D}" type="slidenum">
              <a:rPr lang="en-US" smtClean="0"/>
              <a:pPr>
                <a:defRPr/>
              </a:pPr>
              <a:t>103</a:t>
            </a:fld>
            <a:endParaRPr lang="en-US"/>
          </a:p>
        </p:txBody>
      </p:sp>
      <p:sp>
        <p:nvSpPr>
          <p:cNvPr id="6" name="Text Box 4"/>
          <p:cNvSpPr txBox="1">
            <a:spLocks noChangeArrowheads="1"/>
          </p:cNvSpPr>
          <p:nvPr/>
        </p:nvSpPr>
        <p:spPr bwMode="auto">
          <a:xfrm>
            <a:off x="811213" y="1970088"/>
            <a:ext cx="7761287" cy="2677656"/>
          </a:xfrm>
          <a:prstGeom prst="rect">
            <a:avLst/>
          </a:prstGeom>
          <a:solidFill>
            <a:srgbClr val="FFFFCC"/>
          </a:solidFill>
          <a:ln w="9525">
            <a:noFill/>
            <a:miter lim="800000"/>
            <a:headEnd/>
            <a:tailEnd/>
          </a:ln>
        </p:spPr>
        <p:txBody>
          <a:bodyPr wrap="square">
            <a:spAutoFit/>
          </a:bodyPr>
          <a:lstStyle/>
          <a:p>
            <a:pPr algn="l"/>
            <a:r>
              <a:rPr lang="en-US" sz="2800" b="1" dirty="0" smtClean="0">
                <a:solidFill>
                  <a:schemeClr val="tx1"/>
                </a:solidFill>
                <a:latin typeface="Courier New" pitchFamily="49" charset="0"/>
                <a:ea typeface="Verdana" pitchFamily="34" charset="0"/>
                <a:cs typeface="Courier New" pitchFamily="49" charset="0"/>
              </a:rPr>
              <a:t>shared</a:t>
            </a:r>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 </a:t>
            </a:r>
            <a:r>
              <a:rPr lang="en-US" sz="2800" b="1" dirty="0" smtClean="0">
                <a:solidFill>
                  <a:schemeClr val="tx1"/>
                </a:solidFill>
                <a:latin typeface="Courier New" pitchFamily="49" charset="0"/>
                <a:ea typeface="Verdana" pitchFamily="34" charset="0"/>
                <a:cs typeface="Courier New" pitchFamily="49" charset="0"/>
              </a:rPr>
              <a:t>array</a:t>
            </a:r>
            <a:r>
              <a:rPr lang="en-US" sz="2800" b="1" dirty="0" smtClean="0">
                <a:latin typeface="Courier New" pitchFamily="49" charset="0"/>
                <a:ea typeface="Verdana" pitchFamily="34" charset="0"/>
                <a:cs typeface="Courier New" pitchFamily="49" charset="0"/>
              </a:rPr>
              <a:t> 0..1,0..L </a:t>
            </a:r>
            <a:r>
              <a:rPr lang="en-US" sz="2800" b="1" dirty="0" smtClean="0">
                <a:solidFill>
                  <a:schemeClr val="tx1"/>
                </a:solidFill>
                <a:latin typeface="Courier New" pitchFamily="49" charset="0"/>
                <a:ea typeface="Verdana" pitchFamily="34" charset="0"/>
                <a:cs typeface="Courier New" pitchFamily="49" charset="0"/>
              </a:rPr>
              <a:t>of</a:t>
            </a:r>
            <a:r>
              <a:rPr lang="en-US" sz="2800" b="1" dirty="0" smtClean="0">
                <a:latin typeface="Courier New" pitchFamily="49" charset="0"/>
                <a:ea typeface="Verdana" pitchFamily="34" charset="0"/>
                <a:cs typeface="Courier New" pitchFamily="49" charset="0"/>
              </a:rPr>
              <a:t> Value</a:t>
            </a:r>
          </a:p>
          <a:p>
            <a:pPr algn="l"/>
            <a:r>
              <a:rPr lang="en-US" sz="2800" b="1" dirty="0" smtClean="0">
                <a:latin typeface="Courier New" pitchFamily="49" charset="0"/>
                <a:ea typeface="Verdana" pitchFamily="34" charset="0"/>
                <a:cs typeface="Courier New" pitchFamily="49" charset="0"/>
              </a:rPr>
              <a:t>view: Value := my input value;</a:t>
            </a:r>
          </a:p>
          <a:p>
            <a:pPr algn="l"/>
            <a:r>
              <a:rPr lang="en-US" sz="2800" b="1" dirty="0" smtClean="0">
                <a:solidFill>
                  <a:schemeClr val="tx1"/>
                </a:solidFill>
                <a:latin typeface="Courier New" pitchFamily="49" charset="0"/>
                <a:ea typeface="Verdana" pitchFamily="34" charset="0"/>
                <a:cs typeface="Courier New" pitchFamily="49" charset="0"/>
              </a:rPr>
              <a:t>for</a:t>
            </a:r>
            <a:r>
              <a:rPr lang="en-US" sz="2800" b="1" dirty="0" smtClean="0">
                <a:latin typeface="Courier New" pitchFamily="49" charset="0"/>
                <a:ea typeface="Verdana" pitchFamily="34" charset="0"/>
                <a:cs typeface="Courier New" pitchFamily="49" charset="0"/>
              </a:rPr>
              <a:t> i: </a:t>
            </a:r>
            <a:r>
              <a:rPr lang="en-US" sz="2800" b="1" dirty="0" err="1" smtClean="0">
                <a:solidFill>
                  <a:schemeClr val="tx1"/>
                </a:solidFill>
                <a:latin typeface="Courier New" pitchFamily="49" charset="0"/>
                <a:ea typeface="Verdana" pitchFamily="34" charset="0"/>
                <a:cs typeface="Courier New" pitchFamily="49" charset="0"/>
              </a:rPr>
              <a:t>int</a:t>
            </a:r>
            <a:r>
              <a:rPr lang="en-US" sz="2800" b="1" dirty="0" smtClean="0">
                <a:latin typeface="Courier New" pitchFamily="49" charset="0"/>
                <a:ea typeface="Verdana" pitchFamily="34" charset="0"/>
                <a:cs typeface="Courier New" pitchFamily="49" charset="0"/>
              </a:rPr>
              <a:t> := 0 </a:t>
            </a:r>
            <a:r>
              <a:rPr lang="en-US" sz="2800" b="1" dirty="0" smtClean="0">
                <a:solidFill>
                  <a:schemeClr val="tx1"/>
                </a:solidFill>
                <a:latin typeface="Courier New" pitchFamily="49" charset="0"/>
                <a:ea typeface="Verdana" pitchFamily="34" charset="0"/>
                <a:cs typeface="Courier New" pitchFamily="49" charset="0"/>
              </a:rPr>
              <a:t>to</a:t>
            </a:r>
            <a:r>
              <a:rPr lang="en-US" sz="2800" b="1" dirty="0" smtClean="0">
                <a:latin typeface="Courier New" pitchFamily="49" charset="0"/>
                <a:ea typeface="Verdana" pitchFamily="34" charset="0"/>
                <a:cs typeface="Courier New" pitchFamily="49" charset="0"/>
              </a:rPr>
              <a:t> L </a:t>
            </a:r>
            <a:r>
              <a:rPr lang="en-US" sz="2800" b="1" dirty="0" smtClean="0">
                <a:solidFill>
                  <a:schemeClr val="tx1"/>
                </a:solidFill>
                <a:latin typeface="Courier New" pitchFamily="49" charset="0"/>
                <a:ea typeface="Verdana" pitchFamily="34" charset="0"/>
                <a:cs typeface="Courier New" pitchFamily="49" charset="0"/>
              </a:rPr>
              <a:t>do</a:t>
            </a:r>
          </a:p>
          <a:p>
            <a:pPr algn="l"/>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t>
            </a:r>
            <a:r>
              <a:rPr lang="en-US" sz="2800" b="1" dirty="0" err="1" smtClean="0">
                <a:latin typeface="Courier New" pitchFamily="49" charset="0"/>
                <a:ea typeface="Verdana" pitchFamily="34" charset="0"/>
                <a:cs typeface="Courier New" pitchFamily="49" charset="0"/>
              </a:rPr>
              <a:t>i</a:t>
            </a:r>
            <a:r>
              <a:rPr lang="en-US" sz="2800" b="1" dirty="0" smtClean="0">
                <a:latin typeface="Courier New" pitchFamily="49" charset="0"/>
                <a:ea typeface="Verdana" pitchFamily="34" charset="0"/>
                <a:cs typeface="Courier New" pitchFamily="49" charset="0"/>
              </a:rPr>
              <a:t>][A] := view;</a:t>
            </a:r>
          </a:p>
          <a:p>
            <a:r>
              <a:rPr lang="en-US" sz="2800" b="1" dirty="0" smtClean="0">
                <a:latin typeface="Courier New" pitchFamily="49" charset="0"/>
                <a:ea typeface="Verdana" pitchFamily="34" charset="0"/>
                <a:cs typeface="Courier New" pitchFamily="49" charset="0"/>
              </a:rPr>
              <a:t>  view := view +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 + </a:t>
            </a:r>
            <a:r>
              <a:rPr lang="en-US" sz="2800" b="1" dirty="0" err="1">
                <a:latin typeface="Courier New" pitchFamily="49" charset="0"/>
                <a:ea typeface="Verdana" pitchFamily="34" charset="0"/>
                <a:cs typeface="Courier New" pitchFamily="49" charset="0"/>
              </a:rPr>
              <a:t>mem</a:t>
            </a:r>
            <a:r>
              <a:rPr lang="en-US" sz="2800" b="1" dirty="0">
                <a:latin typeface="Courier New" pitchFamily="49" charset="0"/>
                <a:ea typeface="Verdana" pitchFamily="34" charset="0"/>
                <a:cs typeface="Courier New" pitchFamily="49" charset="0"/>
              </a:rPr>
              <a:t>[B];</a:t>
            </a:r>
            <a:endParaRPr lang="en-US" sz="2800" b="1" dirty="0" smtClean="0">
              <a:latin typeface="Courier New" pitchFamily="49" charset="0"/>
              <a:ea typeface="Verdana" pitchFamily="34" charset="0"/>
              <a:cs typeface="Courier New" pitchFamily="49" charset="0"/>
            </a:endParaRPr>
          </a:p>
          <a:p>
            <a:pPr algn="l"/>
            <a:r>
              <a:rPr lang="en-US" sz="2800" b="1" dirty="0" smtClean="0">
                <a:solidFill>
                  <a:schemeClr val="tx1"/>
                </a:solidFill>
                <a:latin typeface="Courier New" pitchFamily="49" charset="0"/>
                <a:ea typeface="Verdana" pitchFamily="34" charset="0"/>
                <a:cs typeface="Courier New" pitchFamily="49" charset="0"/>
              </a:rPr>
              <a:t>return</a:t>
            </a:r>
            <a:r>
              <a:rPr lang="en-US" sz="2800" b="1" dirty="0" smtClean="0">
                <a:latin typeface="Courier New" pitchFamily="49" charset="0"/>
                <a:ea typeface="Verdana" pitchFamily="34" charset="0"/>
                <a:cs typeface="Courier New" pitchFamily="49" charset="0"/>
              </a:rPr>
              <a:t> </a:t>
            </a:r>
            <a:r>
              <a:rPr lang="el-GR" sz="2800" b="1" dirty="0" smtClean="0">
                <a:solidFill>
                  <a:schemeClr val="tx1"/>
                </a:solidFill>
                <a:latin typeface="Arial" pitchFamily="34" charset="0"/>
                <a:ea typeface="Verdana" pitchFamily="34" charset="0"/>
                <a:cs typeface="Arial" pitchFamily="34" charset="0"/>
              </a:rPr>
              <a:t>δ</a:t>
            </a:r>
            <a:r>
              <a:rPr lang="en-US" sz="2800" b="1" dirty="0" smtClean="0">
                <a:latin typeface="Courier New" pitchFamily="49" charset="0"/>
                <a:ea typeface="Verdana" pitchFamily="34" charset="0"/>
                <a:cs typeface="Courier New" pitchFamily="49" charset="0"/>
              </a:rPr>
              <a:t>(view)</a:t>
            </a:r>
            <a:endParaRPr lang="en-US" sz="2800" b="1" dirty="0">
              <a:latin typeface="Courier New" pitchFamily="49" charset="0"/>
              <a:ea typeface="Verdana" pitchFamily="34" charset="0"/>
              <a:cs typeface="Courier New" pitchFamily="49" charset="0"/>
            </a:endParaRPr>
          </a:p>
        </p:txBody>
      </p:sp>
    </p:spTree>
    <p:extLst>
      <p:ext uri="{BB962C8B-B14F-4D97-AF65-F5344CB8AC3E}">
        <p14:creationId xmlns:p14="http://schemas.microsoft.com/office/powerpoint/2010/main" val="395373326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811213" y="1970088"/>
            <a:ext cx="7761287" cy="2677656"/>
          </a:xfrm>
          <a:prstGeom prst="rect">
            <a:avLst/>
          </a:prstGeom>
          <a:solidFill>
            <a:srgbClr val="FFFFCC"/>
          </a:solidFill>
          <a:ln w="9525">
            <a:noFill/>
            <a:miter lim="800000"/>
            <a:headEnd/>
            <a:tailEnd/>
          </a:ln>
        </p:spPr>
        <p:txBody>
          <a:bodyPr wrap="square">
            <a:spAutoFit/>
          </a:bodyPr>
          <a:lstStyle/>
          <a:p>
            <a:pPr algn="l"/>
            <a:r>
              <a:rPr lang="en-US" sz="2800" b="1" dirty="0" smtClean="0">
                <a:solidFill>
                  <a:schemeClr val="bg1">
                    <a:lumMod val="75000"/>
                  </a:schemeClr>
                </a:solidFill>
                <a:latin typeface="Courier New" pitchFamily="49" charset="0"/>
                <a:ea typeface="Verdana" pitchFamily="34" charset="0"/>
                <a:cs typeface="Courier New" pitchFamily="49" charset="0"/>
              </a:rPr>
              <a:t>shared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 array 0..1,0..L of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Value := my input value;</a:t>
            </a:r>
          </a:p>
          <a:p>
            <a:pPr algn="l"/>
            <a:r>
              <a:rPr lang="en-US" sz="2800" b="1" dirty="0" smtClean="0">
                <a:solidFill>
                  <a:schemeClr val="tx1"/>
                </a:solidFill>
                <a:latin typeface="Courier New" pitchFamily="49" charset="0"/>
                <a:ea typeface="Verdana" pitchFamily="34" charset="0"/>
                <a:cs typeface="Courier New" pitchFamily="49" charset="0"/>
              </a:rPr>
              <a:t>for</a:t>
            </a:r>
            <a:r>
              <a:rPr lang="en-US" sz="2800" b="1" dirty="0" smtClean="0">
                <a:latin typeface="Courier New" pitchFamily="49" charset="0"/>
                <a:ea typeface="Verdana" pitchFamily="34" charset="0"/>
                <a:cs typeface="Courier New" pitchFamily="49" charset="0"/>
              </a:rPr>
              <a:t> i: </a:t>
            </a:r>
            <a:r>
              <a:rPr lang="en-US" sz="2800" b="1" dirty="0" err="1" smtClean="0">
                <a:solidFill>
                  <a:schemeClr val="tx1"/>
                </a:solidFill>
                <a:latin typeface="Courier New" pitchFamily="49" charset="0"/>
                <a:ea typeface="Verdana" pitchFamily="34" charset="0"/>
                <a:cs typeface="Courier New" pitchFamily="49" charset="0"/>
              </a:rPr>
              <a:t>int</a:t>
            </a:r>
            <a:r>
              <a:rPr lang="en-US" sz="2800" b="1" dirty="0" smtClean="0">
                <a:latin typeface="Courier New" pitchFamily="49" charset="0"/>
                <a:ea typeface="Verdana" pitchFamily="34" charset="0"/>
                <a:cs typeface="Courier New" pitchFamily="49" charset="0"/>
              </a:rPr>
              <a:t> := 0 </a:t>
            </a:r>
            <a:r>
              <a:rPr lang="en-US" sz="2800" b="1" dirty="0" smtClean="0">
                <a:solidFill>
                  <a:schemeClr val="tx1"/>
                </a:solidFill>
                <a:latin typeface="Courier New" pitchFamily="49" charset="0"/>
                <a:ea typeface="Verdana" pitchFamily="34" charset="0"/>
                <a:cs typeface="Courier New" pitchFamily="49" charset="0"/>
              </a:rPr>
              <a:t>to</a:t>
            </a:r>
            <a:r>
              <a:rPr lang="en-US" sz="2800" b="1" dirty="0" smtClean="0">
                <a:latin typeface="Courier New" pitchFamily="49" charset="0"/>
                <a:ea typeface="Verdana" pitchFamily="34" charset="0"/>
                <a:cs typeface="Courier New" pitchFamily="49" charset="0"/>
              </a:rPr>
              <a:t> L </a:t>
            </a:r>
            <a:r>
              <a:rPr lang="en-US" sz="2800" b="1" dirty="0" smtClean="0">
                <a:solidFill>
                  <a:schemeClr val="tx1"/>
                </a:solidFill>
                <a:latin typeface="Courier New" pitchFamily="49" charset="0"/>
                <a:ea typeface="Verdana" pitchFamily="34" charset="0"/>
                <a:cs typeface="Courier New" pitchFamily="49" charset="0"/>
              </a:rPr>
              <a:t>do</a:t>
            </a:r>
          </a:p>
          <a:p>
            <a:pPr algn="l"/>
            <a:r>
              <a:rPr lang="en-US" sz="2800" b="1" dirty="0" smtClean="0">
                <a:latin typeface="Courier New" pitchFamily="49" charset="0"/>
                <a:ea typeface="Verdana" pitchFamily="34" charset="0"/>
                <a:cs typeface="Courier New" pitchFamily="49" charset="0"/>
              </a:rPr>
              <a:t>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a:t>
            </a:r>
            <a:r>
              <a:rPr lang="en-US" sz="2800" b="1" dirty="0" err="1" smtClean="0">
                <a:solidFill>
                  <a:schemeClr val="bg1">
                    <a:lumMod val="75000"/>
                  </a:schemeClr>
                </a:solidFill>
                <a:latin typeface="Courier New" pitchFamily="49" charset="0"/>
                <a:ea typeface="Verdana" pitchFamily="34" charset="0"/>
                <a:cs typeface="Courier New" pitchFamily="49" charset="0"/>
              </a:rPr>
              <a:t>i</a:t>
            </a:r>
            <a:r>
              <a:rPr lang="en-US" sz="2800" b="1" dirty="0" smtClean="0">
                <a:solidFill>
                  <a:schemeClr val="bg1">
                    <a:lumMod val="75000"/>
                  </a:schemeClr>
                </a:solidFill>
                <a:latin typeface="Courier New" pitchFamily="49" charset="0"/>
                <a:ea typeface="Verdana" pitchFamily="34" charset="0"/>
                <a:cs typeface="Courier New" pitchFamily="49" charset="0"/>
              </a:rPr>
              <a:t>][A] := view;</a:t>
            </a:r>
          </a:p>
          <a:p>
            <a:r>
              <a:rPr lang="en-US" sz="2800" b="1" dirty="0" smtClean="0">
                <a:solidFill>
                  <a:schemeClr val="bg1">
                    <a:lumMod val="75000"/>
                  </a:schemeClr>
                </a:solidFill>
                <a:latin typeface="Courier New" pitchFamily="49" charset="0"/>
                <a:ea typeface="Verdana" pitchFamily="34" charset="0"/>
                <a:cs typeface="Courier New" pitchFamily="49" charset="0"/>
              </a:rPr>
              <a:t>  </a:t>
            </a:r>
            <a:r>
              <a:rPr lang="en-US" sz="2800" b="1" dirty="0">
                <a:solidFill>
                  <a:schemeClr val="bg1">
                    <a:lumMod val="75000"/>
                  </a:schemeClr>
                </a:solidFill>
                <a:latin typeface="Courier New" pitchFamily="49" charset="0"/>
                <a:ea typeface="Verdana" pitchFamily="34" charset="0"/>
                <a:cs typeface="Courier New" pitchFamily="49" charset="0"/>
              </a:rPr>
              <a:t>view := view + </a:t>
            </a:r>
            <a:r>
              <a:rPr lang="en-US" sz="2800" b="1" dirty="0" err="1">
                <a:solidFill>
                  <a:schemeClr val="bg1">
                    <a:lumMod val="75000"/>
                  </a:schemeClr>
                </a:solidFill>
                <a:latin typeface="Courier New" pitchFamily="49" charset="0"/>
                <a:ea typeface="Verdana" pitchFamily="34" charset="0"/>
                <a:cs typeface="Courier New" pitchFamily="49" charset="0"/>
              </a:rPr>
              <a:t>mem</a:t>
            </a:r>
            <a:r>
              <a:rPr lang="en-US" sz="2800" b="1" dirty="0">
                <a:solidFill>
                  <a:schemeClr val="bg1">
                    <a:lumMod val="75000"/>
                  </a:schemeClr>
                </a:solidFill>
                <a:latin typeface="Courier New" pitchFamily="49" charset="0"/>
                <a:ea typeface="Verdana" pitchFamily="34" charset="0"/>
                <a:cs typeface="Courier New" pitchFamily="49" charset="0"/>
              </a:rPr>
              <a:t>[A] + </a:t>
            </a:r>
            <a:r>
              <a:rPr lang="en-US" sz="2800" b="1" dirty="0" err="1">
                <a:solidFill>
                  <a:schemeClr val="bg1">
                    <a:lumMod val="75000"/>
                  </a:schemeClr>
                </a:solidFill>
                <a:latin typeface="Courier New" pitchFamily="49" charset="0"/>
                <a:ea typeface="Verdana" pitchFamily="34" charset="0"/>
                <a:cs typeface="Courier New" pitchFamily="49" charset="0"/>
              </a:rPr>
              <a:t>mem</a:t>
            </a:r>
            <a:r>
              <a:rPr lang="en-US" sz="2800" b="1" dirty="0">
                <a:solidFill>
                  <a:schemeClr val="bg1">
                    <a:lumMod val="75000"/>
                  </a:schemeClr>
                </a:solidFill>
                <a:latin typeface="Courier New" pitchFamily="49" charset="0"/>
                <a:ea typeface="Verdana" pitchFamily="34" charset="0"/>
                <a:cs typeface="Courier New" pitchFamily="49" charset="0"/>
              </a:rPr>
              <a:t>[B];</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5" name="Text Box 122"/>
          <p:cNvSpPr txBox="1">
            <a:spLocks noChangeArrowheads="1"/>
          </p:cNvSpPr>
          <p:nvPr/>
        </p:nvSpPr>
        <p:spPr bwMode="auto">
          <a:xfrm>
            <a:off x="1344173" y="3492824"/>
            <a:ext cx="433644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As before, run for </a:t>
            </a:r>
            <a:r>
              <a:rPr lang="en-US" sz="2800" b="1" dirty="0" smtClean="0">
                <a:solidFill>
                  <a:schemeClr val="tx1"/>
                </a:solidFill>
                <a:latin typeface="Courier New" panose="02070309020205020404" pitchFamily="49" charset="0"/>
                <a:cs typeface="Courier New" panose="02070309020205020404" pitchFamily="49" charset="0"/>
              </a:rPr>
              <a:t>L</a:t>
            </a:r>
            <a:r>
              <a:rPr lang="en-US" sz="2800" dirty="0" smtClean="0">
                <a:latin typeface="Arial" pitchFamily="34" charset="0"/>
                <a:cs typeface="Arial" pitchFamily="34" charset="0"/>
              </a:rPr>
              <a:t> layers</a:t>
            </a:r>
            <a:endParaRPr lang="en-US" sz="2800" dirty="0" smtClean="0">
              <a:solidFill>
                <a:schemeClr val="tx1"/>
              </a:solidFill>
              <a:latin typeface="Arial" pitchFamily="34" charset="0"/>
              <a:cs typeface="Arial" pitchFamily="34" charset="0"/>
            </a:endParaRPr>
          </a:p>
        </p:txBody>
      </p:sp>
      <p:sp>
        <p:nvSpPr>
          <p:cNvPr id="2" name="Title 1"/>
          <p:cNvSpPr>
            <a:spLocks noGrp="1"/>
          </p:cNvSpPr>
          <p:nvPr>
            <p:ph type="title"/>
          </p:nvPr>
        </p:nvSpPr>
        <p:spPr/>
        <p:txBody>
          <a:bodyPr/>
          <a:lstStyle/>
          <a:p>
            <a:r>
              <a:rPr lang="en-US" dirty="0" smtClean="0"/>
              <a:t>Layered Read-Write Protocol</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6" name="Slide Number Placeholder 5"/>
          <p:cNvSpPr>
            <a:spLocks noGrp="1"/>
          </p:cNvSpPr>
          <p:nvPr>
            <p:ph type="sldNum" sz="quarter" idx="11"/>
          </p:nvPr>
        </p:nvSpPr>
        <p:spPr/>
        <p:txBody>
          <a:bodyPr/>
          <a:lstStyle/>
          <a:p>
            <a:pPr>
              <a:defRPr/>
            </a:pPr>
            <a:fld id="{D00CE9E0-F6A1-4E8E-BB09-1EDDAB12400D}" type="slidenum">
              <a:rPr lang="en-US" smtClean="0"/>
              <a:pPr>
                <a:defRPr/>
              </a:pPr>
              <a:t>104</a:t>
            </a:fld>
            <a:endParaRPr lang="en-US"/>
          </a:p>
        </p:txBody>
      </p:sp>
    </p:spTree>
    <p:extLst>
      <p:ext uri="{BB962C8B-B14F-4D97-AF65-F5344CB8AC3E}">
        <p14:creationId xmlns:p14="http://schemas.microsoft.com/office/powerpoint/2010/main" val="187257529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811213" y="1970088"/>
            <a:ext cx="7761287" cy="2677656"/>
          </a:xfrm>
          <a:prstGeom prst="rect">
            <a:avLst/>
          </a:prstGeom>
          <a:solidFill>
            <a:srgbClr val="FFFFCC"/>
          </a:solidFill>
          <a:ln w="9525">
            <a:noFill/>
            <a:miter lim="800000"/>
            <a:headEnd/>
            <a:tailEnd/>
          </a:ln>
        </p:spPr>
        <p:txBody>
          <a:bodyPr wrap="square">
            <a:spAutoFit/>
          </a:bodyPr>
          <a:lstStyle/>
          <a:p>
            <a:pPr algn="l"/>
            <a:r>
              <a:rPr lang="en-US" sz="2800" b="1" dirty="0" smtClean="0">
                <a:solidFill>
                  <a:schemeClr val="bg1">
                    <a:lumMod val="75000"/>
                  </a:schemeClr>
                </a:solidFill>
                <a:latin typeface="Courier New" pitchFamily="49" charset="0"/>
                <a:ea typeface="Verdana" pitchFamily="34" charset="0"/>
                <a:cs typeface="Courier New" pitchFamily="49" charset="0"/>
              </a:rPr>
              <a:t>shared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 array 0..1,0..L of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Value := my input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for i: </a:t>
            </a:r>
            <a:r>
              <a:rPr lang="en-US" sz="2800" b="1" dirty="0" err="1" smtClean="0">
                <a:solidFill>
                  <a:schemeClr val="bg1">
                    <a:lumMod val="75000"/>
                  </a:schemeClr>
                </a:solidFill>
                <a:latin typeface="Courier New" pitchFamily="49" charset="0"/>
                <a:ea typeface="Verdana" pitchFamily="34" charset="0"/>
                <a:cs typeface="Courier New" pitchFamily="49" charset="0"/>
              </a:rPr>
              <a:t>int</a:t>
            </a:r>
            <a:r>
              <a:rPr lang="en-US" sz="2800" b="1" dirty="0" smtClean="0">
                <a:solidFill>
                  <a:schemeClr val="bg1">
                    <a:lumMod val="75000"/>
                  </a:schemeClr>
                </a:solidFill>
                <a:latin typeface="Courier New" pitchFamily="49" charset="0"/>
                <a:ea typeface="Verdana" pitchFamily="34" charset="0"/>
                <a:cs typeface="Courier New" pitchFamily="49" charset="0"/>
              </a:rPr>
              <a:t> := 0 to L do</a:t>
            </a:r>
          </a:p>
          <a:p>
            <a:pPr algn="l"/>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t>
            </a:r>
            <a:r>
              <a:rPr lang="en-US" sz="2800" b="1" dirty="0" err="1" smtClean="0">
                <a:latin typeface="Courier New" pitchFamily="49" charset="0"/>
                <a:ea typeface="Verdana" pitchFamily="34" charset="0"/>
                <a:cs typeface="Courier New" pitchFamily="49" charset="0"/>
              </a:rPr>
              <a:t>i</a:t>
            </a:r>
            <a:r>
              <a:rPr lang="en-US" sz="2800" b="1" dirty="0" smtClean="0">
                <a:latin typeface="Courier New" pitchFamily="49" charset="0"/>
                <a:ea typeface="Verdana" pitchFamily="34" charset="0"/>
                <a:cs typeface="Courier New" pitchFamily="49" charset="0"/>
              </a:rPr>
              <a:t>][A] := view;</a:t>
            </a:r>
          </a:p>
          <a:p>
            <a:r>
              <a:rPr lang="en-US" sz="2800" b="1" dirty="0" smtClean="0">
                <a:latin typeface="Courier New" pitchFamily="49" charset="0"/>
                <a:ea typeface="Verdana" pitchFamily="34" charset="0"/>
                <a:cs typeface="Courier New" pitchFamily="49" charset="0"/>
              </a:rPr>
              <a:t>  </a:t>
            </a:r>
            <a:r>
              <a:rPr lang="en-US" sz="2800" b="1" dirty="0">
                <a:latin typeface="Courier New" pitchFamily="49" charset="0"/>
                <a:ea typeface="Verdana" pitchFamily="34" charset="0"/>
                <a:cs typeface="Courier New" pitchFamily="49" charset="0"/>
              </a:rPr>
              <a:t>view := view + </a:t>
            </a:r>
            <a:r>
              <a:rPr lang="en-US" sz="2800" b="1" dirty="0" err="1">
                <a:latin typeface="Courier New" pitchFamily="49" charset="0"/>
                <a:ea typeface="Verdana" pitchFamily="34" charset="0"/>
                <a:cs typeface="Courier New" pitchFamily="49" charset="0"/>
              </a:rPr>
              <a:t>mem</a:t>
            </a:r>
            <a:r>
              <a:rPr lang="en-US" sz="2800" b="1" dirty="0">
                <a:latin typeface="Courier New" pitchFamily="49" charset="0"/>
                <a:ea typeface="Verdana" pitchFamily="34" charset="0"/>
                <a:cs typeface="Courier New" pitchFamily="49" charset="0"/>
              </a:rPr>
              <a:t>[A] + </a:t>
            </a:r>
            <a:r>
              <a:rPr lang="en-US" sz="2800" b="1" dirty="0" err="1">
                <a:latin typeface="Courier New" pitchFamily="49" charset="0"/>
                <a:ea typeface="Verdana" pitchFamily="34" charset="0"/>
                <a:cs typeface="Courier New" pitchFamily="49" charset="0"/>
              </a:rPr>
              <a:t>mem</a:t>
            </a:r>
            <a:r>
              <a:rPr lang="en-US" sz="2800" b="1" dirty="0">
                <a:latin typeface="Courier New" pitchFamily="49" charset="0"/>
                <a:ea typeface="Verdana" pitchFamily="34" charset="0"/>
                <a:cs typeface="Courier New" pitchFamily="49" charset="0"/>
              </a:rPr>
              <a:t>[B];</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2" name="Title 1"/>
          <p:cNvSpPr>
            <a:spLocks noGrp="1"/>
          </p:cNvSpPr>
          <p:nvPr>
            <p:ph type="title"/>
          </p:nvPr>
        </p:nvSpPr>
        <p:spPr/>
        <p:txBody>
          <a:bodyPr/>
          <a:lstStyle/>
          <a:p>
            <a:r>
              <a:rPr lang="en-US" dirty="0" smtClean="0"/>
              <a:t>Layered Read-Write Protocol</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5" name="Text Box 122"/>
          <p:cNvSpPr txBox="1">
            <a:spLocks noChangeArrowheads="1"/>
          </p:cNvSpPr>
          <p:nvPr/>
        </p:nvSpPr>
        <p:spPr bwMode="auto">
          <a:xfrm>
            <a:off x="1098070" y="4386134"/>
            <a:ext cx="696056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Each layer uses a distinct, “clean” memory</a:t>
            </a:r>
            <a:endParaRPr lang="en-US" sz="2800" dirty="0" smtClean="0">
              <a:solidFill>
                <a:schemeClr val="tx1"/>
              </a:solidFill>
              <a:latin typeface="Arial" pitchFamily="34" charset="0"/>
              <a:cs typeface="Arial" pitchFamily="34" charset="0"/>
            </a:endParaRPr>
          </a:p>
        </p:txBody>
      </p:sp>
      <p:sp>
        <p:nvSpPr>
          <p:cNvPr id="6" name="Slide Number Placeholder 5"/>
          <p:cNvSpPr>
            <a:spLocks noGrp="1"/>
          </p:cNvSpPr>
          <p:nvPr>
            <p:ph type="sldNum" sz="quarter" idx="11"/>
          </p:nvPr>
        </p:nvSpPr>
        <p:spPr/>
        <p:txBody>
          <a:bodyPr/>
          <a:lstStyle/>
          <a:p>
            <a:pPr>
              <a:defRPr/>
            </a:pPr>
            <a:fld id="{D00CE9E0-F6A1-4E8E-BB09-1EDDAB12400D}" type="slidenum">
              <a:rPr lang="en-US" smtClean="0"/>
              <a:pPr>
                <a:defRPr/>
              </a:pPr>
              <a:t>105</a:t>
            </a:fld>
            <a:endParaRPr lang="en-US"/>
          </a:p>
        </p:txBody>
      </p:sp>
    </p:spTree>
    <p:extLst>
      <p:ext uri="{BB962C8B-B14F-4D97-AF65-F5344CB8AC3E}">
        <p14:creationId xmlns:p14="http://schemas.microsoft.com/office/powerpoint/2010/main" val="70702216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Layered R-W </a:t>
            </a:r>
            <a:r>
              <a:rPr lang="en-US" dirty="0"/>
              <a:t>Protocol Graph</a:t>
            </a:r>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dirty="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2" name="Group 1"/>
          <p:cNvGrpSpPr/>
          <p:nvPr/>
        </p:nvGrpSpPr>
        <p:grpSpPr>
          <a:xfrm>
            <a:off x="3421332" y="2251950"/>
            <a:ext cx="2606137" cy="622300"/>
            <a:chOff x="3268932" y="2518650"/>
            <a:chExt cx="2606137" cy="622300"/>
          </a:xfrm>
        </p:grpSpPr>
        <p:sp>
          <p:nvSpPr>
            <p:cNvPr id="18" name="Oval 17"/>
            <p:cNvSpPr/>
            <p:nvPr/>
          </p:nvSpPr>
          <p:spPr>
            <a:xfrm>
              <a:off x="5252769" y="25186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sp>
          <p:nvSpPr>
            <p:cNvPr id="19" name="Oval 18"/>
            <p:cNvSpPr/>
            <p:nvPr/>
          </p:nvSpPr>
          <p:spPr>
            <a:xfrm>
              <a:off x="3268932" y="25186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endParaRPr lang="en-US" sz="2800" dirty="0" smtClean="0">
                <a:solidFill>
                  <a:schemeClr val="bg1"/>
                </a:solidFill>
                <a:latin typeface="cmsy10"/>
                <a:cs typeface="Arial" pitchFamily="34" charset="0"/>
              </a:endParaRPr>
            </a:p>
          </p:txBody>
        </p:sp>
        <p:cxnSp>
          <p:nvCxnSpPr>
            <p:cNvPr id="23" name="Straight Connector 22"/>
            <p:cNvCxnSpPr/>
            <p:nvPr/>
          </p:nvCxnSpPr>
          <p:spPr bwMode="auto">
            <a:xfrm>
              <a:off x="3891208" y="2829800"/>
              <a:ext cx="1361585" cy="0"/>
            </a:xfrm>
            <a:prstGeom prst="line">
              <a:avLst/>
            </a:prstGeom>
            <a:noFill/>
            <a:ln w="57150" cap="flat" cmpd="sng" algn="ctr">
              <a:solidFill>
                <a:schemeClr val="tx1"/>
              </a:solidFill>
              <a:prstDash val="solid"/>
              <a:round/>
              <a:headEnd type="none" w="med" len="med"/>
              <a:tailEnd type="none" w="med" len="med"/>
            </a:ln>
            <a:effectLst/>
          </p:spPr>
        </p:cxnSp>
      </p:grpSp>
      <p:grpSp>
        <p:nvGrpSpPr>
          <p:cNvPr id="14" name="Group 13"/>
          <p:cNvGrpSpPr/>
          <p:nvPr/>
        </p:nvGrpSpPr>
        <p:grpSpPr>
          <a:xfrm>
            <a:off x="1437495" y="4639550"/>
            <a:ext cx="6573810" cy="622300"/>
            <a:chOff x="1562100" y="3775950"/>
            <a:chExt cx="6573810" cy="622300"/>
          </a:xfrm>
        </p:grpSpPr>
        <p:sp>
          <p:nvSpPr>
            <p:cNvPr id="15" name="Oval 14"/>
            <p:cNvSpPr/>
            <p:nvPr/>
          </p:nvSpPr>
          <p:spPr>
            <a:xfrm>
              <a:off x="1562100"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a:t>
              </a:r>
              <a:r>
                <a:rPr lang="en-US" sz="2800" dirty="0" smtClean="0">
                  <a:solidFill>
                    <a:schemeClr val="bg1"/>
                  </a:solidFill>
                  <a:latin typeface="cmsy10"/>
                  <a:cs typeface="Arial" pitchFamily="34" charset="0"/>
                </a:rPr>
                <a:t>?</a:t>
              </a:r>
            </a:p>
          </p:txBody>
        </p:sp>
        <p:cxnSp>
          <p:nvCxnSpPr>
            <p:cNvPr id="16" name="Straight Connector 15"/>
            <p:cNvCxnSpPr/>
            <p:nvPr/>
          </p:nvCxnSpPr>
          <p:spPr bwMode="auto">
            <a:xfrm>
              <a:off x="2184376" y="4087100"/>
              <a:ext cx="1361585" cy="0"/>
            </a:xfrm>
            <a:prstGeom prst="line">
              <a:avLst/>
            </a:prstGeom>
            <a:noFill/>
            <a:ln w="57150" cap="flat" cmpd="sng" algn="ctr">
              <a:solidFill>
                <a:schemeClr val="tx1"/>
              </a:solidFill>
              <a:prstDash val="solid"/>
              <a:round/>
              <a:headEnd type="none" w="med" len="med"/>
              <a:tailEnd type="none" w="med" len="med"/>
            </a:ln>
            <a:effectLst/>
          </p:spPr>
        </p:cxnSp>
        <p:sp>
          <p:nvSpPr>
            <p:cNvPr id="17" name="Oval 16"/>
            <p:cNvSpPr/>
            <p:nvPr/>
          </p:nvSpPr>
          <p:spPr>
            <a:xfrm>
              <a:off x="5529774" y="3775950"/>
              <a:ext cx="622300" cy="622300"/>
            </a:xfrm>
            <a:prstGeom prst="ellipse">
              <a:avLst/>
            </a:prstGeom>
            <a:solidFill>
              <a:srgbClr val="FF0000"/>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1" name="Oval 20"/>
            <p:cNvSpPr/>
            <p:nvPr/>
          </p:nvSpPr>
          <p:spPr>
            <a:xfrm>
              <a:off x="3545937"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Arial" pitchFamily="34" charset="0"/>
                  <a:cs typeface="Arial" pitchFamily="34" charset="0"/>
                </a:rPr>
                <a:t>01</a:t>
              </a:r>
              <a:endParaRPr lang="en-US" sz="2800" dirty="0" smtClean="0">
                <a:solidFill>
                  <a:schemeClr val="bg1"/>
                </a:solidFill>
                <a:latin typeface="cmsy10"/>
                <a:cs typeface="Arial" pitchFamily="34" charset="0"/>
              </a:endParaRPr>
            </a:p>
          </p:txBody>
        </p:sp>
        <p:sp>
          <p:nvSpPr>
            <p:cNvPr id="22" name="Oval 21"/>
            <p:cNvSpPr/>
            <p:nvPr/>
          </p:nvSpPr>
          <p:spPr>
            <a:xfrm>
              <a:off x="7513610" y="3775950"/>
              <a:ext cx="622300" cy="622300"/>
            </a:xfrm>
            <a:prstGeom prst="ellipse">
              <a:avLst/>
            </a:prstGeom>
            <a:solidFill>
              <a:srgbClr val="0000FF"/>
            </a:solidFill>
            <a:ln w="38100">
              <a:solidFill>
                <a:schemeClr val="tx1"/>
              </a:solidFill>
            </a:ln>
          </p:spPr>
          <p:txBody>
            <a:bodyPr wrap="none" rtlCol="0" anchor="ctr">
              <a:noAutofit/>
            </a:bodyPr>
            <a:lstStyle/>
            <a:p>
              <a:pPr algn="ctr">
                <a:buNone/>
              </a:pPr>
              <a:r>
                <a:rPr lang="en-US" sz="2800" dirty="0" smtClean="0">
                  <a:solidFill>
                    <a:schemeClr val="bg1"/>
                  </a:solidFill>
                  <a:latin typeface="cmsy10"/>
                  <a:cs typeface="Arial" pitchFamily="34" charset="0"/>
                </a:rPr>
                <a:t>?</a:t>
              </a:r>
              <a:r>
                <a:rPr lang="en-US" sz="2800" dirty="0" smtClean="0">
                  <a:solidFill>
                    <a:schemeClr val="bg1"/>
                  </a:solidFill>
                  <a:latin typeface="Arial" pitchFamily="34" charset="0"/>
                  <a:cs typeface="Arial" pitchFamily="34" charset="0"/>
                </a:rPr>
                <a:t>1</a:t>
              </a:r>
              <a:endParaRPr lang="en-US" sz="2800" dirty="0" smtClean="0">
                <a:solidFill>
                  <a:schemeClr val="bg1"/>
                </a:solidFill>
                <a:latin typeface="cmsy10"/>
                <a:cs typeface="Arial" pitchFamily="34" charset="0"/>
              </a:endParaRPr>
            </a:p>
          </p:txBody>
        </p:sp>
        <p:cxnSp>
          <p:nvCxnSpPr>
            <p:cNvPr id="25" name="Straight Connector 24"/>
            <p:cNvCxnSpPr/>
            <p:nvPr/>
          </p:nvCxnSpPr>
          <p:spPr bwMode="auto">
            <a:xfrm>
              <a:off x="4168213" y="4087100"/>
              <a:ext cx="1361585" cy="0"/>
            </a:xfrm>
            <a:prstGeom prst="line">
              <a:avLst/>
            </a:prstGeom>
            <a:noFill/>
            <a:ln w="57150"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a:off x="6152050" y="4087100"/>
              <a:ext cx="1361585" cy="0"/>
            </a:xfrm>
            <a:prstGeom prst="line">
              <a:avLst/>
            </a:prstGeom>
            <a:noFill/>
            <a:ln w="57150" cap="flat" cmpd="sng" algn="ctr">
              <a:solidFill>
                <a:schemeClr val="tx1"/>
              </a:solidFill>
              <a:prstDash val="solid"/>
              <a:round/>
              <a:headEnd type="none" w="med" len="med"/>
              <a:tailEnd type="none" w="med" len="med"/>
            </a:ln>
            <a:effectLst/>
          </p:spPr>
        </p:cxnSp>
      </p:grpSp>
      <p:sp>
        <p:nvSpPr>
          <p:cNvPr id="29" name="Down Arrow 28"/>
          <p:cNvSpPr/>
          <p:nvPr/>
        </p:nvSpPr>
        <p:spPr>
          <a:xfrm>
            <a:off x="4069056" y="2958872"/>
            <a:ext cx="1310688" cy="1534464"/>
          </a:xfrm>
          <a:prstGeom prst="downArrow">
            <a:avLst/>
          </a:prstGeom>
          <a:solidFill>
            <a:schemeClr val="tx1"/>
          </a:solidFill>
          <a:ln w="38100">
            <a:solidFill>
              <a:schemeClr val="tx1"/>
            </a:solidFill>
          </a:ln>
        </p:spPr>
        <p:txBody>
          <a:bodyPr wrap="square" rtlCol="0" anchor="ctr">
            <a:noAutofit/>
          </a:bodyPr>
          <a:lstStyle/>
          <a:p>
            <a:pPr algn="ctr">
              <a:buNone/>
            </a:pPr>
            <a:r>
              <a:rPr lang="en-US" sz="2800" dirty="0" smtClean="0">
                <a:solidFill>
                  <a:schemeClr val="bg1"/>
                </a:solidFill>
                <a:latin typeface="cmmi10"/>
                <a:cs typeface="Arial" pitchFamily="34" charset="0"/>
              </a:rPr>
              <a:t>¥</a:t>
            </a:r>
          </a:p>
        </p:txBody>
      </p:sp>
      <p:sp>
        <p:nvSpPr>
          <p:cNvPr id="30" name="TextBox 113"/>
          <p:cNvSpPr txBox="1">
            <a:spLocks noChangeArrowheads="1"/>
          </p:cNvSpPr>
          <p:nvPr/>
        </p:nvSpPr>
        <p:spPr bwMode="auto">
          <a:xfrm>
            <a:off x="4506231" y="1563630"/>
            <a:ext cx="436338"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I</a:t>
            </a:r>
            <a:endParaRPr lang="en-US" sz="3600" b="1" dirty="0">
              <a:solidFill>
                <a:schemeClr val="tx1"/>
              </a:solidFill>
              <a:latin typeface="cmsy10"/>
              <a:ea typeface="Arial" pitchFamily="-72" charset="0"/>
              <a:cs typeface="Arial" pitchFamily="-72" charset="0"/>
            </a:endParaRPr>
          </a:p>
        </p:txBody>
      </p:sp>
      <p:sp>
        <p:nvSpPr>
          <p:cNvPr id="31" name="TextBox 115"/>
          <p:cNvSpPr txBox="1">
            <a:spLocks noChangeArrowheads="1"/>
          </p:cNvSpPr>
          <p:nvPr/>
        </p:nvSpPr>
        <p:spPr bwMode="auto">
          <a:xfrm>
            <a:off x="4471767" y="5259944"/>
            <a:ext cx="505267"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P</a:t>
            </a: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106</a:t>
            </a:fld>
            <a:endParaRPr lang="en-US"/>
          </a:p>
        </p:txBody>
      </p:sp>
    </p:spTree>
    <p:extLst>
      <p:ext uri="{BB962C8B-B14F-4D97-AF65-F5344CB8AC3E}">
        <p14:creationId xmlns:p14="http://schemas.microsoft.com/office/powerpoint/2010/main" val="296566899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 name="Group 408"/>
          <p:cNvGrpSpPr/>
          <p:nvPr/>
        </p:nvGrpSpPr>
        <p:grpSpPr>
          <a:xfrm>
            <a:off x="5814292" y="2599362"/>
            <a:ext cx="2258286" cy="2227189"/>
            <a:chOff x="5419617" y="1113124"/>
            <a:chExt cx="2258286" cy="2227189"/>
          </a:xfrm>
        </p:grpSpPr>
        <p:sp>
          <p:nvSpPr>
            <p:cNvPr id="252" name="Rectangle 251"/>
            <p:cNvSpPr/>
            <p:nvPr/>
          </p:nvSpPr>
          <p:spPr>
            <a:xfrm>
              <a:off x="5555615" y="1242767"/>
              <a:ext cx="1985063" cy="1985064"/>
            </a:xfrm>
            <a:prstGeom prst="rect">
              <a:avLst/>
            </a:prstGeom>
            <a:ln w="38100">
              <a:solidFill>
                <a:schemeClr val="tx1"/>
              </a:solidFill>
            </a:ln>
          </p:spPr>
          <p:txBody>
            <a:bodyPr rtlCol="0" anchor="ctr">
              <a:spAutoFit/>
            </a:bodyPr>
            <a:lstStyle/>
            <a:p>
              <a:pPr algn="ctr">
                <a:buNone/>
              </a:pPr>
              <a:endParaRPr lang="en-US" sz="2800" dirty="0" smtClean="0">
                <a:latin typeface="Arial" pitchFamily="34" charset="0"/>
                <a:cs typeface="Arial" pitchFamily="34" charset="0"/>
              </a:endParaRPr>
            </a:p>
          </p:txBody>
        </p:sp>
        <p:grpSp>
          <p:nvGrpSpPr>
            <p:cNvPr id="253" name="Group 240"/>
            <p:cNvGrpSpPr/>
            <p:nvPr/>
          </p:nvGrpSpPr>
          <p:grpSpPr>
            <a:xfrm>
              <a:off x="7389687" y="3095180"/>
              <a:ext cx="288216" cy="245133"/>
              <a:chOff x="3971925" y="781050"/>
              <a:chExt cx="307975" cy="261938"/>
            </a:xfrm>
          </p:grpSpPr>
          <p:sp>
            <p:nvSpPr>
              <p:cNvPr id="254" name="Oval 35"/>
              <p:cNvSpPr>
                <a:spLocks noChangeArrowheads="1"/>
              </p:cNvSpPr>
              <p:nvPr/>
            </p:nvSpPr>
            <p:spPr bwMode="auto">
              <a:xfrm>
                <a:off x="3971925" y="781050"/>
                <a:ext cx="307975" cy="261938"/>
              </a:xfrm>
              <a:prstGeom prst="ellipse">
                <a:avLst/>
              </a:prstGeom>
              <a:solidFill>
                <a:srgbClr val="FF0000"/>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5"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256" name="Group 243"/>
            <p:cNvGrpSpPr/>
            <p:nvPr/>
          </p:nvGrpSpPr>
          <p:grpSpPr>
            <a:xfrm>
              <a:off x="5419617" y="3095180"/>
              <a:ext cx="288216" cy="245133"/>
              <a:chOff x="3971925" y="781050"/>
              <a:chExt cx="307975" cy="261938"/>
            </a:xfrm>
          </p:grpSpPr>
          <p:sp>
            <p:nvSpPr>
              <p:cNvPr id="257" name="Oval 35"/>
              <p:cNvSpPr>
                <a:spLocks noChangeArrowheads="1"/>
              </p:cNvSpPr>
              <p:nvPr/>
            </p:nvSpPr>
            <p:spPr bwMode="auto">
              <a:xfrm>
                <a:off x="3971925" y="781050"/>
                <a:ext cx="307975" cy="261938"/>
              </a:xfrm>
              <a:prstGeom prst="ellipse">
                <a:avLst/>
              </a:prstGeom>
              <a:solidFill>
                <a:srgbClr val="0000FF"/>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58"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259" name="Group 246"/>
            <p:cNvGrpSpPr/>
            <p:nvPr/>
          </p:nvGrpSpPr>
          <p:grpSpPr>
            <a:xfrm>
              <a:off x="6723866" y="3095180"/>
              <a:ext cx="288216" cy="245133"/>
              <a:chOff x="3971925" y="781050"/>
              <a:chExt cx="307975" cy="261938"/>
            </a:xfrm>
          </p:grpSpPr>
          <p:sp>
            <p:nvSpPr>
              <p:cNvPr id="260" name="Oval 35"/>
              <p:cNvSpPr>
                <a:spLocks noChangeArrowheads="1"/>
              </p:cNvSpPr>
              <p:nvPr/>
            </p:nvSpPr>
            <p:spPr bwMode="auto">
              <a:xfrm>
                <a:off x="3971925" y="781050"/>
                <a:ext cx="307975" cy="261938"/>
              </a:xfrm>
              <a:prstGeom prst="ellipse">
                <a:avLst/>
              </a:prstGeom>
              <a:solidFill>
                <a:srgbClr val="0000FF"/>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61"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272" name="Group 258"/>
            <p:cNvGrpSpPr/>
            <p:nvPr/>
          </p:nvGrpSpPr>
          <p:grpSpPr>
            <a:xfrm>
              <a:off x="7389687" y="2434494"/>
              <a:ext cx="288216" cy="245133"/>
              <a:chOff x="3971925" y="781050"/>
              <a:chExt cx="307975" cy="261938"/>
            </a:xfrm>
          </p:grpSpPr>
          <p:sp>
            <p:nvSpPr>
              <p:cNvPr id="273" name="Oval 35"/>
              <p:cNvSpPr>
                <a:spLocks noChangeArrowheads="1"/>
              </p:cNvSpPr>
              <p:nvPr/>
            </p:nvSpPr>
            <p:spPr bwMode="auto">
              <a:xfrm>
                <a:off x="3971925" y="781050"/>
                <a:ext cx="307975" cy="261938"/>
              </a:xfrm>
              <a:prstGeom prst="ellipse">
                <a:avLst/>
              </a:prstGeom>
              <a:solidFill>
                <a:srgbClr val="0000FF"/>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74"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275" name="Group 261"/>
            <p:cNvGrpSpPr/>
            <p:nvPr/>
          </p:nvGrpSpPr>
          <p:grpSpPr>
            <a:xfrm>
              <a:off x="7389687" y="1113124"/>
              <a:ext cx="288216" cy="245133"/>
              <a:chOff x="3971925" y="781050"/>
              <a:chExt cx="307975" cy="261938"/>
            </a:xfrm>
          </p:grpSpPr>
          <p:sp>
            <p:nvSpPr>
              <p:cNvPr id="276" name="Oval 35"/>
              <p:cNvSpPr>
                <a:spLocks noChangeArrowheads="1"/>
              </p:cNvSpPr>
              <p:nvPr/>
            </p:nvSpPr>
            <p:spPr bwMode="auto">
              <a:xfrm>
                <a:off x="3971925" y="781050"/>
                <a:ext cx="307975" cy="261938"/>
              </a:xfrm>
              <a:prstGeom prst="ellipse">
                <a:avLst/>
              </a:prstGeom>
              <a:solidFill>
                <a:srgbClr val="0000FF"/>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77"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281" name="Group 267"/>
            <p:cNvGrpSpPr/>
            <p:nvPr/>
          </p:nvGrpSpPr>
          <p:grpSpPr>
            <a:xfrm>
              <a:off x="6088008" y="1113124"/>
              <a:ext cx="288216" cy="245133"/>
              <a:chOff x="3971925" y="781050"/>
              <a:chExt cx="307975" cy="261938"/>
            </a:xfrm>
          </p:grpSpPr>
          <p:sp>
            <p:nvSpPr>
              <p:cNvPr id="282" name="Oval 35"/>
              <p:cNvSpPr>
                <a:spLocks noChangeArrowheads="1"/>
              </p:cNvSpPr>
              <p:nvPr/>
            </p:nvSpPr>
            <p:spPr bwMode="auto">
              <a:xfrm>
                <a:off x="3971925" y="781050"/>
                <a:ext cx="307975" cy="261938"/>
              </a:xfrm>
              <a:prstGeom prst="ellipse">
                <a:avLst/>
              </a:prstGeom>
              <a:solidFill>
                <a:srgbClr val="0000FF"/>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83"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290" name="Group 276"/>
            <p:cNvGrpSpPr/>
            <p:nvPr/>
          </p:nvGrpSpPr>
          <p:grpSpPr>
            <a:xfrm>
              <a:off x="5419617" y="1773809"/>
              <a:ext cx="288216" cy="245133"/>
              <a:chOff x="3971925" y="781050"/>
              <a:chExt cx="307975" cy="261938"/>
            </a:xfrm>
          </p:grpSpPr>
          <p:sp>
            <p:nvSpPr>
              <p:cNvPr id="291" name="Oval 35"/>
              <p:cNvSpPr>
                <a:spLocks noChangeArrowheads="1"/>
              </p:cNvSpPr>
              <p:nvPr/>
            </p:nvSpPr>
            <p:spPr bwMode="auto">
              <a:xfrm>
                <a:off x="3971925" y="781050"/>
                <a:ext cx="307975" cy="261938"/>
              </a:xfrm>
              <a:prstGeom prst="ellipse">
                <a:avLst/>
              </a:prstGeom>
              <a:solidFill>
                <a:srgbClr val="0000FF"/>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292"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305" name="Group 291"/>
            <p:cNvGrpSpPr/>
            <p:nvPr/>
          </p:nvGrpSpPr>
          <p:grpSpPr>
            <a:xfrm>
              <a:off x="6072598" y="3095180"/>
              <a:ext cx="288216" cy="245133"/>
              <a:chOff x="3971925" y="781050"/>
              <a:chExt cx="307975" cy="261938"/>
            </a:xfrm>
          </p:grpSpPr>
          <p:sp>
            <p:nvSpPr>
              <p:cNvPr id="306" name="Oval 35"/>
              <p:cNvSpPr>
                <a:spLocks noChangeArrowheads="1"/>
              </p:cNvSpPr>
              <p:nvPr/>
            </p:nvSpPr>
            <p:spPr bwMode="auto">
              <a:xfrm>
                <a:off x="3971925" y="781050"/>
                <a:ext cx="307975" cy="261938"/>
              </a:xfrm>
              <a:prstGeom prst="ellipse">
                <a:avLst/>
              </a:prstGeom>
              <a:solidFill>
                <a:srgbClr val="FF0000"/>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07"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317" name="Group 303"/>
            <p:cNvGrpSpPr/>
            <p:nvPr/>
          </p:nvGrpSpPr>
          <p:grpSpPr>
            <a:xfrm>
              <a:off x="5419617" y="1113124"/>
              <a:ext cx="288216" cy="245133"/>
              <a:chOff x="3971925" y="781050"/>
              <a:chExt cx="307975" cy="261938"/>
            </a:xfrm>
          </p:grpSpPr>
          <p:sp>
            <p:nvSpPr>
              <p:cNvPr id="318" name="Oval 35"/>
              <p:cNvSpPr>
                <a:spLocks noChangeArrowheads="1"/>
              </p:cNvSpPr>
              <p:nvPr/>
            </p:nvSpPr>
            <p:spPr bwMode="auto">
              <a:xfrm>
                <a:off x="3971925" y="781050"/>
                <a:ext cx="307975" cy="261938"/>
              </a:xfrm>
              <a:prstGeom prst="ellipse">
                <a:avLst/>
              </a:prstGeom>
              <a:solidFill>
                <a:srgbClr val="FF0000"/>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19"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326" name="Group 312"/>
            <p:cNvGrpSpPr/>
            <p:nvPr/>
          </p:nvGrpSpPr>
          <p:grpSpPr>
            <a:xfrm>
              <a:off x="6751262" y="1113124"/>
              <a:ext cx="288216" cy="245133"/>
              <a:chOff x="3971925" y="781050"/>
              <a:chExt cx="307975" cy="261938"/>
            </a:xfrm>
          </p:grpSpPr>
          <p:sp>
            <p:nvSpPr>
              <p:cNvPr id="327" name="Oval 35"/>
              <p:cNvSpPr>
                <a:spLocks noChangeArrowheads="1"/>
              </p:cNvSpPr>
              <p:nvPr/>
            </p:nvSpPr>
            <p:spPr bwMode="auto">
              <a:xfrm>
                <a:off x="3971925" y="781050"/>
                <a:ext cx="307975" cy="261938"/>
              </a:xfrm>
              <a:prstGeom prst="ellipse">
                <a:avLst/>
              </a:prstGeom>
              <a:solidFill>
                <a:srgbClr val="FF0000"/>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28"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332" name="Group 318"/>
            <p:cNvGrpSpPr/>
            <p:nvPr/>
          </p:nvGrpSpPr>
          <p:grpSpPr>
            <a:xfrm>
              <a:off x="7389687" y="1773809"/>
              <a:ext cx="288216" cy="245133"/>
              <a:chOff x="3971925" y="781050"/>
              <a:chExt cx="307975" cy="261938"/>
            </a:xfrm>
          </p:grpSpPr>
          <p:sp>
            <p:nvSpPr>
              <p:cNvPr id="333" name="Oval 35"/>
              <p:cNvSpPr>
                <a:spLocks noChangeArrowheads="1"/>
              </p:cNvSpPr>
              <p:nvPr/>
            </p:nvSpPr>
            <p:spPr bwMode="auto">
              <a:xfrm>
                <a:off x="3971925" y="781050"/>
                <a:ext cx="307975" cy="261938"/>
              </a:xfrm>
              <a:prstGeom prst="ellipse">
                <a:avLst/>
              </a:prstGeom>
              <a:solidFill>
                <a:srgbClr val="FF0000"/>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34"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341" name="Group 330"/>
            <p:cNvGrpSpPr/>
            <p:nvPr/>
          </p:nvGrpSpPr>
          <p:grpSpPr>
            <a:xfrm>
              <a:off x="5419617" y="2434494"/>
              <a:ext cx="288216" cy="245133"/>
              <a:chOff x="3971925" y="781050"/>
              <a:chExt cx="307975" cy="261938"/>
            </a:xfrm>
          </p:grpSpPr>
          <p:sp>
            <p:nvSpPr>
              <p:cNvPr id="342" name="Oval 35"/>
              <p:cNvSpPr>
                <a:spLocks noChangeArrowheads="1"/>
              </p:cNvSpPr>
              <p:nvPr/>
            </p:nvSpPr>
            <p:spPr bwMode="auto">
              <a:xfrm>
                <a:off x="3971925" y="781050"/>
                <a:ext cx="307975" cy="261938"/>
              </a:xfrm>
              <a:prstGeom prst="ellipse">
                <a:avLst/>
              </a:prstGeom>
              <a:solidFill>
                <a:srgbClr val="FF0000"/>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43"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grpSp>
        <p:nvGrpSpPr>
          <p:cNvPr id="408" name="Group 407"/>
          <p:cNvGrpSpPr/>
          <p:nvPr/>
        </p:nvGrpSpPr>
        <p:grpSpPr>
          <a:xfrm>
            <a:off x="1071423" y="2599362"/>
            <a:ext cx="2258286" cy="2227189"/>
            <a:chOff x="2421412" y="1174989"/>
            <a:chExt cx="2258286" cy="2227189"/>
          </a:xfrm>
        </p:grpSpPr>
        <p:sp>
          <p:nvSpPr>
            <p:cNvPr id="371" name="Rectangle 370"/>
            <p:cNvSpPr/>
            <p:nvPr/>
          </p:nvSpPr>
          <p:spPr>
            <a:xfrm>
              <a:off x="2557410" y="1304632"/>
              <a:ext cx="1985063" cy="1985064"/>
            </a:xfrm>
            <a:prstGeom prst="rect">
              <a:avLst/>
            </a:prstGeom>
            <a:ln w="38100">
              <a:solidFill>
                <a:schemeClr val="tx1"/>
              </a:solidFill>
            </a:ln>
          </p:spPr>
          <p:txBody>
            <a:bodyPr rtlCol="0" anchor="ctr">
              <a:spAutoFit/>
            </a:bodyPr>
            <a:lstStyle/>
            <a:p>
              <a:pPr algn="ctr">
                <a:buNone/>
              </a:pPr>
              <a:endParaRPr lang="en-US" sz="2800" dirty="0" smtClean="0">
                <a:latin typeface="Arial" pitchFamily="34" charset="0"/>
                <a:cs typeface="Arial" pitchFamily="34" charset="0"/>
              </a:endParaRPr>
            </a:p>
          </p:txBody>
        </p:sp>
        <p:grpSp>
          <p:nvGrpSpPr>
            <p:cNvPr id="372" name="Group 240"/>
            <p:cNvGrpSpPr/>
            <p:nvPr/>
          </p:nvGrpSpPr>
          <p:grpSpPr>
            <a:xfrm>
              <a:off x="4391482" y="3157045"/>
              <a:ext cx="288216" cy="245133"/>
              <a:chOff x="3971925" y="781050"/>
              <a:chExt cx="307975" cy="261938"/>
            </a:xfrm>
          </p:grpSpPr>
          <p:sp>
            <p:nvSpPr>
              <p:cNvPr id="373" name="Oval 35"/>
              <p:cNvSpPr>
                <a:spLocks noChangeArrowheads="1"/>
              </p:cNvSpPr>
              <p:nvPr/>
            </p:nvSpPr>
            <p:spPr bwMode="auto">
              <a:xfrm>
                <a:off x="3971925" y="781050"/>
                <a:ext cx="307975" cy="261938"/>
              </a:xfrm>
              <a:prstGeom prst="ellipse">
                <a:avLst/>
              </a:prstGeom>
              <a:solidFill>
                <a:srgbClr val="FF0000"/>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74"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375" name="Group 243"/>
            <p:cNvGrpSpPr/>
            <p:nvPr/>
          </p:nvGrpSpPr>
          <p:grpSpPr>
            <a:xfrm>
              <a:off x="2421412" y="3157045"/>
              <a:ext cx="288216" cy="245133"/>
              <a:chOff x="3971925" y="781050"/>
              <a:chExt cx="307975" cy="261938"/>
            </a:xfrm>
          </p:grpSpPr>
          <p:sp>
            <p:nvSpPr>
              <p:cNvPr id="376" name="Oval 35"/>
              <p:cNvSpPr>
                <a:spLocks noChangeArrowheads="1"/>
              </p:cNvSpPr>
              <p:nvPr/>
            </p:nvSpPr>
            <p:spPr bwMode="auto">
              <a:xfrm>
                <a:off x="3971925" y="781050"/>
                <a:ext cx="307975" cy="261938"/>
              </a:xfrm>
              <a:prstGeom prst="ellipse">
                <a:avLst/>
              </a:prstGeom>
              <a:solidFill>
                <a:srgbClr val="0000FF"/>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77"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384" name="Group 261"/>
            <p:cNvGrpSpPr/>
            <p:nvPr/>
          </p:nvGrpSpPr>
          <p:grpSpPr>
            <a:xfrm>
              <a:off x="4391482" y="1174989"/>
              <a:ext cx="288216" cy="245133"/>
              <a:chOff x="3971925" y="781050"/>
              <a:chExt cx="307975" cy="261938"/>
            </a:xfrm>
          </p:grpSpPr>
          <p:sp>
            <p:nvSpPr>
              <p:cNvPr id="385" name="Oval 35"/>
              <p:cNvSpPr>
                <a:spLocks noChangeArrowheads="1"/>
              </p:cNvSpPr>
              <p:nvPr/>
            </p:nvSpPr>
            <p:spPr bwMode="auto">
              <a:xfrm>
                <a:off x="3971925" y="781050"/>
                <a:ext cx="307975" cy="261938"/>
              </a:xfrm>
              <a:prstGeom prst="ellipse">
                <a:avLst/>
              </a:prstGeom>
              <a:solidFill>
                <a:srgbClr val="0000FF"/>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86"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nvGrpSpPr>
            <p:cNvPr id="396" name="Group 303"/>
            <p:cNvGrpSpPr/>
            <p:nvPr/>
          </p:nvGrpSpPr>
          <p:grpSpPr>
            <a:xfrm>
              <a:off x="2421412" y="1174989"/>
              <a:ext cx="288216" cy="245133"/>
              <a:chOff x="3971925" y="781050"/>
              <a:chExt cx="307975" cy="261938"/>
            </a:xfrm>
          </p:grpSpPr>
          <p:sp>
            <p:nvSpPr>
              <p:cNvPr id="397" name="Oval 35"/>
              <p:cNvSpPr>
                <a:spLocks noChangeArrowheads="1"/>
              </p:cNvSpPr>
              <p:nvPr/>
            </p:nvSpPr>
            <p:spPr bwMode="auto">
              <a:xfrm>
                <a:off x="3971925" y="781050"/>
                <a:ext cx="307975" cy="261938"/>
              </a:xfrm>
              <a:prstGeom prst="ellipse">
                <a:avLst/>
              </a:prstGeom>
              <a:solidFill>
                <a:srgbClr val="FF0000"/>
              </a:solidFill>
              <a:ln w="285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sp>
            <p:nvSpPr>
              <p:cNvPr id="398" name="Oval 36"/>
              <p:cNvSpPr>
                <a:spLocks noChangeArrowheads="1"/>
              </p:cNvSpPr>
              <p:nvPr/>
            </p:nvSpPr>
            <p:spPr bwMode="auto">
              <a:xfrm>
                <a:off x="4178300" y="84455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dirty="0">
                  <a:latin typeface="Arial" panose="020B0604020202020204" pitchFamily="34" charset="0"/>
                </a:endParaRPr>
              </a:p>
            </p:txBody>
          </p:sp>
        </p:grpSp>
      </p:grpSp>
      <p:sp>
        <p:nvSpPr>
          <p:cNvPr id="2" name="Title 1"/>
          <p:cNvSpPr>
            <a:spLocks noGrp="1"/>
          </p:cNvSpPr>
          <p:nvPr>
            <p:ph type="title"/>
          </p:nvPr>
        </p:nvSpPr>
        <p:spPr/>
        <p:txBody>
          <a:bodyPr/>
          <a:lstStyle/>
          <a:p>
            <a:r>
              <a:rPr lang="en-US" dirty="0"/>
              <a:t>Layered R-W Protocol Graph</a:t>
            </a:r>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5" name="Right Arrow 4"/>
          <p:cNvSpPr/>
          <p:nvPr/>
        </p:nvSpPr>
        <p:spPr bwMode="auto">
          <a:xfrm>
            <a:off x="4254500" y="3101430"/>
            <a:ext cx="990600" cy="1223053"/>
          </a:xfrm>
          <a:prstGeom prst="rightArrow">
            <a:avLst/>
          </a:prstGeom>
          <a:solidFill>
            <a:schemeClr val="tx1"/>
          </a:solidFill>
          <a:ln w="38100">
            <a:solidFill>
              <a:schemeClr val="tx1"/>
            </a:solidFill>
            <a:round/>
            <a:headEnd/>
            <a:tailEnd/>
          </a:ln>
        </p:spPr>
        <p:txBody>
          <a:bodyPr wrap="none" rtlCol="0" anchor="ctr">
            <a:prstTxWarp prst="textNoShape">
              <a:avLst/>
            </a:prstTxWarp>
          </a:bodyPr>
          <a:lstStyle/>
          <a:p>
            <a:pPr algn="ctr" eaLnBrk="0" hangingPunct="0"/>
            <a:r>
              <a:rPr lang="en-US" sz="3200" dirty="0" smtClean="0">
                <a:solidFill>
                  <a:schemeClr val="bg1"/>
                </a:solidFill>
                <a:latin typeface="cmmi10"/>
                <a:cs typeface="Arial" pitchFamily="34" charset="0"/>
              </a:rPr>
              <a:t>¥</a:t>
            </a:r>
          </a:p>
        </p:txBody>
      </p:sp>
      <p:sp>
        <p:nvSpPr>
          <p:cNvPr id="58" name="Text Box 122"/>
          <p:cNvSpPr txBox="1">
            <a:spLocks noChangeArrowheads="1"/>
          </p:cNvSpPr>
          <p:nvPr/>
        </p:nvSpPr>
        <p:spPr bwMode="auto">
          <a:xfrm>
            <a:off x="2138481" y="5098622"/>
            <a:ext cx="486703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cmsy10"/>
                <a:cs typeface="Arial" pitchFamily="34" charset="0"/>
              </a:rPr>
              <a:t>P</a:t>
            </a:r>
            <a:r>
              <a:rPr lang="en-US" sz="2800" dirty="0" smtClean="0">
                <a:latin typeface="Arial" pitchFamily="34" charset="0"/>
                <a:cs typeface="Arial" pitchFamily="34" charset="0"/>
              </a:rPr>
              <a:t> is always a subdivision of </a:t>
            </a:r>
            <a:r>
              <a:rPr lang="en-US" sz="2800" dirty="0" smtClean="0">
                <a:solidFill>
                  <a:schemeClr val="tx1"/>
                </a:solidFill>
                <a:latin typeface="cmsy10"/>
                <a:cs typeface="Arial" pitchFamily="34" charset="0"/>
              </a:rPr>
              <a:t>I</a:t>
            </a:r>
          </a:p>
        </p:txBody>
      </p:sp>
      <p:sp>
        <p:nvSpPr>
          <p:cNvPr id="59" name="TextBox 113"/>
          <p:cNvSpPr txBox="1">
            <a:spLocks noChangeArrowheads="1"/>
          </p:cNvSpPr>
          <p:nvPr/>
        </p:nvSpPr>
        <p:spPr bwMode="auto">
          <a:xfrm>
            <a:off x="1982397" y="3389791"/>
            <a:ext cx="436338"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I</a:t>
            </a:r>
            <a:endParaRPr lang="en-US" sz="3600" b="1" dirty="0">
              <a:solidFill>
                <a:schemeClr val="tx1"/>
              </a:solidFill>
              <a:latin typeface="cmsy10"/>
              <a:ea typeface="Arial" pitchFamily="-72" charset="0"/>
              <a:cs typeface="Arial" pitchFamily="-72" charset="0"/>
            </a:endParaRPr>
          </a:p>
        </p:txBody>
      </p:sp>
      <p:sp>
        <p:nvSpPr>
          <p:cNvPr id="60" name="TextBox 115"/>
          <p:cNvSpPr txBox="1">
            <a:spLocks noChangeArrowheads="1"/>
          </p:cNvSpPr>
          <p:nvPr/>
        </p:nvSpPr>
        <p:spPr bwMode="auto">
          <a:xfrm>
            <a:off x="6690802" y="3389791"/>
            <a:ext cx="505267"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P</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107</a:t>
            </a:fld>
            <a:endParaRPr lang="en-US"/>
          </a:p>
        </p:txBody>
      </p:sp>
    </p:spTree>
    <p:extLst>
      <p:ext uri="{BB962C8B-B14F-4D97-AF65-F5344CB8AC3E}">
        <p14:creationId xmlns:p14="http://schemas.microsoft.com/office/powerpoint/2010/main" val="145578362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Map</a:t>
            </a:r>
            <a:endParaRPr lang="en-US" dirty="0"/>
          </a:p>
        </p:txBody>
      </p:sp>
      <p:sp>
        <p:nvSpPr>
          <p:cNvPr id="6" name="Text Box 122"/>
          <p:cNvSpPr txBox="1">
            <a:spLocks noChangeArrowheads="1"/>
          </p:cNvSpPr>
          <p:nvPr/>
        </p:nvSpPr>
        <p:spPr bwMode="auto">
          <a:xfrm>
            <a:off x="904422" y="1686764"/>
            <a:ext cx="4317144"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Elementary Graph Theory</a:t>
            </a:r>
          </a:p>
        </p:txBody>
      </p:sp>
      <p:sp>
        <p:nvSpPr>
          <p:cNvPr id="12" name="Text Box 122"/>
          <p:cNvSpPr txBox="1">
            <a:spLocks noChangeArrowheads="1"/>
          </p:cNvSpPr>
          <p:nvPr/>
        </p:nvSpPr>
        <p:spPr bwMode="auto">
          <a:xfrm>
            <a:off x="904422" y="2639126"/>
            <a:ext cx="1103444"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Tasks</a:t>
            </a:r>
          </a:p>
        </p:txBody>
      </p:sp>
      <p:sp>
        <p:nvSpPr>
          <p:cNvPr id="13" name="Text Box 122"/>
          <p:cNvSpPr txBox="1">
            <a:spLocks noChangeArrowheads="1"/>
          </p:cNvSpPr>
          <p:nvPr/>
        </p:nvSpPr>
        <p:spPr bwMode="auto">
          <a:xfrm>
            <a:off x="904422" y="3591488"/>
            <a:ext cx="3884397"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Models of Computation</a:t>
            </a:r>
          </a:p>
        </p:txBody>
      </p:sp>
      <p:sp>
        <p:nvSpPr>
          <p:cNvPr id="14" name="Text Box 122"/>
          <p:cNvSpPr txBox="1">
            <a:spLocks noChangeArrowheads="1"/>
          </p:cNvSpPr>
          <p:nvPr/>
        </p:nvSpPr>
        <p:spPr bwMode="auto">
          <a:xfrm>
            <a:off x="904422" y="4543850"/>
            <a:ext cx="404412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Approximate Agreement</a:t>
            </a:r>
          </a:p>
        </p:txBody>
      </p:sp>
      <p:sp>
        <p:nvSpPr>
          <p:cNvPr id="15" name="Text Box 122"/>
          <p:cNvSpPr txBox="1">
            <a:spLocks noChangeArrowheads="1"/>
          </p:cNvSpPr>
          <p:nvPr/>
        </p:nvSpPr>
        <p:spPr bwMode="auto">
          <a:xfrm>
            <a:off x="904422" y="5496212"/>
            <a:ext cx="2642326"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Task Solvability</a:t>
            </a:r>
          </a:p>
        </p:txBody>
      </p:sp>
      <p:sp>
        <p:nvSpPr>
          <p:cNvPr id="16" name="Footer Placeholder 1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108</a:t>
            </a:fld>
            <a:endParaRPr lang="en-US"/>
          </a:p>
        </p:txBody>
      </p:sp>
    </p:spTree>
    <p:extLst>
      <p:ext uri="{BB962C8B-B14F-4D97-AF65-F5344CB8AC3E}">
        <p14:creationId xmlns:p14="http://schemas.microsoft.com/office/powerpoint/2010/main" val="218726528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Alice’s 1/3-Agreement Protocol</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6" name="Text Box 4"/>
          <p:cNvSpPr txBox="1">
            <a:spLocks noChangeArrowheads="1"/>
          </p:cNvSpPr>
          <p:nvPr/>
        </p:nvSpPr>
        <p:spPr bwMode="auto">
          <a:xfrm>
            <a:off x="811213" y="1970088"/>
            <a:ext cx="7521575" cy="2677656"/>
          </a:xfrm>
          <a:prstGeom prst="rect">
            <a:avLst/>
          </a:prstGeom>
          <a:solidFill>
            <a:srgbClr val="FFFFCC"/>
          </a:solidFill>
          <a:ln w="9525">
            <a:noFill/>
            <a:miter lim="800000"/>
            <a:headEnd/>
            <a:tailEnd/>
          </a:ln>
        </p:spPr>
        <p:txBody>
          <a:bodyPr>
            <a:spAutoFit/>
          </a:bodyPr>
          <a:lstStyle/>
          <a:p>
            <a:pPr algn="l"/>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 := 0</a:t>
            </a:r>
          </a:p>
          <a:p>
            <a:pPr algn="l"/>
            <a:r>
              <a:rPr lang="en-US" sz="2800" b="1" dirty="0" smtClean="0">
                <a:latin typeface="Courier New" pitchFamily="49" charset="0"/>
                <a:ea typeface="Verdana" pitchFamily="34" charset="0"/>
                <a:cs typeface="Courier New" pitchFamily="49" charset="0"/>
              </a:rPr>
              <a:t>other :=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[B]</a:t>
            </a:r>
          </a:p>
          <a:p>
            <a:pPr algn="l"/>
            <a:r>
              <a:rPr lang="en-US" sz="2800" b="1" dirty="0" smtClean="0">
                <a:solidFill>
                  <a:schemeClr val="tx1"/>
                </a:solidFill>
                <a:latin typeface="Courier New" pitchFamily="49" charset="0"/>
                <a:ea typeface="Verdana" pitchFamily="34" charset="0"/>
                <a:cs typeface="Courier New" pitchFamily="49" charset="0"/>
              </a:rPr>
              <a:t>if</a:t>
            </a:r>
            <a:r>
              <a:rPr lang="en-US" sz="2800" b="1" dirty="0" smtClean="0">
                <a:latin typeface="Courier New" pitchFamily="49" charset="0"/>
                <a:ea typeface="Verdana" pitchFamily="34" charset="0"/>
                <a:cs typeface="Courier New" pitchFamily="49" charset="0"/>
              </a:rPr>
              <a:t> other == </a:t>
            </a:r>
            <a:r>
              <a:rPr lang="en-US" sz="2800" b="1" dirty="0" smtClean="0">
                <a:latin typeface="cmsy10"/>
                <a:ea typeface="Verdana" pitchFamily="34" charset="0"/>
                <a:cs typeface="Courier New" pitchFamily="49" charset="0"/>
              </a:rPr>
              <a:t>?</a:t>
            </a:r>
            <a:r>
              <a:rPr lang="en-US" sz="2800" b="1" dirty="0" smtClean="0">
                <a:latin typeface="Courier New" pitchFamily="49" charset="0"/>
                <a:ea typeface="Verdana" pitchFamily="34" charset="0"/>
                <a:cs typeface="Courier New" pitchFamily="49" charset="0"/>
              </a:rPr>
              <a:t> </a:t>
            </a:r>
            <a:r>
              <a:rPr lang="en-US" sz="2800" b="1" dirty="0" smtClean="0">
                <a:solidFill>
                  <a:schemeClr val="tx1"/>
                </a:solidFill>
                <a:latin typeface="Courier New" pitchFamily="49" charset="0"/>
                <a:ea typeface="Verdana" pitchFamily="34" charset="0"/>
                <a:cs typeface="Courier New" pitchFamily="49" charset="0"/>
              </a:rPr>
              <a:t>then</a:t>
            </a:r>
          </a:p>
          <a:p>
            <a:pPr algn="l"/>
            <a:r>
              <a:rPr lang="en-US" sz="2800" b="1" dirty="0">
                <a:latin typeface="Courier New" pitchFamily="49" charset="0"/>
                <a:ea typeface="Verdana" pitchFamily="34" charset="0"/>
                <a:cs typeface="Courier New" pitchFamily="49" charset="0"/>
              </a:rPr>
              <a:t> </a:t>
            </a:r>
            <a:r>
              <a:rPr lang="en-US" sz="2800" b="1" dirty="0" smtClean="0">
                <a:latin typeface="Courier New" pitchFamily="49" charset="0"/>
                <a:ea typeface="Verdana" pitchFamily="34" charset="0"/>
                <a:cs typeface="Courier New" pitchFamily="49" charset="0"/>
              </a:rPr>
              <a:t> </a:t>
            </a:r>
            <a:r>
              <a:rPr lang="en-US" sz="2800" b="1" dirty="0" smtClean="0">
                <a:solidFill>
                  <a:schemeClr val="tx1"/>
                </a:solidFill>
                <a:latin typeface="Courier New" pitchFamily="49" charset="0"/>
                <a:ea typeface="Verdana" pitchFamily="34" charset="0"/>
                <a:cs typeface="Courier New" pitchFamily="49" charset="0"/>
              </a:rPr>
              <a:t>decide</a:t>
            </a:r>
            <a:r>
              <a:rPr lang="en-US" sz="2800" b="1" dirty="0" smtClean="0">
                <a:latin typeface="Courier New" pitchFamily="49" charset="0"/>
                <a:ea typeface="Verdana" pitchFamily="34" charset="0"/>
                <a:cs typeface="Courier New" pitchFamily="49" charset="0"/>
              </a:rPr>
              <a:t> 0</a:t>
            </a:r>
          </a:p>
          <a:p>
            <a:pPr algn="l"/>
            <a:r>
              <a:rPr lang="en-US" sz="2800" b="1" dirty="0" smtClean="0">
                <a:solidFill>
                  <a:schemeClr val="tx1"/>
                </a:solidFill>
                <a:latin typeface="Courier New" pitchFamily="49" charset="0"/>
                <a:ea typeface="Verdana" pitchFamily="34" charset="0"/>
                <a:cs typeface="Courier New" pitchFamily="49" charset="0"/>
              </a:rPr>
              <a:t>else</a:t>
            </a:r>
          </a:p>
          <a:p>
            <a:pPr algn="l"/>
            <a:r>
              <a:rPr lang="en-US" sz="2800" b="1" dirty="0">
                <a:latin typeface="Courier New" pitchFamily="49" charset="0"/>
                <a:ea typeface="Verdana" pitchFamily="34" charset="0"/>
                <a:cs typeface="Courier New" pitchFamily="49" charset="0"/>
              </a:rPr>
              <a:t> </a:t>
            </a:r>
            <a:r>
              <a:rPr lang="en-US" sz="2800" b="1" dirty="0" smtClean="0">
                <a:latin typeface="Courier New" pitchFamily="49" charset="0"/>
                <a:ea typeface="Verdana" pitchFamily="34" charset="0"/>
                <a:cs typeface="Courier New" pitchFamily="49" charset="0"/>
              </a:rPr>
              <a:t> </a:t>
            </a:r>
            <a:r>
              <a:rPr lang="en-US" sz="2800" b="1" dirty="0" smtClean="0">
                <a:solidFill>
                  <a:schemeClr val="tx1"/>
                </a:solidFill>
                <a:latin typeface="Courier New" pitchFamily="49" charset="0"/>
                <a:ea typeface="Verdana" pitchFamily="34" charset="0"/>
                <a:cs typeface="Courier New" pitchFamily="49" charset="0"/>
              </a:rPr>
              <a:t>decide</a:t>
            </a:r>
            <a:r>
              <a:rPr lang="en-US" sz="2800" b="1" dirty="0" smtClean="0">
                <a:latin typeface="Courier New" pitchFamily="49" charset="0"/>
                <a:ea typeface="Verdana" pitchFamily="34" charset="0"/>
                <a:cs typeface="Courier New" pitchFamily="49" charset="0"/>
              </a:rPr>
              <a:t> 1/3</a:t>
            </a:r>
            <a:endParaRPr lang="en-US" sz="2800" b="1" dirty="0">
              <a:latin typeface="Courier New" pitchFamily="49" charset="0"/>
              <a:ea typeface="Verdana" pitchFamily="34" charset="0"/>
              <a:cs typeface="Courier New" pitchFamily="49" charset="0"/>
            </a:endParaRP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109</a:t>
            </a:fld>
            <a:endParaRPr lang="en-US"/>
          </a:p>
        </p:txBody>
      </p:sp>
    </p:spTree>
    <p:extLst>
      <p:ext uri="{BB962C8B-B14F-4D97-AF65-F5344CB8AC3E}">
        <p14:creationId xmlns:p14="http://schemas.microsoft.com/office/powerpoint/2010/main" val="127309493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Alice’s 1/3-Agreement Protocol</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6" name="Text Box 4"/>
          <p:cNvSpPr txBox="1">
            <a:spLocks noChangeArrowheads="1"/>
          </p:cNvSpPr>
          <p:nvPr/>
        </p:nvSpPr>
        <p:spPr bwMode="auto">
          <a:xfrm>
            <a:off x="811213" y="1970088"/>
            <a:ext cx="7521575" cy="2246769"/>
          </a:xfrm>
          <a:prstGeom prst="rect">
            <a:avLst/>
          </a:prstGeom>
          <a:solidFill>
            <a:srgbClr val="FFFFCC"/>
          </a:solidFill>
          <a:ln w="9525">
            <a:noFill/>
            <a:miter lim="800000"/>
            <a:headEnd/>
            <a:tailEnd/>
          </a:ln>
        </p:spPr>
        <p:txBody>
          <a:bodyPr>
            <a:spAutoFit/>
          </a:bodyPr>
          <a:lstStyle/>
          <a:p>
            <a:pPr algn="l"/>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 := 0</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if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[B] == </a:t>
            </a:r>
            <a:r>
              <a:rPr lang="en-US" sz="2800" b="1" dirty="0" smtClean="0">
                <a:solidFill>
                  <a:schemeClr val="bg1">
                    <a:lumMod val="75000"/>
                  </a:schemeClr>
                </a:solidFill>
                <a:latin typeface="cmsy10"/>
                <a:ea typeface="Verdana" pitchFamily="34" charset="0"/>
                <a:cs typeface="Courier New" pitchFamily="49" charset="0"/>
              </a:rPr>
              <a:t>?</a:t>
            </a:r>
            <a:r>
              <a:rPr lang="en-US" sz="2800" b="1" dirty="0" smtClean="0">
                <a:solidFill>
                  <a:schemeClr val="bg1">
                    <a:lumMod val="75000"/>
                  </a:schemeClr>
                </a:solidFill>
                <a:latin typeface="Courier New" pitchFamily="49" charset="0"/>
                <a:ea typeface="Verdana" pitchFamily="34" charset="0"/>
                <a:cs typeface="Courier New" pitchFamily="49" charset="0"/>
              </a:rPr>
              <a:t> then</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decide 0</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else</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decide 1/3</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7" name="Text Box 122"/>
          <p:cNvSpPr txBox="1">
            <a:spLocks noChangeArrowheads="1"/>
          </p:cNvSpPr>
          <p:nvPr/>
        </p:nvSpPr>
        <p:spPr bwMode="auto">
          <a:xfrm>
            <a:off x="1276350" y="2570252"/>
            <a:ext cx="5381601"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Alice writes her value to memory</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110</a:t>
            </a:fld>
            <a:endParaRPr lang="en-US"/>
          </a:p>
        </p:txBody>
      </p:sp>
    </p:spTree>
    <p:extLst>
      <p:ext uri="{BB962C8B-B14F-4D97-AF65-F5344CB8AC3E}">
        <p14:creationId xmlns:p14="http://schemas.microsoft.com/office/powerpoint/2010/main" val="405049526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Alice’s 1/3-Agreement Protocol</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6" name="Text Box 4"/>
          <p:cNvSpPr txBox="1">
            <a:spLocks noChangeArrowheads="1"/>
          </p:cNvSpPr>
          <p:nvPr/>
        </p:nvSpPr>
        <p:spPr bwMode="auto">
          <a:xfrm>
            <a:off x="811213" y="1970088"/>
            <a:ext cx="7521575" cy="2246769"/>
          </a:xfrm>
          <a:prstGeom prst="rect">
            <a:avLst/>
          </a:prstGeom>
          <a:solidFill>
            <a:srgbClr val="FFFFCC"/>
          </a:solidFill>
          <a:ln w="9525">
            <a:noFill/>
            <a:miter lim="800000"/>
            <a:headEnd/>
            <a:tailEnd/>
          </a:ln>
        </p:spPr>
        <p:txBody>
          <a:bodyPr>
            <a:spAutoFit/>
          </a:bodyPr>
          <a:lstStyle/>
          <a:p>
            <a:pPr algn="l"/>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[A] := 0</a:t>
            </a:r>
          </a:p>
          <a:p>
            <a:pPr algn="l"/>
            <a:r>
              <a:rPr lang="en-US" sz="2800" b="1" dirty="0" smtClean="0">
                <a:solidFill>
                  <a:schemeClr val="tx1"/>
                </a:solidFill>
                <a:latin typeface="Courier New" pitchFamily="49" charset="0"/>
                <a:ea typeface="Verdana" pitchFamily="34" charset="0"/>
                <a:cs typeface="Courier New" pitchFamily="49" charset="0"/>
              </a:rPr>
              <a:t>if</a:t>
            </a:r>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[B] == </a:t>
            </a:r>
            <a:r>
              <a:rPr lang="en-US" sz="2800" b="1" dirty="0" smtClean="0">
                <a:latin typeface="cmsy10"/>
                <a:ea typeface="Verdana" pitchFamily="34" charset="0"/>
                <a:cs typeface="Courier New" pitchFamily="49" charset="0"/>
              </a:rPr>
              <a:t>?</a:t>
            </a:r>
            <a:r>
              <a:rPr lang="en-US" sz="2800" b="1" dirty="0" smtClean="0">
                <a:latin typeface="Courier New" pitchFamily="49" charset="0"/>
                <a:ea typeface="Verdana" pitchFamily="34" charset="0"/>
                <a:cs typeface="Courier New" pitchFamily="49" charset="0"/>
              </a:rPr>
              <a:t> </a:t>
            </a:r>
            <a:r>
              <a:rPr lang="en-US" sz="2800" b="1" dirty="0" smtClean="0">
                <a:solidFill>
                  <a:schemeClr val="tx1"/>
                </a:solidFill>
                <a:latin typeface="Courier New" pitchFamily="49" charset="0"/>
                <a:ea typeface="Verdana" pitchFamily="34" charset="0"/>
                <a:cs typeface="Courier New" pitchFamily="49" charset="0"/>
              </a:rPr>
              <a:t>then</a:t>
            </a:r>
          </a:p>
          <a:p>
            <a:pPr algn="l"/>
            <a:r>
              <a:rPr lang="en-US" sz="2800" b="1" dirty="0">
                <a:latin typeface="Courier New" pitchFamily="49" charset="0"/>
                <a:ea typeface="Verdana" pitchFamily="34" charset="0"/>
                <a:cs typeface="Courier New" pitchFamily="49" charset="0"/>
              </a:rPr>
              <a:t> </a:t>
            </a:r>
            <a:r>
              <a:rPr lang="en-US" sz="2800" b="1" dirty="0" smtClean="0">
                <a:latin typeface="Courier New" pitchFamily="49" charset="0"/>
                <a:ea typeface="Verdana" pitchFamily="34" charset="0"/>
                <a:cs typeface="Courier New" pitchFamily="49" charset="0"/>
              </a:rPr>
              <a:t> </a:t>
            </a:r>
            <a:r>
              <a:rPr lang="en-US" sz="2800" b="1" dirty="0" smtClean="0">
                <a:solidFill>
                  <a:schemeClr val="tx1"/>
                </a:solidFill>
                <a:latin typeface="Courier New" pitchFamily="49" charset="0"/>
                <a:ea typeface="Verdana" pitchFamily="34" charset="0"/>
                <a:cs typeface="Courier New" pitchFamily="49" charset="0"/>
              </a:rPr>
              <a:t>decide</a:t>
            </a:r>
            <a:r>
              <a:rPr lang="en-US" sz="2800" b="1" dirty="0" smtClean="0">
                <a:latin typeface="Courier New" pitchFamily="49" charset="0"/>
                <a:ea typeface="Verdana" pitchFamily="34" charset="0"/>
                <a:cs typeface="Courier New" pitchFamily="49" charset="0"/>
              </a:rPr>
              <a:t> 0</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else</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decide 1/3</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8" name="Text Box 122"/>
          <p:cNvSpPr txBox="1">
            <a:spLocks noChangeArrowheads="1"/>
          </p:cNvSpPr>
          <p:nvPr/>
        </p:nvSpPr>
        <p:spPr bwMode="auto">
          <a:xfrm>
            <a:off x="638117" y="3319552"/>
            <a:ext cx="7694671"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If she doesn’t see Bob’s value, decide her own.</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111</a:t>
            </a:fld>
            <a:endParaRPr lang="en-US"/>
          </a:p>
        </p:txBody>
      </p:sp>
    </p:spTree>
    <p:extLst>
      <p:ext uri="{BB962C8B-B14F-4D97-AF65-F5344CB8AC3E}">
        <p14:creationId xmlns:p14="http://schemas.microsoft.com/office/powerpoint/2010/main" val="147288281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Alice’s 1/3-Agreement Protocol</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6" name="Text Box 4"/>
          <p:cNvSpPr txBox="1">
            <a:spLocks noChangeArrowheads="1"/>
          </p:cNvSpPr>
          <p:nvPr/>
        </p:nvSpPr>
        <p:spPr bwMode="auto">
          <a:xfrm>
            <a:off x="811213" y="1970088"/>
            <a:ext cx="7521575" cy="2246769"/>
          </a:xfrm>
          <a:prstGeom prst="rect">
            <a:avLst/>
          </a:prstGeom>
          <a:solidFill>
            <a:srgbClr val="FFFFCC"/>
          </a:solidFill>
          <a:ln w="9525">
            <a:noFill/>
            <a:miter lim="800000"/>
            <a:headEnd/>
            <a:tailEnd/>
          </a:ln>
        </p:spPr>
        <p:txBody>
          <a:bodyPr>
            <a:spAutoFit/>
          </a:bodyPr>
          <a:lstStyle/>
          <a:p>
            <a:pPr algn="l"/>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[A] := 0</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if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[B] == </a:t>
            </a:r>
            <a:r>
              <a:rPr lang="en-US" sz="2800" b="1" dirty="0" smtClean="0">
                <a:solidFill>
                  <a:schemeClr val="bg1">
                    <a:lumMod val="75000"/>
                  </a:schemeClr>
                </a:solidFill>
                <a:latin typeface="cmsy10"/>
                <a:ea typeface="Verdana" pitchFamily="34" charset="0"/>
                <a:cs typeface="Courier New" pitchFamily="49" charset="0"/>
              </a:rPr>
              <a:t>?</a:t>
            </a:r>
            <a:r>
              <a:rPr lang="en-US" sz="2800" b="1" dirty="0" smtClean="0">
                <a:solidFill>
                  <a:schemeClr val="bg1">
                    <a:lumMod val="75000"/>
                  </a:schemeClr>
                </a:solidFill>
                <a:latin typeface="Courier New" pitchFamily="49" charset="0"/>
                <a:ea typeface="Verdana" pitchFamily="34" charset="0"/>
                <a:cs typeface="Courier New" pitchFamily="49" charset="0"/>
              </a:rPr>
              <a:t> then</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decide 0</a:t>
            </a:r>
          </a:p>
          <a:p>
            <a:pPr algn="l"/>
            <a:r>
              <a:rPr lang="en-US" sz="2800" b="1" dirty="0" smtClean="0">
                <a:solidFill>
                  <a:schemeClr val="tx1"/>
                </a:solidFill>
                <a:latin typeface="Courier New" pitchFamily="49" charset="0"/>
                <a:ea typeface="Verdana" pitchFamily="34" charset="0"/>
                <a:cs typeface="Courier New" pitchFamily="49" charset="0"/>
              </a:rPr>
              <a:t>else</a:t>
            </a:r>
          </a:p>
          <a:p>
            <a:pPr algn="l"/>
            <a:r>
              <a:rPr lang="en-US" sz="2800" b="1" dirty="0">
                <a:latin typeface="Courier New" pitchFamily="49" charset="0"/>
                <a:ea typeface="Verdana" pitchFamily="34" charset="0"/>
                <a:cs typeface="Courier New" pitchFamily="49" charset="0"/>
              </a:rPr>
              <a:t> </a:t>
            </a:r>
            <a:r>
              <a:rPr lang="en-US" sz="2800" b="1" dirty="0" smtClean="0">
                <a:latin typeface="Courier New" pitchFamily="49" charset="0"/>
                <a:ea typeface="Verdana" pitchFamily="34" charset="0"/>
                <a:cs typeface="Courier New" pitchFamily="49" charset="0"/>
              </a:rPr>
              <a:t> </a:t>
            </a:r>
            <a:r>
              <a:rPr lang="en-US" sz="2800" b="1" dirty="0" smtClean="0">
                <a:solidFill>
                  <a:schemeClr val="tx1"/>
                </a:solidFill>
                <a:latin typeface="Courier New" pitchFamily="49" charset="0"/>
                <a:ea typeface="Verdana" pitchFamily="34" charset="0"/>
                <a:cs typeface="Courier New" pitchFamily="49" charset="0"/>
              </a:rPr>
              <a:t>decide</a:t>
            </a:r>
            <a:r>
              <a:rPr lang="en-US" sz="2800" b="1" dirty="0" smtClean="0">
                <a:latin typeface="Courier New" pitchFamily="49" charset="0"/>
                <a:ea typeface="Verdana" pitchFamily="34" charset="0"/>
                <a:cs typeface="Courier New" pitchFamily="49" charset="0"/>
              </a:rPr>
              <a:t> 1/3</a:t>
            </a:r>
            <a:endParaRPr lang="en-US" sz="2800" b="1" dirty="0">
              <a:latin typeface="Courier New" pitchFamily="49" charset="0"/>
              <a:ea typeface="Verdana" pitchFamily="34" charset="0"/>
              <a:cs typeface="Courier New" pitchFamily="49" charset="0"/>
            </a:endParaRPr>
          </a:p>
        </p:txBody>
      </p:sp>
      <p:sp>
        <p:nvSpPr>
          <p:cNvPr id="5" name="Text Box 122"/>
          <p:cNvSpPr txBox="1">
            <a:spLocks noChangeArrowheads="1"/>
          </p:cNvSpPr>
          <p:nvPr/>
        </p:nvSpPr>
        <p:spPr bwMode="auto">
          <a:xfrm>
            <a:off x="511117" y="4216857"/>
            <a:ext cx="708706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If she see’s Bob’s value, jump to the middle</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112</a:t>
            </a:fld>
            <a:endParaRPr lang="en-US"/>
          </a:p>
        </p:txBody>
      </p:sp>
    </p:spTree>
    <p:extLst>
      <p:ext uri="{BB962C8B-B14F-4D97-AF65-F5344CB8AC3E}">
        <p14:creationId xmlns:p14="http://schemas.microsoft.com/office/powerpoint/2010/main" val="3215806434"/>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Oval 68"/>
          <p:cNvSpPr/>
          <p:nvPr/>
        </p:nvSpPr>
        <p:spPr>
          <a:xfrm>
            <a:off x="2674620" y="1282347"/>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p>
        </p:txBody>
      </p:sp>
      <p:sp>
        <p:nvSpPr>
          <p:cNvPr id="70" name="Oval 69"/>
          <p:cNvSpPr/>
          <p:nvPr/>
        </p:nvSpPr>
        <p:spPr>
          <a:xfrm>
            <a:off x="4930140" y="1282347"/>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2/3</a:t>
            </a:r>
          </a:p>
        </p:txBody>
      </p:sp>
      <p:sp>
        <p:nvSpPr>
          <p:cNvPr id="71" name="Oval 70"/>
          <p:cNvSpPr/>
          <p:nvPr/>
        </p:nvSpPr>
        <p:spPr>
          <a:xfrm>
            <a:off x="3802380" y="1282347"/>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1/3</a:t>
            </a:r>
          </a:p>
        </p:txBody>
      </p:sp>
      <p:sp>
        <p:nvSpPr>
          <p:cNvPr id="72" name="Oval 71"/>
          <p:cNvSpPr/>
          <p:nvPr/>
        </p:nvSpPr>
        <p:spPr>
          <a:xfrm>
            <a:off x="6057900" y="1282347"/>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a:t>
            </a:r>
          </a:p>
        </p:txBody>
      </p:sp>
      <p:cxnSp>
        <p:nvCxnSpPr>
          <p:cNvPr id="73" name="Straight Connector 72"/>
          <p:cNvCxnSpPr/>
          <p:nvPr/>
        </p:nvCxnSpPr>
        <p:spPr bwMode="auto">
          <a:xfrm>
            <a:off x="3101340" y="1488087"/>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74" name="Straight Connector 73"/>
          <p:cNvCxnSpPr/>
          <p:nvPr/>
        </p:nvCxnSpPr>
        <p:spPr bwMode="auto">
          <a:xfrm>
            <a:off x="4229100" y="1488087"/>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75" name="Straight Connector 74"/>
          <p:cNvCxnSpPr/>
          <p:nvPr/>
        </p:nvCxnSpPr>
        <p:spPr bwMode="auto">
          <a:xfrm>
            <a:off x="5356860" y="1488087"/>
            <a:ext cx="685800" cy="0"/>
          </a:xfrm>
          <a:prstGeom prst="line">
            <a:avLst/>
          </a:prstGeom>
          <a:noFill/>
          <a:ln w="57150" cap="flat" cmpd="sng" algn="ctr">
            <a:solidFill>
              <a:schemeClr val="tx1"/>
            </a:solidFill>
            <a:prstDash val="solid"/>
            <a:round/>
            <a:headEnd type="none" w="med" len="med"/>
            <a:tailEnd type="none" w="med" len="med"/>
          </a:ln>
          <a:effectLst/>
        </p:spPr>
      </p:cxnSp>
      <p:sp>
        <p:nvSpPr>
          <p:cNvPr id="32" name="Curved Down Arrow 31"/>
          <p:cNvSpPr/>
          <p:nvPr/>
        </p:nvSpPr>
        <p:spPr>
          <a:xfrm>
            <a:off x="2815291" y="542612"/>
            <a:ext cx="2433643" cy="673239"/>
          </a:xfrm>
          <a:prstGeom prst="curvedDownArrow">
            <a:avLst/>
          </a:prstGeom>
          <a:solidFill>
            <a:srgbClr val="FF0000"/>
          </a:solidFill>
          <a:ln w="38100">
            <a:solidFill>
              <a:schemeClr val="tx1"/>
            </a:solidFill>
          </a:ln>
        </p:spPr>
        <p:txBody>
          <a:bodyPr wrap="square" rtlCol="0" anchor="ctr">
            <a:noAutofit/>
          </a:bodyPr>
          <a:lstStyle/>
          <a:p>
            <a:pPr algn="ctr">
              <a:buNone/>
            </a:pPr>
            <a:endParaRPr lang="en-US" sz="2800" dirty="0" smtClean="0">
              <a:latin typeface="Arial" pitchFamily="34" charset="0"/>
              <a:cs typeface="Arial" pitchFamily="34" charset="0"/>
            </a:endParaRPr>
          </a:p>
        </p:txBody>
      </p:sp>
      <p:sp>
        <p:nvSpPr>
          <p:cNvPr id="78" name="Oval 77"/>
          <p:cNvSpPr/>
          <p:nvPr/>
        </p:nvSpPr>
        <p:spPr>
          <a:xfrm>
            <a:off x="2674620" y="320335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p>
        </p:txBody>
      </p:sp>
      <p:sp>
        <p:nvSpPr>
          <p:cNvPr id="79" name="Oval 78"/>
          <p:cNvSpPr/>
          <p:nvPr/>
        </p:nvSpPr>
        <p:spPr>
          <a:xfrm>
            <a:off x="4930140" y="320335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2/3</a:t>
            </a:r>
          </a:p>
        </p:txBody>
      </p:sp>
      <p:sp>
        <p:nvSpPr>
          <p:cNvPr id="80" name="Oval 79"/>
          <p:cNvSpPr/>
          <p:nvPr/>
        </p:nvSpPr>
        <p:spPr>
          <a:xfrm>
            <a:off x="3802380" y="320335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1/3</a:t>
            </a:r>
          </a:p>
        </p:txBody>
      </p:sp>
      <p:sp>
        <p:nvSpPr>
          <p:cNvPr id="81" name="Oval 80"/>
          <p:cNvSpPr/>
          <p:nvPr/>
        </p:nvSpPr>
        <p:spPr>
          <a:xfrm>
            <a:off x="6057900" y="320335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a:t>
            </a:r>
          </a:p>
        </p:txBody>
      </p:sp>
      <p:cxnSp>
        <p:nvCxnSpPr>
          <p:cNvPr id="83" name="Straight Connector 82"/>
          <p:cNvCxnSpPr/>
          <p:nvPr/>
        </p:nvCxnSpPr>
        <p:spPr bwMode="auto">
          <a:xfrm>
            <a:off x="3101340" y="3409090"/>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84" name="Straight Connector 83"/>
          <p:cNvCxnSpPr/>
          <p:nvPr/>
        </p:nvCxnSpPr>
        <p:spPr bwMode="auto">
          <a:xfrm>
            <a:off x="4229100" y="3409090"/>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85" name="Straight Connector 84"/>
          <p:cNvCxnSpPr/>
          <p:nvPr/>
        </p:nvCxnSpPr>
        <p:spPr bwMode="auto">
          <a:xfrm>
            <a:off x="5356860" y="3409090"/>
            <a:ext cx="685800" cy="0"/>
          </a:xfrm>
          <a:prstGeom prst="line">
            <a:avLst/>
          </a:prstGeom>
          <a:noFill/>
          <a:ln w="57150" cap="flat" cmpd="sng" algn="ctr">
            <a:solidFill>
              <a:schemeClr val="tx1"/>
            </a:solidFill>
            <a:prstDash val="solid"/>
            <a:round/>
            <a:headEnd type="none" w="med" len="med"/>
            <a:tailEnd type="none" w="med" len="med"/>
          </a:ln>
          <a:effectLst/>
        </p:spPr>
      </p:cxnSp>
      <p:sp>
        <p:nvSpPr>
          <p:cNvPr id="76" name="Curved Down Arrow 75"/>
          <p:cNvSpPr/>
          <p:nvPr/>
        </p:nvSpPr>
        <p:spPr>
          <a:xfrm>
            <a:off x="2815291" y="2463615"/>
            <a:ext cx="2433643" cy="673239"/>
          </a:xfrm>
          <a:prstGeom prst="curvedDownArrow">
            <a:avLst/>
          </a:prstGeom>
          <a:solidFill>
            <a:srgbClr val="FF0000"/>
          </a:solidFill>
          <a:ln w="38100">
            <a:solidFill>
              <a:schemeClr val="tx1"/>
            </a:solidFill>
          </a:ln>
        </p:spPr>
        <p:txBody>
          <a:bodyPr wrap="square" rtlCol="0" anchor="ctr">
            <a:noAutofit/>
          </a:bodyPr>
          <a:lstStyle/>
          <a:p>
            <a:pPr algn="ctr">
              <a:buNone/>
            </a:pPr>
            <a:endParaRPr lang="en-US" sz="2800" dirty="0" smtClean="0">
              <a:solidFill>
                <a:schemeClr val="bg1"/>
              </a:solidFill>
              <a:latin typeface="Arial" pitchFamily="34" charset="0"/>
              <a:cs typeface="Arial" pitchFamily="34" charset="0"/>
            </a:endParaRPr>
          </a:p>
        </p:txBody>
      </p:sp>
      <p:sp>
        <p:nvSpPr>
          <p:cNvPr id="95" name="Curved Down Arrow 94"/>
          <p:cNvSpPr/>
          <p:nvPr/>
        </p:nvSpPr>
        <p:spPr>
          <a:xfrm flipH="1" flipV="1">
            <a:off x="3912237" y="3701237"/>
            <a:ext cx="2433643" cy="673239"/>
          </a:xfrm>
          <a:prstGeom prst="curvedDownArrow">
            <a:avLst/>
          </a:prstGeom>
          <a:solidFill>
            <a:srgbClr val="0000FF"/>
          </a:solidFill>
          <a:ln w="38100">
            <a:solidFill>
              <a:schemeClr val="tx1"/>
            </a:solidFill>
          </a:ln>
        </p:spPr>
        <p:txBody>
          <a:bodyPr wrap="square" rtlCol="0" anchor="ctr">
            <a:noAutofit/>
          </a:bodyPr>
          <a:lstStyle/>
          <a:p>
            <a:pPr algn="ctr">
              <a:buNone/>
            </a:pPr>
            <a:endParaRPr lang="en-US" sz="2800" dirty="0" smtClean="0">
              <a:solidFill>
                <a:schemeClr val="bg1"/>
              </a:solidFill>
              <a:latin typeface="Arial" pitchFamily="34" charset="0"/>
              <a:cs typeface="Arial" pitchFamily="34" charset="0"/>
            </a:endParaRPr>
          </a:p>
        </p:txBody>
      </p:sp>
      <p:sp>
        <p:nvSpPr>
          <p:cNvPr id="101" name="Oval 100"/>
          <p:cNvSpPr/>
          <p:nvPr/>
        </p:nvSpPr>
        <p:spPr>
          <a:xfrm>
            <a:off x="2674620" y="5144263"/>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p>
        </p:txBody>
      </p:sp>
      <p:sp>
        <p:nvSpPr>
          <p:cNvPr id="102" name="Oval 101"/>
          <p:cNvSpPr/>
          <p:nvPr/>
        </p:nvSpPr>
        <p:spPr>
          <a:xfrm>
            <a:off x="4930140" y="5144263"/>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2/3</a:t>
            </a:r>
          </a:p>
        </p:txBody>
      </p:sp>
      <p:sp>
        <p:nvSpPr>
          <p:cNvPr id="103" name="Oval 102"/>
          <p:cNvSpPr/>
          <p:nvPr/>
        </p:nvSpPr>
        <p:spPr>
          <a:xfrm>
            <a:off x="3802380" y="5144263"/>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1/3</a:t>
            </a:r>
          </a:p>
        </p:txBody>
      </p:sp>
      <p:sp>
        <p:nvSpPr>
          <p:cNvPr id="104" name="Oval 103"/>
          <p:cNvSpPr/>
          <p:nvPr/>
        </p:nvSpPr>
        <p:spPr>
          <a:xfrm>
            <a:off x="6057900" y="5144263"/>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a:t>
            </a:r>
          </a:p>
        </p:txBody>
      </p:sp>
      <p:cxnSp>
        <p:nvCxnSpPr>
          <p:cNvPr id="105" name="Straight Connector 104"/>
          <p:cNvCxnSpPr/>
          <p:nvPr/>
        </p:nvCxnSpPr>
        <p:spPr bwMode="auto">
          <a:xfrm>
            <a:off x="3101340" y="5350003"/>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106" name="Straight Connector 105"/>
          <p:cNvCxnSpPr/>
          <p:nvPr/>
        </p:nvCxnSpPr>
        <p:spPr bwMode="auto">
          <a:xfrm>
            <a:off x="4229100" y="5350003"/>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107" name="Straight Connector 106"/>
          <p:cNvCxnSpPr/>
          <p:nvPr/>
        </p:nvCxnSpPr>
        <p:spPr bwMode="auto">
          <a:xfrm>
            <a:off x="5356860" y="5350003"/>
            <a:ext cx="685800" cy="0"/>
          </a:xfrm>
          <a:prstGeom prst="line">
            <a:avLst/>
          </a:prstGeom>
          <a:noFill/>
          <a:ln w="57150" cap="flat" cmpd="sng" algn="ctr">
            <a:solidFill>
              <a:schemeClr val="tx1"/>
            </a:solidFill>
            <a:prstDash val="solid"/>
            <a:round/>
            <a:headEnd type="none" w="med" len="med"/>
            <a:tailEnd type="none" w="med" len="med"/>
          </a:ln>
          <a:effectLst/>
        </p:spPr>
      </p:cxnSp>
      <p:sp>
        <p:nvSpPr>
          <p:cNvPr id="100" name="Curved Down Arrow 99"/>
          <p:cNvSpPr/>
          <p:nvPr/>
        </p:nvSpPr>
        <p:spPr>
          <a:xfrm flipH="1" flipV="1">
            <a:off x="3912237" y="5642150"/>
            <a:ext cx="2433643" cy="673239"/>
          </a:xfrm>
          <a:prstGeom prst="curvedDownArrow">
            <a:avLst/>
          </a:prstGeom>
          <a:solidFill>
            <a:srgbClr val="0000FF"/>
          </a:solidFill>
          <a:ln w="38100">
            <a:solidFill>
              <a:schemeClr val="tx1"/>
            </a:solidFill>
          </a:ln>
        </p:spPr>
        <p:txBody>
          <a:bodyPr wrap="square" rtlCol="0" anchor="ctr">
            <a:noAutofit/>
          </a:bodyPr>
          <a:lstStyle/>
          <a:p>
            <a:pPr algn="ctr">
              <a:buNone/>
            </a:pPr>
            <a:endParaRPr lang="en-US" sz="2800" dirty="0" smtClean="0">
              <a:latin typeface="Arial" pitchFamily="34" charset="0"/>
              <a:cs typeface="Arial" pitchFamily="34" charset="0"/>
            </a:endParaRPr>
          </a:p>
        </p:txBody>
      </p:sp>
      <p:sp>
        <p:nvSpPr>
          <p:cNvPr id="5" name="Footer Placeholder 4"/>
          <p:cNvSpPr>
            <a:spLocks noGrp="1"/>
          </p:cNvSpPr>
          <p:nvPr>
            <p:ph type="ftr" sz="quarter" idx="3"/>
          </p:nvPr>
        </p:nvSpPr>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5C52878A-DC5C-46BC-8FFA-34C15EB1724B}" type="slidenum">
              <a:rPr lang="en-US" smtClean="0"/>
              <a:pPr>
                <a:defRPr/>
              </a:pPr>
              <a:t>113</a:t>
            </a:fld>
            <a:endParaRPr lang="en-US"/>
          </a:p>
        </p:txBody>
      </p:sp>
    </p:spTree>
    <p:extLst>
      <p:ext uri="{BB962C8B-B14F-4D97-AF65-F5344CB8AC3E}">
        <p14:creationId xmlns:p14="http://schemas.microsoft.com/office/powerpoint/2010/main" val="417355754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One-Layer 1/3-Agreement Protocol</a:t>
            </a:r>
            <a:endParaRPr lang="en-US" dirty="0"/>
          </a:p>
        </p:txBody>
      </p:sp>
      <p:sp>
        <p:nvSpPr>
          <p:cNvPr id="6" name="Footer Placeholder 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3" name="Group 62"/>
          <p:cNvGrpSpPr/>
          <p:nvPr/>
        </p:nvGrpSpPr>
        <p:grpSpPr>
          <a:xfrm>
            <a:off x="3797284" y="2129517"/>
            <a:ext cx="1539240" cy="411480"/>
            <a:chOff x="3802380" y="441960"/>
            <a:chExt cx="1539240" cy="411480"/>
          </a:xfrm>
        </p:grpSpPr>
        <p:sp>
          <p:nvSpPr>
            <p:cNvPr id="51" name="Oval 50"/>
            <p:cNvSpPr/>
            <p:nvPr/>
          </p:nvSpPr>
          <p:spPr>
            <a:xfrm>
              <a:off x="3802380" y="44196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2000" dirty="0" smtClean="0">
                  <a:solidFill>
                    <a:schemeClr val="bg1"/>
                  </a:solidFill>
                  <a:latin typeface="Arial" pitchFamily="34" charset="0"/>
                  <a:cs typeface="Arial" pitchFamily="34" charset="0"/>
                </a:rPr>
                <a:t>0</a:t>
              </a:r>
            </a:p>
          </p:txBody>
        </p:sp>
        <p:sp>
          <p:nvSpPr>
            <p:cNvPr id="52" name="Oval 51"/>
            <p:cNvSpPr/>
            <p:nvPr/>
          </p:nvSpPr>
          <p:spPr>
            <a:xfrm>
              <a:off x="4930140" y="44196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2000" dirty="0" smtClean="0">
                  <a:solidFill>
                    <a:schemeClr val="bg1"/>
                  </a:solidFill>
                  <a:latin typeface="Arial" pitchFamily="34" charset="0"/>
                  <a:cs typeface="Arial" pitchFamily="34" charset="0"/>
                </a:rPr>
                <a:t>1</a:t>
              </a:r>
            </a:p>
          </p:txBody>
        </p:sp>
        <p:cxnSp>
          <p:nvCxnSpPr>
            <p:cNvPr id="54" name="Straight Connector 53"/>
            <p:cNvCxnSpPr/>
            <p:nvPr/>
          </p:nvCxnSpPr>
          <p:spPr bwMode="auto">
            <a:xfrm>
              <a:off x="4244340" y="647700"/>
              <a:ext cx="685800" cy="0"/>
            </a:xfrm>
            <a:prstGeom prst="line">
              <a:avLst/>
            </a:prstGeom>
            <a:noFill/>
            <a:ln w="57150" cap="flat" cmpd="sng" algn="ctr">
              <a:solidFill>
                <a:schemeClr val="tx1"/>
              </a:solidFill>
              <a:prstDash val="solid"/>
              <a:round/>
              <a:headEnd type="none" w="med" len="med"/>
              <a:tailEnd type="none" w="med" len="med"/>
            </a:ln>
            <a:effectLst/>
          </p:spPr>
        </p:cxnSp>
      </p:grpSp>
      <p:grpSp>
        <p:nvGrpSpPr>
          <p:cNvPr id="2" name="Group 1"/>
          <p:cNvGrpSpPr/>
          <p:nvPr/>
        </p:nvGrpSpPr>
        <p:grpSpPr>
          <a:xfrm>
            <a:off x="2669524" y="3893414"/>
            <a:ext cx="3794760" cy="2146459"/>
            <a:chOff x="2339324" y="3194914"/>
            <a:chExt cx="3794760" cy="2146459"/>
          </a:xfrm>
        </p:grpSpPr>
        <p:grpSp>
          <p:nvGrpSpPr>
            <p:cNvPr id="5" name="Group 75"/>
            <p:cNvGrpSpPr/>
            <p:nvPr/>
          </p:nvGrpSpPr>
          <p:grpSpPr>
            <a:xfrm>
              <a:off x="2339324" y="4929893"/>
              <a:ext cx="3794760" cy="411480"/>
              <a:chOff x="3718560" y="2346960"/>
              <a:chExt cx="3794760" cy="411480"/>
            </a:xfrm>
          </p:grpSpPr>
          <p:sp>
            <p:nvSpPr>
              <p:cNvPr id="69" name="Oval 68"/>
              <p:cNvSpPr/>
              <p:nvPr/>
            </p:nvSpPr>
            <p:spPr>
              <a:xfrm>
                <a:off x="3718560" y="234696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p>
            </p:txBody>
          </p:sp>
          <p:sp>
            <p:nvSpPr>
              <p:cNvPr id="70" name="Oval 69"/>
              <p:cNvSpPr/>
              <p:nvPr/>
            </p:nvSpPr>
            <p:spPr>
              <a:xfrm>
                <a:off x="5974080" y="234696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2/3</a:t>
                </a:r>
              </a:p>
            </p:txBody>
          </p:sp>
          <p:sp>
            <p:nvSpPr>
              <p:cNvPr id="71" name="Oval 70"/>
              <p:cNvSpPr/>
              <p:nvPr/>
            </p:nvSpPr>
            <p:spPr>
              <a:xfrm>
                <a:off x="4846320" y="234696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1/3</a:t>
                </a:r>
              </a:p>
            </p:txBody>
          </p:sp>
          <p:sp>
            <p:nvSpPr>
              <p:cNvPr id="72" name="Oval 71"/>
              <p:cNvSpPr/>
              <p:nvPr/>
            </p:nvSpPr>
            <p:spPr>
              <a:xfrm>
                <a:off x="7101840" y="234696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a:t>
                </a:r>
              </a:p>
            </p:txBody>
          </p:sp>
          <p:cxnSp>
            <p:nvCxnSpPr>
              <p:cNvPr id="73" name="Straight Connector 72"/>
              <p:cNvCxnSpPr/>
              <p:nvPr/>
            </p:nvCxnSpPr>
            <p:spPr bwMode="auto">
              <a:xfrm>
                <a:off x="4145280" y="2552700"/>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74" name="Straight Connector 73"/>
              <p:cNvCxnSpPr/>
              <p:nvPr/>
            </p:nvCxnSpPr>
            <p:spPr bwMode="auto">
              <a:xfrm>
                <a:off x="5273040" y="2552700"/>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75" name="Straight Connector 74"/>
              <p:cNvCxnSpPr/>
              <p:nvPr/>
            </p:nvCxnSpPr>
            <p:spPr bwMode="auto">
              <a:xfrm>
                <a:off x="6400800" y="2552700"/>
                <a:ext cx="685800" cy="0"/>
              </a:xfrm>
              <a:prstGeom prst="line">
                <a:avLst/>
              </a:prstGeom>
              <a:noFill/>
              <a:ln w="57150" cap="flat" cmpd="sng" algn="ctr">
                <a:solidFill>
                  <a:schemeClr val="tx1"/>
                </a:solidFill>
                <a:prstDash val="solid"/>
                <a:round/>
                <a:headEnd type="none" w="med" len="med"/>
                <a:tailEnd type="none" w="med" len="med"/>
              </a:ln>
              <a:effectLst/>
            </p:spPr>
          </p:cxnSp>
        </p:grpSp>
        <p:sp>
          <p:nvSpPr>
            <p:cNvPr id="58" name="Oval 57"/>
            <p:cNvSpPr/>
            <p:nvPr/>
          </p:nvSpPr>
          <p:spPr>
            <a:xfrm>
              <a:off x="2339324" y="3194914"/>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r>
                <a:rPr lang="en-US" sz="1800" dirty="0" smtClean="0">
                  <a:solidFill>
                    <a:schemeClr val="bg1"/>
                  </a:solidFill>
                  <a:latin typeface="cmsy10"/>
                  <a:cs typeface="Arial" pitchFamily="34" charset="0"/>
                </a:rPr>
                <a:t>?</a:t>
              </a:r>
            </a:p>
          </p:txBody>
        </p:sp>
        <p:sp>
          <p:nvSpPr>
            <p:cNvPr id="59" name="Oval 58"/>
            <p:cNvSpPr/>
            <p:nvPr/>
          </p:nvSpPr>
          <p:spPr>
            <a:xfrm>
              <a:off x="4594844" y="3194914"/>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01</a:t>
              </a:r>
            </a:p>
          </p:txBody>
        </p:sp>
        <p:sp>
          <p:nvSpPr>
            <p:cNvPr id="60" name="Oval 59"/>
            <p:cNvSpPr/>
            <p:nvPr/>
          </p:nvSpPr>
          <p:spPr>
            <a:xfrm>
              <a:off x="3467084" y="3194914"/>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01</a:t>
              </a:r>
            </a:p>
          </p:txBody>
        </p:sp>
        <p:sp>
          <p:nvSpPr>
            <p:cNvPr id="61" name="Oval 60"/>
            <p:cNvSpPr/>
            <p:nvPr/>
          </p:nvSpPr>
          <p:spPr>
            <a:xfrm>
              <a:off x="5722604" y="3194914"/>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cmsy10"/>
                  <a:cs typeface="Arial" pitchFamily="34" charset="0"/>
                </a:rPr>
                <a:t>?</a:t>
              </a:r>
              <a:r>
                <a:rPr lang="en-US" sz="1800" dirty="0" smtClean="0">
                  <a:solidFill>
                    <a:schemeClr val="bg1"/>
                  </a:solidFill>
                  <a:latin typeface="Arial" pitchFamily="34" charset="0"/>
                  <a:cs typeface="Arial" pitchFamily="34" charset="0"/>
                </a:rPr>
                <a:t>1</a:t>
              </a:r>
            </a:p>
          </p:txBody>
        </p:sp>
        <p:cxnSp>
          <p:nvCxnSpPr>
            <p:cNvPr id="62" name="Straight Connector 61"/>
            <p:cNvCxnSpPr/>
            <p:nvPr/>
          </p:nvCxnSpPr>
          <p:spPr bwMode="auto">
            <a:xfrm>
              <a:off x="2766044" y="3400654"/>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64" name="Straight Connector 63"/>
            <p:cNvCxnSpPr/>
            <p:nvPr/>
          </p:nvCxnSpPr>
          <p:spPr bwMode="auto">
            <a:xfrm>
              <a:off x="3893804" y="3400654"/>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65" name="Straight Connector 64"/>
            <p:cNvCxnSpPr/>
            <p:nvPr/>
          </p:nvCxnSpPr>
          <p:spPr bwMode="auto">
            <a:xfrm>
              <a:off x="5021564" y="3400654"/>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82" name="Straight Arrow Connector 81"/>
            <p:cNvCxnSpPr>
              <a:stCxn id="58" idx="4"/>
              <a:endCxn id="69" idx="0"/>
            </p:cNvCxnSpPr>
            <p:nvPr/>
          </p:nvCxnSpPr>
          <p:spPr bwMode="auto">
            <a:xfrm>
              <a:off x="2545064" y="3606394"/>
              <a:ext cx="0" cy="1323499"/>
            </a:xfrm>
            <a:prstGeom prst="straightConnector1">
              <a:avLst/>
            </a:prstGeom>
            <a:noFill/>
            <a:ln w="57150" cap="flat" cmpd="sng" algn="ctr">
              <a:solidFill>
                <a:schemeClr val="tx1"/>
              </a:solidFill>
              <a:prstDash val="sysDot"/>
              <a:round/>
              <a:headEnd type="none" w="med" len="med"/>
              <a:tailEnd type="arrow"/>
            </a:ln>
            <a:effectLst/>
          </p:spPr>
        </p:cxnSp>
        <p:cxnSp>
          <p:nvCxnSpPr>
            <p:cNvPr id="40" name="Straight Arrow Connector 39"/>
            <p:cNvCxnSpPr>
              <a:stCxn id="60" idx="4"/>
              <a:endCxn id="71" idx="0"/>
            </p:cNvCxnSpPr>
            <p:nvPr/>
          </p:nvCxnSpPr>
          <p:spPr bwMode="auto">
            <a:xfrm>
              <a:off x="3672824" y="3606394"/>
              <a:ext cx="0" cy="1323499"/>
            </a:xfrm>
            <a:prstGeom prst="straightConnector1">
              <a:avLst/>
            </a:prstGeom>
            <a:noFill/>
            <a:ln w="57150" cap="flat" cmpd="sng" algn="ctr">
              <a:solidFill>
                <a:schemeClr val="tx1"/>
              </a:solidFill>
              <a:prstDash val="sysDot"/>
              <a:round/>
              <a:headEnd type="none" w="med" len="med"/>
              <a:tailEnd type="arrow"/>
            </a:ln>
            <a:effectLst/>
          </p:spPr>
        </p:cxnSp>
        <p:cxnSp>
          <p:nvCxnSpPr>
            <p:cNvPr id="43" name="Straight Arrow Connector 42"/>
            <p:cNvCxnSpPr>
              <a:stCxn id="59" idx="4"/>
            </p:cNvCxnSpPr>
            <p:nvPr/>
          </p:nvCxnSpPr>
          <p:spPr bwMode="auto">
            <a:xfrm>
              <a:off x="4800584" y="3606394"/>
              <a:ext cx="0" cy="1323499"/>
            </a:xfrm>
            <a:prstGeom prst="straightConnector1">
              <a:avLst/>
            </a:prstGeom>
            <a:noFill/>
            <a:ln w="57150" cap="flat" cmpd="sng" algn="ctr">
              <a:solidFill>
                <a:schemeClr val="tx1"/>
              </a:solidFill>
              <a:prstDash val="sysDot"/>
              <a:round/>
              <a:headEnd type="none" w="med" len="med"/>
              <a:tailEnd type="arrow"/>
            </a:ln>
            <a:effectLst/>
          </p:spPr>
        </p:cxnSp>
        <p:cxnSp>
          <p:nvCxnSpPr>
            <p:cNvPr id="44" name="Straight Arrow Connector 43"/>
            <p:cNvCxnSpPr>
              <a:stCxn id="61" idx="4"/>
            </p:cNvCxnSpPr>
            <p:nvPr/>
          </p:nvCxnSpPr>
          <p:spPr bwMode="auto">
            <a:xfrm>
              <a:off x="5928344" y="3606394"/>
              <a:ext cx="0" cy="1323499"/>
            </a:xfrm>
            <a:prstGeom prst="straightConnector1">
              <a:avLst/>
            </a:prstGeom>
            <a:noFill/>
            <a:ln w="57150" cap="flat" cmpd="sng" algn="ctr">
              <a:solidFill>
                <a:schemeClr val="tx1"/>
              </a:solidFill>
              <a:prstDash val="sysDot"/>
              <a:round/>
              <a:headEnd type="none" w="med" len="med"/>
              <a:tailEnd type="arrow"/>
            </a:ln>
            <a:effectLst/>
          </p:spPr>
        </p:cxnSp>
      </p:grpSp>
      <p:sp>
        <p:nvSpPr>
          <p:cNvPr id="55" name="TextBox 54"/>
          <p:cNvSpPr txBox="1"/>
          <p:nvPr/>
        </p:nvSpPr>
        <p:spPr>
          <a:xfrm>
            <a:off x="2287688" y="4705033"/>
            <a:ext cx="381836" cy="523220"/>
          </a:xfrm>
          <a:prstGeom prst="rect">
            <a:avLst/>
          </a:prstGeom>
          <a:noFill/>
        </p:spPr>
        <p:txBody>
          <a:bodyPr wrap="none" rtlCol="0">
            <a:spAutoFit/>
          </a:bodyPr>
          <a:lstStyle/>
          <a:p>
            <a:r>
              <a:rPr lang="el-GR" sz="2800" dirty="0" smtClean="0">
                <a:solidFill>
                  <a:schemeClr val="tx1"/>
                </a:solidFill>
                <a:latin typeface="Arial"/>
                <a:cs typeface="Arial"/>
              </a:rPr>
              <a:t>δ</a:t>
            </a:r>
            <a:endParaRPr lang="en-US" sz="2800" dirty="0" smtClean="0">
              <a:solidFill>
                <a:schemeClr val="tx1"/>
              </a:solidFill>
              <a:latin typeface="cmmi10"/>
              <a:cs typeface="Arial" pitchFamily="34" charset="0"/>
            </a:endParaRPr>
          </a:p>
        </p:txBody>
      </p:sp>
      <p:sp>
        <p:nvSpPr>
          <p:cNvPr id="33" name="TextBox 113"/>
          <p:cNvSpPr txBox="1">
            <a:spLocks noChangeArrowheads="1"/>
          </p:cNvSpPr>
          <p:nvPr/>
        </p:nvSpPr>
        <p:spPr bwMode="auto">
          <a:xfrm>
            <a:off x="5467158" y="2012092"/>
            <a:ext cx="436338"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I</a:t>
            </a:r>
            <a:endParaRPr lang="en-US" sz="3600" b="1" dirty="0">
              <a:solidFill>
                <a:schemeClr val="tx1"/>
              </a:solidFill>
              <a:latin typeface="cmsy10"/>
              <a:ea typeface="Arial" pitchFamily="-72" charset="0"/>
              <a:cs typeface="Arial" pitchFamily="-72" charset="0"/>
            </a:endParaRPr>
          </a:p>
        </p:txBody>
      </p:sp>
      <p:sp>
        <p:nvSpPr>
          <p:cNvPr id="34" name="TextBox 113"/>
          <p:cNvSpPr txBox="1">
            <a:spLocks noChangeArrowheads="1"/>
          </p:cNvSpPr>
          <p:nvPr/>
        </p:nvSpPr>
        <p:spPr bwMode="auto">
          <a:xfrm>
            <a:off x="6766194" y="3769380"/>
            <a:ext cx="505267"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P</a:t>
            </a:r>
            <a:endParaRPr lang="en-US" sz="3600" b="1" dirty="0">
              <a:solidFill>
                <a:schemeClr val="tx1"/>
              </a:solidFill>
              <a:latin typeface="cmsy10"/>
              <a:ea typeface="Arial" pitchFamily="-72" charset="0"/>
              <a:cs typeface="Arial" pitchFamily="-72" charset="0"/>
            </a:endParaRPr>
          </a:p>
        </p:txBody>
      </p:sp>
      <p:sp>
        <p:nvSpPr>
          <p:cNvPr id="35" name="TextBox 113"/>
          <p:cNvSpPr txBox="1">
            <a:spLocks noChangeArrowheads="1"/>
          </p:cNvSpPr>
          <p:nvPr/>
        </p:nvSpPr>
        <p:spPr bwMode="auto">
          <a:xfrm>
            <a:off x="6742950" y="5511741"/>
            <a:ext cx="551754"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O</a:t>
            </a:r>
            <a:endParaRPr lang="en-US" sz="3600" b="1" dirty="0">
              <a:solidFill>
                <a:schemeClr val="tx1"/>
              </a:solidFill>
              <a:latin typeface="cmsy10"/>
              <a:ea typeface="Arial" pitchFamily="-72" charset="0"/>
              <a:cs typeface="Arial" pitchFamily="-72" charset="0"/>
            </a:endParaRPr>
          </a:p>
        </p:txBody>
      </p:sp>
      <p:sp>
        <p:nvSpPr>
          <p:cNvPr id="36" name="Down Arrow 35"/>
          <p:cNvSpPr/>
          <p:nvPr/>
        </p:nvSpPr>
        <p:spPr>
          <a:xfrm>
            <a:off x="3911560" y="2842903"/>
            <a:ext cx="1310688" cy="886942"/>
          </a:xfrm>
          <a:prstGeom prst="downArrow">
            <a:avLst/>
          </a:prstGeom>
          <a:solidFill>
            <a:schemeClr val="tx1"/>
          </a:solidFill>
          <a:ln w="38100">
            <a:solidFill>
              <a:schemeClr val="tx1"/>
            </a:solidFill>
          </a:ln>
        </p:spPr>
        <p:txBody>
          <a:bodyPr wrap="square" rtlCol="0" anchor="ctr">
            <a:noAutofit/>
          </a:bodyPr>
          <a:lstStyle/>
          <a:p>
            <a:pPr algn="ctr">
              <a:buNone/>
            </a:pPr>
            <a:r>
              <a:rPr lang="en-US" sz="2800" dirty="0" smtClean="0">
                <a:solidFill>
                  <a:schemeClr val="bg1"/>
                </a:solidFill>
                <a:latin typeface="cmmi10"/>
                <a:cs typeface="Arial" pitchFamily="34" charset="0"/>
              </a:rPr>
              <a:t>¥</a:t>
            </a:r>
          </a:p>
        </p:txBody>
      </p:sp>
      <p:sp>
        <p:nvSpPr>
          <p:cNvPr id="4" name="Slide Number Placeholder 3"/>
          <p:cNvSpPr>
            <a:spLocks noGrp="1"/>
          </p:cNvSpPr>
          <p:nvPr>
            <p:ph type="sldNum" sz="quarter" idx="11"/>
          </p:nvPr>
        </p:nvSpPr>
        <p:spPr/>
        <p:txBody>
          <a:bodyPr/>
          <a:lstStyle/>
          <a:p>
            <a:pPr>
              <a:defRPr/>
            </a:pPr>
            <a:fld id="{D00CE9E0-F6A1-4E8E-BB09-1EDDAB12400D}" type="slidenum">
              <a:rPr lang="en-US" smtClean="0"/>
              <a:pPr>
                <a:defRPr/>
              </a:pPr>
              <a:t>114</a:t>
            </a:fld>
            <a:endParaRPr lang="en-US"/>
          </a:p>
        </p:txBody>
      </p:sp>
    </p:spTree>
    <p:extLst>
      <p:ext uri="{BB962C8B-B14F-4D97-AF65-F5344CB8AC3E}">
        <p14:creationId xmlns:p14="http://schemas.microsoft.com/office/powerpoint/2010/main" val="292448860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1-Layer 1/5-Agreement Protocol</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grpSp>
        <p:nvGrpSpPr>
          <p:cNvPr id="4" name="Group 62"/>
          <p:cNvGrpSpPr/>
          <p:nvPr/>
        </p:nvGrpSpPr>
        <p:grpSpPr>
          <a:xfrm>
            <a:off x="3797284" y="2129517"/>
            <a:ext cx="1539240" cy="411480"/>
            <a:chOff x="3802380" y="441960"/>
            <a:chExt cx="1539240" cy="411480"/>
          </a:xfrm>
        </p:grpSpPr>
        <p:sp>
          <p:nvSpPr>
            <p:cNvPr id="5" name="Oval 4"/>
            <p:cNvSpPr/>
            <p:nvPr/>
          </p:nvSpPr>
          <p:spPr>
            <a:xfrm>
              <a:off x="3802380" y="44196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2000" dirty="0" smtClean="0">
                  <a:solidFill>
                    <a:schemeClr val="bg1"/>
                  </a:solidFill>
                  <a:latin typeface="Arial" pitchFamily="34" charset="0"/>
                  <a:cs typeface="Arial" pitchFamily="34" charset="0"/>
                </a:rPr>
                <a:t>0</a:t>
              </a:r>
            </a:p>
          </p:txBody>
        </p:sp>
        <p:sp>
          <p:nvSpPr>
            <p:cNvPr id="6" name="Oval 5"/>
            <p:cNvSpPr/>
            <p:nvPr/>
          </p:nvSpPr>
          <p:spPr>
            <a:xfrm>
              <a:off x="4930140" y="44196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2000" dirty="0" smtClean="0">
                  <a:solidFill>
                    <a:schemeClr val="bg1"/>
                  </a:solidFill>
                  <a:latin typeface="Arial" pitchFamily="34" charset="0"/>
                  <a:cs typeface="Arial" pitchFamily="34" charset="0"/>
                </a:rPr>
                <a:t>1</a:t>
              </a:r>
            </a:p>
          </p:txBody>
        </p:sp>
        <p:cxnSp>
          <p:nvCxnSpPr>
            <p:cNvPr id="7" name="Straight Connector 6"/>
            <p:cNvCxnSpPr/>
            <p:nvPr/>
          </p:nvCxnSpPr>
          <p:spPr bwMode="auto">
            <a:xfrm>
              <a:off x="4244340" y="647700"/>
              <a:ext cx="685800" cy="0"/>
            </a:xfrm>
            <a:prstGeom prst="line">
              <a:avLst/>
            </a:prstGeom>
            <a:noFill/>
            <a:ln w="57150" cap="flat" cmpd="sng" algn="ctr">
              <a:solidFill>
                <a:schemeClr val="tx1"/>
              </a:solidFill>
              <a:prstDash val="solid"/>
              <a:round/>
              <a:headEnd type="none" w="med" len="med"/>
              <a:tailEnd type="none" w="med" len="med"/>
            </a:ln>
            <a:effectLst/>
          </p:spPr>
        </p:cxnSp>
      </p:grpSp>
      <p:sp>
        <p:nvSpPr>
          <p:cNvPr id="21" name="Oval 20"/>
          <p:cNvSpPr/>
          <p:nvPr/>
        </p:nvSpPr>
        <p:spPr>
          <a:xfrm>
            <a:off x="2669524" y="5628393"/>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1/5</a:t>
            </a:r>
          </a:p>
        </p:txBody>
      </p:sp>
      <p:sp>
        <p:nvSpPr>
          <p:cNvPr id="22" name="Oval 21"/>
          <p:cNvSpPr/>
          <p:nvPr/>
        </p:nvSpPr>
        <p:spPr>
          <a:xfrm>
            <a:off x="4925044" y="5628393"/>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3/5</a:t>
            </a:r>
          </a:p>
        </p:txBody>
      </p:sp>
      <p:sp>
        <p:nvSpPr>
          <p:cNvPr id="23" name="Oval 22"/>
          <p:cNvSpPr/>
          <p:nvPr/>
        </p:nvSpPr>
        <p:spPr>
          <a:xfrm>
            <a:off x="3797284" y="5628393"/>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2/5</a:t>
            </a:r>
          </a:p>
        </p:txBody>
      </p:sp>
      <p:sp>
        <p:nvSpPr>
          <p:cNvPr id="24" name="Oval 23"/>
          <p:cNvSpPr/>
          <p:nvPr/>
        </p:nvSpPr>
        <p:spPr>
          <a:xfrm>
            <a:off x="6052804" y="5628393"/>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4/5</a:t>
            </a:r>
          </a:p>
        </p:txBody>
      </p:sp>
      <p:cxnSp>
        <p:nvCxnSpPr>
          <p:cNvPr id="25" name="Straight Connector 24"/>
          <p:cNvCxnSpPr/>
          <p:nvPr/>
        </p:nvCxnSpPr>
        <p:spPr bwMode="auto">
          <a:xfrm>
            <a:off x="3096244" y="5834133"/>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a:off x="4224004" y="5834133"/>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a:off x="5351764" y="5834133"/>
            <a:ext cx="685800" cy="0"/>
          </a:xfrm>
          <a:prstGeom prst="line">
            <a:avLst/>
          </a:prstGeom>
          <a:noFill/>
          <a:ln w="57150" cap="flat" cmpd="sng" algn="ctr">
            <a:solidFill>
              <a:schemeClr val="tx1"/>
            </a:solidFill>
            <a:prstDash val="solid"/>
            <a:round/>
            <a:headEnd type="none" w="med" len="med"/>
            <a:tailEnd type="none" w="med" len="med"/>
          </a:ln>
          <a:effectLst/>
        </p:spPr>
      </p:cxnSp>
      <p:sp>
        <p:nvSpPr>
          <p:cNvPr id="10" name="Oval 9"/>
          <p:cNvSpPr/>
          <p:nvPr/>
        </p:nvSpPr>
        <p:spPr>
          <a:xfrm>
            <a:off x="2669524" y="3893414"/>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r>
              <a:rPr lang="en-US" sz="1800" dirty="0" smtClean="0">
                <a:solidFill>
                  <a:schemeClr val="bg1"/>
                </a:solidFill>
                <a:latin typeface="cmsy10"/>
                <a:cs typeface="Arial" pitchFamily="34" charset="0"/>
              </a:rPr>
              <a:t>?</a:t>
            </a:r>
          </a:p>
        </p:txBody>
      </p:sp>
      <p:sp>
        <p:nvSpPr>
          <p:cNvPr id="11" name="Oval 10"/>
          <p:cNvSpPr/>
          <p:nvPr/>
        </p:nvSpPr>
        <p:spPr>
          <a:xfrm>
            <a:off x="4925044" y="3893414"/>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01</a:t>
            </a:r>
          </a:p>
        </p:txBody>
      </p:sp>
      <p:sp>
        <p:nvSpPr>
          <p:cNvPr id="12" name="Oval 11"/>
          <p:cNvSpPr/>
          <p:nvPr/>
        </p:nvSpPr>
        <p:spPr>
          <a:xfrm>
            <a:off x="3797284" y="3893414"/>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01</a:t>
            </a:r>
          </a:p>
        </p:txBody>
      </p:sp>
      <p:sp>
        <p:nvSpPr>
          <p:cNvPr id="13" name="Oval 12"/>
          <p:cNvSpPr/>
          <p:nvPr/>
        </p:nvSpPr>
        <p:spPr>
          <a:xfrm>
            <a:off x="6052804" y="3893414"/>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cmsy10"/>
                <a:cs typeface="Arial" pitchFamily="34" charset="0"/>
              </a:rPr>
              <a:t>?</a:t>
            </a:r>
            <a:r>
              <a:rPr lang="en-US" sz="1800" dirty="0" smtClean="0">
                <a:solidFill>
                  <a:schemeClr val="bg1"/>
                </a:solidFill>
                <a:latin typeface="Arial" pitchFamily="34" charset="0"/>
                <a:cs typeface="Arial" pitchFamily="34" charset="0"/>
              </a:rPr>
              <a:t>1</a:t>
            </a:r>
          </a:p>
        </p:txBody>
      </p:sp>
      <p:cxnSp>
        <p:nvCxnSpPr>
          <p:cNvPr id="14" name="Straight Connector 13"/>
          <p:cNvCxnSpPr/>
          <p:nvPr/>
        </p:nvCxnSpPr>
        <p:spPr bwMode="auto">
          <a:xfrm>
            <a:off x="3096244" y="4099154"/>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4224004" y="4099154"/>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5351764" y="4099154"/>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17" name="Straight Arrow Connector 16"/>
          <p:cNvCxnSpPr>
            <a:stCxn id="10" idx="4"/>
            <a:endCxn id="35" idx="0"/>
          </p:cNvCxnSpPr>
          <p:nvPr/>
        </p:nvCxnSpPr>
        <p:spPr bwMode="auto">
          <a:xfrm flipH="1">
            <a:off x="1762744" y="4304894"/>
            <a:ext cx="1112520" cy="1324272"/>
          </a:xfrm>
          <a:prstGeom prst="straightConnector1">
            <a:avLst/>
          </a:prstGeom>
          <a:noFill/>
          <a:ln w="57150" cap="flat" cmpd="sng" algn="ctr">
            <a:solidFill>
              <a:schemeClr val="tx1"/>
            </a:solidFill>
            <a:prstDash val="sysDot"/>
            <a:round/>
            <a:headEnd type="none" w="med" len="med"/>
            <a:tailEnd type="arrow"/>
          </a:ln>
          <a:effectLst/>
        </p:spPr>
      </p:cxnSp>
      <p:cxnSp>
        <p:nvCxnSpPr>
          <p:cNvPr id="20" name="Straight Arrow Connector 19"/>
          <p:cNvCxnSpPr>
            <a:stCxn id="13" idx="4"/>
            <a:endCxn id="32" idx="0"/>
          </p:cNvCxnSpPr>
          <p:nvPr/>
        </p:nvCxnSpPr>
        <p:spPr bwMode="auto">
          <a:xfrm>
            <a:off x="6258544" y="4304894"/>
            <a:ext cx="1134821" cy="1313092"/>
          </a:xfrm>
          <a:prstGeom prst="straightConnector1">
            <a:avLst/>
          </a:prstGeom>
          <a:noFill/>
          <a:ln w="57150" cap="flat" cmpd="sng" algn="ctr">
            <a:solidFill>
              <a:schemeClr val="tx1"/>
            </a:solidFill>
            <a:prstDash val="sysDot"/>
            <a:round/>
            <a:headEnd type="none" w="med" len="med"/>
            <a:tailEnd type="arrow"/>
          </a:ln>
          <a:effectLst/>
        </p:spPr>
      </p:cxnSp>
      <p:sp>
        <p:nvSpPr>
          <p:cNvPr id="28" name="TextBox 27"/>
          <p:cNvSpPr txBox="1"/>
          <p:nvPr/>
        </p:nvSpPr>
        <p:spPr>
          <a:xfrm>
            <a:off x="1895676" y="4443810"/>
            <a:ext cx="385042" cy="523220"/>
          </a:xfrm>
          <a:prstGeom prst="rect">
            <a:avLst/>
          </a:prstGeom>
          <a:noFill/>
        </p:spPr>
        <p:txBody>
          <a:bodyPr wrap="none" rtlCol="0">
            <a:spAutoFit/>
          </a:bodyPr>
          <a:lstStyle/>
          <a:p>
            <a:r>
              <a:rPr lang="el-GR" sz="2800" dirty="0" smtClean="0">
                <a:solidFill>
                  <a:schemeClr val="tx1"/>
                </a:solidFill>
                <a:latin typeface="Arial"/>
                <a:cs typeface="Arial"/>
              </a:rPr>
              <a:t>δ</a:t>
            </a:r>
            <a:endParaRPr lang="en-US" sz="2800" dirty="0" smtClean="0">
              <a:solidFill>
                <a:schemeClr val="tx1"/>
              </a:solidFill>
              <a:latin typeface="cmmi10"/>
              <a:cs typeface="Arial" pitchFamily="34" charset="0"/>
            </a:endParaRPr>
          </a:p>
        </p:txBody>
      </p:sp>
      <p:sp>
        <p:nvSpPr>
          <p:cNvPr id="29" name="TextBox 113"/>
          <p:cNvSpPr txBox="1">
            <a:spLocks noChangeArrowheads="1"/>
          </p:cNvSpPr>
          <p:nvPr/>
        </p:nvSpPr>
        <p:spPr bwMode="auto">
          <a:xfrm>
            <a:off x="6766194" y="3769380"/>
            <a:ext cx="505267"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P</a:t>
            </a:r>
            <a:endParaRPr lang="en-US" sz="3600" b="1" dirty="0">
              <a:solidFill>
                <a:schemeClr val="tx1"/>
              </a:solidFill>
              <a:latin typeface="cmsy10"/>
              <a:ea typeface="Arial" pitchFamily="-72" charset="0"/>
              <a:cs typeface="Arial" pitchFamily="-72" charset="0"/>
            </a:endParaRPr>
          </a:p>
        </p:txBody>
      </p:sp>
      <p:sp>
        <p:nvSpPr>
          <p:cNvPr id="30" name="TextBox 113"/>
          <p:cNvSpPr txBox="1">
            <a:spLocks noChangeArrowheads="1"/>
          </p:cNvSpPr>
          <p:nvPr/>
        </p:nvSpPr>
        <p:spPr bwMode="auto">
          <a:xfrm>
            <a:off x="7835150" y="5511741"/>
            <a:ext cx="551754"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O</a:t>
            </a:r>
            <a:endParaRPr lang="en-US" sz="3600" b="1" dirty="0">
              <a:solidFill>
                <a:schemeClr val="tx1"/>
              </a:solidFill>
              <a:latin typeface="cmsy10"/>
              <a:ea typeface="Arial" pitchFamily="-72" charset="0"/>
              <a:cs typeface="Arial" pitchFamily="-72" charset="0"/>
            </a:endParaRPr>
          </a:p>
        </p:txBody>
      </p:sp>
      <p:sp>
        <p:nvSpPr>
          <p:cNvPr id="31" name="Down Arrow 30"/>
          <p:cNvSpPr/>
          <p:nvPr/>
        </p:nvSpPr>
        <p:spPr>
          <a:xfrm>
            <a:off x="3911560" y="2842903"/>
            <a:ext cx="1310688" cy="886942"/>
          </a:xfrm>
          <a:prstGeom prst="downArrow">
            <a:avLst/>
          </a:prstGeom>
          <a:solidFill>
            <a:schemeClr val="tx1"/>
          </a:solidFill>
          <a:ln w="38100">
            <a:solidFill>
              <a:schemeClr val="tx1"/>
            </a:solidFill>
          </a:ln>
        </p:spPr>
        <p:txBody>
          <a:bodyPr wrap="square" rtlCol="0" anchor="ctr">
            <a:noAutofit/>
          </a:bodyPr>
          <a:lstStyle/>
          <a:p>
            <a:pPr algn="ctr">
              <a:buNone/>
            </a:pPr>
            <a:r>
              <a:rPr lang="en-US" sz="2800" dirty="0" smtClean="0">
                <a:solidFill>
                  <a:schemeClr val="bg1"/>
                </a:solidFill>
                <a:latin typeface="cmmi10"/>
                <a:cs typeface="Arial" pitchFamily="34" charset="0"/>
              </a:rPr>
              <a:t>¥</a:t>
            </a:r>
          </a:p>
        </p:txBody>
      </p:sp>
      <p:sp>
        <p:nvSpPr>
          <p:cNvPr id="32" name="Oval 31"/>
          <p:cNvSpPr/>
          <p:nvPr/>
        </p:nvSpPr>
        <p:spPr>
          <a:xfrm>
            <a:off x="7187625" y="5617986"/>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1</a:t>
            </a:r>
          </a:p>
        </p:txBody>
      </p:sp>
      <p:cxnSp>
        <p:nvCxnSpPr>
          <p:cNvPr id="33" name="Straight Connector 32"/>
          <p:cNvCxnSpPr/>
          <p:nvPr/>
        </p:nvCxnSpPr>
        <p:spPr bwMode="auto">
          <a:xfrm>
            <a:off x="6486585" y="5823726"/>
            <a:ext cx="685800" cy="0"/>
          </a:xfrm>
          <a:prstGeom prst="line">
            <a:avLst/>
          </a:prstGeom>
          <a:noFill/>
          <a:ln w="57150" cap="flat" cmpd="sng" algn="ctr">
            <a:solidFill>
              <a:schemeClr val="tx1"/>
            </a:solidFill>
            <a:prstDash val="solid"/>
            <a:round/>
            <a:headEnd type="none" w="med" len="med"/>
            <a:tailEnd type="none" w="med" len="med"/>
          </a:ln>
          <a:effectLst/>
        </p:spPr>
      </p:cxnSp>
      <p:sp>
        <p:nvSpPr>
          <p:cNvPr id="35" name="Oval 34"/>
          <p:cNvSpPr/>
          <p:nvPr/>
        </p:nvSpPr>
        <p:spPr>
          <a:xfrm>
            <a:off x="1557004" y="5629166"/>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p>
        </p:txBody>
      </p:sp>
      <p:cxnSp>
        <p:nvCxnSpPr>
          <p:cNvPr id="36" name="Straight Connector 35"/>
          <p:cNvCxnSpPr/>
          <p:nvPr/>
        </p:nvCxnSpPr>
        <p:spPr bwMode="auto">
          <a:xfrm>
            <a:off x="1983724" y="5834906"/>
            <a:ext cx="685800" cy="0"/>
          </a:xfrm>
          <a:prstGeom prst="line">
            <a:avLst/>
          </a:prstGeom>
          <a:noFill/>
          <a:ln w="57150" cap="flat" cmpd="sng" algn="ctr">
            <a:solidFill>
              <a:schemeClr val="tx1"/>
            </a:solidFill>
            <a:prstDash val="solid"/>
            <a:round/>
            <a:headEnd type="none" w="med" len="med"/>
            <a:tailEnd type="none" w="med" len="med"/>
          </a:ln>
          <a:effectLst/>
        </p:spPr>
      </p:cxnSp>
      <p:sp>
        <p:nvSpPr>
          <p:cNvPr id="40" name="TextBox 39"/>
          <p:cNvSpPr txBox="1"/>
          <p:nvPr/>
        </p:nvSpPr>
        <p:spPr bwMode="auto">
          <a:xfrm>
            <a:off x="3048987" y="4675760"/>
            <a:ext cx="3046027" cy="523220"/>
          </a:xfrm>
          <a:prstGeom prst="rect">
            <a:avLst/>
          </a:prstGeom>
          <a:solidFill>
            <a:schemeClr val="bg1">
              <a:alpha val="89999"/>
            </a:schemeClr>
          </a:solidFill>
          <a:ln w="38100" algn="ctr">
            <a:noFill/>
            <a:miter lim="800000"/>
            <a:headEnd/>
            <a:tailEnd/>
          </a:ln>
          <a:effectLst/>
        </p:spPr>
        <p:txBody>
          <a:bodyPr wrap="none" rtlCol="0">
            <a:spAutoFit/>
          </a:bodyPr>
          <a:lstStyle/>
          <a:p>
            <a:r>
              <a:rPr lang="en-US" sz="2800" dirty="0" smtClean="0">
                <a:latin typeface="Arial" pitchFamily="34" charset="0"/>
                <a:cs typeface="Arial" pitchFamily="34" charset="0"/>
              </a:rPr>
              <a:t>(no map possible)</a:t>
            </a:r>
          </a:p>
        </p:txBody>
      </p:sp>
      <p:sp>
        <p:nvSpPr>
          <p:cNvPr id="41" name="TextBox 113"/>
          <p:cNvSpPr txBox="1">
            <a:spLocks noChangeArrowheads="1"/>
          </p:cNvSpPr>
          <p:nvPr/>
        </p:nvSpPr>
        <p:spPr bwMode="auto">
          <a:xfrm>
            <a:off x="5467158" y="2012092"/>
            <a:ext cx="436338"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I</a:t>
            </a:r>
            <a:endParaRPr lang="en-US" sz="3600" b="1" dirty="0">
              <a:solidFill>
                <a:schemeClr val="tx1"/>
              </a:solidFill>
              <a:latin typeface="cmsy10"/>
              <a:ea typeface="Arial" pitchFamily="-72" charset="0"/>
              <a:cs typeface="Arial" pitchFamily="-72" charset="0"/>
            </a:endParaRPr>
          </a:p>
        </p:txBody>
      </p:sp>
      <p:sp>
        <p:nvSpPr>
          <p:cNvPr id="8" name="Slide Number Placeholder 7"/>
          <p:cNvSpPr>
            <a:spLocks noGrp="1"/>
          </p:cNvSpPr>
          <p:nvPr>
            <p:ph type="sldNum" sz="quarter" idx="11"/>
          </p:nvPr>
        </p:nvSpPr>
        <p:spPr/>
        <p:txBody>
          <a:bodyPr/>
          <a:lstStyle/>
          <a:p>
            <a:pPr>
              <a:defRPr/>
            </a:pPr>
            <a:fld id="{D00CE9E0-F6A1-4E8E-BB09-1EDDAB12400D}" type="slidenum">
              <a:rPr lang="en-US" smtClean="0"/>
              <a:pPr>
                <a:defRPr/>
              </a:pPr>
              <a:t>115</a:t>
            </a:fld>
            <a:endParaRPr lang="en-US"/>
          </a:p>
        </p:txBody>
      </p:sp>
    </p:spTree>
    <p:extLst>
      <p:ext uri="{BB962C8B-B14F-4D97-AF65-F5344CB8AC3E}">
        <p14:creationId xmlns:p14="http://schemas.microsoft.com/office/powerpoint/2010/main" val="155198470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1"/>
          <p:cNvGrpSpPr/>
          <p:nvPr/>
        </p:nvGrpSpPr>
        <p:grpSpPr>
          <a:xfrm>
            <a:off x="3763432" y="1972983"/>
            <a:ext cx="1617136" cy="305084"/>
            <a:chOff x="1907775" y="1316990"/>
            <a:chExt cx="1617136" cy="305084"/>
          </a:xfrm>
        </p:grpSpPr>
        <p:sp>
          <p:nvSpPr>
            <p:cNvPr id="18" name="Oval 35"/>
            <p:cNvSpPr>
              <a:spLocks noChangeArrowheads="1"/>
            </p:cNvSpPr>
            <p:nvPr/>
          </p:nvSpPr>
          <p:spPr bwMode="auto">
            <a:xfrm>
              <a:off x="3166207" y="1316990"/>
              <a:ext cx="358704" cy="30508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000" dirty="0" smtClean="0">
                  <a:solidFill>
                    <a:schemeClr val="bg1"/>
                  </a:solidFill>
                  <a:latin typeface="Arial" pitchFamily="34" charset="0"/>
                  <a:cs typeface="Arial" pitchFamily="34" charset="0"/>
                </a:rPr>
                <a:t>1</a:t>
              </a:r>
              <a:endParaRPr lang="en-US" sz="2000" dirty="0">
                <a:solidFill>
                  <a:schemeClr val="bg1"/>
                </a:solidFill>
                <a:latin typeface="Arial" pitchFamily="34" charset="0"/>
                <a:cs typeface="Arial" pitchFamily="34" charset="0"/>
              </a:endParaRPr>
            </a:p>
          </p:txBody>
        </p:sp>
        <p:sp>
          <p:nvSpPr>
            <p:cNvPr id="21" name="Oval 39"/>
            <p:cNvSpPr>
              <a:spLocks noChangeArrowheads="1"/>
            </p:cNvSpPr>
            <p:nvPr/>
          </p:nvSpPr>
          <p:spPr bwMode="auto">
            <a:xfrm>
              <a:off x="1907775" y="1316991"/>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000" dirty="0" smtClean="0">
                  <a:solidFill>
                    <a:schemeClr val="bg1"/>
                  </a:solidFill>
                  <a:latin typeface="Arial" panose="020B0604020202020204" pitchFamily="34" charset="0"/>
                </a:rPr>
                <a:t>0</a:t>
              </a:r>
              <a:endParaRPr lang="en-US" sz="2000" dirty="0">
                <a:solidFill>
                  <a:schemeClr val="bg1"/>
                </a:solidFill>
                <a:latin typeface="Arial" panose="020B0604020202020204" pitchFamily="34" charset="0"/>
              </a:endParaRPr>
            </a:p>
          </p:txBody>
        </p:sp>
        <p:cxnSp>
          <p:nvCxnSpPr>
            <p:cNvPr id="50" name="Straight Connector 49"/>
            <p:cNvCxnSpPr>
              <a:stCxn id="21" idx="6"/>
              <a:endCxn id="18" idx="2"/>
            </p:cNvCxnSpPr>
            <p:nvPr/>
          </p:nvCxnSpPr>
          <p:spPr bwMode="auto">
            <a:xfrm flipV="1">
              <a:off x="2266479" y="1469532"/>
              <a:ext cx="899728" cy="1"/>
            </a:xfrm>
            <a:prstGeom prst="line">
              <a:avLst/>
            </a:prstGeom>
            <a:noFill/>
            <a:ln w="57150" cap="flat" cmpd="sng" algn="ctr">
              <a:solidFill>
                <a:schemeClr val="tx1"/>
              </a:solidFill>
              <a:prstDash val="solid"/>
              <a:round/>
              <a:headEnd type="none" w="med" len="med"/>
              <a:tailEnd type="none" w="med" len="med"/>
            </a:ln>
            <a:effectLst/>
          </p:spPr>
        </p:cxnSp>
      </p:grpSp>
      <p:grpSp>
        <p:nvGrpSpPr>
          <p:cNvPr id="5" name="Group 149"/>
          <p:cNvGrpSpPr/>
          <p:nvPr/>
        </p:nvGrpSpPr>
        <p:grpSpPr>
          <a:xfrm>
            <a:off x="592415" y="4247045"/>
            <a:ext cx="7959171" cy="305084"/>
            <a:chOff x="711227" y="3752364"/>
            <a:chExt cx="7959171" cy="305084"/>
          </a:xfrm>
        </p:grpSpPr>
        <p:sp>
          <p:nvSpPr>
            <p:cNvPr id="52" name="Oval 39"/>
            <p:cNvSpPr>
              <a:spLocks noChangeArrowheads="1"/>
            </p:cNvSpPr>
            <p:nvPr/>
          </p:nvSpPr>
          <p:spPr bwMode="auto">
            <a:xfrm>
              <a:off x="711227" y="3752365"/>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sz="2000" dirty="0">
                <a:solidFill>
                  <a:schemeClr val="tx1"/>
                </a:solidFill>
                <a:latin typeface="Arial" pitchFamily="34" charset="0"/>
                <a:cs typeface="Arial" pitchFamily="34" charset="0"/>
              </a:endParaRPr>
            </a:p>
          </p:txBody>
        </p:sp>
        <p:sp>
          <p:nvSpPr>
            <p:cNvPr id="51" name="Oval 35"/>
            <p:cNvSpPr>
              <a:spLocks noChangeArrowheads="1"/>
            </p:cNvSpPr>
            <p:nvPr/>
          </p:nvSpPr>
          <p:spPr bwMode="auto">
            <a:xfrm>
              <a:off x="1555723" y="3752364"/>
              <a:ext cx="358704" cy="30508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sz="2000" dirty="0">
                <a:solidFill>
                  <a:schemeClr val="bg1"/>
                </a:solidFill>
                <a:latin typeface="Arial" pitchFamily="34" charset="0"/>
                <a:cs typeface="Arial" pitchFamily="34" charset="0"/>
              </a:endParaRPr>
            </a:p>
          </p:txBody>
        </p:sp>
        <p:sp>
          <p:nvSpPr>
            <p:cNvPr id="57" name="Oval 39"/>
            <p:cNvSpPr>
              <a:spLocks noChangeArrowheads="1"/>
            </p:cNvSpPr>
            <p:nvPr/>
          </p:nvSpPr>
          <p:spPr bwMode="auto">
            <a:xfrm>
              <a:off x="2400219" y="3752365"/>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sz="2000" dirty="0">
                <a:solidFill>
                  <a:schemeClr val="tx1"/>
                </a:solidFill>
                <a:latin typeface="Arial" pitchFamily="34" charset="0"/>
                <a:cs typeface="Arial" pitchFamily="34" charset="0"/>
              </a:endParaRPr>
            </a:p>
          </p:txBody>
        </p:sp>
        <p:sp>
          <p:nvSpPr>
            <p:cNvPr id="58" name="Oval 35"/>
            <p:cNvSpPr>
              <a:spLocks noChangeArrowheads="1"/>
            </p:cNvSpPr>
            <p:nvPr/>
          </p:nvSpPr>
          <p:spPr bwMode="auto">
            <a:xfrm>
              <a:off x="3244715" y="3752364"/>
              <a:ext cx="358704" cy="30508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sz="2000" dirty="0">
                <a:solidFill>
                  <a:schemeClr val="bg1"/>
                </a:solidFill>
                <a:latin typeface="Arial" pitchFamily="34" charset="0"/>
                <a:cs typeface="Arial" pitchFamily="34" charset="0"/>
              </a:endParaRPr>
            </a:p>
          </p:txBody>
        </p:sp>
        <p:sp>
          <p:nvSpPr>
            <p:cNvPr id="126" name="Oval 35"/>
            <p:cNvSpPr>
              <a:spLocks noChangeArrowheads="1"/>
            </p:cNvSpPr>
            <p:nvPr/>
          </p:nvSpPr>
          <p:spPr bwMode="auto">
            <a:xfrm>
              <a:off x="4089211" y="3752364"/>
              <a:ext cx="358704" cy="305084"/>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sz="2000" dirty="0">
                <a:solidFill>
                  <a:schemeClr val="bg1"/>
                </a:solidFill>
                <a:latin typeface="Arial" pitchFamily="34" charset="0"/>
                <a:cs typeface="Arial" pitchFamily="34" charset="0"/>
              </a:endParaRPr>
            </a:p>
          </p:txBody>
        </p:sp>
        <p:sp>
          <p:nvSpPr>
            <p:cNvPr id="129" name="Oval 39"/>
            <p:cNvSpPr>
              <a:spLocks noChangeArrowheads="1"/>
            </p:cNvSpPr>
            <p:nvPr/>
          </p:nvSpPr>
          <p:spPr bwMode="auto">
            <a:xfrm>
              <a:off x="4933707" y="3752365"/>
              <a:ext cx="358704" cy="305083"/>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sz="2000" dirty="0">
                <a:solidFill>
                  <a:schemeClr val="tx1"/>
                </a:solidFill>
                <a:latin typeface="Arial" pitchFamily="34" charset="0"/>
                <a:cs typeface="Arial" pitchFamily="34" charset="0"/>
              </a:endParaRPr>
            </a:p>
          </p:txBody>
        </p:sp>
        <p:sp>
          <p:nvSpPr>
            <p:cNvPr id="130" name="Oval 35"/>
            <p:cNvSpPr>
              <a:spLocks noChangeArrowheads="1"/>
            </p:cNvSpPr>
            <p:nvPr/>
          </p:nvSpPr>
          <p:spPr bwMode="auto">
            <a:xfrm>
              <a:off x="5778203" y="3752364"/>
              <a:ext cx="358704" cy="305084"/>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sz="2000" dirty="0">
                <a:solidFill>
                  <a:schemeClr val="bg1"/>
                </a:solidFill>
                <a:latin typeface="Arial" pitchFamily="34" charset="0"/>
                <a:cs typeface="Arial" pitchFamily="34" charset="0"/>
              </a:endParaRPr>
            </a:p>
          </p:txBody>
        </p:sp>
        <p:sp>
          <p:nvSpPr>
            <p:cNvPr id="133" name="Oval 35"/>
            <p:cNvSpPr>
              <a:spLocks noChangeArrowheads="1"/>
            </p:cNvSpPr>
            <p:nvPr/>
          </p:nvSpPr>
          <p:spPr bwMode="auto">
            <a:xfrm>
              <a:off x="6622699" y="3752364"/>
              <a:ext cx="358704" cy="30508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sz="2000" dirty="0">
                <a:solidFill>
                  <a:schemeClr val="bg1"/>
                </a:solidFill>
                <a:latin typeface="Arial" pitchFamily="34" charset="0"/>
                <a:cs typeface="Arial" pitchFamily="34" charset="0"/>
              </a:endParaRPr>
            </a:p>
          </p:txBody>
        </p:sp>
        <p:sp>
          <p:nvSpPr>
            <p:cNvPr id="136" name="Oval 39"/>
            <p:cNvSpPr>
              <a:spLocks noChangeArrowheads="1"/>
            </p:cNvSpPr>
            <p:nvPr/>
          </p:nvSpPr>
          <p:spPr bwMode="auto">
            <a:xfrm>
              <a:off x="7467195" y="3752365"/>
              <a:ext cx="358704" cy="305083"/>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endParaRPr lang="en-US" sz="2000" dirty="0">
                <a:solidFill>
                  <a:schemeClr val="tx1"/>
                </a:solidFill>
                <a:latin typeface="Arial" pitchFamily="34" charset="0"/>
                <a:cs typeface="Arial" pitchFamily="34" charset="0"/>
              </a:endParaRPr>
            </a:p>
          </p:txBody>
        </p:sp>
        <p:sp>
          <p:nvSpPr>
            <p:cNvPr id="137" name="Oval 35"/>
            <p:cNvSpPr>
              <a:spLocks noChangeArrowheads="1"/>
            </p:cNvSpPr>
            <p:nvPr/>
          </p:nvSpPr>
          <p:spPr bwMode="auto">
            <a:xfrm>
              <a:off x="8311694" y="3752364"/>
              <a:ext cx="358704" cy="305084"/>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sz="2000" dirty="0">
                <a:solidFill>
                  <a:schemeClr val="bg1"/>
                </a:solidFill>
                <a:latin typeface="Arial" pitchFamily="34" charset="0"/>
                <a:cs typeface="Arial" pitchFamily="34" charset="0"/>
              </a:endParaRPr>
            </a:p>
          </p:txBody>
        </p:sp>
        <p:cxnSp>
          <p:nvCxnSpPr>
            <p:cNvPr id="140" name="Straight Connector 139"/>
            <p:cNvCxnSpPr/>
            <p:nvPr/>
          </p:nvCxnSpPr>
          <p:spPr bwMode="auto">
            <a:xfrm flipV="1">
              <a:off x="1069931" y="3904906"/>
              <a:ext cx="485792" cy="1"/>
            </a:xfrm>
            <a:prstGeom prst="line">
              <a:avLst/>
            </a:prstGeom>
            <a:noFill/>
            <a:ln w="57150" cap="flat" cmpd="sng" algn="ctr">
              <a:solidFill>
                <a:schemeClr val="tx1"/>
              </a:solidFill>
              <a:prstDash val="solid"/>
              <a:round/>
              <a:headEnd type="none" w="med" len="med"/>
              <a:tailEnd type="none" w="med" len="med"/>
            </a:ln>
            <a:effectLst/>
          </p:spPr>
        </p:cxnSp>
        <p:cxnSp>
          <p:nvCxnSpPr>
            <p:cNvPr id="141" name="Straight Connector 140"/>
            <p:cNvCxnSpPr/>
            <p:nvPr/>
          </p:nvCxnSpPr>
          <p:spPr bwMode="auto">
            <a:xfrm flipV="1">
              <a:off x="1928501" y="3904906"/>
              <a:ext cx="485792" cy="1"/>
            </a:xfrm>
            <a:prstGeom prst="line">
              <a:avLst/>
            </a:prstGeom>
            <a:noFill/>
            <a:ln w="57150" cap="flat" cmpd="sng" algn="ctr">
              <a:solidFill>
                <a:schemeClr val="tx1"/>
              </a:solidFill>
              <a:prstDash val="solid"/>
              <a:round/>
              <a:headEnd type="none" w="med" len="med"/>
              <a:tailEnd type="none" w="med" len="med"/>
            </a:ln>
            <a:effectLst/>
          </p:spPr>
        </p:cxnSp>
        <p:cxnSp>
          <p:nvCxnSpPr>
            <p:cNvPr id="142" name="Straight Connector 141"/>
            <p:cNvCxnSpPr/>
            <p:nvPr/>
          </p:nvCxnSpPr>
          <p:spPr bwMode="auto">
            <a:xfrm flipV="1">
              <a:off x="2787071" y="3904906"/>
              <a:ext cx="485792" cy="1"/>
            </a:xfrm>
            <a:prstGeom prst="line">
              <a:avLst/>
            </a:prstGeom>
            <a:noFill/>
            <a:ln w="57150" cap="flat" cmpd="sng" algn="ctr">
              <a:solidFill>
                <a:schemeClr val="tx1"/>
              </a:solidFill>
              <a:prstDash val="solid"/>
              <a:round/>
              <a:headEnd type="none" w="med" len="med"/>
              <a:tailEnd type="none" w="med" len="med"/>
            </a:ln>
            <a:effectLst/>
          </p:spPr>
        </p:cxnSp>
        <p:cxnSp>
          <p:nvCxnSpPr>
            <p:cNvPr id="143" name="Straight Connector 142"/>
            <p:cNvCxnSpPr/>
            <p:nvPr/>
          </p:nvCxnSpPr>
          <p:spPr bwMode="auto">
            <a:xfrm flipV="1">
              <a:off x="3600376" y="3904906"/>
              <a:ext cx="485792" cy="1"/>
            </a:xfrm>
            <a:prstGeom prst="line">
              <a:avLst/>
            </a:prstGeom>
            <a:noFill/>
            <a:ln w="57150" cap="flat" cmpd="sng" algn="ctr">
              <a:solidFill>
                <a:schemeClr val="tx1"/>
              </a:solidFill>
              <a:prstDash val="solid"/>
              <a:round/>
              <a:headEnd type="none" w="med" len="med"/>
              <a:tailEnd type="none" w="med" len="med"/>
            </a:ln>
            <a:effectLst/>
          </p:spPr>
        </p:cxnSp>
        <p:cxnSp>
          <p:nvCxnSpPr>
            <p:cNvPr id="144" name="Straight Connector 143"/>
            <p:cNvCxnSpPr/>
            <p:nvPr/>
          </p:nvCxnSpPr>
          <p:spPr bwMode="auto">
            <a:xfrm flipV="1">
              <a:off x="4458946" y="3904906"/>
              <a:ext cx="485792" cy="1"/>
            </a:xfrm>
            <a:prstGeom prst="line">
              <a:avLst/>
            </a:prstGeom>
            <a:noFill/>
            <a:ln w="57150" cap="flat" cmpd="sng" algn="ctr">
              <a:solidFill>
                <a:schemeClr val="tx1"/>
              </a:solidFill>
              <a:prstDash val="solid"/>
              <a:round/>
              <a:headEnd type="none" w="med" len="med"/>
              <a:tailEnd type="none" w="med" len="med"/>
            </a:ln>
            <a:effectLst/>
          </p:spPr>
        </p:cxnSp>
        <p:cxnSp>
          <p:nvCxnSpPr>
            <p:cNvPr id="145" name="Straight Connector 144"/>
            <p:cNvCxnSpPr/>
            <p:nvPr/>
          </p:nvCxnSpPr>
          <p:spPr bwMode="auto">
            <a:xfrm flipV="1">
              <a:off x="5281304" y="3904906"/>
              <a:ext cx="485792" cy="1"/>
            </a:xfrm>
            <a:prstGeom prst="line">
              <a:avLst/>
            </a:prstGeom>
            <a:noFill/>
            <a:ln w="57150" cap="flat" cmpd="sng" algn="ctr">
              <a:solidFill>
                <a:schemeClr val="tx1"/>
              </a:solidFill>
              <a:prstDash val="solid"/>
              <a:round/>
              <a:headEnd type="none" w="med" len="med"/>
              <a:tailEnd type="none" w="med" len="med"/>
            </a:ln>
            <a:effectLst/>
          </p:spPr>
        </p:cxnSp>
        <p:cxnSp>
          <p:nvCxnSpPr>
            <p:cNvPr id="146" name="Straight Connector 145"/>
            <p:cNvCxnSpPr/>
            <p:nvPr/>
          </p:nvCxnSpPr>
          <p:spPr bwMode="auto">
            <a:xfrm flipV="1">
              <a:off x="6139874" y="3904906"/>
              <a:ext cx="485792" cy="1"/>
            </a:xfrm>
            <a:prstGeom prst="line">
              <a:avLst/>
            </a:prstGeom>
            <a:noFill/>
            <a:ln w="57150" cap="flat" cmpd="sng" algn="ctr">
              <a:solidFill>
                <a:schemeClr val="tx1"/>
              </a:solidFill>
              <a:prstDash val="solid"/>
              <a:round/>
              <a:headEnd type="none" w="med" len="med"/>
              <a:tailEnd type="none" w="med" len="med"/>
            </a:ln>
            <a:effectLst/>
          </p:spPr>
        </p:cxnSp>
        <p:cxnSp>
          <p:nvCxnSpPr>
            <p:cNvPr id="147" name="Straight Connector 146"/>
            <p:cNvCxnSpPr/>
            <p:nvPr/>
          </p:nvCxnSpPr>
          <p:spPr bwMode="auto">
            <a:xfrm flipV="1">
              <a:off x="6998444" y="3904906"/>
              <a:ext cx="485792" cy="1"/>
            </a:xfrm>
            <a:prstGeom prst="line">
              <a:avLst/>
            </a:prstGeom>
            <a:noFill/>
            <a:ln w="57150" cap="flat" cmpd="sng" algn="ctr">
              <a:solidFill>
                <a:schemeClr val="tx1"/>
              </a:solidFill>
              <a:prstDash val="solid"/>
              <a:round/>
              <a:headEnd type="none" w="med" len="med"/>
              <a:tailEnd type="none" w="med" len="med"/>
            </a:ln>
            <a:effectLst/>
          </p:spPr>
        </p:cxnSp>
        <p:cxnSp>
          <p:nvCxnSpPr>
            <p:cNvPr id="148" name="Straight Connector 147"/>
            <p:cNvCxnSpPr/>
            <p:nvPr/>
          </p:nvCxnSpPr>
          <p:spPr bwMode="auto">
            <a:xfrm flipV="1">
              <a:off x="7857014" y="3904906"/>
              <a:ext cx="485792" cy="1"/>
            </a:xfrm>
            <a:prstGeom prst="line">
              <a:avLst/>
            </a:prstGeom>
            <a:noFill/>
            <a:ln w="57150" cap="flat" cmpd="sng" algn="ctr">
              <a:solidFill>
                <a:schemeClr val="tx1"/>
              </a:solidFill>
              <a:prstDash val="solid"/>
              <a:round/>
              <a:headEnd type="none" w="med" len="med"/>
              <a:tailEnd type="none" w="med" len="med"/>
            </a:ln>
            <a:effectLst/>
          </p:spPr>
        </p:cxnSp>
      </p:grpSp>
      <p:grpSp>
        <p:nvGrpSpPr>
          <p:cNvPr id="7" name="Group 73"/>
          <p:cNvGrpSpPr/>
          <p:nvPr/>
        </p:nvGrpSpPr>
        <p:grpSpPr>
          <a:xfrm>
            <a:off x="948625" y="5330875"/>
            <a:ext cx="7246750" cy="473075"/>
            <a:chOff x="1604093" y="5385959"/>
            <a:chExt cx="7246750" cy="473075"/>
          </a:xfrm>
        </p:grpSpPr>
        <p:sp>
          <p:nvSpPr>
            <p:cNvPr id="75" name="Oval 39"/>
            <p:cNvSpPr>
              <a:spLocks noChangeArrowheads="1"/>
            </p:cNvSpPr>
            <p:nvPr/>
          </p:nvSpPr>
          <p:spPr bwMode="auto">
            <a:xfrm>
              <a:off x="1604093" y="5385959"/>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0</a:t>
              </a:r>
              <a:endParaRPr lang="en-US" sz="2800" dirty="0">
                <a:solidFill>
                  <a:schemeClr val="bg1"/>
                </a:solidFill>
                <a:latin typeface="Arial" pitchFamily="34" charset="0"/>
                <a:cs typeface="Arial" pitchFamily="34" charset="0"/>
              </a:endParaRPr>
            </a:p>
          </p:txBody>
        </p:sp>
        <p:sp>
          <p:nvSpPr>
            <p:cNvPr id="76" name="Oval 39"/>
            <p:cNvSpPr>
              <a:spLocks noChangeArrowheads="1"/>
            </p:cNvSpPr>
            <p:nvPr/>
          </p:nvSpPr>
          <p:spPr bwMode="auto">
            <a:xfrm>
              <a:off x="2942199" y="5385959"/>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1/5</a:t>
              </a:r>
              <a:endParaRPr lang="en-US" sz="2800" dirty="0">
                <a:solidFill>
                  <a:schemeClr val="bg1"/>
                </a:solidFill>
                <a:latin typeface="Arial" pitchFamily="34" charset="0"/>
                <a:cs typeface="Arial" pitchFamily="34" charset="0"/>
              </a:endParaRPr>
            </a:p>
          </p:txBody>
        </p:sp>
        <p:cxnSp>
          <p:nvCxnSpPr>
            <p:cNvPr id="101" name="Straight Connector 100"/>
            <p:cNvCxnSpPr/>
            <p:nvPr/>
          </p:nvCxnSpPr>
          <p:spPr bwMode="auto">
            <a:xfrm>
              <a:off x="2177436" y="5622497"/>
              <a:ext cx="746034" cy="0"/>
            </a:xfrm>
            <a:prstGeom prst="line">
              <a:avLst/>
            </a:prstGeom>
            <a:solidFill>
              <a:schemeClr val="tx1"/>
            </a:solidFill>
            <a:ln w="57150" cap="flat" cmpd="sng" algn="ctr">
              <a:solidFill>
                <a:schemeClr val="tx1"/>
              </a:solidFill>
              <a:prstDash val="solid"/>
              <a:round/>
              <a:headEnd type="none" w="med" len="med"/>
              <a:tailEnd type="none" w="med" len="med"/>
            </a:ln>
            <a:effectLst/>
          </p:spPr>
        </p:cxnSp>
        <p:sp>
          <p:nvSpPr>
            <p:cNvPr id="103" name="Oval 39"/>
            <p:cNvSpPr>
              <a:spLocks noChangeArrowheads="1"/>
            </p:cNvSpPr>
            <p:nvPr/>
          </p:nvSpPr>
          <p:spPr bwMode="auto">
            <a:xfrm>
              <a:off x="4280305" y="5385959"/>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2/5</a:t>
              </a:r>
              <a:endParaRPr lang="en-US" sz="2800" dirty="0">
                <a:solidFill>
                  <a:schemeClr val="bg1"/>
                </a:solidFill>
                <a:latin typeface="Arial" pitchFamily="34" charset="0"/>
                <a:cs typeface="Arial" pitchFamily="34" charset="0"/>
              </a:endParaRPr>
            </a:p>
          </p:txBody>
        </p:sp>
        <p:cxnSp>
          <p:nvCxnSpPr>
            <p:cNvPr id="104" name="Straight Connector 103"/>
            <p:cNvCxnSpPr/>
            <p:nvPr/>
          </p:nvCxnSpPr>
          <p:spPr bwMode="auto">
            <a:xfrm>
              <a:off x="3515542" y="5622497"/>
              <a:ext cx="746034" cy="0"/>
            </a:xfrm>
            <a:prstGeom prst="line">
              <a:avLst/>
            </a:prstGeom>
            <a:noFill/>
            <a:ln w="57150" cap="flat" cmpd="sng" algn="ctr">
              <a:solidFill>
                <a:schemeClr val="tx1"/>
              </a:solidFill>
              <a:prstDash val="solid"/>
              <a:round/>
              <a:headEnd type="none" w="med" len="med"/>
              <a:tailEnd type="none" w="med" len="med"/>
            </a:ln>
            <a:effectLst/>
          </p:spPr>
        </p:cxnSp>
        <p:sp>
          <p:nvSpPr>
            <p:cNvPr id="105" name="Oval 39"/>
            <p:cNvSpPr>
              <a:spLocks noChangeArrowheads="1"/>
            </p:cNvSpPr>
            <p:nvPr/>
          </p:nvSpPr>
          <p:spPr bwMode="auto">
            <a:xfrm>
              <a:off x="5618411" y="5385959"/>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3/5</a:t>
              </a:r>
              <a:endParaRPr lang="en-US" sz="2800" dirty="0">
                <a:solidFill>
                  <a:schemeClr val="bg1"/>
                </a:solidFill>
                <a:latin typeface="Arial" pitchFamily="34" charset="0"/>
                <a:cs typeface="Arial" pitchFamily="34" charset="0"/>
              </a:endParaRPr>
            </a:p>
          </p:txBody>
        </p:sp>
        <p:cxnSp>
          <p:nvCxnSpPr>
            <p:cNvPr id="106" name="Straight Connector 105"/>
            <p:cNvCxnSpPr/>
            <p:nvPr/>
          </p:nvCxnSpPr>
          <p:spPr bwMode="auto">
            <a:xfrm>
              <a:off x="4853648" y="5622497"/>
              <a:ext cx="746034" cy="0"/>
            </a:xfrm>
            <a:prstGeom prst="line">
              <a:avLst/>
            </a:prstGeom>
            <a:solidFill>
              <a:schemeClr val="tx1"/>
            </a:solidFill>
            <a:ln w="57150" cap="flat" cmpd="sng" algn="ctr">
              <a:solidFill>
                <a:schemeClr val="tx1"/>
              </a:solidFill>
              <a:prstDash val="solid"/>
              <a:round/>
              <a:headEnd type="none" w="med" len="med"/>
              <a:tailEnd type="none" w="med" len="med"/>
            </a:ln>
            <a:effectLst/>
          </p:spPr>
        </p:cxnSp>
        <p:sp>
          <p:nvSpPr>
            <p:cNvPr id="116" name="Oval 39"/>
            <p:cNvSpPr>
              <a:spLocks noChangeArrowheads="1"/>
            </p:cNvSpPr>
            <p:nvPr/>
          </p:nvSpPr>
          <p:spPr bwMode="auto">
            <a:xfrm>
              <a:off x="6956517" y="5385959"/>
              <a:ext cx="556220" cy="473075"/>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4/5</a:t>
              </a:r>
              <a:endParaRPr lang="en-US" sz="2800" dirty="0">
                <a:solidFill>
                  <a:schemeClr val="bg1"/>
                </a:solidFill>
                <a:latin typeface="Arial" pitchFamily="34" charset="0"/>
                <a:cs typeface="Arial" pitchFamily="34" charset="0"/>
              </a:endParaRPr>
            </a:p>
          </p:txBody>
        </p:sp>
        <p:cxnSp>
          <p:nvCxnSpPr>
            <p:cNvPr id="117" name="Straight Connector 116"/>
            <p:cNvCxnSpPr/>
            <p:nvPr/>
          </p:nvCxnSpPr>
          <p:spPr bwMode="auto">
            <a:xfrm>
              <a:off x="6191754" y="5622497"/>
              <a:ext cx="746034" cy="0"/>
            </a:xfrm>
            <a:prstGeom prst="line">
              <a:avLst/>
            </a:prstGeom>
            <a:noFill/>
            <a:ln w="57150" cap="flat" cmpd="sng" algn="ctr">
              <a:solidFill>
                <a:schemeClr val="tx1"/>
              </a:solidFill>
              <a:prstDash val="solid"/>
              <a:round/>
              <a:headEnd type="none" w="med" len="med"/>
              <a:tailEnd type="none" w="med" len="med"/>
            </a:ln>
            <a:effectLst/>
          </p:spPr>
        </p:cxnSp>
        <p:sp>
          <p:nvSpPr>
            <p:cNvPr id="122" name="Oval 39"/>
            <p:cNvSpPr>
              <a:spLocks noChangeArrowheads="1"/>
            </p:cNvSpPr>
            <p:nvPr/>
          </p:nvSpPr>
          <p:spPr bwMode="auto">
            <a:xfrm>
              <a:off x="8294623" y="5385959"/>
              <a:ext cx="556220" cy="473075"/>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r>
                <a:rPr lang="en-US" sz="2800" dirty="0" smtClean="0">
                  <a:solidFill>
                    <a:schemeClr val="bg1"/>
                  </a:solidFill>
                  <a:latin typeface="Arial" pitchFamily="34" charset="0"/>
                  <a:cs typeface="Arial" pitchFamily="34" charset="0"/>
                </a:rPr>
                <a:t>1</a:t>
              </a:r>
              <a:endParaRPr lang="en-US" sz="2800" dirty="0">
                <a:solidFill>
                  <a:schemeClr val="bg1"/>
                </a:solidFill>
                <a:latin typeface="Arial" pitchFamily="34" charset="0"/>
                <a:cs typeface="Arial" pitchFamily="34" charset="0"/>
              </a:endParaRPr>
            </a:p>
          </p:txBody>
        </p:sp>
        <p:cxnSp>
          <p:nvCxnSpPr>
            <p:cNvPr id="123" name="Straight Connector 122"/>
            <p:cNvCxnSpPr/>
            <p:nvPr/>
          </p:nvCxnSpPr>
          <p:spPr bwMode="auto">
            <a:xfrm>
              <a:off x="7529860" y="5622497"/>
              <a:ext cx="746034" cy="0"/>
            </a:xfrm>
            <a:prstGeom prst="line">
              <a:avLst/>
            </a:prstGeom>
            <a:solidFill>
              <a:schemeClr val="tx1"/>
            </a:solidFill>
            <a:ln w="57150" cap="flat" cmpd="sng" algn="ctr">
              <a:solidFill>
                <a:schemeClr val="tx1"/>
              </a:solidFill>
              <a:prstDash val="solid"/>
              <a:round/>
              <a:headEnd type="none" w="med" len="med"/>
              <a:tailEnd type="none" w="med" len="med"/>
            </a:ln>
            <a:effectLst/>
          </p:spPr>
        </p:cxnSp>
      </p:grpSp>
      <p:sp>
        <p:nvSpPr>
          <p:cNvPr id="152" name="Down Arrow 151"/>
          <p:cNvSpPr/>
          <p:nvPr/>
        </p:nvSpPr>
        <p:spPr bwMode="auto">
          <a:xfrm>
            <a:off x="3960891" y="2378120"/>
            <a:ext cx="1222218" cy="578643"/>
          </a:xfrm>
          <a:prstGeom prst="downArrow">
            <a:avLst/>
          </a:prstGeom>
          <a:solidFill>
            <a:schemeClr val="tx1"/>
          </a:solidFill>
          <a:ln w="28575">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grpSp>
        <p:nvGrpSpPr>
          <p:cNvPr id="56" name="Group 65"/>
          <p:cNvGrpSpPr/>
          <p:nvPr/>
        </p:nvGrpSpPr>
        <p:grpSpPr>
          <a:xfrm>
            <a:off x="2674620" y="3056816"/>
            <a:ext cx="3794760" cy="411480"/>
            <a:chOff x="3977640" y="1249680"/>
            <a:chExt cx="3794760" cy="411480"/>
          </a:xfrm>
        </p:grpSpPr>
        <p:sp>
          <p:nvSpPr>
            <p:cNvPr id="59" name="Oval 58"/>
            <p:cNvSpPr/>
            <p:nvPr/>
          </p:nvSpPr>
          <p:spPr>
            <a:xfrm>
              <a:off x="3977640" y="124968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a:t>
              </a:r>
              <a:r>
                <a:rPr lang="en-US" sz="1800" dirty="0" smtClean="0">
                  <a:solidFill>
                    <a:schemeClr val="bg1"/>
                  </a:solidFill>
                  <a:latin typeface="cmsy10"/>
                  <a:cs typeface="Arial" pitchFamily="34" charset="0"/>
                </a:rPr>
                <a:t>?</a:t>
              </a:r>
              <a:endParaRPr lang="en-US" sz="1800" dirty="0" smtClean="0">
                <a:solidFill>
                  <a:schemeClr val="bg1"/>
                </a:solidFill>
                <a:latin typeface="Arial" pitchFamily="34" charset="0"/>
                <a:cs typeface="Arial" pitchFamily="34" charset="0"/>
              </a:endParaRPr>
            </a:p>
          </p:txBody>
        </p:sp>
        <p:sp>
          <p:nvSpPr>
            <p:cNvPr id="60" name="Oval 59"/>
            <p:cNvSpPr/>
            <p:nvPr/>
          </p:nvSpPr>
          <p:spPr>
            <a:xfrm>
              <a:off x="6233160" y="1249680"/>
              <a:ext cx="411480" cy="411480"/>
            </a:xfrm>
            <a:prstGeom prst="ellipse">
              <a:avLst/>
            </a:prstGeom>
            <a:solidFill>
              <a:srgbClr val="FF0000"/>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01</a:t>
              </a:r>
            </a:p>
          </p:txBody>
        </p:sp>
        <p:sp>
          <p:nvSpPr>
            <p:cNvPr id="61" name="Oval 60"/>
            <p:cNvSpPr/>
            <p:nvPr/>
          </p:nvSpPr>
          <p:spPr>
            <a:xfrm>
              <a:off x="5105400" y="124968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Arial" pitchFamily="34" charset="0"/>
                  <a:cs typeface="Arial" pitchFamily="34" charset="0"/>
                </a:rPr>
                <a:t>01</a:t>
              </a:r>
            </a:p>
          </p:txBody>
        </p:sp>
        <p:sp>
          <p:nvSpPr>
            <p:cNvPr id="62" name="Oval 61"/>
            <p:cNvSpPr/>
            <p:nvPr/>
          </p:nvSpPr>
          <p:spPr>
            <a:xfrm>
              <a:off x="7360920" y="1249680"/>
              <a:ext cx="411480" cy="411480"/>
            </a:xfrm>
            <a:prstGeom prst="ellipse">
              <a:avLst/>
            </a:prstGeom>
            <a:solidFill>
              <a:srgbClr val="0000FF"/>
            </a:solidFill>
            <a:ln w="38100">
              <a:solidFill>
                <a:schemeClr val="tx1"/>
              </a:solidFill>
            </a:ln>
          </p:spPr>
          <p:txBody>
            <a:bodyPr wrap="none" rtlCol="0" anchor="ctr">
              <a:noAutofit/>
            </a:bodyPr>
            <a:lstStyle/>
            <a:p>
              <a:pPr algn="ctr">
                <a:buNone/>
              </a:pPr>
              <a:r>
                <a:rPr lang="en-US" sz="1800" dirty="0" smtClean="0">
                  <a:solidFill>
                    <a:schemeClr val="bg1"/>
                  </a:solidFill>
                  <a:latin typeface="cmsy10"/>
                  <a:cs typeface="Arial" pitchFamily="34" charset="0"/>
                </a:rPr>
                <a:t>?</a:t>
              </a:r>
              <a:r>
                <a:rPr lang="en-US" sz="1800" dirty="0" smtClean="0">
                  <a:solidFill>
                    <a:schemeClr val="bg1"/>
                  </a:solidFill>
                  <a:latin typeface="Arial" pitchFamily="34" charset="0"/>
                  <a:cs typeface="Arial" pitchFamily="34" charset="0"/>
                </a:rPr>
                <a:t>1</a:t>
              </a:r>
            </a:p>
          </p:txBody>
        </p:sp>
        <p:cxnSp>
          <p:nvCxnSpPr>
            <p:cNvPr id="63" name="Straight Connector 62"/>
            <p:cNvCxnSpPr/>
            <p:nvPr/>
          </p:nvCxnSpPr>
          <p:spPr bwMode="auto">
            <a:xfrm>
              <a:off x="4404360" y="1455420"/>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64" name="Straight Connector 63"/>
            <p:cNvCxnSpPr/>
            <p:nvPr/>
          </p:nvCxnSpPr>
          <p:spPr bwMode="auto">
            <a:xfrm>
              <a:off x="5532120" y="1455420"/>
              <a:ext cx="685800" cy="0"/>
            </a:xfrm>
            <a:prstGeom prst="line">
              <a:avLst/>
            </a:prstGeom>
            <a:noFill/>
            <a:ln w="57150" cap="flat" cmpd="sng" algn="ctr">
              <a:solidFill>
                <a:schemeClr val="tx1"/>
              </a:solidFill>
              <a:prstDash val="solid"/>
              <a:round/>
              <a:headEnd type="none" w="med" len="med"/>
              <a:tailEnd type="none" w="med" len="med"/>
            </a:ln>
            <a:effectLst/>
          </p:spPr>
        </p:cxnSp>
        <p:cxnSp>
          <p:nvCxnSpPr>
            <p:cNvPr id="65" name="Straight Connector 64"/>
            <p:cNvCxnSpPr/>
            <p:nvPr/>
          </p:nvCxnSpPr>
          <p:spPr bwMode="auto">
            <a:xfrm>
              <a:off x="6659880" y="1455420"/>
              <a:ext cx="685800" cy="0"/>
            </a:xfrm>
            <a:prstGeom prst="line">
              <a:avLst/>
            </a:prstGeom>
            <a:noFill/>
            <a:ln w="57150" cap="flat" cmpd="sng" algn="ctr">
              <a:solidFill>
                <a:schemeClr val="tx1"/>
              </a:solidFill>
              <a:prstDash val="solid"/>
              <a:round/>
              <a:headEnd type="none" w="med" len="med"/>
              <a:tailEnd type="none" w="med" len="med"/>
            </a:ln>
            <a:effectLst/>
          </p:spPr>
        </p:cxnSp>
      </p:grpSp>
      <p:sp>
        <p:nvSpPr>
          <p:cNvPr id="2" name="Title 1"/>
          <p:cNvSpPr>
            <a:spLocks noGrp="1"/>
          </p:cNvSpPr>
          <p:nvPr>
            <p:ph type="title"/>
          </p:nvPr>
        </p:nvSpPr>
        <p:spPr/>
        <p:txBody>
          <a:bodyPr/>
          <a:lstStyle/>
          <a:p>
            <a:r>
              <a:rPr lang="en-US" dirty="0" smtClean="0"/>
              <a:t>2-Layer 1/5-Agreement </a:t>
            </a:r>
            <a:endParaRPr lang="en-US" dirty="0"/>
          </a:p>
        </p:txBody>
      </p:sp>
      <p:sp>
        <p:nvSpPr>
          <p:cNvPr id="4" name="Footer Placeholder 3"/>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69" name="Down Arrow 68"/>
          <p:cNvSpPr/>
          <p:nvPr/>
        </p:nvSpPr>
        <p:spPr bwMode="auto">
          <a:xfrm>
            <a:off x="3960891" y="3568349"/>
            <a:ext cx="1222218" cy="578643"/>
          </a:xfrm>
          <a:prstGeom prst="downArrow">
            <a:avLst/>
          </a:prstGeom>
          <a:solidFill>
            <a:schemeClr val="tx1"/>
          </a:solidFill>
          <a:ln w="28575">
            <a:solidFill>
              <a:schemeClr val="tx1"/>
            </a:solidFill>
            <a:round/>
            <a:headEnd/>
            <a:tailEnd/>
          </a:ln>
        </p:spPr>
        <p:txBody>
          <a:bodyPr wrap="none" rtlCol="0" anchor="ctr">
            <a:prstTxWarp prst="textNoShape">
              <a:avLst/>
            </a:prstTxWarp>
          </a:bodyPr>
          <a:lstStyle/>
          <a:p>
            <a:pPr algn="ctr" eaLnBrk="0" hangingPunct="0"/>
            <a:r>
              <a:rPr lang="en-US" sz="2000" dirty="0" smtClean="0">
                <a:solidFill>
                  <a:schemeClr val="bg1"/>
                </a:solidFill>
                <a:latin typeface="cmmi10"/>
                <a:cs typeface="Arial" pitchFamily="34" charset="0"/>
              </a:rPr>
              <a:t>¥</a:t>
            </a:r>
          </a:p>
        </p:txBody>
      </p:sp>
      <p:sp>
        <p:nvSpPr>
          <p:cNvPr id="71" name="TextBox 113"/>
          <p:cNvSpPr txBox="1">
            <a:spLocks noChangeArrowheads="1"/>
          </p:cNvSpPr>
          <p:nvPr/>
        </p:nvSpPr>
        <p:spPr bwMode="auto">
          <a:xfrm>
            <a:off x="5676430" y="1802359"/>
            <a:ext cx="436338"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I</a:t>
            </a:r>
            <a:endParaRPr lang="en-US" sz="3600" b="1" dirty="0">
              <a:solidFill>
                <a:schemeClr val="tx1"/>
              </a:solidFill>
              <a:latin typeface="cmsy10"/>
              <a:ea typeface="Arial" pitchFamily="-72" charset="0"/>
              <a:cs typeface="Arial" pitchFamily="-72" charset="0"/>
            </a:endParaRPr>
          </a:p>
        </p:txBody>
      </p:sp>
      <p:sp>
        <p:nvSpPr>
          <p:cNvPr id="72" name="TextBox 113"/>
          <p:cNvSpPr txBox="1">
            <a:spLocks noChangeArrowheads="1"/>
          </p:cNvSpPr>
          <p:nvPr/>
        </p:nvSpPr>
        <p:spPr bwMode="auto">
          <a:xfrm>
            <a:off x="8402538" y="5230825"/>
            <a:ext cx="551754"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chemeClr val="tx1"/>
                </a:solidFill>
                <a:latin typeface="cmsy10"/>
                <a:ea typeface="Arial" pitchFamily="-72" charset="0"/>
                <a:cs typeface="Arial" pitchFamily="-72" charset="0"/>
              </a:rPr>
              <a:t>O</a:t>
            </a:r>
            <a:endParaRPr lang="en-US" sz="3600" b="1" dirty="0">
              <a:solidFill>
                <a:schemeClr val="tx1"/>
              </a:solidFill>
              <a:latin typeface="cmsy10"/>
              <a:ea typeface="Arial" pitchFamily="-72" charset="0"/>
              <a:cs typeface="Arial" pitchFamily="-72" charset="0"/>
            </a:endParaRPr>
          </a:p>
        </p:txBody>
      </p:sp>
      <p:sp>
        <p:nvSpPr>
          <p:cNvPr id="6" name="TextBox 5"/>
          <p:cNvSpPr txBox="1"/>
          <p:nvPr/>
        </p:nvSpPr>
        <p:spPr bwMode="auto">
          <a:xfrm>
            <a:off x="6538045" y="2533596"/>
            <a:ext cx="126509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p>
            <a:r>
              <a:rPr lang="en-US" sz="2800" dirty="0" smtClean="0">
                <a:latin typeface="Arial" pitchFamily="34" charset="0"/>
                <a:cs typeface="Arial" pitchFamily="34" charset="0"/>
              </a:rPr>
              <a:t>layer 1</a:t>
            </a:r>
          </a:p>
        </p:txBody>
      </p:sp>
      <p:sp>
        <p:nvSpPr>
          <p:cNvPr id="77" name="TextBox 76"/>
          <p:cNvSpPr txBox="1"/>
          <p:nvPr/>
        </p:nvSpPr>
        <p:spPr bwMode="auto">
          <a:xfrm>
            <a:off x="7270996" y="3477112"/>
            <a:ext cx="126509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p>
            <a:r>
              <a:rPr lang="en-US" sz="2800" dirty="0" smtClean="0">
                <a:latin typeface="Arial" pitchFamily="34" charset="0"/>
                <a:cs typeface="Arial" pitchFamily="34" charset="0"/>
              </a:rPr>
              <a:t>layer 2</a:t>
            </a:r>
          </a:p>
        </p:txBody>
      </p:sp>
      <p:cxnSp>
        <p:nvCxnSpPr>
          <p:cNvPr id="9" name="Straight Arrow Connector 8"/>
          <p:cNvCxnSpPr>
            <a:stCxn id="52" idx="4"/>
            <a:endCxn id="75" idx="0"/>
          </p:cNvCxnSpPr>
          <p:nvPr/>
        </p:nvCxnSpPr>
        <p:spPr bwMode="auto">
          <a:xfrm>
            <a:off x="771767" y="4552129"/>
            <a:ext cx="454968" cy="778746"/>
          </a:xfrm>
          <a:prstGeom prst="straightConnector1">
            <a:avLst/>
          </a:prstGeom>
          <a:noFill/>
          <a:ln w="38100" cap="flat" cmpd="sng" algn="ctr">
            <a:solidFill>
              <a:schemeClr val="tx1"/>
            </a:solidFill>
            <a:prstDash val="sysDash"/>
            <a:round/>
            <a:headEnd type="none" w="med" len="med"/>
            <a:tailEnd type="arrow"/>
          </a:ln>
          <a:effectLst/>
        </p:spPr>
      </p:cxnSp>
      <p:cxnSp>
        <p:nvCxnSpPr>
          <p:cNvPr id="11" name="Straight Arrow Connector 10"/>
          <p:cNvCxnSpPr>
            <a:stCxn id="57" idx="4"/>
            <a:endCxn id="75" idx="0"/>
          </p:cNvCxnSpPr>
          <p:nvPr/>
        </p:nvCxnSpPr>
        <p:spPr bwMode="auto">
          <a:xfrm flipH="1">
            <a:off x="1226735" y="4552129"/>
            <a:ext cx="1234024" cy="778746"/>
          </a:xfrm>
          <a:prstGeom prst="straightConnector1">
            <a:avLst/>
          </a:prstGeom>
          <a:noFill/>
          <a:ln w="38100" cap="flat" cmpd="sng" algn="ctr">
            <a:solidFill>
              <a:schemeClr val="tx1"/>
            </a:solidFill>
            <a:prstDash val="sysDash"/>
            <a:round/>
            <a:headEnd type="none" w="med" len="med"/>
            <a:tailEnd type="arrow"/>
          </a:ln>
          <a:effectLst/>
        </p:spPr>
      </p:cxnSp>
      <p:cxnSp>
        <p:nvCxnSpPr>
          <p:cNvPr id="13" name="Straight Arrow Connector 12"/>
          <p:cNvCxnSpPr>
            <a:stCxn id="51" idx="4"/>
            <a:endCxn id="76" idx="0"/>
          </p:cNvCxnSpPr>
          <p:nvPr/>
        </p:nvCxnSpPr>
        <p:spPr bwMode="auto">
          <a:xfrm>
            <a:off x="1616263" y="4552129"/>
            <a:ext cx="948578" cy="778746"/>
          </a:xfrm>
          <a:prstGeom prst="straightConnector1">
            <a:avLst/>
          </a:prstGeom>
          <a:noFill/>
          <a:ln w="38100" cap="flat" cmpd="sng" algn="ctr">
            <a:solidFill>
              <a:schemeClr val="tx1"/>
            </a:solidFill>
            <a:prstDash val="sysDash"/>
            <a:round/>
            <a:headEnd type="none" w="med" len="med"/>
            <a:tailEnd type="arrow"/>
          </a:ln>
          <a:effectLst/>
        </p:spPr>
      </p:cxnSp>
      <p:cxnSp>
        <p:nvCxnSpPr>
          <p:cNvPr id="15" name="Straight Arrow Connector 14"/>
          <p:cNvCxnSpPr>
            <a:stCxn id="58" idx="3"/>
            <a:endCxn id="76" idx="0"/>
          </p:cNvCxnSpPr>
          <p:nvPr/>
        </p:nvCxnSpPr>
        <p:spPr bwMode="auto">
          <a:xfrm flipH="1">
            <a:off x="2564841" y="4507450"/>
            <a:ext cx="613593" cy="823425"/>
          </a:xfrm>
          <a:prstGeom prst="straightConnector1">
            <a:avLst/>
          </a:prstGeom>
          <a:noFill/>
          <a:ln w="38100" cap="flat" cmpd="sng" algn="ctr">
            <a:solidFill>
              <a:schemeClr val="tx1"/>
            </a:solidFill>
            <a:prstDash val="sysDot"/>
            <a:round/>
            <a:headEnd type="none" w="med" len="med"/>
            <a:tailEnd type="arrow"/>
          </a:ln>
          <a:effectLst/>
        </p:spPr>
      </p:cxnSp>
      <p:cxnSp>
        <p:nvCxnSpPr>
          <p:cNvPr id="17" name="Straight Arrow Connector 16"/>
          <p:cNvCxnSpPr>
            <a:stCxn id="126" idx="4"/>
            <a:endCxn id="103" idx="0"/>
          </p:cNvCxnSpPr>
          <p:nvPr/>
        </p:nvCxnSpPr>
        <p:spPr bwMode="auto">
          <a:xfrm flipH="1">
            <a:off x="3902947" y="4552129"/>
            <a:ext cx="246804" cy="778746"/>
          </a:xfrm>
          <a:prstGeom prst="straightConnector1">
            <a:avLst/>
          </a:prstGeom>
          <a:noFill/>
          <a:ln w="38100" cap="flat" cmpd="sng" algn="ctr">
            <a:solidFill>
              <a:schemeClr val="tx1"/>
            </a:solidFill>
            <a:prstDash val="sysDash"/>
            <a:round/>
            <a:headEnd type="none" w="med" len="med"/>
            <a:tailEnd type="arrow"/>
          </a:ln>
          <a:effectLst/>
        </p:spPr>
      </p:cxnSp>
      <p:cxnSp>
        <p:nvCxnSpPr>
          <p:cNvPr id="20" name="Straight Arrow Connector 19"/>
          <p:cNvCxnSpPr>
            <a:stCxn id="129" idx="4"/>
            <a:endCxn id="105" idx="0"/>
          </p:cNvCxnSpPr>
          <p:nvPr/>
        </p:nvCxnSpPr>
        <p:spPr bwMode="auto">
          <a:xfrm>
            <a:off x="4994247" y="4552129"/>
            <a:ext cx="246806" cy="778746"/>
          </a:xfrm>
          <a:prstGeom prst="straightConnector1">
            <a:avLst/>
          </a:prstGeom>
          <a:noFill/>
          <a:ln w="38100" cap="flat" cmpd="sng" algn="ctr">
            <a:solidFill>
              <a:schemeClr val="tx1"/>
            </a:solidFill>
            <a:prstDash val="sysDash"/>
            <a:round/>
            <a:headEnd type="none" w="med" len="med"/>
            <a:tailEnd type="arrow"/>
          </a:ln>
          <a:effectLst/>
        </p:spPr>
      </p:cxnSp>
      <p:cxnSp>
        <p:nvCxnSpPr>
          <p:cNvPr id="23" name="Straight Arrow Connector 22"/>
          <p:cNvCxnSpPr>
            <a:stCxn id="130" idx="4"/>
            <a:endCxn id="116" idx="0"/>
          </p:cNvCxnSpPr>
          <p:nvPr/>
        </p:nvCxnSpPr>
        <p:spPr bwMode="auto">
          <a:xfrm>
            <a:off x="5838743" y="4552129"/>
            <a:ext cx="740416" cy="778746"/>
          </a:xfrm>
          <a:prstGeom prst="straightConnector1">
            <a:avLst/>
          </a:prstGeom>
          <a:noFill/>
          <a:ln w="38100" cap="flat" cmpd="sng" algn="ctr">
            <a:solidFill>
              <a:schemeClr val="tx1"/>
            </a:solidFill>
            <a:prstDash val="sysDash"/>
            <a:round/>
            <a:headEnd type="none" w="med" len="med"/>
            <a:tailEnd type="arrow"/>
          </a:ln>
          <a:effectLst/>
        </p:spPr>
      </p:cxnSp>
      <p:cxnSp>
        <p:nvCxnSpPr>
          <p:cNvPr id="25" name="Straight Arrow Connector 24"/>
          <p:cNvCxnSpPr>
            <a:stCxn id="133" idx="4"/>
            <a:endCxn id="122" idx="0"/>
          </p:cNvCxnSpPr>
          <p:nvPr/>
        </p:nvCxnSpPr>
        <p:spPr bwMode="auto">
          <a:xfrm>
            <a:off x="6683239" y="4552129"/>
            <a:ext cx="1234026" cy="778746"/>
          </a:xfrm>
          <a:prstGeom prst="straightConnector1">
            <a:avLst/>
          </a:prstGeom>
          <a:noFill/>
          <a:ln w="38100" cap="flat" cmpd="sng" algn="ctr">
            <a:solidFill>
              <a:schemeClr val="tx1"/>
            </a:solidFill>
            <a:prstDash val="sysDash"/>
            <a:round/>
            <a:headEnd type="none" w="med" len="med"/>
            <a:tailEnd type="arrow"/>
          </a:ln>
          <a:effectLst/>
        </p:spPr>
      </p:cxnSp>
      <p:cxnSp>
        <p:nvCxnSpPr>
          <p:cNvPr id="27" name="Straight Arrow Connector 26"/>
          <p:cNvCxnSpPr>
            <a:stCxn id="137" idx="4"/>
            <a:endCxn id="122" idx="0"/>
          </p:cNvCxnSpPr>
          <p:nvPr/>
        </p:nvCxnSpPr>
        <p:spPr bwMode="auto">
          <a:xfrm flipH="1">
            <a:off x="7917265" y="4552129"/>
            <a:ext cx="454969" cy="778746"/>
          </a:xfrm>
          <a:prstGeom prst="straightConnector1">
            <a:avLst/>
          </a:prstGeom>
          <a:noFill/>
          <a:ln w="38100" cap="flat" cmpd="sng" algn="ctr">
            <a:solidFill>
              <a:schemeClr val="tx1"/>
            </a:solidFill>
            <a:prstDash val="sysDash"/>
            <a:round/>
            <a:headEnd type="none" w="med" len="med"/>
            <a:tailEnd type="arrow"/>
          </a:ln>
          <a:effectLst/>
        </p:spPr>
      </p:cxnSp>
      <p:cxnSp>
        <p:nvCxnSpPr>
          <p:cNvPr id="29" name="Straight Arrow Connector 28"/>
          <p:cNvCxnSpPr>
            <a:stCxn id="136" idx="4"/>
            <a:endCxn id="116" idx="0"/>
          </p:cNvCxnSpPr>
          <p:nvPr/>
        </p:nvCxnSpPr>
        <p:spPr bwMode="auto">
          <a:xfrm flipH="1">
            <a:off x="6579159" y="4552129"/>
            <a:ext cx="948576" cy="778746"/>
          </a:xfrm>
          <a:prstGeom prst="straightConnector1">
            <a:avLst/>
          </a:prstGeom>
          <a:noFill/>
          <a:ln w="38100" cap="flat" cmpd="sng" algn="ctr">
            <a:solidFill>
              <a:schemeClr val="tx1"/>
            </a:solidFill>
            <a:prstDash val="sysDash"/>
            <a:round/>
            <a:headEnd type="none" w="med" len="med"/>
            <a:tailEnd type="arrow"/>
          </a:ln>
          <a:effectLst/>
        </p:spPr>
      </p:cxnSp>
      <p:sp>
        <p:nvSpPr>
          <p:cNvPr id="93" name="TextBox 92"/>
          <p:cNvSpPr txBox="1"/>
          <p:nvPr/>
        </p:nvSpPr>
        <p:spPr>
          <a:xfrm>
            <a:off x="4378676" y="4707605"/>
            <a:ext cx="385042" cy="523220"/>
          </a:xfrm>
          <a:prstGeom prst="rect">
            <a:avLst/>
          </a:prstGeom>
          <a:noFill/>
        </p:spPr>
        <p:txBody>
          <a:bodyPr wrap="none" rtlCol="0">
            <a:spAutoFit/>
          </a:bodyPr>
          <a:lstStyle/>
          <a:p>
            <a:r>
              <a:rPr lang="el-GR" sz="2800" dirty="0" smtClean="0">
                <a:solidFill>
                  <a:schemeClr val="tx1"/>
                </a:solidFill>
                <a:latin typeface="Arial"/>
                <a:cs typeface="Arial"/>
              </a:rPr>
              <a:t>δ</a:t>
            </a:r>
            <a:endParaRPr lang="en-US" sz="2800" dirty="0" smtClean="0">
              <a:solidFill>
                <a:schemeClr val="tx1"/>
              </a:solidFill>
              <a:latin typeface="cmmi10"/>
              <a:cs typeface="Arial" pitchFamily="34" charset="0"/>
            </a:endParaRPr>
          </a:p>
        </p:txBody>
      </p:sp>
      <p:sp>
        <p:nvSpPr>
          <p:cNvPr id="8" name="Slide Number Placeholder 7"/>
          <p:cNvSpPr>
            <a:spLocks noGrp="1"/>
          </p:cNvSpPr>
          <p:nvPr>
            <p:ph type="sldNum" sz="quarter" idx="11"/>
          </p:nvPr>
        </p:nvSpPr>
        <p:spPr/>
        <p:txBody>
          <a:bodyPr/>
          <a:lstStyle/>
          <a:p>
            <a:pPr>
              <a:defRPr/>
            </a:pPr>
            <a:fld id="{D00CE9E0-F6A1-4E8E-BB09-1EDDAB12400D}" type="slidenum">
              <a:rPr lang="en-US" smtClean="0"/>
              <a:pPr>
                <a:defRPr/>
              </a:pPr>
              <a:t>116</a:t>
            </a:fld>
            <a:endParaRPr lang="en-US"/>
          </a:p>
        </p:txBody>
      </p:sp>
    </p:spTree>
    <p:extLst>
      <p:ext uri="{BB962C8B-B14F-4D97-AF65-F5344CB8AC3E}">
        <p14:creationId xmlns:p14="http://schemas.microsoft.com/office/powerpoint/2010/main" val="236199446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276350" y="2570252"/>
            <a:ext cx="524534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In the layered read-write model,</a:t>
            </a:r>
          </a:p>
        </p:txBody>
      </p:sp>
      <p:sp>
        <p:nvSpPr>
          <p:cNvPr id="5" name="Text Box 122"/>
          <p:cNvSpPr txBox="1">
            <a:spLocks noChangeArrowheads="1"/>
          </p:cNvSpPr>
          <p:nvPr/>
        </p:nvSpPr>
        <p:spPr bwMode="auto">
          <a:xfrm>
            <a:off x="1955676" y="3535452"/>
            <a:ext cx="415549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The </a:t>
            </a:r>
            <a:r>
              <a:rPr lang="en-US" sz="2800" dirty="0" smtClean="0">
                <a:solidFill>
                  <a:schemeClr val="tx1"/>
                </a:solidFill>
                <a:latin typeface="Arial" pitchFamily="34" charset="0"/>
                <a:cs typeface="Arial" pitchFamily="34" charset="0"/>
              </a:rPr>
              <a:t>1/K</a:t>
            </a:r>
            <a:r>
              <a:rPr lang="en-US" sz="2800" dirty="0" smtClean="0">
                <a:latin typeface="Arial" pitchFamily="34" charset="0"/>
                <a:cs typeface="Arial" pitchFamily="34" charset="0"/>
              </a:rPr>
              <a:t>-Agreement Task</a:t>
            </a:r>
          </a:p>
        </p:txBody>
      </p:sp>
      <p:sp>
        <p:nvSpPr>
          <p:cNvPr id="6" name="Text Box 122"/>
          <p:cNvSpPr txBox="1">
            <a:spLocks noChangeArrowheads="1"/>
          </p:cNvSpPr>
          <p:nvPr/>
        </p:nvSpPr>
        <p:spPr bwMode="auto">
          <a:xfrm>
            <a:off x="2635002" y="4500652"/>
            <a:ext cx="495360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Has a </a:t>
            </a:r>
            <a:r>
              <a:rPr lang="en-US" sz="2800" dirty="0" smtClean="0">
                <a:solidFill>
                  <a:schemeClr val="tx1"/>
                </a:solidFill>
                <a:latin typeface="cmsy10"/>
                <a:cs typeface="Arial" pitchFamily="34" charset="0"/>
              </a:rPr>
              <a:t>d</a:t>
            </a:r>
            <a:r>
              <a:rPr lang="en-US" sz="2800" dirty="0" smtClean="0">
                <a:solidFill>
                  <a:schemeClr val="tx1"/>
                </a:solidFill>
                <a:latin typeface="Arial"/>
                <a:cs typeface="Arial" pitchFamily="34" charset="0"/>
              </a:rPr>
              <a:t>log</a:t>
            </a:r>
            <a:r>
              <a:rPr lang="en-US" sz="2800" baseline="-25000" dirty="0" smtClean="0">
                <a:solidFill>
                  <a:schemeClr val="tx1"/>
                </a:solidFill>
                <a:latin typeface="Arial"/>
                <a:cs typeface="Arial" pitchFamily="34" charset="0"/>
              </a:rPr>
              <a:t>3</a:t>
            </a:r>
            <a:r>
              <a:rPr lang="en-US" sz="2800" dirty="0" smtClean="0">
                <a:solidFill>
                  <a:schemeClr val="tx1"/>
                </a:solidFill>
                <a:latin typeface="Arial" pitchFamily="34" charset="0"/>
                <a:cs typeface="Arial" pitchFamily="34" charset="0"/>
              </a:rPr>
              <a:t> </a:t>
            </a:r>
            <a:r>
              <a:rPr lang="en-US" sz="2800" dirty="0" err="1" smtClean="0">
                <a:solidFill>
                  <a:schemeClr val="tx1"/>
                </a:solidFill>
                <a:latin typeface="Arial" pitchFamily="34" charset="0"/>
                <a:cs typeface="Arial" pitchFamily="34" charset="0"/>
              </a:rPr>
              <a:t>K</a:t>
            </a:r>
            <a:r>
              <a:rPr lang="en-US" sz="2800" dirty="0" err="1" smtClean="0">
                <a:solidFill>
                  <a:schemeClr val="tx1"/>
                </a:solidFill>
                <a:latin typeface="cmsy10"/>
                <a:cs typeface="Arial" pitchFamily="34" charset="0"/>
              </a:rPr>
              <a:t>e</a:t>
            </a:r>
            <a:r>
              <a:rPr lang="en-US" sz="2800" dirty="0" smtClean="0">
                <a:latin typeface="Arial" pitchFamily="34" charset="0"/>
                <a:cs typeface="Arial" pitchFamily="34" charset="0"/>
              </a:rPr>
              <a:t>–layer protocol</a:t>
            </a:r>
          </a:p>
        </p:txBody>
      </p:sp>
      <p:sp>
        <p:nvSpPr>
          <p:cNvPr id="7" name="Slide Number Placeholder 6"/>
          <p:cNvSpPr>
            <a:spLocks noGrp="1"/>
          </p:cNvSpPr>
          <p:nvPr>
            <p:ph type="sldNum" sz="quarter" idx="11"/>
          </p:nvPr>
        </p:nvSpPr>
        <p:spPr/>
        <p:txBody>
          <a:bodyPr/>
          <a:lstStyle/>
          <a:p>
            <a:pPr>
              <a:defRPr/>
            </a:pPr>
            <a:fld id="{D00CE9E0-F6A1-4E8E-BB09-1EDDAB12400D}" type="slidenum">
              <a:rPr lang="en-US" smtClean="0"/>
              <a:pPr>
                <a:defRPr/>
              </a:pPr>
              <a:t>117</a:t>
            </a:fld>
            <a:endParaRPr lang="en-US"/>
          </a:p>
        </p:txBody>
      </p:sp>
    </p:spTree>
    <p:extLst>
      <p:ext uri="{BB962C8B-B14F-4D97-AF65-F5344CB8AC3E}">
        <p14:creationId xmlns:p14="http://schemas.microsoft.com/office/powerpoint/2010/main" val="312433924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Map</a:t>
            </a:r>
            <a:endParaRPr lang="en-US" dirty="0"/>
          </a:p>
        </p:txBody>
      </p:sp>
      <p:sp>
        <p:nvSpPr>
          <p:cNvPr id="6" name="Text Box 122"/>
          <p:cNvSpPr txBox="1">
            <a:spLocks noChangeArrowheads="1"/>
          </p:cNvSpPr>
          <p:nvPr/>
        </p:nvSpPr>
        <p:spPr bwMode="auto">
          <a:xfrm>
            <a:off x="904422" y="1686764"/>
            <a:ext cx="4317144"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Elementary Graph Theory</a:t>
            </a:r>
          </a:p>
        </p:txBody>
      </p:sp>
      <p:sp>
        <p:nvSpPr>
          <p:cNvPr id="12" name="Text Box 122"/>
          <p:cNvSpPr txBox="1">
            <a:spLocks noChangeArrowheads="1"/>
          </p:cNvSpPr>
          <p:nvPr/>
        </p:nvSpPr>
        <p:spPr bwMode="auto">
          <a:xfrm>
            <a:off x="904422" y="2639126"/>
            <a:ext cx="1103444"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Tasks</a:t>
            </a:r>
          </a:p>
        </p:txBody>
      </p:sp>
      <p:sp>
        <p:nvSpPr>
          <p:cNvPr id="13" name="Text Box 122"/>
          <p:cNvSpPr txBox="1">
            <a:spLocks noChangeArrowheads="1"/>
          </p:cNvSpPr>
          <p:nvPr/>
        </p:nvSpPr>
        <p:spPr bwMode="auto">
          <a:xfrm>
            <a:off x="904422" y="3591488"/>
            <a:ext cx="3884397"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Models of Computation</a:t>
            </a:r>
          </a:p>
        </p:txBody>
      </p:sp>
      <p:sp>
        <p:nvSpPr>
          <p:cNvPr id="14" name="Text Box 122"/>
          <p:cNvSpPr txBox="1">
            <a:spLocks noChangeArrowheads="1"/>
          </p:cNvSpPr>
          <p:nvPr/>
        </p:nvSpPr>
        <p:spPr bwMode="auto">
          <a:xfrm>
            <a:off x="904422" y="4543850"/>
            <a:ext cx="4044120"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Approximate Agreement</a:t>
            </a:r>
          </a:p>
        </p:txBody>
      </p:sp>
      <p:sp>
        <p:nvSpPr>
          <p:cNvPr id="15" name="Text Box 122"/>
          <p:cNvSpPr txBox="1">
            <a:spLocks noChangeArrowheads="1"/>
          </p:cNvSpPr>
          <p:nvPr/>
        </p:nvSpPr>
        <p:spPr bwMode="auto">
          <a:xfrm>
            <a:off x="904422" y="5496212"/>
            <a:ext cx="264232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Task Solvability</a:t>
            </a:r>
          </a:p>
        </p:txBody>
      </p:sp>
      <p:sp>
        <p:nvSpPr>
          <p:cNvPr id="16" name="Footer Placeholder 15"/>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1"/>
          </p:nvPr>
        </p:nvSpPr>
        <p:spPr/>
        <p:txBody>
          <a:bodyPr/>
          <a:lstStyle/>
          <a:p>
            <a:pPr>
              <a:defRPr/>
            </a:pPr>
            <a:fld id="{D00CE9E0-F6A1-4E8E-BB09-1EDDAB12400D}" type="slidenum">
              <a:rPr lang="en-US" smtClean="0"/>
              <a:pPr>
                <a:defRPr/>
              </a:pPr>
              <a:t>118</a:t>
            </a:fld>
            <a:endParaRPr lang="en-US"/>
          </a:p>
        </p:txBody>
      </p:sp>
    </p:spTree>
    <p:extLst>
      <p:ext uri="{BB962C8B-B14F-4D97-AF65-F5344CB8AC3E}">
        <p14:creationId xmlns:p14="http://schemas.microsoft.com/office/powerpoint/2010/main" val="325344536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669926" y="2736503"/>
            <a:ext cx="7804149" cy="138499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a:latin typeface="Arial" pitchFamily="34" charset="0"/>
                <a:cs typeface="Arial" pitchFamily="34" charset="0"/>
              </a:rPr>
              <a:t>The protocol graph for any </a:t>
            </a:r>
            <a:r>
              <a:rPr lang="en-US" sz="2800" i="1" dirty="0">
                <a:solidFill>
                  <a:schemeClr val="tx1"/>
                </a:solidFill>
                <a:latin typeface="Arial" pitchFamily="34" charset="0"/>
                <a:cs typeface="Arial" pitchFamily="34" charset="0"/>
              </a:rPr>
              <a:t>L</a:t>
            </a:r>
            <a:r>
              <a:rPr lang="en-US" sz="2800" dirty="0">
                <a:latin typeface="Arial" pitchFamily="34" charset="0"/>
                <a:cs typeface="Arial" pitchFamily="34" charset="0"/>
              </a:rPr>
              <a:t>-layer protocol with input graph </a:t>
            </a:r>
            <a:r>
              <a:rPr lang="en-US" sz="2800" dirty="0" smtClean="0">
                <a:solidFill>
                  <a:schemeClr val="tx1"/>
                </a:solidFill>
                <a:latin typeface="cmsy10"/>
                <a:cs typeface="Arial" pitchFamily="34" charset="0"/>
              </a:rPr>
              <a:t>I</a:t>
            </a:r>
            <a:r>
              <a:rPr lang="en-US" sz="2800" dirty="0" smtClean="0">
                <a:latin typeface="Arial" pitchFamily="34" charset="0"/>
                <a:cs typeface="Arial" pitchFamily="34" charset="0"/>
              </a:rPr>
              <a:t> </a:t>
            </a:r>
            <a:r>
              <a:rPr lang="en-US" sz="2800" dirty="0">
                <a:latin typeface="Arial" pitchFamily="34" charset="0"/>
                <a:cs typeface="Arial" pitchFamily="34" charset="0"/>
              </a:rPr>
              <a:t>is a subdivision of </a:t>
            </a:r>
            <a:r>
              <a:rPr lang="en-US" sz="2800" dirty="0" smtClean="0">
                <a:solidFill>
                  <a:schemeClr val="tx1"/>
                </a:solidFill>
                <a:latin typeface="cmsy10"/>
                <a:cs typeface="Arial" pitchFamily="34" charset="0"/>
              </a:rPr>
              <a:t>I</a:t>
            </a:r>
            <a:r>
              <a:rPr lang="en-US" sz="2800" dirty="0" smtClean="0">
                <a:latin typeface="Arial" pitchFamily="34" charset="0"/>
                <a:cs typeface="Arial" pitchFamily="34" charset="0"/>
              </a:rPr>
              <a:t>, </a:t>
            </a:r>
            <a:r>
              <a:rPr lang="en-US" sz="2800" dirty="0">
                <a:latin typeface="Arial" pitchFamily="34" charset="0"/>
                <a:cs typeface="Arial" pitchFamily="34" charset="0"/>
              </a:rPr>
              <a:t>where each edge is subdivided </a:t>
            </a:r>
            <a:r>
              <a:rPr lang="en-US" sz="2800" dirty="0" smtClean="0">
                <a:solidFill>
                  <a:schemeClr val="tx1"/>
                </a:solidFill>
                <a:latin typeface="Arial"/>
                <a:cs typeface="Arial" pitchFamily="34" charset="0"/>
              </a:rPr>
              <a:t>3</a:t>
            </a:r>
            <a:r>
              <a:rPr lang="en-US" sz="2800" i="1" baseline="30000" dirty="0" smtClean="0">
                <a:solidFill>
                  <a:schemeClr val="tx1"/>
                </a:solidFill>
                <a:latin typeface="Arial"/>
                <a:cs typeface="Arial" pitchFamily="34" charset="0"/>
              </a:rPr>
              <a:t>L</a:t>
            </a:r>
            <a:r>
              <a:rPr lang="en-US" sz="2800" dirty="0" smtClean="0">
                <a:latin typeface="Arial" pitchFamily="34" charset="0"/>
                <a:cs typeface="Arial" pitchFamily="34" charset="0"/>
              </a:rPr>
              <a:t> </a:t>
            </a:r>
            <a:r>
              <a:rPr lang="en-US" sz="2800" dirty="0">
                <a:latin typeface="Arial" pitchFamily="34" charset="0"/>
                <a:cs typeface="Arial" pitchFamily="34" charset="0"/>
              </a:rPr>
              <a:t>times.</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1"/>
          </p:nvPr>
        </p:nvSpPr>
        <p:spPr/>
        <p:txBody>
          <a:bodyPr/>
          <a:lstStyle/>
          <a:p>
            <a:pPr>
              <a:defRPr/>
            </a:pPr>
            <a:fld id="{D00CE9E0-F6A1-4E8E-BB09-1EDDAB12400D}" type="slidenum">
              <a:rPr lang="en-US" smtClean="0"/>
              <a:pPr>
                <a:defRPr/>
              </a:pPr>
              <a:t>119</a:t>
            </a:fld>
            <a:endParaRPr lang="en-US"/>
          </a:p>
        </p:txBody>
      </p:sp>
    </p:spTree>
    <p:extLst>
      <p:ext uri="{BB962C8B-B14F-4D97-AF65-F5344CB8AC3E}">
        <p14:creationId xmlns:p14="http://schemas.microsoft.com/office/powerpoint/2010/main" val="3107483362"/>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Theorem</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669926" y="2521059"/>
            <a:ext cx="7804149" cy="1815882"/>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a:latin typeface="Arial" pitchFamily="34" charset="0"/>
                <a:cs typeface="Arial" pitchFamily="34" charset="0"/>
              </a:rPr>
              <a:t>The two-process task </a:t>
            </a:r>
            <a:r>
              <a:rPr lang="en-US" sz="2800" dirty="0" smtClean="0">
                <a:solidFill>
                  <a:schemeClr val="tx1"/>
                </a:solidFill>
                <a:latin typeface="Arial" pitchFamily="34" charset="0"/>
                <a:cs typeface="Arial" pitchFamily="34" charset="0"/>
              </a:rPr>
              <a:t>(</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O</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a:t>
            </a:r>
            <a:r>
              <a:rPr lang="en-US" sz="2800" dirty="0">
                <a:latin typeface="Arial" pitchFamily="34" charset="0"/>
                <a:cs typeface="Arial" pitchFamily="34" charset="0"/>
              </a:rPr>
              <a:t>is solvable in the layered </a:t>
            </a:r>
            <a:r>
              <a:rPr lang="en-US" sz="2800" dirty="0" smtClean="0">
                <a:latin typeface="Arial" pitchFamily="34" charset="0"/>
                <a:cs typeface="Arial" pitchFamily="34" charset="0"/>
              </a:rPr>
              <a:t>read-write model </a:t>
            </a:r>
            <a:r>
              <a:rPr lang="en-US" sz="2800" dirty="0">
                <a:latin typeface="Arial" pitchFamily="34" charset="0"/>
                <a:cs typeface="Arial" pitchFamily="34" charset="0"/>
              </a:rPr>
              <a:t>if and only if there exists a connected carrier map </a:t>
            </a:r>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I</a:t>
            </a:r>
            <a:r>
              <a:rPr lang="en-US" sz="2800" dirty="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a:solidFill>
                  <a:schemeClr val="tx1"/>
                </a:solidFill>
                <a:latin typeface="Arial" pitchFamily="34" charset="0"/>
                <a:cs typeface="Arial" pitchFamily="34" charset="0"/>
              </a:rPr>
              <a:t> </a:t>
            </a:r>
            <a:r>
              <a:rPr lang="en-US" sz="2800" dirty="0" smtClean="0">
                <a:solidFill>
                  <a:schemeClr val="tx1"/>
                </a:solidFill>
                <a:latin typeface="Arial" pitchFamily="34" charset="0"/>
                <a:cs typeface="Arial" pitchFamily="34" charset="0"/>
              </a:rPr>
              <a:t>2</a:t>
            </a:r>
            <a:r>
              <a:rPr lang="en-US" sz="2800" baseline="30000" dirty="0" smtClean="0">
                <a:solidFill>
                  <a:schemeClr val="tx1"/>
                </a:solidFill>
                <a:latin typeface="cmsy10"/>
                <a:cs typeface="Arial" pitchFamily="34" charset="0"/>
              </a:rPr>
              <a:t>O</a:t>
            </a:r>
            <a:r>
              <a:rPr lang="en-US" sz="2800" dirty="0" smtClean="0">
                <a:solidFill>
                  <a:schemeClr val="tx1"/>
                </a:solidFill>
                <a:latin typeface="Arial" pitchFamily="34" charset="0"/>
                <a:cs typeface="Arial" pitchFamily="34" charset="0"/>
              </a:rPr>
              <a:t> </a:t>
            </a:r>
            <a:r>
              <a:rPr lang="en-US" sz="2800" dirty="0">
                <a:latin typeface="Arial" pitchFamily="34" charset="0"/>
                <a:cs typeface="Arial" pitchFamily="34" charset="0"/>
              </a:rPr>
              <a:t>carried by </a:t>
            </a:r>
            <a:r>
              <a:rPr lang="en-US" sz="2800" dirty="0" smtClean="0">
                <a:solidFill>
                  <a:schemeClr val="tx1"/>
                </a:solidFill>
                <a:latin typeface="cmmi10"/>
                <a:cs typeface="Arial" pitchFamily="34" charset="0"/>
              </a:rPr>
              <a:t>¢</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
        <p:nvSpPr>
          <p:cNvPr id="5" name="Slide Number Placeholder 4"/>
          <p:cNvSpPr>
            <a:spLocks noGrp="1"/>
          </p:cNvSpPr>
          <p:nvPr>
            <p:ph type="sldNum" sz="quarter" idx="11"/>
          </p:nvPr>
        </p:nvSpPr>
        <p:spPr/>
        <p:txBody>
          <a:bodyPr/>
          <a:lstStyle/>
          <a:p>
            <a:pPr>
              <a:defRPr/>
            </a:pPr>
            <a:fld id="{D00CE9E0-F6A1-4E8E-BB09-1EDDAB12400D}" type="slidenum">
              <a:rPr lang="en-US" smtClean="0"/>
              <a:pPr>
                <a:defRPr/>
              </a:pPr>
              <a:t>120</a:t>
            </a:fld>
            <a:endParaRPr lang="en-US"/>
          </a:p>
        </p:txBody>
      </p:sp>
    </p:spTree>
    <p:extLst>
      <p:ext uri="{BB962C8B-B14F-4D97-AF65-F5344CB8AC3E}">
        <p14:creationId xmlns:p14="http://schemas.microsoft.com/office/powerpoint/2010/main" val="124610873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Corollary</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363663" y="2951947"/>
            <a:ext cx="6416674"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The consensus task has no layered read-write protocol</a:t>
            </a:r>
            <a:endParaRPr lang="en-US" sz="2800" dirty="0">
              <a:latin typeface="Arial" pitchFamily="34" charset="0"/>
              <a:cs typeface="Arial" pitchFamily="34" charset="0"/>
            </a:endParaRPr>
          </a:p>
        </p:txBody>
      </p:sp>
      <p:sp>
        <p:nvSpPr>
          <p:cNvPr id="5" name="Slide Number Placeholder 4"/>
          <p:cNvSpPr>
            <a:spLocks noGrp="1"/>
          </p:cNvSpPr>
          <p:nvPr>
            <p:ph type="sldNum" sz="quarter" idx="11"/>
          </p:nvPr>
        </p:nvSpPr>
        <p:spPr/>
        <p:txBody>
          <a:bodyPr/>
          <a:lstStyle/>
          <a:p>
            <a:pPr>
              <a:defRPr/>
            </a:pPr>
            <a:fld id="{D00CE9E0-F6A1-4E8E-BB09-1EDDAB12400D}" type="slidenum">
              <a:rPr lang="en-US" smtClean="0"/>
              <a:pPr>
                <a:defRPr/>
              </a:pPr>
              <a:t>121</a:t>
            </a:fld>
            <a:endParaRPr lang="en-US"/>
          </a:p>
        </p:txBody>
      </p:sp>
    </p:spTree>
    <p:extLst>
      <p:ext uri="{BB962C8B-B14F-4D97-AF65-F5344CB8AC3E}">
        <p14:creationId xmlns:p14="http://schemas.microsoft.com/office/powerpoint/2010/main" val="267979311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Corollary</a:t>
            </a:r>
            <a:endParaRPr lang="en-US" dirty="0"/>
          </a:p>
        </p:txBody>
      </p:sp>
      <p:sp>
        <p:nvSpPr>
          <p:cNvPr id="3" name="Footer Placeholder 2"/>
          <p:cNvSpPr>
            <a:spLocks noGrp="1"/>
          </p:cNvSpPr>
          <p:nvPr>
            <p:ph type="ftr" sz="quarter" idx="4294967295"/>
          </p:nvPr>
        </p:nvSpPr>
        <p:spPr>
          <a:xfrm>
            <a:off x="3124200" y="6248400"/>
            <a:ext cx="2895600" cy="457200"/>
          </a:xfr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Text Box 122"/>
          <p:cNvSpPr txBox="1">
            <a:spLocks noChangeArrowheads="1"/>
          </p:cNvSpPr>
          <p:nvPr/>
        </p:nvSpPr>
        <p:spPr bwMode="auto">
          <a:xfrm>
            <a:off x="1363663" y="2951947"/>
            <a:ext cx="6416674"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Any </a:t>
            </a:r>
            <a:r>
              <a:rPr lang="en-US" sz="2800" dirty="0" smtClean="0">
                <a:solidFill>
                  <a:schemeClr val="tx1"/>
                </a:solidFill>
                <a:latin typeface="cmmi10"/>
                <a:cs typeface="Arial" pitchFamily="34" charset="0"/>
              </a:rPr>
              <a:t>²</a:t>
            </a:r>
            <a:r>
              <a:rPr lang="en-US" sz="2800" dirty="0" smtClean="0">
                <a:latin typeface="Arial" pitchFamily="34" charset="0"/>
                <a:cs typeface="Arial" pitchFamily="34" charset="0"/>
              </a:rPr>
              <a:t>–agreement task has a layered read-write protocol</a:t>
            </a:r>
            <a:endParaRPr lang="en-US" sz="2800" dirty="0">
              <a:latin typeface="Arial" pitchFamily="34" charset="0"/>
              <a:cs typeface="Arial" pitchFamily="34" charset="0"/>
            </a:endParaRPr>
          </a:p>
        </p:txBody>
      </p:sp>
      <p:sp>
        <p:nvSpPr>
          <p:cNvPr id="5" name="Slide Number Placeholder 4"/>
          <p:cNvSpPr>
            <a:spLocks noGrp="1"/>
          </p:cNvSpPr>
          <p:nvPr>
            <p:ph type="sldNum" sz="quarter" idx="11"/>
          </p:nvPr>
        </p:nvSpPr>
        <p:spPr/>
        <p:txBody>
          <a:bodyPr/>
          <a:lstStyle/>
          <a:p>
            <a:pPr>
              <a:defRPr/>
            </a:pPr>
            <a:fld id="{D00CE9E0-F6A1-4E8E-BB09-1EDDAB12400D}" type="slidenum">
              <a:rPr lang="en-US" smtClean="0"/>
              <a:pPr>
                <a:defRPr/>
              </a:pPr>
              <a:t>122</a:t>
            </a:fld>
            <a:endParaRPr lang="en-US"/>
          </a:p>
        </p:txBody>
      </p:sp>
    </p:spTree>
    <p:extLst>
      <p:ext uri="{BB962C8B-B14F-4D97-AF65-F5344CB8AC3E}">
        <p14:creationId xmlns:p14="http://schemas.microsoft.com/office/powerpoint/2010/main" val="4258259908"/>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Slide Number Placeholder 2"/>
          <p:cNvSpPr>
            <a:spLocks noGrp="1"/>
          </p:cNvSpPr>
          <p:nvPr>
            <p:ph type="sldNum" sz="quarter" idx="4294967295"/>
          </p:nvPr>
        </p:nvSpPr>
        <p:spPr>
          <a:xfrm>
            <a:off x="685800" y="6248400"/>
            <a:ext cx="1905000" cy="457200"/>
          </a:xfrm>
          <a:prstGeom prst="rect">
            <a:avLst/>
          </a:prstGeom>
          <a:noFill/>
        </p:spPr>
        <p:txBody>
          <a:bodyPr/>
          <a:lstStyle/>
          <a:p>
            <a:fld id="{F9662913-7592-44AC-A320-BDEE55E73DA9}" type="slidenum">
              <a:rPr lang="ar-SA" smtClean="0"/>
              <a:pPr/>
              <a:t>123</a:t>
            </a:fld>
            <a:endParaRPr lang="en-US" smtClean="0"/>
          </a:p>
        </p:txBody>
      </p:sp>
      <p:sp>
        <p:nvSpPr>
          <p:cNvPr id="194564" name="Rectangle 2"/>
          <p:cNvSpPr>
            <a:spLocks noChangeArrowheads="1"/>
          </p:cNvSpPr>
          <p:nvPr/>
        </p:nvSpPr>
        <p:spPr bwMode="auto">
          <a:xfrm>
            <a:off x="0" y="-6439"/>
            <a:ext cx="9144000" cy="1200329"/>
          </a:xfrm>
          <a:prstGeom prst="rect">
            <a:avLst/>
          </a:prstGeom>
          <a:noFill/>
          <a:ln w="9525" algn="ctr">
            <a:noFill/>
            <a:miter lim="800000"/>
            <a:headEnd/>
            <a:tailEnd/>
          </a:ln>
        </p:spPr>
        <p:txBody>
          <a:bodyPr anchor="ctr">
            <a:spAutoFit/>
          </a:bodyPr>
          <a:lstStyle/>
          <a:p>
            <a:pPr algn="l"/>
            <a:r>
              <a:rPr lang="en-US" sz="2400" dirty="0">
                <a:solidFill>
                  <a:schemeClr val="tx1"/>
                </a:solidFill>
                <a:latin typeface="Arial" pitchFamily="34" charset="0"/>
                <a:cs typeface="Arial" pitchFamily="34" charset="0"/>
                <a:hlinkClick r:id="rId3"/>
              </a:rPr>
              <a:t>  </a:t>
            </a:r>
            <a:r>
              <a:rPr lang="en-US" sz="1800" dirty="0">
                <a:solidFill>
                  <a:schemeClr val="tx1"/>
                </a:solidFill>
                <a:latin typeface="Arial" pitchFamily="34" charset="0"/>
                <a:cs typeface="Arial" pitchFamily="34" charset="0"/>
              </a:rPr>
              <a:t> </a:t>
            </a:r>
            <a:r>
              <a:rPr lang="en-US" sz="2400" dirty="0">
                <a:solidFill>
                  <a:schemeClr val="tx1"/>
                </a:solidFill>
                <a:latin typeface="Arial" pitchFamily="34" charset="0"/>
                <a:cs typeface="Arial" pitchFamily="34" charset="0"/>
              </a:rPr>
              <a:t>        </a:t>
            </a:r>
            <a:br>
              <a:rPr lang="en-US" sz="2400" dirty="0">
                <a:solidFill>
                  <a:schemeClr val="tx1"/>
                </a:solidFill>
                <a:latin typeface="Arial" pitchFamily="34" charset="0"/>
                <a:cs typeface="Arial" pitchFamily="34" charset="0"/>
              </a:rPr>
            </a:br>
            <a:r>
              <a:rPr lang="en-US" sz="2400" dirty="0">
                <a:solidFill>
                  <a:schemeClr val="tx1"/>
                </a:solidFill>
                <a:latin typeface="Arial" pitchFamily="34" charset="0"/>
                <a:cs typeface="Arial" pitchFamily="34" charset="0"/>
              </a:rPr>
              <a:t>This work is licensed under a </a:t>
            </a:r>
            <a:r>
              <a:rPr lang="en-US" sz="2400" dirty="0">
                <a:solidFill>
                  <a:schemeClr val="tx1"/>
                </a:solidFill>
                <a:latin typeface="Arial" pitchFamily="34" charset="0"/>
                <a:cs typeface="Arial" pitchFamily="34" charset="0"/>
                <a:hlinkClick r:id="rId3"/>
              </a:rPr>
              <a:t>Creative Commons Attribution-</a:t>
            </a:r>
            <a:r>
              <a:rPr lang="en-US" sz="2400" dirty="0" err="1">
                <a:solidFill>
                  <a:schemeClr val="tx1"/>
                </a:solidFill>
                <a:latin typeface="Arial" pitchFamily="34" charset="0"/>
                <a:cs typeface="Arial" pitchFamily="34" charset="0"/>
                <a:hlinkClick r:id="rId3"/>
              </a:rPr>
              <a:t>ShareAlike</a:t>
            </a:r>
            <a:r>
              <a:rPr lang="en-US" sz="2400" dirty="0">
                <a:solidFill>
                  <a:schemeClr val="tx1"/>
                </a:solidFill>
                <a:latin typeface="Arial" pitchFamily="34" charset="0"/>
                <a:cs typeface="Arial" pitchFamily="34" charset="0"/>
                <a:hlinkClick r:id="rId3"/>
              </a:rPr>
              <a:t> 2.5 License</a:t>
            </a:r>
            <a:r>
              <a:rPr lang="en-US" sz="2400" dirty="0">
                <a:solidFill>
                  <a:schemeClr val="tx1"/>
                </a:solidFill>
                <a:latin typeface="Arial" pitchFamily="34" charset="0"/>
                <a:cs typeface="Arial" pitchFamily="34" charset="0"/>
              </a:rPr>
              <a:t>. </a:t>
            </a:r>
          </a:p>
        </p:txBody>
      </p:sp>
      <p:pic>
        <p:nvPicPr>
          <p:cNvPr id="194565"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194566" name="Rectangle 4"/>
          <p:cNvSpPr>
            <a:spLocks noChangeArrowheads="1"/>
          </p:cNvSpPr>
          <p:nvPr/>
        </p:nvSpPr>
        <p:spPr bwMode="auto">
          <a:xfrm>
            <a:off x="685800" y="1343025"/>
            <a:ext cx="7772400" cy="4752975"/>
          </a:xfrm>
          <a:prstGeom prst="rect">
            <a:avLst/>
          </a:prstGeom>
          <a:noFill/>
          <a:ln w="9525">
            <a:noFill/>
            <a:miter lim="800000"/>
            <a:headEnd/>
            <a:tailEnd/>
          </a:ln>
        </p:spPr>
        <p:txBody>
          <a:bodyPr/>
          <a:lstStyle/>
          <a:p>
            <a:pPr marL="342900" indent="-342900" algn="l">
              <a:lnSpc>
                <a:spcPct val="80000"/>
              </a:lnSpc>
              <a:spcBef>
                <a:spcPct val="20000"/>
              </a:spcBef>
              <a:buFontTx/>
              <a:buChar char="•"/>
            </a:pPr>
            <a:r>
              <a:rPr lang="en-US" sz="1800" b="1" dirty="0">
                <a:solidFill>
                  <a:schemeClr val="tx1"/>
                </a:solidFill>
                <a:latin typeface="Arial" pitchFamily="34" charset="0"/>
                <a:cs typeface="Arial" pitchFamily="34" charset="0"/>
              </a:rPr>
              <a:t>You are free:</a:t>
            </a:r>
          </a:p>
          <a:p>
            <a:pPr marL="742950" lvl="1" indent="-285750" algn="l">
              <a:lnSpc>
                <a:spcPct val="80000"/>
              </a:lnSpc>
              <a:spcBef>
                <a:spcPct val="20000"/>
              </a:spcBef>
              <a:buFontTx/>
              <a:buChar char="–"/>
            </a:pPr>
            <a:r>
              <a:rPr lang="en-US" sz="1600" b="1" dirty="0">
                <a:solidFill>
                  <a:schemeClr val="tx1"/>
                </a:solidFill>
                <a:latin typeface="Arial" pitchFamily="34" charset="0"/>
                <a:cs typeface="Arial" pitchFamily="34" charset="0"/>
              </a:rPr>
              <a:t>to Share</a:t>
            </a:r>
            <a:r>
              <a:rPr lang="en-US" sz="1600" dirty="0">
                <a:solidFill>
                  <a:schemeClr val="tx1"/>
                </a:solidFill>
                <a:latin typeface="Arial" pitchFamily="34" charset="0"/>
                <a:cs typeface="Arial" pitchFamily="34" charset="0"/>
              </a:rPr>
              <a:t> — to copy, distribute and transmit the work </a:t>
            </a:r>
          </a:p>
          <a:p>
            <a:pPr marL="742950" lvl="1" indent="-285750" algn="l">
              <a:lnSpc>
                <a:spcPct val="80000"/>
              </a:lnSpc>
              <a:spcBef>
                <a:spcPct val="20000"/>
              </a:spcBef>
              <a:buFontTx/>
              <a:buChar char="–"/>
            </a:pPr>
            <a:r>
              <a:rPr lang="en-US" sz="1600" b="1" dirty="0">
                <a:solidFill>
                  <a:schemeClr val="tx1"/>
                </a:solidFill>
                <a:latin typeface="Arial" pitchFamily="34" charset="0"/>
                <a:cs typeface="Arial" pitchFamily="34" charset="0"/>
              </a:rPr>
              <a:t>to Remix</a:t>
            </a:r>
            <a:r>
              <a:rPr lang="en-US" sz="1600" dirty="0">
                <a:solidFill>
                  <a:schemeClr val="tx1"/>
                </a:solidFill>
                <a:latin typeface="Arial" pitchFamily="34" charset="0"/>
                <a:cs typeface="Arial" pitchFamily="34" charset="0"/>
              </a:rPr>
              <a:t> — to adapt the work </a:t>
            </a:r>
          </a:p>
          <a:p>
            <a:pPr marL="342900" indent="-342900" algn="l">
              <a:lnSpc>
                <a:spcPct val="80000"/>
              </a:lnSpc>
              <a:spcBef>
                <a:spcPct val="20000"/>
              </a:spcBef>
              <a:buFontTx/>
              <a:buChar char="•"/>
            </a:pPr>
            <a:r>
              <a:rPr lang="en-US" sz="1800" b="1" dirty="0">
                <a:solidFill>
                  <a:schemeClr val="tx1"/>
                </a:solidFill>
                <a:latin typeface="Arial" pitchFamily="34" charset="0"/>
                <a:cs typeface="Arial" pitchFamily="34" charset="0"/>
              </a:rPr>
              <a:t>Under the following conditions:</a:t>
            </a:r>
          </a:p>
          <a:p>
            <a:pPr marL="742950" lvl="1" indent="-285750" algn="l">
              <a:lnSpc>
                <a:spcPct val="80000"/>
              </a:lnSpc>
              <a:spcBef>
                <a:spcPct val="20000"/>
              </a:spcBef>
              <a:buFontTx/>
              <a:buChar char="–"/>
            </a:pPr>
            <a:r>
              <a:rPr lang="en-US" sz="1600" b="1" dirty="0">
                <a:solidFill>
                  <a:schemeClr val="tx1"/>
                </a:solidFill>
                <a:latin typeface="Arial" pitchFamily="34" charset="0"/>
                <a:cs typeface="Arial" pitchFamily="34" charset="0"/>
              </a:rPr>
              <a:t>Attribution</a:t>
            </a:r>
            <a:r>
              <a:rPr lang="en-US" sz="1600" dirty="0">
                <a:solidFill>
                  <a:schemeClr val="tx1"/>
                </a:solidFill>
                <a:latin typeface="Arial" pitchFamily="34" charset="0"/>
                <a:cs typeface="Arial" pitchFamily="34" charset="0"/>
              </a:rPr>
              <a:t>. You must attribute the work to </a:t>
            </a:r>
            <a:r>
              <a:rPr lang="en-US" sz="1600" dirty="0" smtClean="0">
                <a:solidFill>
                  <a:schemeClr val="tx1"/>
                </a:solidFill>
                <a:latin typeface="Arial" pitchFamily="34" charset="0"/>
                <a:cs typeface="Arial" pitchFamily="34" charset="0"/>
              </a:rPr>
              <a:t>“Distributed Computing through Combinatorial Topology” </a:t>
            </a:r>
            <a:r>
              <a:rPr lang="en-US" sz="1600" dirty="0">
                <a:solidFill>
                  <a:schemeClr val="tx1"/>
                </a:solidFill>
                <a:latin typeface="Arial" pitchFamily="34" charset="0"/>
                <a:cs typeface="Arial" pitchFamily="34" charset="0"/>
              </a:rPr>
              <a:t>(but not in any way that suggests that the authors endorse you or your use of the work). </a:t>
            </a:r>
          </a:p>
          <a:p>
            <a:pPr marL="742950" lvl="1" indent="-285750" algn="l">
              <a:lnSpc>
                <a:spcPct val="80000"/>
              </a:lnSpc>
              <a:spcBef>
                <a:spcPct val="20000"/>
              </a:spcBef>
              <a:buFontTx/>
              <a:buChar char="–"/>
            </a:pPr>
            <a:r>
              <a:rPr lang="en-US" sz="1600" b="1" dirty="0">
                <a:solidFill>
                  <a:schemeClr val="tx1"/>
                </a:solidFill>
                <a:latin typeface="Arial" pitchFamily="34" charset="0"/>
                <a:cs typeface="Arial" pitchFamily="34" charset="0"/>
              </a:rPr>
              <a:t>Share Alike</a:t>
            </a:r>
            <a:r>
              <a:rPr lang="en-US" sz="1600" dirty="0">
                <a:solidFill>
                  <a:schemeClr val="tx1"/>
                </a:solidFill>
                <a:latin typeface="Arial" pitchFamily="34" charset="0"/>
                <a:cs typeface="Arial" pitchFamily="34" charset="0"/>
              </a:rPr>
              <a:t>. If you alter, transform, or build upon this work, you may distribute the resulting work only under the same, similar or a compatible license. </a:t>
            </a:r>
          </a:p>
          <a:p>
            <a:pPr marL="342900" indent="-342900" algn="l">
              <a:lnSpc>
                <a:spcPct val="80000"/>
              </a:lnSpc>
              <a:spcBef>
                <a:spcPct val="20000"/>
              </a:spcBef>
              <a:buFontTx/>
              <a:buChar char="•"/>
            </a:pPr>
            <a:r>
              <a:rPr lang="en-US" sz="1800" dirty="0">
                <a:solidFill>
                  <a:schemeClr val="tx1"/>
                </a:solidFill>
                <a:latin typeface="Arial" pitchFamily="34" charset="0"/>
                <a:cs typeface="Arial" pitchFamily="34" charset="0"/>
              </a:rPr>
              <a:t>For any reuse or distribution, you must make clear to others the license terms of this work. The best way to do this is with a link to</a:t>
            </a:r>
          </a:p>
          <a:p>
            <a:pPr marL="742950" lvl="1" indent="-285750" algn="l">
              <a:lnSpc>
                <a:spcPct val="80000"/>
              </a:lnSpc>
              <a:spcBef>
                <a:spcPct val="20000"/>
              </a:spcBef>
              <a:buFontTx/>
              <a:buChar char="–"/>
            </a:pPr>
            <a:r>
              <a:rPr lang="en-US" sz="1600" dirty="0">
                <a:solidFill>
                  <a:schemeClr val="tx1"/>
                </a:solidFill>
                <a:latin typeface="Arial" pitchFamily="34" charset="0"/>
                <a:cs typeface="Arial" pitchFamily="34" charset="0"/>
              </a:rPr>
              <a:t>http://creativecommons.org/licenses/by-sa/3.0/. </a:t>
            </a:r>
          </a:p>
          <a:p>
            <a:pPr marL="342900" indent="-342900" algn="l">
              <a:lnSpc>
                <a:spcPct val="80000"/>
              </a:lnSpc>
              <a:spcBef>
                <a:spcPct val="20000"/>
              </a:spcBef>
              <a:buFontTx/>
              <a:buChar char="•"/>
            </a:pPr>
            <a:r>
              <a:rPr lang="en-US" sz="1800" dirty="0">
                <a:solidFill>
                  <a:schemeClr val="tx1"/>
                </a:solidFill>
                <a:latin typeface="Arial" pitchFamily="34" charset="0"/>
                <a:cs typeface="Arial" pitchFamily="34" charset="0"/>
              </a:rPr>
              <a:t>Any of the above conditions can be waived if you get permission from the copyright holder. </a:t>
            </a:r>
          </a:p>
          <a:p>
            <a:pPr marL="342900" indent="-342900" algn="l">
              <a:lnSpc>
                <a:spcPct val="80000"/>
              </a:lnSpc>
              <a:spcBef>
                <a:spcPct val="20000"/>
              </a:spcBef>
              <a:buFontTx/>
              <a:buChar char="•"/>
            </a:pPr>
            <a:r>
              <a:rPr lang="en-US" sz="1800" dirty="0">
                <a:solidFill>
                  <a:schemeClr val="tx1"/>
                </a:solidFill>
                <a:latin typeface="Arial" pitchFamily="34" charset="0"/>
                <a:cs typeface="Arial" pitchFamily="34" charset="0"/>
              </a:rPr>
              <a:t>Nothing in this license impairs or restricts the author's moral rights. </a:t>
            </a:r>
          </a:p>
          <a:p>
            <a:pPr marL="342900" indent="-342900" algn="l">
              <a:lnSpc>
                <a:spcPct val="80000"/>
              </a:lnSpc>
              <a:spcBef>
                <a:spcPct val="20000"/>
              </a:spcBef>
              <a:buFontTx/>
              <a:buChar char="•"/>
            </a:pPr>
            <a:endParaRPr lang="en-US" sz="1800" dirty="0">
              <a:solidFill>
                <a:schemeClr val="tx1"/>
              </a:solidFill>
              <a:latin typeface="Arial" pitchFamily="34" charset="0"/>
              <a:cs typeface="Arial" pitchFamily="34" charset="0"/>
            </a:endParaRPr>
          </a:p>
        </p:txBody>
      </p:sp>
      <p:sp>
        <p:nvSpPr>
          <p:cNvPr id="2" name="Footer Placeholder 1"/>
          <p:cNvSpPr>
            <a:spLocks noGrp="1"/>
          </p:cNvSpPr>
          <p:nvPr>
            <p:ph type="ftr" sz="quarter" idx="3"/>
          </p:nvPr>
        </p:nvSpPr>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extLst>
      <p:ext uri="{BB962C8B-B14F-4D97-AF65-F5344CB8AC3E}">
        <p14:creationId xmlns:p14="http://schemas.microsoft.com/office/powerpoint/2010/main" val="56406361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IDDENFONTSHAPE" val="true"/>
</p:tagLst>
</file>

<file path=ppt/theme/theme1.xml><?xml version="1.0" encoding="utf-8"?>
<a:theme xmlns:a="http://schemas.openxmlformats.org/drawingml/2006/main" name="Blank Presentation">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pot">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a:solidFill>
            <a:srgbClr val="FF0000"/>
          </a:solidFill>
          <a:round/>
          <a:headEnd/>
          <a:tailEnd/>
        </a:ln>
      </a:spPr>
      <a:bodyPr wrap="none" rtlCol="0" anchor="ctr">
        <a:prstTxWarp prst="textNoShape">
          <a:avLst/>
        </a:prstTxWarp>
      </a:bodyPr>
      <a:lstStyle>
        <a:defPPr algn="ctr" eaLnBrk="0" hangingPunct="0">
          <a:defRPr sz="2000" dirty="0" smtClean="0">
            <a:solidFill>
              <a:schemeClr val="bg1"/>
            </a:solidFill>
            <a:latin typeface="Arial" pitchFamily="34" charset="0"/>
            <a:cs typeface="Arial" pitchFamily="34" charset="0"/>
          </a:defRPr>
        </a:defPPr>
      </a:lstStyle>
    </a:spDef>
    <a:lnDef>
      <a:spPr bwMode="auto">
        <a:noFill/>
        <a:ln w="57150" cap="flat" cmpd="sng" algn="ctr">
          <a:solidFill>
            <a:schemeClr val="tx1"/>
          </a:solidFill>
          <a:prstDash val="solid"/>
          <a:round/>
          <a:headEnd type="none" w="med" len="med"/>
          <a:tailEnd type="none" w="med" len="med"/>
        </a:ln>
        <a:effectLst/>
      </a:spPr>
      <a:bodyPr/>
      <a:lstStyle/>
    </a:lnDef>
    <a:txDef>
      <a:spPr bwMode="auto">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a:spPr>
      <a:bodyPr wrap="none">
        <a:spAutoFit/>
      </a:bodyPr>
      <a:lstStyle>
        <a:defPPr>
          <a:defRPr sz="2800" dirty="0" smtClean="0">
            <a:latin typeface="Arial" pitchFamily="34" charset="0"/>
            <a:cs typeface="Arial" pitchFamily="34" charset="0"/>
          </a:defRPr>
        </a:defPPr>
      </a:lstStyle>
    </a:tx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11687</TotalTime>
  <Words>6140</Words>
  <Application>Microsoft Office PowerPoint</Application>
  <PresentationFormat>Overhead</PresentationFormat>
  <Paragraphs>1141</Paragraphs>
  <Slides>123</Slides>
  <Notes>75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123</vt:i4>
      </vt:variant>
    </vt:vector>
  </HeadingPairs>
  <TitlesOfParts>
    <vt:vector size="137" baseType="lpstr">
      <vt:lpstr>Arial</vt:lpstr>
      <vt:lpstr>CMMI7</vt:lpstr>
      <vt:lpstr>Courier New</vt:lpstr>
      <vt:lpstr>Verdana</vt:lpstr>
      <vt:lpstr>Symbol</vt:lpstr>
      <vt:lpstr>CMR10</vt:lpstr>
      <vt:lpstr>Marlett</vt:lpstr>
      <vt:lpstr>Comic Sans MS</vt:lpstr>
      <vt:lpstr>CMSY10ORIG</vt:lpstr>
      <vt:lpstr>Gill Sans MT</vt:lpstr>
      <vt:lpstr>CMMI10</vt:lpstr>
      <vt:lpstr>cmsy10</vt:lpstr>
      <vt:lpstr>ＭＳ Ｐゴシック</vt:lpstr>
      <vt:lpstr>Blank Presentation</vt:lpstr>
      <vt:lpstr>Two-Process Systems</vt:lpstr>
      <vt:lpstr>Two-Process Systems</vt:lpstr>
      <vt:lpstr>Road Map</vt:lpstr>
      <vt:lpstr>Road Map</vt:lpstr>
      <vt:lpstr>A Vertex</vt:lpstr>
      <vt:lpstr>A Vertex</vt:lpstr>
      <vt:lpstr>A Vertex</vt:lpstr>
      <vt:lpstr>An Edge</vt:lpstr>
      <vt:lpstr>An Edge</vt:lpstr>
      <vt:lpstr>An Edge</vt:lpstr>
      <vt:lpstr>A Graph</vt:lpstr>
      <vt:lpstr>A Graph</vt:lpstr>
      <vt:lpstr>A Graph</vt:lpstr>
      <vt:lpstr>Graphs</vt:lpstr>
      <vt:lpstr>Graphs</vt:lpstr>
      <vt:lpstr>Graphs</vt:lpstr>
      <vt:lpstr>Graphs</vt:lpstr>
      <vt:lpstr>Graphs</vt:lpstr>
      <vt:lpstr>Graphs</vt:lpstr>
      <vt:lpstr>Dimension</vt:lpstr>
      <vt:lpstr>Pure Graphs</vt:lpstr>
      <vt:lpstr>Graph Coloring</vt:lpstr>
      <vt:lpstr>Graph Coloring</vt:lpstr>
      <vt:lpstr>Graph Coloring</vt:lpstr>
      <vt:lpstr>Graph Coloring</vt:lpstr>
      <vt:lpstr>Graph Labeling</vt:lpstr>
      <vt:lpstr>Graph Labeling</vt:lpstr>
      <vt:lpstr>Graph Labeling</vt:lpstr>
      <vt:lpstr>Labeled Chromatic Graph</vt:lpstr>
      <vt:lpstr>Simplicial Maps</vt:lpstr>
      <vt:lpstr>Rigid Simplicial Maps</vt:lpstr>
      <vt:lpstr>Rigid Simplicial Maps</vt:lpstr>
      <vt:lpstr>A Path Between two Vertices</vt:lpstr>
      <vt:lpstr>A Path Between two Vertices</vt:lpstr>
      <vt:lpstr>Not Connected</vt:lpstr>
      <vt:lpstr>Theorem</vt:lpstr>
      <vt:lpstr>Carrier Maps</vt:lpstr>
      <vt:lpstr>Carrier Maps</vt:lpstr>
      <vt:lpstr>Strict Carrier Maps</vt:lpstr>
      <vt:lpstr>Strict Carrier Maps</vt:lpstr>
      <vt:lpstr>Strict Carrier Maps</vt:lpstr>
      <vt:lpstr>Road Map</vt:lpstr>
      <vt:lpstr>Two Processes</vt:lpstr>
      <vt:lpstr>Informal Task Definition</vt:lpstr>
      <vt:lpstr>Formal Task Definition</vt:lpstr>
      <vt:lpstr>Formal Task Definition</vt:lpstr>
      <vt:lpstr>Formal Task Definition</vt:lpstr>
      <vt:lpstr>Task Input Graph: Consensus</vt:lpstr>
      <vt:lpstr>Task Input Graph</vt:lpstr>
      <vt:lpstr>Task Input Graph</vt:lpstr>
      <vt:lpstr>Task Output Graph</vt:lpstr>
      <vt:lpstr>Task Carrier Map</vt:lpstr>
      <vt:lpstr>Task Carrier Map</vt:lpstr>
      <vt:lpstr>Task Carrier Map</vt:lpstr>
      <vt:lpstr>Task Carrier Map</vt:lpstr>
      <vt:lpstr>Example: Coordinated Attack</vt:lpstr>
      <vt:lpstr>Input Graph</vt:lpstr>
      <vt:lpstr>Output Graph</vt:lpstr>
      <vt:lpstr>Carrier Map</vt:lpstr>
      <vt:lpstr>Carrier Map</vt:lpstr>
      <vt:lpstr>Carrier Map</vt:lpstr>
      <vt:lpstr>Carrier Map</vt:lpstr>
      <vt:lpstr>Example: Coordinated Attack</vt:lpstr>
      <vt:lpstr>Example: Coordinated Attack</vt:lpstr>
      <vt:lpstr>Example: Coordinated Attack</vt:lpstr>
      <vt:lpstr>Coordinated Attack Graphs</vt:lpstr>
      <vt:lpstr>Coordinated Attack Graphs</vt:lpstr>
      <vt:lpstr>Coordinated Attack Graphs</vt:lpstr>
      <vt:lpstr>Coordinated Attack Graphs</vt:lpstr>
      <vt:lpstr>Road Map</vt:lpstr>
      <vt:lpstr>Protocols</vt:lpstr>
      <vt:lpstr>Alice’s Protocol</vt:lpstr>
      <vt:lpstr>Alice’s Protocol</vt:lpstr>
      <vt:lpstr>Alice’s Protocol</vt:lpstr>
      <vt:lpstr>Alice’s Protocol</vt:lpstr>
      <vt:lpstr>Alice’s Protocol</vt:lpstr>
      <vt:lpstr>Alice’s Protocol</vt:lpstr>
      <vt:lpstr>Alice’s Protocol</vt:lpstr>
      <vt:lpstr>Formal Protocol Definition</vt:lpstr>
      <vt:lpstr>Formal Protocol Definition</vt:lpstr>
      <vt:lpstr>Formal Protocol Definition</vt:lpstr>
      <vt:lpstr>One-Round Protocol Graph</vt:lpstr>
      <vt:lpstr>One-Round Protocol Graph</vt:lpstr>
      <vt:lpstr>One-Round Protocol Graph</vt:lpstr>
      <vt:lpstr>One-Round Protocol Graph</vt:lpstr>
      <vt:lpstr>One-Round Protocol Graph</vt:lpstr>
      <vt:lpstr>One-Round Protocol Graph</vt:lpstr>
      <vt:lpstr>One-Round Protocol Graph</vt:lpstr>
      <vt:lpstr>Execution Carrier Map</vt:lpstr>
      <vt:lpstr>Execution Carrier Map</vt:lpstr>
      <vt:lpstr>The Decision Map</vt:lpstr>
      <vt:lpstr>All Together</vt:lpstr>
      <vt:lpstr>Definition</vt:lpstr>
      <vt:lpstr>Meaning</vt:lpstr>
      <vt:lpstr>Meaning</vt:lpstr>
      <vt:lpstr>Meaning</vt:lpstr>
      <vt:lpstr>Meaning</vt:lpstr>
      <vt:lpstr>Solving a Task</vt:lpstr>
      <vt:lpstr>Solving a Task</vt:lpstr>
      <vt:lpstr>Solving a Task</vt:lpstr>
      <vt:lpstr>Solving a Task</vt:lpstr>
      <vt:lpstr>Layered Read-Write Model</vt:lpstr>
      <vt:lpstr>Layered Read-Write Protocol</vt:lpstr>
      <vt:lpstr>Layered Read-Write Protocol</vt:lpstr>
      <vt:lpstr>Layered Read-Write Protocol</vt:lpstr>
      <vt:lpstr>Layered R-W Protocol Graph</vt:lpstr>
      <vt:lpstr>Layered R-W Protocol Graph</vt:lpstr>
      <vt:lpstr>Road Map</vt:lpstr>
      <vt:lpstr>Alice’s 1/3-Agreement Protocol</vt:lpstr>
      <vt:lpstr>Alice’s 1/3-Agreement Protocol</vt:lpstr>
      <vt:lpstr>Alice’s 1/3-Agreement Protocol</vt:lpstr>
      <vt:lpstr>Alice’s 1/3-Agreement Protocol</vt:lpstr>
      <vt:lpstr>PowerPoint Presentation</vt:lpstr>
      <vt:lpstr>One-Layer 1/3-Agreement Protocol</vt:lpstr>
      <vt:lpstr>No 1-Layer 1/5-Agreement Protocol</vt:lpstr>
      <vt:lpstr>2-Layer 1/5-Agreement </vt:lpstr>
      <vt:lpstr>Fact</vt:lpstr>
      <vt:lpstr>Road Map</vt:lpstr>
      <vt:lpstr>Fact</vt:lpstr>
      <vt:lpstr>Main Theorem</vt:lpstr>
      <vt:lpstr>Corollary</vt:lpstr>
      <vt:lpstr>Corollary</vt:lpstr>
      <vt:lpstr>PowerPoint Presentation</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Algebraic Topology and Distributed Computing</dc:title>
  <dc:creator>Maurice Herlihy</dc:creator>
  <cp:lastModifiedBy>mph</cp:lastModifiedBy>
  <cp:revision>428</cp:revision>
  <cp:lastPrinted>2012-09-24T17:49:12Z</cp:lastPrinted>
  <dcterms:created xsi:type="dcterms:W3CDTF">1999-05-12T13:47:53Z</dcterms:created>
  <dcterms:modified xsi:type="dcterms:W3CDTF">2015-02-01T14:00:24Z</dcterms:modified>
</cp:coreProperties>
</file>