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notesMasterIdLst>
    <p:notesMasterId r:id="rId31"/>
  </p:notesMasterIdLst>
  <p:handoutMasterIdLst>
    <p:handoutMasterId r:id="rId32"/>
  </p:handoutMasterIdLst>
  <p:sldIdLst>
    <p:sldId id="256" r:id="rId2"/>
    <p:sldId id="257" r:id="rId3"/>
    <p:sldId id="258" r:id="rId4"/>
    <p:sldId id="261" r:id="rId5"/>
    <p:sldId id="262" r:id="rId6"/>
    <p:sldId id="259" r:id="rId7"/>
    <p:sldId id="265" r:id="rId8"/>
    <p:sldId id="260" r:id="rId9"/>
    <p:sldId id="264" r:id="rId10"/>
    <p:sldId id="276" r:id="rId11"/>
    <p:sldId id="266" r:id="rId12"/>
    <p:sldId id="267" r:id="rId13"/>
    <p:sldId id="268" r:id="rId14"/>
    <p:sldId id="269" r:id="rId15"/>
    <p:sldId id="278" r:id="rId16"/>
    <p:sldId id="271" r:id="rId17"/>
    <p:sldId id="272" r:id="rId18"/>
    <p:sldId id="273" r:id="rId19"/>
    <p:sldId id="277" r:id="rId20"/>
    <p:sldId id="279" r:id="rId21"/>
    <p:sldId id="280" r:id="rId22"/>
    <p:sldId id="281" r:id="rId23"/>
    <p:sldId id="283" r:id="rId24"/>
    <p:sldId id="284" r:id="rId25"/>
    <p:sldId id="285" r:id="rId26"/>
    <p:sldId id="286" r:id="rId27"/>
    <p:sldId id="287" r:id="rId28"/>
    <p:sldId id="288" r:id="rId29"/>
    <p:sldId id="282" r:id="rId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929" autoAdjust="0"/>
  </p:normalViewPr>
  <p:slideViewPr>
    <p:cSldViewPr snapToGrid="0" snapToObjects="1">
      <p:cViewPr varScale="1">
        <p:scale>
          <a:sx n="91" d="100"/>
          <a:sy n="91" d="100"/>
        </p:scale>
        <p:origin x="-120" y="-3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2F2AAB7C-79A2-5B41-AA5E-1042AEC428BB}" type="datetimeFigureOut">
              <a:rPr lang="en-US" smtClean="0"/>
              <a:t>2/14/12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D19CD7C1-EA36-364D-BA98-8365E69A018A}" type="slidenum">
              <a:rPr lang="en-US" smtClean="0"/>
              <a:t>‹#›</a:t>
            </a:fld>
            <a:endParaRPr lang="en-US"/>
          </a:p>
        </p:txBody>
      </p:sp>
    </p:spTree>
    <p:extLst>
      <p:ext uri="{BB962C8B-B14F-4D97-AF65-F5344CB8AC3E}">
        <p14:creationId xmlns:p14="http://schemas.microsoft.com/office/powerpoint/2010/main" val="15526167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68E0B357-6CBF-E443-9F7C-B51F56DD9E82}" type="datetimeFigureOut">
              <a:rPr lang="en-US" smtClean="0"/>
              <a:t>2/14/12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9D688987-E1A7-724F-BD44-7619F7D5D8DA}" type="slidenum">
              <a:rPr lang="en-US" smtClean="0"/>
              <a:t>‹#›</a:t>
            </a:fld>
            <a:endParaRPr lang="en-US"/>
          </a:p>
        </p:txBody>
      </p:sp>
    </p:spTree>
    <p:extLst>
      <p:ext uri="{BB962C8B-B14F-4D97-AF65-F5344CB8AC3E}">
        <p14:creationId xmlns:p14="http://schemas.microsoft.com/office/powerpoint/2010/main" val="47798676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gcc</a:t>
            </a:r>
            <a:r>
              <a:rPr lang="en-US" dirty="0" smtClean="0"/>
              <a:t> -g -o </a:t>
            </a:r>
            <a:r>
              <a:rPr lang="en-US" dirty="0" err="1" smtClean="0"/>
              <a:t>gdb_example</a:t>
            </a:r>
            <a:r>
              <a:rPr lang="en-US" dirty="0" smtClean="0"/>
              <a:t> </a:t>
            </a:r>
            <a:r>
              <a:rPr lang="en-US" dirty="0" err="1" smtClean="0"/>
              <a:t>gdb_example.c</a:t>
            </a:r>
            <a:endParaRPr lang="en-US" dirty="0" smtClean="0"/>
          </a:p>
          <a:p>
            <a:r>
              <a:rPr lang="en-US" dirty="0" smtClean="0"/>
              <a:t>./</a:t>
            </a:r>
            <a:r>
              <a:rPr lang="en-US" dirty="0" err="1" smtClean="0"/>
              <a:t>gdb_example</a:t>
            </a:r>
            <a:endParaRPr lang="en-US" dirty="0" smtClean="0"/>
          </a:p>
          <a:p>
            <a:endParaRPr lang="en-US" dirty="0" smtClean="0"/>
          </a:p>
          <a:p>
            <a:r>
              <a:rPr lang="en-US" dirty="0" smtClean="0"/>
              <a:t>--- Should </a:t>
            </a:r>
            <a:r>
              <a:rPr lang="en-US" dirty="0" err="1" smtClean="0"/>
              <a:t>segfault</a:t>
            </a:r>
            <a:r>
              <a:rPr lang="en-US" baseline="0" dirty="0" smtClean="0"/>
              <a:t> ---</a:t>
            </a:r>
          </a:p>
          <a:p>
            <a:endParaRPr lang="en-US" baseline="0" dirty="0" smtClean="0"/>
          </a:p>
          <a:p>
            <a:r>
              <a:rPr lang="en-US" dirty="0" err="1" smtClean="0"/>
              <a:t>gdb</a:t>
            </a:r>
            <a:r>
              <a:rPr lang="en-US" dirty="0" smtClean="0"/>
              <a:t> ./</a:t>
            </a:r>
            <a:r>
              <a:rPr lang="en-US" dirty="0" err="1" smtClean="0"/>
              <a:t>gdb_example</a:t>
            </a:r>
            <a:endParaRPr lang="en-US" dirty="0" smtClean="0"/>
          </a:p>
          <a:p>
            <a:r>
              <a:rPr lang="en-US" dirty="0" smtClean="0"/>
              <a:t>(</a:t>
            </a:r>
            <a:r>
              <a:rPr lang="en-US" dirty="0" err="1" smtClean="0"/>
              <a:t>gdb</a:t>
            </a:r>
            <a:r>
              <a:rPr lang="en-US" dirty="0" smtClean="0"/>
              <a:t>) r</a:t>
            </a:r>
          </a:p>
          <a:p>
            <a:r>
              <a:rPr lang="en-US" dirty="0" smtClean="0"/>
              <a:t>(</a:t>
            </a:r>
            <a:r>
              <a:rPr lang="en-US" dirty="0" err="1" smtClean="0"/>
              <a:t>gdb</a:t>
            </a:r>
            <a:r>
              <a:rPr lang="en-US" dirty="0" smtClean="0"/>
              <a:t>) </a:t>
            </a:r>
            <a:r>
              <a:rPr lang="en-US" dirty="0" err="1" smtClean="0"/>
              <a:t>bt</a:t>
            </a:r>
            <a:endParaRPr lang="en-US" dirty="0" smtClean="0"/>
          </a:p>
          <a:p>
            <a:r>
              <a:rPr lang="en-US" dirty="0" smtClean="0"/>
              <a:t>(</a:t>
            </a:r>
            <a:r>
              <a:rPr lang="en-US" dirty="0" err="1" smtClean="0"/>
              <a:t>gdb</a:t>
            </a:r>
            <a:r>
              <a:rPr lang="en-US" dirty="0" smtClean="0"/>
              <a:t>) list</a:t>
            </a:r>
          </a:p>
          <a:p>
            <a:r>
              <a:rPr lang="en-US" dirty="0" smtClean="0"/>
              <a:t>(</a:t>
            </a:r>
            <a:r>
              <a:rPr lang="en-US" dirty="0" err="1" smtClean="0"/>
              <a:t>gdb</a:t>
            </a:r>
            <a:r>
              <a:rPr lang="en-US" dirty="0" smtClean="0"/>
              <a:t>) info locals</a:t>
            </a:r>
          </a:p>
          <a:p>
            <a:r>
              <a:rPr lang="en-US" dirty="0" smtClean="0"/>
              <a:t>(</a:t>
            </a:r>
            <a:r>
              <a:rPr lang="en-US" dirty="0" err="1" smtClean="0"/>
              <a:t>gdb</a:t>
            </a:r>
            <a:r>
              <a:rPr lang="en-US" dirty="0" smtClean="0"/>
              <a:t>) info </a:t>
            </a:r>
            <a:r>
              <a:rPr lang="en-US" dirty="0" err="1" smtClean="0"/>
              <a:t>args</a:t>
            </a:r>
            <a:endParaRPr lang="en-US" dirty="0" smtClean="0"/>
          </a:p>
          <a:p>
            <a:endParaRPr lang="en-US" dirty="0" smtClean="0"/>
          </a:p>
          <a:p>
            <a:r>
              <a:rPr lang="en-US" dirty="0" smtClean="0"/>
              <a:t>--- Explain bug here ---</a:t>
            </a:r>
          </a:p>
          <a:p>
            <a:endParaRPr lang="en-US" dirty="0" smtClean="0"/>
          </a:p>
          <a:p>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gdb</a:t>
            </a:r>
            <a:r>
              <a:rPr lang="en-US" sz="1200"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up</a:t>
            </a:r>
          </a:p>
          <a:p>
            <a:r>
              <a:rPr lang="en-US" sz="1200" b="0" kern="1200" dirty="0" smtClean="0">
                <a:solidFill>
                  <a:schemeClr val="tx1"/>
                </a:solidFill>
                <a:latin typeface="+mn-lt"/>
                <a:ea typeface="+mn-ea"/>
                <a:cs typeface="+mn-cs"/>
              </a:rPr>
              <a:t>(</a:t>
            </a:r>
            <a:r>
              <a:rPr lang="en-US" sz="1200" b="0" kern="1200" dirty="0" err="1" smtClean="0">
                <a:solidFill>
                  <a:schemeClr val="tx1"/>
                </a:solidFill>
                <a:latin typeface="+mn-lt"/>
                <a:ea typeface="+mn-ea"/>
                <a:cs typeface="+mn-cs"/>
              </a:rPr>
              <a:t>gdb</a:t>
            </a:r>
            <a:r>
              <a:rPr lang="en-US" sz="1200" b="0" kern="1200" dirty="0" smtClean="0">
                <a:solidFill>
                  <a:schemeClr val="tx1"/>
                </a:solidFill>
                <a:latin typeface="+mn-lt"/>
                <a:ea typeface="+mn-ea"/>
                <a:cs typeface="+mn-cs"/>
              </a:rPr>
              <a:t>) list</a:t>
            </a:r>
          </a:p>
          <a:p>
            <a:r>
              <a:rPr lang="fr-FR" sz="1200" b="0" kern="1200" dirty="0" smtClean="0">
                <a:solidFill>
                  <a:schemeClr val="tx1"/>
                </a:solidFill>
                <a:latin typeface="+mn-lt"/>
                <a:ea typeface="+mn-ea"/>
                <a:cs typeface="+mn-cs"/>
              </a:rPr>
              <a:t>(gdb) info </a:t>
            </a:r>
            <a:r>
              <a:rPr lang="fr-FR" sz="1200" b="0" kern="1200" dirty="0" err="1" smtClean="0">
                <a:solidFill>
                  <a:schemeClr val="tx1"/>
                </a:solidFill>
                <a:latin typeface="+mn-lt"/>
                <a:ea typeface="+mn-ea"/>
                <a:cs typeface="+mn-cs"/>
              </a:rPr>
              <a:t>locals</a:t>
            </a:r>
            <a:endParaRPr lang="fr-FR" sz="1200" b="0" kern="1200" dirty="0" smtClean="0">
              <a:solidFill>
                <a:schemeClr val="tx1"/>
              </a:solidFill>
              <a:latin typeface="+mn-lt"/>
              <a:ea typeface="+mn-ea"/>
              <a:cs typeface="+mn-cs"/>
            </a:endParaRPr>
          </a:p>
          <a:p>
            <a:r>
              <a:rPr lang="fr-FR" sz="1200" b="0" kern="1200" dirty="0" smtClean="0">
                <a:solidFill>
                  <a:schemeClr val="tx1"/>
                </a:solidFill>
                <a:latin typeface="+mn-lt"/>
                <a:ea typeface="+mn-ea"/>
                <a:cs typeface="+mn-cs"/>
              </a:rPr>
              <a:t>(gdb) info </a:t>
            </a:r>
            <a:r>
              <a:rPr lang="fr-FR" sz="1200" b="0" kern="1200" dirty="0" err="1" smtClean="0">
                <a:solidFill>
                  <a:schemeClr val="tx1"/>
                </a:solidFill>
                <a:latin typeface="+mn-lt"/>
                <a:ea typeface="+mn-ea"/>
                <a:cs typeface="+mn-cs"/>
              </a:rPr>
              <a:t>args</a:t>
            </a:r>
            <a:endParaRPr lang="fr-FR" sz="1200" b="0" kern="1200" dirty="0" smtClean="0">
              <a:solidFill>
                <a:schemeClr val="tx1"/>
              </a:solidFill>
              <a:latin typeface="+mn-lt"/>
              <a:ea typeface="+mn-ea"/>
              <a:cs typeface="+mn-cs"/>
            </a:endParaRPr>
          </a:p>
          <a:p>
            <a:r>
              <a:rPr lang="fr-FR" sz="1200" b="0" kern="1200" dirty="0" smtClean="0">
                <a:solidFill>
                  <a:schemeClr val="tx1"/>
                </a:solidFill>
                <a:latin typeface="+mn-lt"/>
                <a:ea typeface="+mn-ea"/>
                <a:cs typeface="+mn-cs"/>
              </a:rPr>
              <a:t>(gdb) </a:t>
            </a:r>
            <a:r>
              <a:rPr lang="fr-FR" sz="1200" b="0" kern="1200" dirty="0" err="1" smtClean="0">
                <a:solidFill>
                  <a:schemeClr val="tx1"/>
                </a:solidFill>
                <a:latin typeface="+mn-lt"/>
                <a:ea typeface="+mn-ea"/>
                <a:cs typeface="+mn-cs"/>
              </a:rPr>
              <a:t>quit</a:t>
            </a:r>
            <a:endParaRPr lang="fr-FR" sz="1200" b="0" kern="1200" dirty="0" smtClean="0">
              <a:solidFill>
                <a:schemeClr val="tx1"/>
              </a:solidFill>
              <a:latin typeface="+mn-lt"/>
              <a:ea typeface="+mn-ea"/>
              <a:cs typeface="+mn-cs"/>
            </a:endParaRPr>
          </a:p>
          <a:p>
            <a:endParaRPr lang="fr-FR" sz="1200" b="0" kern="1200" dirty="0" smtClean="0">
              <a:solidFill>
                <a:schemeClr val="tx1"/>
              </a:solidFill>
              <a:latin typeface="+mn-lt"/>
              <a:ea typeface="+mn-ea"/>
              <a:cs typeface="+mn-cs"/>
            </a:endParaRPr>
          </a:p>
          <a:p>
            <a:r>
              <a:rPr lang="fr-FR" sz="1200" b="0" kern="1200" dirty="0" smtClean="0">
                <a:solidFill>
                  <a:schemeClr val="tx1"/>
                </a:solidFill>
                <a:latin typeface="+mn-lt"/>
                <a:ea typeface="+mn-ea"/>
                <a:cs typeface="+mn-cs"/>
              </a:rPr>
              <a:t>-- </a:t>
            </a:r>
            <a:r>
              <a:rPr lang="fr-FR" sz="1200" b="0" kern="1200" dirty="0" err="1" smtClean="0">
                <a:solidFill>
                  <a:schemeClr val="tx1"/>
                </a:solidFill>
                <a:latin typeface="+mn-lt"/>
                <a:ea typeface="+mn-ea"/>
                <a:cs typeface="+mn-cs"/>
              </a:rPr>
              <a:t>Fix</a:t>
            </a:r>
            <a:r>
              <a:rPr lang="fr-FR" sz="1200" b="0" kern="1200" baseline="0" dirty="0" smtClean="0">
                <a:solidFill>
                  <a:schemeClr val="tx1"/>
                </a:solidFill>
                <a:latin typeface="+mn-lt"/>
                <a:ea typeface="+mn-ea"/>
                <a:cs typeface="+mn-cs"/>
              </a:rPr>
              <a:t> bug and </a:t>
            </a:r>
            <a:r>
              <a:rPr lang="fr-FR" sz="1200" b="0" kern="1200" baseline="0" dirty="0" err="1" smtClean="0">
                <a:solidFill>
                  <a:schemeClr val="tx1"/>
                </a:solidFill>
                <a:latin typeface="+mn-lt"/>
                <a:ea typeface="+mn-ea"/>
                <a:cs typeface="+mn-cs"/>
              </a:rPr>
              <a:t>rerun</a:t>
            </a:r>
            <a:r>
              <a:rPr lang="fr-FR" sz="1200" b="0" kern="1200" baseline="0" dirty="0" smtClean="0">
                <a:solidFill>
                  <a:schemeClr val="tx1"/>
                </a:solidFill>
                <a:latin typeface="+mn-lt"/>
                <a:ea typeface="+mn-ea"/>
                <a:cs typeface="+mn-cs"/>
              </a:rPr>
              <a:t> ---</a:t>
            </a:r>
          </a:p>
          <a:p>
            <a:endParaRPr lang="fr-FR" sz="1200" b="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if (!message) {</a:t>
            </a:r>
          </a:p>
          <a:p>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return;</a:t>
            </a:r>
          </a:p>
          <a:p>
            <a:r>
              <a:rPr lang="en-US" sz="1200" kern="1200" dirty="0" smtClean="0">
                <a:solidFill>
                  <a:schemeClr val="tx1"/>
                </a:solidFill>
                <a:latin typeface="+mn-lt"/>
                <a:ea typeface="+mn-ea"/>
                <a:cs typeface="+mn-cs"/>
              </a:rPr>
              <a:t>}</a:t>
            </a:r>
            <a:endParaRPr lang="fr-FR" sz="1200" b="0" kern="1200" dirty="0" smtClean="0">
              <a:solidFill>
                <a:schemeClr val="tx1"/>
              </a:solidFill>
              <a:latin typeface="+mn-lt"/>
              <a:ea typeface="+mn-ea"/>
              <a:cs typeface="+mn-cs"/>
            </a:endParaRPr>
          </a:p>
          <a:p>
            <a:endParaRPr lang="fr-FR" sz="1200" b="1" kern="1200" dirty="0" smtClean="0">
              <a:solidFill>
                <a:schemeClr val="tx1"/>
              </a:solidFill>
              <a:latin typeface="+mn-lt"/>
              <a:ea typeface="+mn-ea"/>
              <a:cs typeface="+mn-cs"/>
            </a:endParaRPr>
          </a:p>
          <a:p>
            <a:r>
              <a:rPr lang="en-US" dirty="0" err="1" smtClean="0"/>
              <a:t>gcc</a:t>
            </a:r>
            <a:r>
              <a:rPr lang="en-US" dirty="0" smtClean="0"/>
              <a:t> -g -o </a:t>
            </a:r>
            <a:r>
              <a:rPr lang="en-US" dirty="0" err="1" smtClean="0"/>
              <a:t>gdb_example</a:t>
            </a:r>
            <a:r>
              <a:rPr lang="en-US" dirty="0" smtClean="0"/>
              <a:t> </a:t>
            </a:r>
            <a:r>
              <a:rPr lang="en-US" dirty="0" err="1" smtClean="0"/>
              <a:t>gdb_example.c</a:t>
            </a:r>
            <a:endParaRPr lang="en-US" dirty="0" smtClean="0"/>
          </a:p>
          <a:p>
            <a:r>
              <a:rPr lang="en-US" dirty="0" smtClean="0"/>
              <a:t>./</a:t>
            </a:r>
            <a:r>
              <a:rPr lang="en-US" dirty="0" err="1" smtClean="0"/>
              <a:t>gdb_example</a:t>
            </a:r>
            <a:endParaRPr lang="en-US" dirty="0" smtClean="0"/>
          </a:p>
          <a:p>
            <a:endParaRPr lang="fr-FR" sz="1200" b="1" kern="1200" dirty="0" smtClean="0">
              <a:solidFill>
                <a:schemeClr val="tx1"/>
              </a:solidFill>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9D688987-E1A7-724F-BD44-7619F7D5D8DA}" type="slidenum">
              <a:rPr lang="en-US" smtClean="0"/>
              <a:t>15</a:t>
            </a:fld>
            <a:endParaRPr lang="en-US"/>
          </a:p>
        </p:txBody>
      </p:sp>
    </p:spTree>
    <p:extLst>
      <p:ext uri="{BB962C8B-B14F-4D97-AF65-F5344CB8AC3E}">
        <p14:creationId xmlns:p14="http://schemas.microsoft.com/office/powerpoint/2010/main" val="3102237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688987-E1A7-724F-BD44-7619F7D5D8DA}" type="slidenum">
              <a:rPr lang="en-US" smtClean="0"/>
              <a:t>18</a:t>
            </a:fld>
            <a:endParaRPr lang="en-US"/>
          </a:p>
        </p:txBody>
      </p:sp>
    </p:spTree>
    <p:extLst>
      <p:ext uri="{BB962C8B-B14F-4D97-AF65-F5344CB8AC3E}">
        <p14:creationId xmlns:p14="http://schemas.microsoft.com/office/powerpoint/2010/main" val="947193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Port 4950</a:t>
            </a:r>
            <a:endParaRPr lang="en-US"/>
          </a:p>
        </p:txBody>
      </p:sp>
      <p:sp>
        <p:nvSpPr>
          <p:cNvPr id="4" name="Slide Number Placeholder 3"/>
          <p:cNvSpPr>
            <a:spLocks noGrp="1"/>
          </p:cNvSpPr>
          <p:nvPr>
            <p:ph type="sldNum" sz="quarter" idx="10"/>
          </p:nvPr>
        </p:nvSpPr>
        <p:spPr/>
        <p:txBody>
          <a:bodyPr/>
          <a:lstStyle/>
          <a:p>
            <a:fld id="{9D688987-E1A7-724F-BD44-7619F7D5D8DA}" type="slidenum">
              <a:rPr lang="en-US" smtClean="0"/>
              <a:t>19</a:t>
            </a:fld>
            <a:endParaRPr lang="en-US"/>
          </a:p>
        </p:txBody>
      </p:sp>
    </p:spTree>
    <p:extLst>
      <p:ext uri="{BB962C8B-B14F-4D97-AF65-F5344CB8AC3E}">
        <p14:creationId xmlns:p14="http://schemas.microsoft.com/office/powerpoint/2010/main" val="3242908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688987-E1A7-724F-BD44-7619F7D5D8DA}" type="slidenum">
              <a:rPr lang="en-US" smtClean="0"/>
              <a:t>22</a:t>
            </a:fld>
            <a:endParaRPr lang="en-US"/>
          </a:p>
        </p:txBody>
      </p:sp>
    </p:spTree>
    <p:extLst>
      <p:ext uri="{BB962C8B-B14F-4D97-AF65-F5344CB8AC3E}">
        <p14:creationId xmlns:p14="http://schemas.microsoft.com/office/powerpoint/2010/main" val="3530920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688987-E1A7-724F-BD44-7619F7D5D8DA}" type="slidenum">
              <a:rPr lang="en-US" smtClean="0"/>
              <a:t>23</a:t>
            </a:fld>
            <a:endParaRPr lang="en-US"/>
          </a:p>
        </p:txBody>
      </p:sp>
    </p:spTree>
    <p:extLst>
      <p:ext uri="{BB962C8B-B14F-4D97-AF65-F5344CB8AC3E}">
        <p14:creationId xmlns:p14="http://schemas.microsoft.com/office/powerpoint/2010/main" val="1258040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0275348-CE48-BF46-8E6D-E5AECA9C66BC}" type="datetime1">
              <a:rPr lang="en-US" smtClean="0"/>
              <a:t>2/14/12</a:t>
            </a:fld>
            <a:endParaRPr lang="en-US"/>
          </a:p>
        </p:txBody>
      </p:sp>
      <p:sp>
        <p:nvSpPr>
          <p:cNvPr id="5" name="Footer Placeholder 4"/>
          <p:cNvSpPr>
            <a:spLocks noGrp="1"/>
          </p:cNvSpPr>
          <p:nvPr>
            <p:ph type="ftr" sz="quarter" idx="11"/>
          </p:nvPr>
        </p:nvSpPr>
        <p:spPr/>
        <p:txBody>
          <a:bodyPr/>
          <a:lstStyle/>
          <a:p>
            <a:r>
              <a:rPr lang="en-US" smtClean="0"/>
              <a:t>CS168 - Debugging Helpsession</a:t>
            </a:r>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6CB46E-446F-2C43-8AD8-A4DC68F8CA90}" type="datetime1">
              <a:rPr lang="en-US" smtClean="0"/>
              <a:t>2/14/12</a:t>
            </a:fld>
            <a:endParaRPr lang="en-US"/>
          </a:p>
        </p:txBody>
      </p:sp>
      <p:sp>
        <p:nvSpPr>
          <p:cNvPr id="5" name="Footer Placeholder 4"/>
          <p:cNvSpPr>
            <a:spLocks noGrp="1"/>
          </p:cNvSpPr>
          <p:nvPr>
            <p:ph type="ftr" sz="quarter" idx="11"/>
          </p:nvPr>
        </p:nvSpPr>
        <p:spPr/>
        <p:txBody>
          <a:bodyPr/>
          <a:lstStyle/>
          <a:p>
            <a:r>
              <a:rPr lang="en-US" smtClean="0"/>
              <a:t>CS168 - Debugging Helpsession</a:t>
            </a:r>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09F95F-886A-ED48-8D85-827BA6DEDDC9}" type="datetime1">
              <a:rPr lang="en-US" smtClean="0"/>
              <a:t>2/14/12</a:t>
            </a:fld>
            <a:endParaRPr lang="en-US"/>
          </a:p>
        </p:txBody>
      </p:sp>
      <p:sp>
        <p:nvSpPr>
          <p:cNvPr id="5" name="Footer Placeholder 4"/>
          <p:cNvSpPr>
            <a:spLocks noGrp="1"/>
          </p:cNvSpPr>
          <p:nvPr>
            <p:ph type="ftr" sz="quarter" idx="11"/>
          </p:nvPr>
        </p:nvSpPr>
        <p:spPr/>
        <p:txBody>
          <a:bodyPr/>
          <a:lstStyle/>
          <a:p>
            <a:r>
              <a:rPr lang="en-US" smtClean="0"/>
              <a:t>CS168 - Debugging Helpsession</a:t>
            </a:r>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E6A8B7-A89E-564D-9B69-70756E63BF5E}" type="datetime1">
              <a:rPr lang="en-US" smtClean="0"/>
              <a:t>2/14/12</a:t>
            </a:fld>
            <a:endParaRPr lang="en-US"/>
          </a:p>
        </p:txBody>
      </p:sp>
      <p:sp>
        <p:nvSpPr>
          <p:cNvPr id="6" name="Footer Placeholder 5"/>
          <p:cNvSpPr>
            <a:spLocks noGrp="1"/>
          </p:cNvSpPr>
          <p:nvPr>
            <p:ph type="ftr" sz="quarter" idx="11"/>
          </p:nvPr>
        </p:nvSpPr>
        <p:spPr/>
        <p:txBody>
          <a:bodyPr/>
          <a:lstStyle/>
          <a:p>
            <a:r>
              <a:rPr lang="en-US" smtClean="0"/>
              <a:t>CS168 - Debugging Helpsession</a:t>
            </a:r>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40B26C-7D5A-1649-8ABD-2ABAA041DBB2}" type="datetime1">
              <a:rPr lang="en-US" smtClean="0"/>
              <a:t>2/14/12</a:t>
            </a:fld>
            <a:endParaRPr lang="en-US"/>
          </a:p>
        </p:txBody>
      </p:sp>
      <p:sp>
        <p:nvSpPr>
          <p:cNvPr id="8" name="Footer Placeholder 7"/>
          <p:cNvSpPr>
            <a:spLocks noGrp="1"/>
          </p:cNvSpPr>
          <p:nvPr>
            <p:ph type="ftr" sz="quarter" idx="11"/>
          </p:nvPr>
        </p:nvSpPr>
        <p:spPr/>
        <p:txBody>
          <a:bodyPr/>
          <a:lstStyle/>
          <a:p>
            <a:r>
              <a:rPr lang="en-US" smtClean="0"/>
              <a:t>CS168 - Debugging Helpsession</a:t>
            </a:r>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DC3F18-01E0-3E42-B1F5-DDF2512FC037}" type="datetime1">
              <a:rPr lang="en-US" smtClean="0"/>
              <a:t>2/14/12</a:t>
            </a:fld>
            <a:endParaRPr lang="en-US"/>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E278-DC74-4547-827A-696BEAD48552}" type="datetime1">
              <a:rPr lang="en-US" smtClean="0"/>
              <a:t>2/14/12</a:t>
            </a:fld>
            <a:endParaRPr lang="en-US"/>
          </a:p>
        </p:txBody>
      </p:sp>
      <p:sp>
        <p:nvSpPr>
          <p:cNvPr id="3" name="Footer Placeholder 2"/>
          <p:cNvSpPr>
            <a:spLocks noGrp="1"/>
          </p:cNvSpPr>
          <p:nvPr>
            <p:ph type="ftr" sz="quarter" idx="11"/>
          </p:nvPr>
        </p:nvSpPr>
        <p:spPr/>
        <p:txBody>
          <a:bodyPr/>
          <a:lstStyle/>
          <a:p>
            <a:r>
              <a:rPr lang="en-US" smtClean="0"/>
              <a:t>CS168 - Debugging Helpsession</a:t>
            </a:r>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24BFE8-4144-6545-8569-07A5B85F5896}" type="datetime1">
              <a:rPr lang="en-US" smtClean="0"/>
              <a:t>2/14/12</a:t>
            </a:fld>
            <a:endParaRPr lang="en-US"/>
          </a:p>
        </p:txBody>
      </p:sp>
      <p:sp>
        <p:nvSpPr>
          <p:cNvPr id="6" name="Footer Placeholder 5"/>
          <p:cNvSpPr>
            <a:spLocks noGrp="1"/>
          </p:cNvSpPr>
          <p:nvPr>
            <p:ph type="ftr" sz="quarter" idx="11"/>
          </p:nvPr>
        </p:nvSpPr>
        <p:spPr/>
        <p:txBody>
          <a:bodyPr/>
          <a:lstStyle/>
          <a:p>
            <a:r>
              <a:rPr lang="en-US" smtClean="0"/>
              <a:t>CS168 - Debugging Helpsession</a:t>
            </a:r>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77D05A7-E2F4-6644-9279-0BDEB18B0DAC}" type="datetime1">
              <a:rPr lang="en-US" smtClean="0"/>
              <a:t>2/14/12</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a:t>
            </a:fld>
            <a:endParaRPr lang="en-US" dirty="0"/>
          </a:p>
        </p:txBody>
      </p:sp>
      <p:sp>
        <p:nvSpPr>
          <p:cNvPr id="10" name="Footer Placeholder 9"/>
          <p:cNvSpPr>
            <a:spLocks noGrp="1"/>
          </p:cNvSpPr>
          <p:nvPr>
            <p:ph type="ftr" sz="quarter" idx="12"/>
          </p:nvPr>
        </p:nvSpPr>
        <p:spPr/>
        <p:txBody>
          <a:bodyPr/>
          <a:lstStyle/>
          <a:p>
            <a:r>
              <a:rPr lang="en-US" smtClean="0"/>
              <a:t>CS168 - Debugging Helpsession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67BE1B-8D15-B54F-B738-68C43AE0E68C}" type="datetime1">
              <a:rPr lang="en-US" smtClean="0"/>
              <a:t>2/14/12</a:t>
            </a:fld>
            <a:endParaRPr lang="en-US"/>
          </a:p>
        </p:txBody>
      </p:sp>
      <p:sp>
        <p:nvSpPr>
          <p:cNvPr id="5" name="Footer Placeholder 4"/>
          <p:cNvSpPr>
            <a:spLocks noGrp="1"/>
          </p:cNvSpPr>
          <p:nvPr>
            <p:ph type="ftr" sz="quarter" idx="11"/>
          </p:nvPr>
        </p:nvSpPr>
        <p:spPr/>
        <p:txBody>
          <a:bodyPr/>
          <a:lstStyle/>
          <a:p>
            <a:r>
              <a:rPr lang="en-US" smtClean="0"/>
              <a:t>CS168 - Debugging Helpsession</a:t>
            </a:r>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0B3DA-88D2-0B4F-A88C-32A182168CDD}" type="datetime1">
              <a:rPr lang="en-US" smtClean="0"/>
              <a:t>2/14/12</a:t>
            </a:fld>
            <a:endParaRPr lang="en-US"/>
          </a:p>
        </p:txBody>
      </p:sp>
      <p:sp>
        <p:nvSpPr>
          <p:cNvPr id="5" name="Footer Placeholder 4"/>
          <p:cNvSpPr>
            <a:spLocks noGrp="1"/>
          </p:cNvSpPr>
          <p:nvPr>
            <p:ph type="ftr" sz="quarter" idx="11"/>
          </p:nvPr>
        </p:nvSpPr>
        <p:spPr/>
        <p:txBody>
          <a:bodyPr/>
          <a:lstStyle/>
          <a:p>
            <a:r>
              <a:rPr lang="en-US" smtClean="0"/>
              <a:t>CS168 - Debugging Helpsession</a:t>
            </a:r>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r>
              <a:rPr lang="en-US" smtClean="0"/>
              <a:t>CS168 - Debugging Helpsession</a:t>
            </a:r>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0246FF2-4D37-764A-8676-98F80E8036B2}" type="datetime1">
              <a:rPr lang="en-US" smtClean="0"/>
              <a:t>2/14/12</a:t>
            </a:fld>
            <a:endParaRPr lang="en-US" dirty="0"/>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ireshark.or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CS168: Debugging</a:t>
            </a:r>
            <a:endParaRPr lang="en-US" dirty="0"/>
          </a:p>
        </p:txBody>
      </p:sp>
      <p:sp>
        <p:nvSpPr>
          <p:cNvPr id="3" name="Subtitle 2"/>
          <p:cNvSpPr>
            <a:spLocks noGrp="1"/>
          </p:cNvSpPr>
          <p:nvPr>
            <p:ph type="subTitle" idx="1"/>
          </p:nvPr>
        </p:nvSpPr>
        <p:spPr>
          <a:xfrm>
            <a:off x="685800" y="4571999"/>
            <a:ext cx="6461760" cy="1443361"/>
          </a:xfrm>
        </p:spPr>
        <p:txBody>
          <a:bodyPr>
            <a:normAutofit/>
          </a:bodyPr>
          <a:lstStyle/>
          <a:p>
            <a:r>
              <a:rPr lang="en-US" dirty="0" smtClean="0"/>
              <a:t>Introduction to GDB, </a:t>
            </a:r>
            <a:r>
              <a:rPr lang="en-US" dirty="0" err="1" smtClean="0"/>
              <a:t>Wireshark</a:t>
            </a:r>
            <a:r>
              <a:rPr lang="en-US" dirty="0"/>
              <a:t> </a:t>
            </a:r>
            <a:r>
              <a:rPr lang="en-US" dirty="0" smtClean="0"/>
              <a:t>and </a:t>
            </a:r>
            <a:r>
              <a:rPr lang="en-US" dirty="0" err="1" smtClean="0"/>
              <a:t>Valgrind</a:t>
            </a:r>
            <a:endParaRPr lang="en-US" dirty="0" smtClean="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148892307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GDB: The GNU Debugger</a:t>
            </a:r>
            <a:endParaRPr lang="en-US" dirty="0"/>
          </a:p>
        </p:txBody>
      </p:sp>
      <p:sp>
        <p:nvSpPr>
          <p:cNvPr id="3" name="Content Placeholder 2"/>
          <p:cNvSpPr>
            <a:spLocks noGrp="1"/>
          </p:cNvSpPr>
          <p:nvPr>
            <p:ph idx="1"/>
          </p:nvPr>
        </p:nvSpPr>
        <p:spPr/>
        <p:txBody>
          <a:bodyPr/>
          <a:lstStyle/>
          <a:p>
            <a:r>
              <a:rPr lang="en-US" dirty="0" err="1" smtClean="0"/>
              <a:t>gdb</a:t>
            </a:r>
            <a:r>
              <a:rPr lang="en-US" dirty="0" smtClean="0"/>
              <a:t> is an executable file that serves as a portable debugger</a:t>
            </a:r>
          </a:p>
          <a:p>
            <a:pPr lvl="1"/>
            <a:r>
              <a:rPr lang="en-US" dirty="0" smtClean="0"/>
              <a:t>Works for Ada, C, C++, Objective-C, Pascal, and others</a:t>
            </a:r>
          </a:p>
          <a:p>
            <a:r>
              <a:rPr lang="en-US" dirty="0" smtClean="0"/>
              <a:t>Useful for:</a:t>
            </a:r>
          </a:p>
          <a:p>
            <a:pPr lvl="1"/>
            <a:r>
              <a:rPr lang="en-US" dirty="0" smtClean="0"/>
              <a:t>If a crash happens, then what statement or expression did the program crash on?</a:t>
            </a:r>
          </a:p>
          <a:p>
            <a:pPr lvl="1"/>
            <a:r>
              <a:rPr lang="en-US" dirty="0" smtClean="0"/>
              <a:t>If an error occurs while executing a function, what line of the program contains the call to that function, and what are the parameters?</a:t>
            </a:r>
          </a:p>
          <a:p>
            <a:pPr lvl="1"/>
            <a:r>
              <a:rPr lang="en-US" dirty="0" smtClean="0"/>
              <a:t>What are the values of program variables, or results of function calls at a particular point in the program?</a:t>
            </a:r>
          </a:p>
          <a:p>
            <a:r>
              <a:rPr lang="en-US" dirty="0" smtClean="0"/>
              <a:t>If you’ve used the Eclipse debugger for Java projects, GDB provides many of the same facilities in a command line interface.</a:t>
            </a:r>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38097131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Compilation</a:t>
            </a:r>
            <a:endParaRPr lang="en-US" dirty="0"/>
          </a:p>
        </p:txBody>
      </p:sp>
      <p:sp>
        <p:nvSpPr>
          <p:cNvPr id="3" name="Content Placeholder 2"/>
          <p:cNvSpPr>
            <a:spLocks noGrp="1"/>
          </p:cNvSpPr>
          <p:nvPr>
            <p:ph idx="1"/>
          </p:nvPr>
        </p:nvSpPr>
        <p:spPr/>
        <p:txBody>
          <a:bodyPr/>
          <a:lstStyle/>
          <a:p>
            <a:r>
              <a:rPr lang="en-US" dirty="0"/>
              <a:t>To let GDB be able to read all </a:t>
            </a:r>
            <a:r>
              <a:rPr lang="en-US" dirty="0" smtClean="0"/>
              <a:t>debugging information from </a:t>
            </a:r>
            <a:r>
              <a:rPr lang="en-US" dirty="0"/>
              <a:t>the symbol table, we need to compile </a:t>
            </a:r>
            <a:r>
              <a:rPr lang="en-US" dirty="0" smtClean="0"/>
              <a:t>our programs a </a:t>
            </a:r>
            <a:r>
              <a:rPr lang="en-US" dirty="0"/>
              <a:t>bit differently. Normally we compile things as: </a:t>
            </a:r>
          </a:p>
          <a:p>
            <a:pPr lvl="1"/>
            <a:r>
              <a:rPr lang="en-US" dirty="0" err="1" smtClean="0"/>
              <a:t>gcc</a:t>
            </a:r>
            <a:r>
              <a:rPr lang="en-US" dirty="0" smtClean="0"/>
              <a:t> –o hello </a:t>
            </a:r>
            <a:r>
              <a:rPr lang="en-US" dirty="0" err="1" smtClean="0"/>
              <a:t>hello.c</a:t>
            </a:r>
            <a:endParaRPr lang="en-US" dirty="0" smtClean="0"/>
          </a:p>
          <a:p>
            <a:r>
              <a:rPr lang="en-US" dirty="0"/>
              <a:t>Instead of doing this, we need to compile with the -g </a:t>
            </a:r>
            <a:r>
              <a:rPr lang="en-US" dirty="0" smtClean="0"/>
              <a:t>flag:</a:t>
            </a:r>
          </a:p>
          <a:p>
            <a:pPr lvl="1"/>
            <a:r>
              <a:rPr lang="en-US" dirty="0" err="1" smtClean="0"/>
              <a:t>gcc</a:t>
            </a:r>
            <a:r>
              <a:rPr lang="en-US" dirty="0" smtClean="0"/>
              <a:t> –g –o hello </a:t>
            </a:r>
            <a:r>
              <a:rPr lang="en-US" dirty="0" err="1" smtClean="0"/>
              <a:t>hello.c</a:t>
            </a:r>
            <a:endParaRPr lang="en-US" dirty="0"/>
          </a:p>
          <a:p>
            <a:pPr lvl="1"/>
            <a:r>
              <a:rPr lang="en-US" dirty="0" smtClean="0"/>
              <a:t>We recommend adding this flag to your </a:t>
            </a:r>
            <a:r>
              <a:rPr lang="en-US" dirty="0" err="1" smtClean="0"/>
              <a:t>Makefile</a:t>
            </a:r>
            <a:r>
              <a:rPr lang="en-US" dirty="0" smtClean="0"/>
              <a:t>.</a:t>
            </a:r>
          </a:p>
          <a:p>
            <a:r>
              <a:rPr lang="en-US" dirty="0" smtClean="0"/>
              <a:t>If you’re debugging something particularly tricky, you may want to turn off optimization as well.</a:t>
            </a:r>
          </a:p>
          <a:p>
            <a:pPr lvl="1"/>
            <a:r>
              <a:rPr lang="en-US" dirty="0" err="1" smtClean="0"/>
              <a:t>gcc</a:t>
            </a:r>
            <a:r>
              <a:rPr lang="en-US" dirty="0" smtClean="0"/>
              <a:t> –O0</a:t>
            </a:r>
          </a:p>
          <a:p>
            <a:pPr lvl="1"/>
            <a:r>
              <a:rPr lang="en-US" dirty="0" smtClean="0"/>
              <a:t>Optimization changes your code! Single stepping in the debugger might not step to the next source line.</a:t>
            </a:r>
          </a:p>
          <a:p>
            <a:pPr lvl="1"/>
            <a:r>
              <a:rPr lang="en-US" dirty="0" smtClean="0"/>
              <a:t>Many systems have </a:t>
            </a:r>
            <a:r>
              <a:rPr lang="en-US" dirty="0" err="1" smtClean="0"/>
              <a:t>Makefiles</a:t>
            </a:r>
            <a:r>
              <a:rPr lang="en-US" dirty="0" smtClean="0"/>
              <a:t> with debug + release modes.</a:t>
            </a:r>
          </a:p>
          <a:p>
            <a:pPr lvl="1"/>
            <a:endParaRPr lang="en-US" dirty="0" smtClean="0"/>
          </a:p>
          <a:p>
            <a:endParaRPr lang="en-US" dirty="0" smtClean="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138705249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a </a:t>
            </a:r>
            <a:r>
              <a:rPr lang="en-US" dirty="0" err="1"/>
              <a:t>S</a:t>
            </a:r>
            <a:r>
              <a:rPr lang="en-US" dirty="0" err="1" smtClean="0"/>
              <a:t>egfault</a:t>
            </a:r>
            <a:endParaRPr lang="en-US" dirty="0"/>
          </a:p>
        </p:txBody>
      </p:sp>
      <p:sp>
        <p:nvSpPr>
          <p:cNvPr id="3" name="Content Placeholder 2"/>
          <p:cNvSpPr>
            <a:spLocks noGrp="1"/>
          </p:cNvSpPr>
          <p:nvPr>
            <p:ph idx="1"/>
          </p:nvPr>
        </p:nvSpPr>
        <p:spPr/>
        <p:txBody>
          <a:bodyPr/>
          <a:lstStyle/>
          <a:p>
            <a:r>
              <a:rPr lang="en-US" dirty="0"/>
              <a:t>The </a:t>
            </a:r>
            <a:r>
              <a:rPr lang="en-US" dirty="0" err="1"/>
              <a:t>linux</a:t>
            </a:r>
            <a:r>
              <a:rPr lang="en-US" dirty="0"/>
              <a:t> kernel is able to write a so called </a:t>
            </a:r>
            <a:r>
              <a:rPr lang="en-US" dirty="0" smtClean="0"/>
              <a:t>“core dump” </a:t>
            </a:r>
            <a:r>
              <a:rPr lang="en-US" dirty="0"/>
              <a:t>if </a:t>
            </a:r>
            <a:r>
              <a:rPr lang="en-US" dirty="0" smtClean="0"/>
              <a:t>the application </a:t>
            </a:r>
            <a:r>
              <a:rPr lang="en-US" dirty="0"/>
              <a:t>crashes. </a:t>
            </a:r>
            <a:r>
              <a:rPr lang="en-US" dirty="0" smtClean="0"/>
              <a:t>The </a:t>
            </a:r>
            <a:r>
              <a:rPr lang="en-US" dirty="0"/>
              <a:t>core dump records the state of the process at the time of the crash. </a:t>
            </a:r>
            <a:endParaRPr lang="en-US" dirty="0" smtClean="0"/>
          </a:p>
          <a:p>
            <a:r>
              <a:rPr lang="en-US" dirty="0" err="1" smtClean="0"/>
              <a:t>gdb</a:t>
            </a:r>
            <a:r>
              <a:rPr lang="en-US" dirty="0" smtClean="0"/>
              <a:t> </a:t>
            </a:r>
            <a:r>
              <a:rPr lang="en-US" dirty="0"/>
              <a:t>can read </a:t>
            </a:r>
            <a:r>
              <a:rPr lang="en-US" dirty="0" smtClean="0"/>
              <a:t>core dumps to assist with debugging after the crash.</a:t>
            </a:r>
          </a:p>
          <a:p>
            <a:r>
              <a:rPr lang="en-US" dirty="0" smtClean="0"/>
              <a:t>First you must enable core dumps.</a:t>
            </a:r>
          </a:p>
          <a:p>
            <a:pPr lvl="1"/>
            <a:r>
              <a:rPr lang="en-US" dirty="0" err="1"/>
              <a:t>ulimit</a:t>
            </a:r>
            <a:r>
              <a:rPr lang="en-US" dirty="0"/>
              <a:t> -c </a:t>
            </a:r>
            <a:r>
              <a:rPr lang="en-US" dirty="0" smtClean="0"/>
              <a:t>unlimited</a:t>
            </a:r>
          </a:p>
          <a:p>
            <a:pPr lvl="2"/>
            <a:r>
              <a:rPr lang="en-US" dirty="0"/>
              <a:t>C</a:t>
            </a:r>
            <a:r>
              <a:rPr lang="en-US" dirty="0" smtClean="0"/>
              <a:t>ontrols </a:t>
            </a:r>
            <a:r>
              <a:rPr lang="en-US" dirty="0"/>
              <a:t>the resources available to a process started by the </a:t>
            </a:r>
            <a:r>
              <a:rPr lang="en-US" dirty="0" smtClean="0"/>
              <a:t>shell.</a:t>
            </a:r>
          </a:p>
          <a:p>
            <a:pPr lvl="2"/>
            <a:r>
              <a:rPr lang="en-US" dirty="0" smtClean="0"/>
              <a:t>Try this on a </a:t>
            </a:r>
            <a:r>
              <a:rPr lang="en-US" dirty="0"/>
              <a:t>department machine: </a:t>
            </a:r>
            <a:endParaRPr lang="en-US" dirty="0" smtClean="0"/>
          </a:p>
          <a:p>
            <a:pPr lvl="3"/>
            <a:r>
              <a:rPr lang="en-US" dirty="0" smtClean="0"/>
              <a:t>-</a:t>
            </a:r>
            <a:r>
              <a:rPr lang="en-US" dirty="0"/>
              <a:t>bash: </a:t>
            </a:r>
            <a:r>
              <a:rPr lang="en-US" dirty="0" err="1"/>
              <a:t>ulimit</a:t>
            </a:r>
            <a:r>
              <a:rPr lang="en-US" dirty="0"/>
              <a:t>: core file size: cannot modify limit: Operation not </a:t>
            </a:r>
            <a:r>
              <a:rPr lang="en-US" dirty="0" smtClean="0"/>
              <a:t>permitted</a:t>
            </a:r>
          </a:p>
          <a:p>
            <a:pPr lvl="3"/>
            <a:r>
              <a:rPr lang="en-US" dirty="0" smtClean="0"/>
              <a:t>You must run </a:t>
            </a:r>
            <a:r>
              <a:rPr lang="en-US" dirty="0" err="1" smtClean="0"/>
              <a:t>ulimit</a:t>
            </a:r>
            <a:r>
              <a:rPr lang="en-US" dirty="0" smtClean="0"/>
              <a:t> as root. “</a:t>
            </a:r>
            <a:r>
              <a:rPr lang="en-US" dirty="0" err="1" smtClean="0"/>
              <a:t>sudo</a:t>
            </a:r>
            <a:r>
              <a:rPr lang="en-US" dirty="0" smtClean="0"/>
              <a:t> </a:t>
            </a:r>
            <a:r>
              <a:rPr lang="en-US" dirty="0" err="1" smtClean="0"/>
              <a:t>ulimit</a:t>
            </a:r>
            <a:r>
              <a:rPr lang="en-US" dirty="0" smtClean="0"/>
              <a:t> –c unlimited”</a:t>
            </a:r>
          </a:p>
          <a:p>
            <a:r>
              <a:rPr lang="en-US" dirty="0" smtClean="0"/>
              <a:t>Upon segmentation fault:</a:t>
            </a:r>
          </a:p>
          <a:p>
            <a:pPr lvl="1"/>
            <a:r>
              <a:rPr lang="en-US" dirty="0"/>
              <a:t>"Segmentation fault (core dumped)"</a:t>
            </a:r>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311434732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Analyzing a </a:t>
            </a:r>
            <a:r>
              <a:rPr lang="en-US" dirty="0" err="1" smtClean="0"/>
              <a:t>Segfault</a:t>
            </a:r>
            <a:endParaRPr lang="en-US" dirty="0"/>
          </a:p>
        </p:txBody>
      </p:sp>
      <p:sp>
        <p:nvSpPr>
          <p:cNvPr id="3" name="Content Placeholder 2"/>
          <p:cNvSpPr>
            <a:spLocks noGrp="1"/>
          </p:cNvSpPr>
          <p:nvPr>
            <p:ph idx="1"/>
          </p:nvPr>
        </p:nvSpPr>
        <p:spPr/>
        <p:txBody>
          <a:bodyPr/>
          <a:lstStyle/>
          <a:p>
            <a:r>
              <a:rPr lang="en-US" dirty="0" smtClean="0"/>
              <a:t>Upon </a:t>
            </a:r>
            <a:r>
              <a:rPr lang="en-US" dirty="0" err="1" smtClean="0"/>
              <a:t>segfault</a:t>
            </a:r>
            <a:r>
              <a:rPr lang="en-US" dirty="0" smtClean="0"/>
              <a:t> </a:t>
            </a:r>
            <a:r>
              <a:rPr lang="en-US" dirty="0"/>
              <a:t>you'll find a file named "core" or "</a:t>
            </a:r>
            <a:r>
              <a:rPr lang="en-US" dirty="0" err="1"/>
              <a:t>core.</a:t>
            </a:r>
            <a:r>
              <a:rPr lang="en-US" i="1" dirty="0" err="1"/>
              <a:t>pid</a:t>
            </a:r>
            <a:r>
              <a:rPr lang="en-US" dirty="0"/>
              <a:t>" in the current </a:t>
            </a:r>
            <a:r>
              <a:rPr lang="en-US" dirty="0" smtClean="0"/>
              <a:t>directory.</a:t>
            </a:r>
          </a:p>
          <a:p>
            <a:r>
              <a:rPr lang="en-US" dirty="0" smtClean="0"/>
              <a:t>Run </a:t>
            </a:r>
            <a:r>
              <a:rPr lang="en-US" dirty="0" err="1" smtClean="0"/>
              <a:t>gdb</a:t>
            </a:r>
            <a:r>
              <a:rPr lang="en-US" dirty="0" smtClean="0"/>
              <a:t>, providing the executable that caused the crash, as well as the core dump file.</a:t>
            </a:r>
          </a:p>
          <a:p>
            <a:pPr lvl="1"/>
            <a:r>
              <a:rPr lang="en-US" dirty="0" err="1"/>
              <a:t>gdb</a:t>
            </a:r>
            <a:r>
              <a:rPr lang="en-US" dirty="0"/>
              <a:t> </a:t>
            </a:r>
            <a:r>
              <a:rPr lang="en-US" dirty="0" smtClean="0"/>
              <a:t>hello core</a:t>
            </a:r>
            <a:r>
              <a:rPr lang="en-US" dirty="0"/>
              <a:t>.</a:t>
            </a:r>
            <a:r>
              <a:rPr lang="en-US" dirty="0" smtClean="0"/>
              <a:t>65782</a:t>
            </a:r>
          </a:p>
          <a:p>
            <a:r>
              <a:rPr lang="en-US" dirty="0" err="1" smtClean="0"/>
              <a:t>gdb</a:t>
            </a:r>
            <a:r>
              <a:rPr lang="en-US" dirty="0" smtClean="0"/>
              <a:t> will analyze the debugging information in the executable along with the core dump, then greet you with a prompt:</a:t>
            </a:r>
          </a:p>
          <a:p>
            <a:pPr lvl="1"/>
            <a:r>
              <a:rPr lang="en-US" dirty="0" smtClean="0"/>
              <a:t>(</a:t>
            </a:r>
            <a:r>
              <a:rPr lang="en-US" dirty="0" err="1" smtClean="0"/>
              <a:t>gdb</a:t>
            </a:r>
            <a:r>
              <a:rPr lang="en-US" dirty="0" smtClean="0"/>
              <a:t>)</a:t>
            </a:r>
          </a:p>
          <a:p>
            <a:r>
              <a:rPr lang="en-US" dirty="0" smtClean="0"/>
              <a:t>From here you can inspect the state of the program at crash time.</a:t>
            </a:r>
          </a:p>
          <a:p>
            <a:pPr lvl="1"/>
            <a:r>
              <a:rPr lang="en-US" dirty="0" smtClean="0"/>
              <a:t>(</a:t>
            </a:r>
            <a:r>
              <a:rPr lang="en-US" dirty="0" err="1" smtClean="0"/>
              <a:t>gdb</a:t>
            </a:r>
            <a:r>
              <a:rPr lang="en-US" dirty="0" smtClean="0"/>
              <a:t>) </a:t>
            </a:r>
            <a:r>
              <a:rPr lang="en-US" dirty="0" err="1" smtClean="0"/>
              <a:t>bt</a:t>
            </a:r>
            <a:endParaRPr lang="en-US" dirty="0" smtClean="0"/>
          </a:p>
          <a:p>
            <a:pPr lvl="2"/>
            <a:r>
              <a:rPr lang="en-US" dirty="0" smtClean="0"/>
              <a:t>Produces a stack trace. We’ll look at more useful commands soon.</a:t>
            </a:r>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237607320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GDB</a:t>
            </a:r>
            <a:endParaRPr lang="en-US" dirty="0"/>
          </a:p>
        </p:txBody>
      </p:sp>
      <p:sp>
        <p:nvSpPr>
          <p:cNvPr id="3" name="Content Placeholder 2"/>
          <p:cNvSpPr>
            <a:spLocks noGrp="1"/>
          </p:cNvSpPr>
          <p:nvPr>
            <p:ph idx="1"/>
          </p:nvPr>
        </p:nvSpPr>
        <p:spPr/>
        <p:txBody>
          <a:bodyPr/>
          <a:lstStyle/>
          <a:p>
            <a:r>
              <a:rPr lang="en-US" dirty="0" smtClean="0"/>
              <a:t>To run your program under the debugger:</a:t>
            </a:r>
          </a:p>
          <a:p>
            <a:pPr lvl="1"/>
            <a:r>
              <a:rPr lang="en-US" dirty="0" err="1" smtClean="0"/>
              <a:t>gdb</a:t>
            </a:r>
            <a:r>
              <a:rPr lang="en-US" dirty="0" smtClean="0"/>
              <a:t> hello</a:t>
            </a:r>
          </a:p>
          <a:p>
            <a:r>
              <a:rPr lang="en-US" dirty="0" smtClean="0"/>
              <a:t>There are then three ways to run ‘hello’:</a:t>
            </a:r>
          </a:p>
          <a:p>
            <a:pPr lvl="1"/>
            <a:r>
              <a:rPr lang="en-US" dirty="0" smtClean="0"/>
              <a:t>Run it directly.</a:t>
            </a:r>
          </a:p>
          <a:p>
            <a:pPr lvl="2"/>
            <a:r>
              <a:rPr lang="en-US" dirty="0" smtClean="0"/>
              <a:t>(</a:t>
            </a:r>
            <a:r>
              <a:rPr lang="en-US" dirty="0" err="1" smtClean="0"/>
              <a:t>gdb</a:t>
            </a:r>
            <a:r>
              <a:rPr lang="en-US" dirty="0" smtClean="0"/>
              <a:t>) r</a:t>
            </a:r>
          </a:p>
          <a:p>
            <a:pPr lvl="1"/>
            <a:r>
              <a:rPr lang="en-US" dirty="0" smtClean="0"/>
              <a:t>Pass arguments.</a:t>
            </a:r>
          </a:p>
          <a:p>
            <a:pPr lvl="2"/>
            <a:r>
              <a:rPr lang="en-US" dirty="0" smtClean="0"/>
              <a:t>(</a:t>
            </a:r>
            <a:r>
              <a:rPr lang="en-US" dirty="0" err="1" smtClean="0"/>
              <a:t>gdb</a:t>
            </a:r>
            <a:r>
              <a:rPr lang="en-US" dirty="0" smtClean="0"/>
              <a:t>) r arg1 arg2</a:t>
            </a:r>
          </a:p>
          <a:p>
            <a:pPr lvl="1"/>
            <a:r>
              <a:rPr lang="en-US" dirty="0" smtClean="0"/>
              <a:t>Feed in a file.</a:t>
            </a:r>
          </a:p>
          <a:p>
            <a:pPr lvl="2"/>
            <a:r>
              <a:rPr lang="en-US" dirty="0" smtClean="0"/>
              <a:t>(</a:t>
            </a:r>
            <a:r>
              <a:rPr lang="en-US" dirty="0" err="1" smtClean="0"/>
              <a:t>gdb</a:t>
            </a:r>
            <a:r>
              <a:rPr lang="en-US" dirty="0" smtClean="0"/>
              <a:t>) r &lt; file1</a:t>
            </a:r>
          </a:p>
          <a:p>
            <a:r>
              <a:rPr lang="en-US" dirty="0" smtClean="0"/>
              <a:t>Before running your program, you may want to set breakpoints!</a:t>
            </a:r>
          </a:p>
          <a:p>
            <a:pPr lvl="1"/>
            <a:r>
              <a:rPr lang="en-US" dirty="0" smtClean="0"/>
              <a:t>b hello.c:50</a:t>
            </a:r>
          </a:p>
          <a:p>
            <a:endParaRPr lang="en-US" dirty="0" smtClean="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1862257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GDB</a:t>
            </a:r>
            <a:endParaRPr lang="en-US" dirty="0"/>
          </a:p>
        </p:txBody>
      </p:sp>
      <p:sp>
        <p:nvSpPr>
          <p:cNvPr id="3" name="Content Placeholder 2"/>
          <p:cNvSpPr>
            <a:spLocks noGrp="1"/>
          </p:cNvSpPr>
          <p:nvPr>
            <p:ph idx="1"/>
          </p:nvPr>
        </p:nvSpPr>
        <p:spPr/>
        <p:txBody>
          <a:bodyPr/>
          <a:lstStyle/>
          <a:p>
            <a:r>
              <a:rPr lang="en-US" dirty="0"/>
              <a:t>If </a:t>
            </a:r>
            <a:r>
              <a:rPr lang="en-US" dirty="0" smtClean="0"/>
              <a:t>your program </a:t>
            </a:r>
            <a:r>
              <a:rPr lang="en-US" dirty="0"/>
              <a:t>has no serious </a:t>
            </a:r>
            <a:r>
              <a:rPr lang="en-US" dirty="0" smtClean="0"/>
              <a:t>problems </a:t>
            </a:r>
            <a:r>
              <a:rPr lang="en-US" dirty="0"/>
              <a:t>(i.e. the normal program didn’t </a:t>
            </a:r>
            <a:r>
              <a:rPr lang="en-US" dirty="0" smtClean="0"/>
              <a:t>have a </a:t>
            </a:r>
            <a:r>
              <a:rPr lang="en-US" dirty="0"/>
              <a:t>segmentation fault, etc.)</a:t>
            </a:r>
            <a:r>
              <a:rPr lang="en-US" dirty="0" smtClean="0"/>
              <a:t> and you haven’t set any breakpoints, </a:t>
            </a:r>
            <a:r>
              <a:rPr lang="en-US" dirty="0"/>
              <a:t>the program should run </a:t>
            </a:r>
            <a:r>
              <a:rPr lang="en-US" dirty="0" smtClean="0"/>
              <a:t>as you’d expect under the debugger.</a:t>
            </a:r>
          </a:p>
          <a:p>
            <a:r>
              <a:rPr lang="en-US" dirty="0"/>
              <a:t>If the program </a:t>
            </a:r>
            <a:r>
              <a:rPr lang="en-US" dirty="0" smtClean="0"/>
              <a:t>does encounter issues</a:t>
            </a:r>
            <a:r>
              <a:rPr lang="en-US" dirty="0"/>
              <a:t>, then you (should) get some useful information like the line number where it crashed, and parameters to the function that caused the error: </a:t>
            </a:r>
            <a:endParaRPr lang="en-US" dirty="0" smtClean="0"/>
          </a:p>
          <a:p>
            <a:pPr lvl="1"/>
            <a:r>
              <a:rPr lang="en-US" dirty="0"/>
              <a:t>Program received signal SIGSEGV, Segmentation fault. 0x0000000000400524 in sum array region (</a:t>
            </a:r>
            <a:r>
              <a:rPr lang="en-US" dirty="0" err="1"/>
              <a:t>arr</a:t>
            </a:r>
            <a:r>
              <a:rPr lang="en-US" dirty="0"/>
              <a:t>=0x7fffc902a270, r1=2, c1=5, r2=4, c2=6) at sum-array-region2.c:12 </a:t>
            </a:r>
            <a:endParaRPr lang="en-US" dirty="0" smtClean="0"/>
          </a:p>
          <a:p>
            <a:r>
              <a:rPr lang="en-US" dirty="0" smtClean="0"/>
              <a:t>When the program crashes or hits a breakpoint, the </a:t>
            </a:r>
            <a:r>
              <a:rPr lang="en-US" dirty="0" err="1" smtClean="0"/>
              <a:t>gdb</a:t>
            </a:r>
            <a:r>
              <a:rPr lang="en-US" dirty="0" smtClean="0"/>
              <a:t> interactive prompt enables you to issue commands.</a:t>
            </a:r>
          </a:p>
          <a:p>
            <a:pPr marL="411480" lvl="1" indent="0">
              <a:buNone/>
            </a:pPr>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32859772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GDB Commands</a:t>
            </a:r>
            <a:endParaRPr lang="en-US" dirty="0"/>
          </a:p>
        </p:txBody>
      </p:sp>
      <p:sp>
        <p:nvSpPr>
          <p:cNvPr id="3" name="Content Placeholder 2"/>
          <p:cNvSpPr>
            <a:spLocks noGrp="1"/>
          </p:cNvSpPr>
          <p:nvPr>
            <p:ph idx="1"/>
          </p:nvPr>
        </p:nvSpPr>
        <p:spPr>
          <a:xfrm>
            <a:off x="457200" y="1600200"/>
            <a:ext cx="7620000" cy="4778037"/>
          </a:xfrm>
        </p:spPr>
        <p:txBody>
          <a:bodyPr>
            <a:normAutofit fontScale="77500" lnSpcReduction="20000"/>
          </a:bodyPr>
          <a:lstStyle/>
          <a:p>
            <a:r>
              <a:rPr lang="en-US" dirty="0" smtClean="0"/>
              <a:t>b </a:t>
            </a:r>
            <a:r>
              <a:rPr lang="en-US" dirty="0"/>
              <a:t>main </a:t>
            </a:r>
            <a:r>
              <a:rPr lang="en-US" dirty="0" smtClean="0"/>
              <a:t>– Put </a:t>
            </a:r>
            <a:r>
              <a:rPr lang="en-US" dirty="0"/>
              <a:t>a breakpoint at the beginning of the program </a:t>
            </a:r>
          </a:p>
          <a:p>
            <a:r>
              <a:rPr lang="en-US" dirty="0" smtClean="0"/>
              <a:t>b – Put </a:t>
            </a:r>
            <a:r>
              <a:rPr lang="en-US" dirty="0"/>
              <a:t>a breakpoint at the current line </a:t>
            </a:r>
          </a:p>
          <a:p>
            <a:r>
              <a:rPr lang="en-US" dirty="0" smtClean="0"/>
              <a:t>b </a:t>
            </a:r>
            <a:r>
              <a:rPr lang="en-US" dirty="0"/>
              <a:t>N </a:t>
            </a:r>
            <a:r>
              <a:rPr lang="en-US" dirty="0" smtClean="0"/>
              <a:t>– Put </a:t>
            </a:r>
            <a:r>
              <a:rPr lang="en-US" dirty="0"/>
              <a:t>a breakpoint at line N </a:t>
            </a:r>
          </a:p>
          <a:p>
            <a:r>
              <a:rPr lang="en-US" dirty="0" smtClean="0"/>
              <a:t>b </a:t>
            </a:r>
            <a:r>
              <a:rPr lang="en-US" dirty="0"/>
              <a:t>+N </a:t>
            </a:r>
            <a:r>
              <a:rPr lang="en-US" dirty="0" smtClean="0"/>
              <a:t>– Put </a:t>
            </a:r>
            <a:r>
              <a:rPr lang="en-US" dirty="0"/>
              <a:t>a breakpoint N lines down from the current line </a:t>
            </a:r>
          </a:p>
          <a:p>
            <a:r>
              <a:rPr lang="en-US" dirty="0" smtClean="0"/>
              <a:t>b </a:t>
            </a:r>
            <a:r>
              <a:rPr lang="en-US" dirty="0" err="1"/>
              <a:t>fn</a:t>
            </a:r>
            <a:r>
              <a:rPr lang="en-US" dirty="0"/>
              <a:t> </a:t>
            </a:r>
            <a:r>
              <a:rPr lang="en-US" dirty="0" smtClean="0"/>
              <a:t>– Put </a:t>
            </a:r>
            <a:r>
              <a:rPr lang="en-US" dirty="0"/>
              <a:t>a breakpoint at the beginning of function "</a:t>
            </a:r>
            <a:r>
              <a:rPr lang="en-US" dirty="0" err="1"/>
              <a:t>fn</a:t>
            </a:r>
            <a:r>
              <a:rPr lang="en-US" dirty="0"/>
              <a:t>" </a:t>
            </a:r>
          </a:p>
          <a:p>
            <a:r>
              <a:rPr lang="en-US" dirty="0" smtClean="0"/>
              <a:t>d </a:t>
            </a:r>
            <a:r>
              <a:rPr lang="en-US" dirty="0"/>
              <a:t>N </a:t>
            </a:r>
            <a:r>
              <a:rPr lang="en-US" dirty="0" smtClean="0"/>
              <a:t>– delete </a:t>
            </a:r>
            <a:r>
              <a:rPr lang="en-US" dirty="0"/>
              <a:t>breakpoint number N </a:t>
            </a:r>
          </a:p>
          <a:p>
            <a:r>
              <a:rPr lang="en-US" dirty="0" smtClean="0"/>
              <a:t>info </a:t>
            </a:r>
            <a:r>
              <a:rPr lang="en-US" dirty="0"/>
              <a:t>break </a:t>
            </a:r>
            <a:r>
              <a:rPr lang="en-US" dirty="0" smtClean="0"/>
              <a:t>– list </a:t>
            </a:r>
            <a:r>
              <a:rPr lang="en-US" dirty="0"/>
              <a:t>breakpoints </a:t>
            </a:r>
          </a:p>
          <a:p>
            <a:r>
              <a:rPr lang="en-US" dirty="0" smtClean="0"/>
              <a:t>r – Run </a:t>
            </a:r>
            <a:r>
              <a:rPr lang="en-US" dirty="0"/>
              <a:t>the program until a breakpoint or error </a:t>
            </a:r>
          </a:p>
          <a:p>
            <a:r>
              <a:rPr lang="en-US" dirty="0" smtClean="0"/>
              <a:t>c – continue </a:t>
            </a:r>
            <a:r>
              <a:rPr lang="en-US" dirty="0"/>
              <a:t>running the program until the next breakpoint or error </a:t>
            </a:r>
          </a:p>
          <a:p>
            <a:r>
              <a:rPr lang="en-US" dirty="0" smtClean="0"/>
              <a:t>f – Run </a:t>
            </a:r>
            <a:r>
              <a:rPr lang="en-US" dirty="0"/>
              <a:t>until the current function is finished </a:t>
            </a:r>
          </a:p>
          <a:p>
            <a:r>
              <a:rPr lang="en-US" dirty="0" smtClean="0"/>
              <a:t>s – run </a:t>
            </a:r>
            <a:r>
              <a:rPr lang="en-US" dirty="0"/>
              <a:t>the next line of the program </a:t>
            </a:r>
          </a:p>
          <a:p>
            <a:r>
              <a:rPr lang="en-US" dirty="0" smtClean="0"/>
              <a:t>s </a:t>
            </a:r>
            <a:r>
              <a:rPr lang="en-US" dirty="0"/>
              <a:t>N </a:t>
            </a:r>
            <a:r>
              <a:rPr lang="en-US" dirty="0" smtClean="0"/>
              <a:t>– run </a:t>
            </a:r>
            <a:r>
              <a:rPr lang="en-US" dirty="0"/>
              <a:t>the next N lines of the program </a:t>
            </a:r>
          </a:p>
          <a:p>
            <a:r>
              <a:rPr lang="en-US" dirty="0" smtClean="0"/>
              <a:t>n – like </a:t>
            </a:r>
            <a:r>
              <a:rPr lang="en-US" dirty="0"/>
              <a:t>s, but don't step into functions </a:t>
            </a:r>
          </a:p>
          <a:p>
            <a:r>
              <a:rPr lang="en-US" dirty="0" smtClean="0"/>
              <a:t>p </a:t>
            </a:r>
            <a:r>
              <a:rPr lang="en-US" dirty="0" err="1"/>
              <a:t>var</a:t>
            </a:r>
            <a:r>
              <a:rPr lang="en-US" dirty="0"/>
              <a:t> </a:t>
            </a:r>
            <a:r>
              <a:rPr lang="en-US" dirty="0" smtClean="0"/>
              <a:t>– print </a:t>
            </a:r>
            <a:r>
              <a:rPr lang="en-US" dirty="0"/>
              <a:t>the current value of the variable "</a:t>
            </a:r>
            <a:r>
              <a:rPr lang="en-US" dirty="0" err="1"/>
              <a:t>var</a:t>
            </a:r>
            <a:r>
              <a:rPr lang="en-US" dirty="0"/>
              <a:t>" </a:t>
            </a:r>
            <a:endParaRPr lang="en-US" dirty="0" smtClean="0"/>
          </a:p>
          <a:p>
            <a:r>
              <a:rPr lang="en-US" dirty="0" err="1" smtClean="0"/>
              <a:t>bt</a:t>
            </a:r>
            <a:r>
              <a:rPr lang="en-US" dirty="0" smtClean="0"/>
              <a:t> – print </a:t>
            </a:r>
            <a:r>
              <a:rPr lang="en-US" dirty="0" err="1" smtClean="0"/>
              <a:t>backtrace</a:t>
            </a:r>
            <a:endParaRPr lang="en-US" dirty="0" smtClean="0"/>
          </a:p>
          <a:p>
            <a:r>
              <a:rPr lang="en-US" dirty="0" smtClean="0"/>
              <a:t>frame </a:t>
            </a:r>
            <a:r>
              <a:rPr lang="en-US" dirty="0" err="1" smtClean="0"/>
              <a:t>num</a:t>
            </a:r>
            <a:r>
              <a:rPr lang="en-US" dirty="0" smtClean="0"/>
              <a:t> – change stack frame to the number provided</a:t>
            </a:r>
            <a:endParaRPr lang="en-US" dirty="0"/>
          </a:p>
          <a:p>
            <a:r>
              <a:rPr lang="en-US" dirty="0" smtClean="0"/>
              <a:t>q </a:t>
            </a:r>
            <a:r>
              <a:rPr lang="en-US" dirty="0"/>
              <a:t>- Quit </a:t>
            </a:r>
            <a:r>
              <a:rPr lang="en-US" dirty="0" err="1"/>
              <a:t>gdb</a:t>
            </a:r>
            <a:r>
              <a:rPr lang="en-US" dirty="0"/>
              <a:t> </a:t>
            </a:r>
          </a:p>
          <a:p>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52427528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GDB Commands</a:t>
            </a:r>
            <a:endParaRPr lang="en-US" dirty="0"/>
          </a:p>
        </p:txBody>
      </p:sp>
      <p:sp>
        <p:nvSpPr>
          <p:cNvPr id="3" name="Content Placeholder 2"/>
          <p:cNvSpPr>
            <a:spLocks noGrp="1"/>
          </p:cNvSpPr>
          <p:nvPr>
            <p:ph idx="1"/>
          </p:nvPr>
        </p:nvSpPr>
        <p:spPr/>
        <p:txBody>
          <a:bodyPr/>
          <a:lstStyle/>
          <a:p>
            <a:r>
              <a:rPr lang="en-US" dirty="0"/>
              <a:t>If you’re ever confused about a command or just want more information, use the “help” command, with or without an argument: </a:t>
            </a:r>
          </a:p>
          <a:p>
            <a:pPr lvl="1"/>
            <a:r>
              <a:rPr lang="en-US" dirty="0"/>
              <a:t>(</a:t>
            </a:r>
            <a:r>
              <a:rPr lang="en-US" dirty="0" err="1"/>
              <a:t>gdb</a:t>
            </a:r>
            <a:r>
              <a:rPr lang="en-US" dirty="0"/>
              <a:t>) help [command] </a:t>
            </a:r>
            <a:endParaRPr lang="en-US" dirty="0" smtClean="0"/>
          </a:p>
          <a:p>
            <a:pPr lvl="1"/>
            <a:r>
              <a:rPr lang="en-US" dirty="0" smtClean="0"/>
              <a:t>You </a:t>
            </a:r>
            <a:r>
              <a:rPr lang="en-US" dirty="0"/>
              <a:t>should get a nice description and maybe some more useful tidbits</a:t>
            </a:r>
            <a:r>
              <a:rPr lang="en-US" dirty="0" smtClean="0"/>
              <a:t>.</a:t>
            </a:r>
            <a:endParaRPr lang="en-US" dirty="0"/>
          </a:p>
          <a:p>
            <a:pPr marL="114300" indent="0">
              <a:buNone/>
            </a:pPr>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22037601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Attaching to a Running Process</a:t>
            </a:r>
            <a:endParaRPr lang="en-US" dirty="0"/>
          </a:p>
        </p:txBody>
      </p:sp>
      <p:sp>
        <p:nvSpPr>
          <p:cNvPr id="3" name="Content Placeholder 2"/>
          <p:cNvSpPr>
            <a:spLocks noGrp="1"/>
          </p:cNvSpPr>
          <p:nvPr>
            <p:ph idx="1"/>
          </p:nvPr>
        </p:nvSpPr>
        <p:spPr/>
        <p:txBody>
          <a:bodyPr/>
          <a:lstStyle/>
          <a:p>
            <a:r>
              <a:rPr lang="en-US" dirty="0" smtClean="0"/>
              <a:t>GDB has capabilities that allow you to debug an already-running process.</a:t>
            </a:r>
          </a:p>
          <a:p>
            <a:r>
              <a:rPr lang="en-US" dirty="0" smtClean="0"/>
              <a:t>Run </a:t>
            </a:r>
            <a:r>
              <a:rPr lang="en-US" dirty="0" err="1" smtClean="0"/>
              <a:t>gdb</a:t>
            </a:r>
            <a:r>
              <a:rPr lang="en-US" dirty="0" smtClean="0"/>
              <a:t>.</a:t>
            </a:r>
          </a:p>
          <a:p>
            <a:pPr lvl="1"/>
            <a:r>
              <a:rPr lang="en-US" dirty="0" smtClean="0"/>
              <a:t>(</a:t>
            </a:r>
            <a:r>
              <a:rPr lang="en-US" dirty="0" err="1" smtClean="0"/>
              <a:t>gdb</a:t>
            </a:r>
            <a:r>
              <a:rPr lang="en-US" dirty="0" smtClean="0"/>
              <a:t>) attach &lt;</a:t>
            </a:r>
            <a:r>
              <a:rPr lang="en-US" dirty="0" err="1" smtClean="0"/>
              <a:t>pid</a:t>
            </a:r>
            <a:r>
              <a:rPr lang="en-US" dirty="0" smtClean="0"/>
              <a:t>&gt;</a:t>
            </a:r>
          </a:p>
          <a:p>
            <a:pPr lvl="1"/>
            <a:r>
              <a:rPr lang="en-US" dirty="0" smtClean="0"/>
              <a:t>Find </a:t>
            </a:r>
            <a:r>
              <a:rPr lang="en-US" dirty="0" err="1" smtClean="0"/>
              <a:t>pid</a:t>
            </a:r>
            <a:r>
              <a:rPr lang="en-US" dirty="0" smtClean="0"/>
              <a:t> with ‘</a:t>
            </a:r>
            <a:r>
              <a:rPr lang="en-US" dirty="0" err="1" smtClean="0"/>
              <a:t>ps</a:t>
            </a:r>
            <a:r>
              <a:rPr lang="en-US" dirty="0" smtClean="0"/>
              <a:t>’</a:t>
            </a:r>
          </a:p>
          <a:p>
            <a:pPr lvl="2"/>
            <a:r>
              <a:rPr lang="en-US" dirty="0" err="1"/>
              <a:t>ps</a:t>
            </a:r>
            <a:r>
              <a:rPr lang="en-US" dirty="0"/>
              <a:t> -u </a:t>
            </a:r>
            <a:r>
              <a:rPr lang="en-US" dirty="0" err="1"/>
              <a:t>spoletto</a:t>
            </a:r>
            <a:endParaRPr lang="en-US" dirty="0" smtClean="0"/>
          </a:p>
          <a:p>
            <a:r>
              <a:rPr lang="en-US" dirty="0"/>
              <a:t>The first thing GDB does after arranging to debug the specified process is to stop it. </a:t>
            </a:r>
            <a:endParaRPr lang="en-US" dirty="0" smtClean="0"/>
          </a:p>
          <a:p>
            <a:r>
              <a:rPr lang="en-US" dirty="0" smtClean="0"/>
              <a:t>You </a:t>
            </a:r>
            <a:r>
              <a:rPr lang="en-US" dirty="0"/>
              <a:t>can examine and modify an attached process with all the GDB commands that are ordinarily </a:t>
            </a:r>
            <a:r>
              <a:rPr lang="en-US" dirty="0" smtClean="0"/>
              <a:t>available. </a:t>
            </a:r>
          </a:p>
          <a:p>
            <a:pPr lvl="1"/>
            <a:r>
              <a:rPr lang="en-US" dirty="0" smtClean="0"/>
              <a:t>You </a:t>
            </a:r>
            <a:r>
              <a:rPr lang="en-US" dirty="0"/>
              <a:t>can insert breakpoints; you can step and </a:t>
            </a:r>
            <a:r>
              <a:rPr lang="en-US" dirty="0" smtClean="0"/>
              <a:t>continue. </a:t>
            </a:r>
          </a:p>
          <a:p>
            <a:pPr lvl="1"/>
            <a:r>
              <a:rPr lang="en-US" dirty="0" smtClean="0"/>
              <a:t>If </a:t>
            </a:r>
            <a:r>
              <a:rPr lang="en-US" dirty="0"/>
              <a:t>you would rather the process continue running, you may use the </a:t>
            </a:r>
            <a:r>
              <a:rPr lang="en-US" dirty="0" smtClean="0"/>
              <a:t>‘c’ command </a:t>
            </a:r>
            <a:r>
              <a:rPr lang="en-US" dirty="0"/>
              <a:t>after attaching GDB to the process.</a:t>
            </a:r>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284664404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Watchpoints</a:t>
            </a:r>
            <a:endParaRPr lang="en-US" dirty="0"/>
          </a:p>
        </p:txBody>
      </p:sp>
      <p:sp>
        <p:nvSpPr>
          <p:cNvPr id="3" name="Content Placeholder 2"/>
          <p:cNvSpPr>
            <a:spLocks noGrp="1"/>
          </p:cNvSpPr>
          <p:nvPr>
            <p:ph idx="1"/>
          </p:nvPr>
        </p:nvSpPr>
        <p:spPr/>
        <p:txBody>
          <a:bodyPr/>
          <a:lstStyle/>
          <a:p>
            <a:r>
              <a:rPr lang="en-US" dirty="0"/>
              <a:t>Whereas breakpoints interrupt the program at a particular line or function, </a:t>
            </a:r>
            <a:r>
              <a:rPr lang="en-US" dirty="0" smtClean="0"/>
              <a:t>“</a:t>
            </a:r>
            <a:r>
              <a:rPr lang="en-US" dirty="0" err="1" smtClean="0"/>
              <a:t>watchpoints</a:t>
            </a:r>
            <a:r>
              <a:rPr lang="en-US" dirty="0" smtClean="0"/>
              <a:t>” </a:t>
            </a:r>
            <a:r>
              <a:rPr lang="en-US" dirty="0"/>
              <a:t>act on variables. They pause the program whenever a watched variable’s value is modified. </a:t>
            </a:r>
            <a:endParaRPr lang="en-US" dirty="0" smtClean="0"/>
          </a:p>
          <a:p>
            <a:pPr lvl="1"/>
            <a:r>
              <a:rPr lang="en-US" dirty="0"/>
              <a:t>(</a:t>
            </a:r>
            <a:r>
              <a:rPr lang="en-US" dirty="0" err="1"/>
              <a:t>gdb</a:t>
            </a:r>
            <a:r>
              <a:rPr lang="en-US" dirty="0"/>
              <a:t>) watch </a:t>
            </a:r>
            <a:r>
              <a:rPr lang="en-US" dirty="0" err="1" smtClean="0"/>
              <a:t>my_var</a:t>
            </a:r>
            <a:endParaRPr lang="en-US" dirty="0"/>
          </a:p>
          <a:p>
            <a:pPr lvl="2"/>
            <a:r>
              <a:rPr lang="en-US" dirty="0" smtClean="0"/>
              <a:t>Now</a:t>
            </a:r>
            <a:r>
              <a:rPr lang="en-US" dirty="0"/>
              <a:t>, whenever </a:t>
            </a:r>
            <a:r>
              <a:rPr lang="en-US" dirty="0" err="1" smtClean="0"/>
              <a:t>my_var’s</a:t>
            </a:r>
            <a:r>
              <a:rPr lang="en-US" dirty="0" smtClean="0"/>
              <a:t> </a:t>
            </a:r>
            <a:r>
              <a:rPr lang="en-US" dirty="0"/>
              <a:t>value is modified, the program will </a:t>
            </a:r>
            <a:r>
              <a:rPr lang="en-US" dirty="0" smtClean="0"/>
              <a:t>interrupt </a:t>
            </a:r>
            <a:r>
              <a:rPr lang="en-US" dirty="0"/>
              <a:t>and print out the old and new values</a:t>
            </a:r>
            <a:r>
              <a:rPr lang="en-US" dirty="0" smtClean="0"/>
              <a:t>.</a:t>
            </a:r>
          </a:p>
          <a:p>
            <a:pPr lvl="1"/>
            <a:r>
              <a:rPr lang="en-US" dirty="0" err="1" smtClean="0"/>
              <a:t>Watchpoints</a:t>
            </a:r>
            <a:r>
              <a:rPr lang="en-US" dirty="0" smtClean="0"/>
              <a:t> are dependent upon scope.</a:t>
            </a:r>
          </a:p>
          <a:p>
            <a:pPr lvl="2"/>
            <a:r>
              <a:rPr lang="en-US" dirty="0" smtClean="0"/>
              <a:t>If you have two variables named </a:t>
            </a:r>
            <a:r>
              <a:rPr lang="en-US" dirty="0" err="1" smtClean="0"/>
              <a:t>my_var</a:t>
            </a:r>
            <a:r>
              <a:rPr lang="en-US" dirty="0" smtClean="0"/>
              <a:t>, it will watch the variable in the current scope.</a:t>
            </a:r>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403620991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Breakpoints</a:t>
            </a:r>
            <a:endParaRPr lang="en-US" dirty="0"/>
          </a:p>
        </p:txBody>
      </p:sp>
      <p:sp>
        <p:nvSpPr>
          <p:cNvPr id="3" name="Content Placeholder 2"/>
          <p:cNvSpPr>
            <a:spLocks noGrp="1"/>
          </p:cNvSpPr>
          <p:nvPr>
            <p:ph idx="1"/>
          </p:nvPr>
        </p:nvSpPr>
        <p:spPr/>
        <p:txBody>
          <a:bodyPr/>
          <a:lstStyle/>
          <a:p>
            <a:r>
              <a:rPr lang="en-US" dirty="0"/>
              <a:t>Just like regular breakpoints, except that you get to specify some criterion that must be met for the breakpoint to trigger. We use the same </a:t>
            </a:r>
            <a:r>
              <a:rPr lang="en-US" dirty="0" smtClean="0"/>
              <a:t>‘b’ command </a:t>
            </a:r>
            <a:r>
              <a:rPr lang="en-US" dirty="0"/>
              <a:t>as before</a:t>
            </a:r>
            <a:r>
              <a:rPr lang="en-US" dirty="0" smtClean="0"/>
              <a:t>:</a:t>
            </a:r>
          </a:p>
          <a:p>
            <a:pPr lvl="1"/>
            <a:r>
              <a:rPr lang="en-US" dirty="0" smtClean="0"/>
              <a:t>(</a:t>
            </a:r>
            <a:r>
              <a:rPr lang="en-US" dirty="0" err="1" smtClean="0"/>
              <a:t>gdb</a:t>
            </a:r>
            <a:r>
              <a:rPr lang="en-US" dirty="0" smtClean="0"/>
              <a:t>) b </a:t>
            </a:r>
            <a:r>
              <a:rPr lang="en-US" dirty="0"/>
              <a:t>file1.c:6 if </a:t>
            </a:r>
            <a:r>
              <a:rPr lang="en-US" dirty="0" err="1"/>
              <a:t>i</a:t>
            </a:r>
            <a:r>
              <a:rPr lang="en-US" dirty="0"/>
              <a:t> &gt;= </a:t>
            </a:r>
            <a:r>
              <a:rPr lang="en-US" dirty="0" smtClean="0"/>
              <a:t>ARRAYSIZE</a:t>
            </a:r>
          </a:p>
          <a:p>
            <a:pPr lvl="2"/>
            <a:r>
              <a:rPr lang="en-US" dirty="0"/>
              <a:t>T</a:t>
            </a:r>
            <a:r>
              <a:rPr lang="en-US" dirty="0" smtClean="0"/>
              <a:t>riggers </a:t>
            </a:r>
            <a:r>
              <a:rPr lang="en-US" dirty="0"/>
              <a:t>only if the variable </a:t>
            </a:r>
            <a:r>
              <a:rPr lang="en-US" dirty="0" err="1"/>
              <a:t>i</a:t>
            </a:r>
            <a:r>
              <a:rPr lang="en-US" dirty="0"/>
              <a:t> is greater than or equal to the size of the array (which probably is bad if line 6 does something like </a:t>
            </a:r>
            <a:r>
              <a:rPr lang="en-US" dirty="0" err="1"/>
              <a:t>arr</a:t>
            </a:r>
            <a:r>
              <a:rPr lang="en-US" dirty="0"/>
              <a:t>[</a:t>
            </a:r>
            <a:r>
              <a:rPr lang="en-US" dirty="0" err="1"/>
              <a:t>i</a:t>
            </a:r>
            <a:r>
              <a:rPr lang="en-US" dirty="0"/>
              <a:t>]</a:t>
            </a:r>
            <a:r>
              <a:rPr lang="en-US" dirty="0" smtClean="0"/>
              <a:t>). </a:t>
            </a:r>
            <a:endParaRPr lang="en-US" dirty="0"/>
          </a:p>
          <a:p>
            <a:pPr lvl="2"/>
            <a:endParaRPr lang="en-US" dirty="0" smtClean="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249738508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Printing Data</a:t>
            </a:r>
            <a:endParaRPr lang="en-US" dirty="0"/>
          </a:p>
        </p:txBody>
      </p:sp>
      <p:sp>
        <p:nvSpPr>
          <p:cNvPr id="3" name="Content Placeholder 2"/>
          <p:cNvSpPr>
            <a:spLocks noGrp="1"/>
          </p:cNvSpPr>
          <p:nvPr>
            <p:ph idx="1"/>
          </p:nvPr>
        </p:nvSpPr>
        <p:spPr/>
        <p:txBody>
          <a:bodyPr/>
          <a:lstStyle/>
          <a:p>
            <a:r>
              <a:rPr lang="en-US" dirty="0" smtClean="0"/>
              <a:t>You can use pointer operations within the debugger, very similar to how you would in C:</a:t>
            </a:r>
          </a:p>
          <a:p>
            <a:pPr lvl="1"/>
            <a:r>
              <a:rPr lang="en-US" dirty="0" err="1" smtClean="0"/>
              <a:t>struct</a:t>
            </a:r>
            <a:r>
              <a:rPr lang="en-US" dirty="0" smtClean="0"/>
              <a:t> product *p1 = &lt;something&gt;;</a:t>
            </a:r>
          </a:p>
          <a:p>
            <a:pPr lvl="1"/>
            <a:r>
              <a:rPr lang="en-US" dirty="0" smtClean="0"/>
              <a:t>(</a:t>
            </a:r>
            <a:r>
              <a:rPr lang="en-US" dirty="0" err="1" smtClean="0"/>
              <a:t>gdb</a:t>
            </a:r>
            <a:r>
              <a:rPr lang="en-US" dirty="0" smtClean="0"/>
              <a:t>) p p1</a:t>
            </a:r>
          </a:p>
          <a:p>
            <a:pPr lvl="2"/>
            <a:r>
              <a:rPr lang="en-US" dirty="0" smtClean="0"/>
              <a:t>Prints the value (memory address) of the pointer.</a:t>
            </a:r>
          </a:p>
          <a:p>
            <a:pPr lvl="1"/>
            <a:r>
              <a:rPr lang="en-US" dirty="0" smtClean="0"/>
              <a:t>(</a:t>
            </a:r>
            <a:r>
              <a:rPr lang="en-US" dirty="0" err="1" smtClean="0"/>
              <a:t>gdb</a:t>
            </a:r>
            <a:r>
              <a:rPr lang="en-US" dirty="0" smtClean="0"/>
              <a:t>) p p1-&gt;name</a:t>
            </a:r>
          </a:p>
          <a:p>
            <a:pPr lvl="2"/>
            <a:r>
              <a:rPr lang="en-US" dirty="0" smtClean="0"/>
              <a:t>Prints a particular field of the </a:t>
            </a:r>
            <a:r>
              <a:rPr lang="en-US" dirty="0" err="1" smtClean="0"/>
              <a:t>struct</a:t>
            </a:r>
            <a:r>
              <a:rPr lang="en-US" dirty="0" smtClean="0"/>
              <a:t>.</a:t>
            </a:r>
          </a:p>
          <a:p>
            <a:pPr lvl="1"/>
            <a:r>
              <a:rPr lang="en-US" dirty="0"/>
              <a:t>(</a:t>
            </a:r>
            <a:r>
              <a:rPr lang="en-US" dirty="0" err="1"/>
              <a:t>gdb</a:t>
            </a:r>
            <a:r>
              <a:rPr lang="en-US" dirty="0"/>
              <a:t>) print </a:t>
            </a:r>
            <a:r>
              <a:rPr lang="en-US" dirty="0" smtClean="0"/>
              <a:t>*p1</a:t>
            </a:r>
          </a:p>
          <a:p>
            <a:pPr lvl="2"/>
            <a:r>
              <a:rPr lang="en-US" dirty="0" smtClean="0"/>
              <a:t> </a:t>
            </a:r>
            <a:r>
              <a:rPr lang="en-US" dirty="0"/>
              <a:t>See the entire contents of the </a:t>
            </a:r>
            <a:r>
              <a:rPr lang="en-US" dirty="0" err="1" smtClean="0"/>
              <a:t>struct</a:t>
            </a:r>
            <a:r>
              <a:rPr lang="en-US" dirty="0" smtClean="0"/>
              <a:t>.</a:t>
            </a:r>
          </a:p>
          <a:p>
            <a:pPr lvl="3"/>
            <a:r>
              <a:rPr lang="en-US" dirty="0" smtClean="0"/>
              <a:t>You can’t do this easily in C code!</a:t>
            </a:r>
          </a:p>
          <a:p>
            <a:pPr lvl="1"/>
            <a:r>
              <a:rPr lang="en-US" dirty="0"/>
              <a:t>(</a:t>
            </a:r>
            <a:r>
              <a:rPr lang="en-US" dirty="0" err="1"/>
              <a:t>gdb</a:t>
            </a:r>
            <a:r>
              <a:rPr lang="en-US" dirty="0"/>
              <a:t>) print </a:t>
            </a:r>
            <a:r>
              <a:rPr lang="en-US" dirty="0" smtClean="0"/>
              <a:t>list-&gt;</a:t>
            </a:r>
            <a:r>
              <a:rPr lang="en-US" dirty="0" err="1" smtClean="0"/>
              <a:t>prt</a:t>
            </a:r>
            <a:r>
              <a:rPr lang="en-US" dirty="0"/>
              <a:t>-&gt;next-&gt;next-&gt;next-&gt;</a:t>
            </a:r>
            <a:r>
              <a:rPr lang="en-US" dirty="0" smtClean="0"/>
              <a:t>data</a:t>
            </a:r>
          </a:p>
          <a:p>
            <a:pPr lvl="2"/>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337076529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Examining Stack Frames</a:t>
            </a:r>
            <a:endParaRPr lang="en-US" dirty="0"/>
          </a:p>
        </p:txBody>
      </p:sp>
      <p:sp>
        <p:nvSpPr>
          <p:cNvPr id="3" name="Content Placeholder 2"/>
          <p:cNvSpPr>
            <a:spLocks noGrp="1"/>
          </p:cNvSpPr>
          <p:nvPr>
            <p:ph idx="1"/>
          </p:nvPr>
        </p:nvSpPr>
        <p:spPr/>
        <p:txBody>
          <a:bodyPr/>
          <a:lstStyle/>
          <a:p>
            <a:r>
              <a:rPr lang="en-US" dirty="0"/>
              <a:t>(</a:t>
            </a:r>
            <a:r>
              <a:rPr lang="en-US" dirty="0" err="1"/>
              <a:t>gdb</a:t>
            </a:r>
            <a:r>
              <a:rPr lang="en-US" dirty="0" smtClean="0"/>
              <a:t>) list</a:t>
            </a:r>
            <a:endParaRPr lang="en-US" b="1" dirty="0" smtClean="0"/>
          </a:p>
          <a:p>
            <a:pPr lvl="1"/>
            <a:r>
              <a:rPr lang="en-US" dirty="0" smtClean="0"/>
              <a:t>Print ten lines of code after </a:t>
            </a:r>
            <a:r>
              <a:rPr lang="en-US" dirty="0"/>
              <a:t>or around </a:t>
            </a:r>
            <a:r>
              <a:rPr lang="en-US" dirty="0" smtClean="0"/>
              <a:t>the current breakpoint.</a:t>
            </a:r>
          </a:p>
          <a:p>
            <a:r>
              <a:rPr lang="en-US" dirty="0"/>
              <a:t>(</a:t>
            </a:r>
            <a:r>
              <a:rPr lang="en-US" dirty="0" err="1"/>
              <a:t>gdb</a:t>
            </a:r>
            <a:r>
              <a:rPr lang="en-US" dirty="0"/>
              <a:t>) info </a:t>
            </a:r>
            <a:r>
              <a:rPr lang="en-US" dirty="0" smtClean="0"/>
              <a:t>locals</a:t>
            </a:r>
          </a:p>
          <a:p>
            <a:pPr lvl="1"/>
            <a:r>
              <a:rPr lang="en-US" dirty="0"/>
              <a:t>Print </a:t>
            </a:r>
            <a:r>
              <a:rPr lang="en-US" dirty="0" smtClean="0"/>
              <a:t>local </a:t>
            </a:r>
            <a:r>
              <a:rPr lang="en-US" dirty="0"/>
              <a:t>variables of current stack frame</a:t>
            </a:r>
            <a:r>
              <a:rPr lang="en-US" dirty="0" smtClean="0"/>
              <a:t>.</a:t>
            </a:r>
          </a:p>
          <a:p>
            <a:r>
              <a:rPr lang="en-US" dirty="0"/>
              <a:t>(</a:t>
            </a:r>
            <a:r>
              <a:rPr lang="en-US" dirty="0" err="1"/>
              <a:t>gdb</a:t>
            </a:r>
            <a:r>
              <a:rPr lang="en-US" dirty="0"/>
              <a:t>) info </a:t>
            </a:r>
            <a:r>
              <a:rPr lang="en-US" dirty="0" err="1" smtClean="0"/>
              <a:t>args</a:t>
            </a:r>
            <a:endParaRPr lang="en-US" dirty="0" smtClean="0"/>
          </a:p>
          <a:p>
            <a:pPr lvl="1"/>
            <a:r>
              <a:rPr lang="en-US" dirty="0" smtClean="0"/>
              <a:t>Print argument </a:t>
            </a:r>
            <a:r>
              <a:rPr lang="en-US" dirty="0"/>
              <a:t>variables of current stack frame</a:t>
            </a:r>
            <a:r>
              <a:rPr lang="en-US" dirty="0" smtClean="0"/>
              <a:t>.</a:t>
            </a:r>
          </a:p>
          <a:p>
            <a:endParaRPr lang="en-US" dirty="0" smtClean="0"/>
          </a:p>
          <a:p>
            <a:r>
              <a:rPr lang="en-US" dirty="0" smtClean="0"/>
              <a:t>When combined with ‘p’, ‘n’ and ‘up’, these commands will save your life.</a:t>
            </a:r>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221438044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a:t>
            </a:r>
            <a:endParaRPr lang="en-US" dirty="0"/>
          </a:p>
        </p:txBody>
      </p:sp>
      <p:sp>
        <p:nvSpPr>
          <p:cNvPr id="5" name="Footer Placeholder 4"/>
          <p:cNvSpPr>
            <a:spLocks noGrp="1"/>
          </p:cNvSpPr>
          <p:nvPr>
            <p:ph type="ftr" sz="quarter" idx="12"/>
          </p:nvPr>
        </p:nvSpPr>
        <p:spPr/>
        <p:txBody>
          <a:bodyPr/>
          <a:lstStyle/>
          <a:p>
            <a:r>
              <a:rPr lang="en-US" smtClean="0"/>
              <a:t>CS168 - Debugging Helpsession</a:t>
            </a:r>
            <a:endParaRPr lang="en-US" dirty="0"/>
          </a:p>
        </p:txBody>
      </p:sp>
      <p:pic>
        <p:nvPicPr>
          <p:cNvPr id="10" name="Picture Placeholder 9" descr="Screen Shot 2012-01-23 at 3.45.19 PM.png"/>
          <p:cNvPicPr>
            <a:picLocks noGrp="1" noChangeAspect="1"/>
          </p:cNvPicPr>
          <p:nvPr>
            <p:ph type="pic" idx="1"/>
          </p:nvPr>
        </p:nvPicPr>
        <p:blipFill>
          <a:blip r:embed="rId3">
            <a:extLst>
              <a:ext uri="{28A0092B-C50C-407E-A947-70E740481C1C}">
                <a14:useLocalDpi xmlns:a14="http://schemas.microsoft.com/office/drawing/2010/main" val="0"/>
              </a:ext>
            </a:extLst>
          </a:blip>
          <a:srcRect l="822" r="822"/>
          <a:stretch>
            <a:fillRect/>
          </a:stretch>
        </p:blipFill>
        <p:spPr/>
      </p:pic>
    </p:spTree>
    <p:extLst>
      <p:ext uri="{BB962C8B-B14F-4D97-AF65-F5344CB8AC3E}">
        <p14:creationId xmlns:p14="http://schemas.microsoft.com/office/powerpoint/2010/main" val="266262069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Wireshark</a:t>
            </a:r>
            <a:endParaRPr lang="en-US" dirty="0"/>
          </a:p>
        </p:txBody>
      </p:sp>
      <p:sp>
        <p:nvSpPr>
          <p:cNvPr id="3" name="Content Placeholder 2"/>
          <p:cNvSpPr>
            <a:spLocks noGrp="1"/>
          </p:cNvSpPr>
          <p:nvPr>
            <p:ph idx="1"/>
          </p:nvPr>
        </p:nvSpPr>
        <p:spPr/>
        <p:txBody>
          <a:bodyPr>
            <a:normAutofit/>
          </a:bodyPr>
          <a:lstStyle/>
          <a:p>
            <a:r>
              <a:rPr lang="en-US" dirty="0" smtClean="0"/>
              <a:t>Free and open-source packet analyzer.</a:t>
            </a:r>
          </a:p>
          <a:p>
            <a:pPr lvl="1"/>
            <a:r>
              <a:rPr lang="en-US" dirty="0" smtClean="0"/>
              <a:t>Allows you to intercept packets from the network interface controller.</a:t>
            </a:r>
          </a:p>
          <a:p>
            <a:pPr lvl="1"/>
            <a:r>
              <a:rPr lang="en-US" dirty="0" smtClean="0"/>
              <a:t>Useful for network troubleshooting and protocol development (i.e. when implementing the IP and TCP protocols).</a:t>
            </a:r>
          </a:p>
          <a:p>
            <a:r>
              <a:rPr lang="en-US" dirty="0" smtClean="0"/>
              <a:t>Setup</a:t>
            </a:r>
          </a:p>
          <a:p>
            <a:pPr lvl="1"/>
            <a:r>
              <a:rPr lang="en-US" dirty="0" smtClean="0"/>
              <a:t>Download and install </a:t>
            </a:r>
            <a:r>
              <a:rPr lang="en-US" dirty="0" err="1" smtClean="0"/>
              <a:t>Wireshark</a:t>
            </a:r>
            <a:r>
              <a:rPr lang="en-US" dirty="0"/>
              <a:t> from </a:t>
            </a:r>
            <a:r>
              <a:rPr lang="en-US" dirty="0">
                <a:hlinkClick r:id="rId2"/>
              </a:rPr>
              <a:t>http://www.wireshark.org</a:t>
            </a:r>
            <a:r>
              <a:rPr lang="en-US" dirty="0" smtClean="0">
                <a:hlinkClick r:id="rId2"/>
              </a:rPr>
              <a:t>/</a:t>
            </a:r>
            <a:endParaRPr lang="en-US" dirty="0" smtClean="0"/>
          </a:p>
          <a:p>
            <a:pPr lvl="1"/>
            <a:r>
              <a:rPr lang="en-US" dirty="0"/>
              <a:t>Running </a:t>
            </a:r>
            <a:r>
              <a:rPr lang="en-US" dirty="0" err="1"/>
              <a:t>Wireshark</a:t>
            </a:r>
            <a:r>
              <a:rPr lang="en-US" dirty="0"/>
              <a:t> (or any other network capture/analyzer, for that matter) on Linux needs root </a:t>
            </a:r>
            <a:r>
              <a:rPr lang="en-US" dirty="0" smtClean="0"/>
              <a:t>privileges.</a:t>
            </a:r>
          </a:p>
          <a:p>
            <a:pPr lvl="2"/>
            <a:r>
              <a:rPr lang="en-US" dirty="0" smtClean="0"/>
              <a:t>Can’t do this on department machines.</a:t>
            </a:r>
          </a:p>
          <a:p>
            <a:pPr lvl="2"/>
            <a:r>
              <a:rPr lang="en-US" dirty="0" smtClean="0"/>
              <a:t>Have you been convinced to set up your own VM yet?</a:t>
            </a:r>
          </a:p>
          <a:p>
            <a:pPr lvl="2"/>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193231562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Wireshark</a:t>
            </a:r>
            <a:r>
              <a:rPr lang="en-US" dirty="0" smtClean="0"/>
              <a:t> Setup</a:t>
            </a:r>
            <a:endParaRPr lang="en-US" dirty="0"/>
          </a:p>
        </p:txBody>
      </p:sp>
      <p:sp>
        <p:nvSpPr>
          <p:cNvPr id="3" name="Content Placeholder 2"/>
          <p:cNvSpPr>
            <a:spLocks noGrp="1"/>
          </p:cNvSpPr>
          <p:nvPr>
            <p:ph idx="1"/>
          </p:nvPr>
        </p:nvSpPr>
        <p:spPr/>
        <p:txBody>
          <a:bodyPr>
            <a:normAutofit/>
          </a:bodyPr>
          <a:lstStyle/>
          <a:p>
            <a:r>
              <a:rPr lang="en-US" dirty="0" smtClean="0"/>
              <a:t>Capture -&gt; Options</a:t>
            </a:r>
          </a:p>
          <a:p>
            <a:pPr lvl="1"/>
            <a:r>
              <a:rPr lang="en-US" dirty="0" smtClean="0"/>
              <a:t>Pick the network interface (NIC) to listen on. </a:t>
            </a:r>
          </a:p>
          <a:p>
            <a:pPr lvl="2"/>
            <a:r>
              <a:rPr lang="en-US" dirty="0" smtClean="0"/>
              <a:t>On a Mac, </a:t>
            </a:r>
            <a:r>
              <a:rPr lang="en-US" dirty="0"/>
              <a:t>the BSD Device Name for the AirPort interface is "</a:t>
            </a:r>
            <a:r>
              <a:rPr lang="en-US" b="1" dirty="0"/>
              <a:t>en1</a:t>
            </a:r>
            <a:r>
              <a:rPr lang="en-US" dirty="0"/>
              <a:t>", the BSD Device Name for Ethernet is </a:t>
            </a:r>
            <a:r>
              <a:rPr lang="en-US" dirty="0" smtClean="0"/>
              <a:t>“</a:t>
            </a:r>
            <a:r>
              <a:rPr lang="en-US" b="1" dirty="0" smtClean="0"/>
              <a:t>en0</a:t>
            </a:r>
            <a:r>
              <a:rPr lang="en-US" dirty="0" smtClean="0"/>
              <a:t>”</a:t>
            </a:r>
          </a:p>
          <a:p>
            <a:pPr lvl="2"/>
            <a:r>
              <a:rPr lang="en-US" dirty="0" smtClean="0"/>
              <a:t>But if we’re sending packets locally (i.e. just using </a:t>
            </a:r>
            <a:r>
              <a:rPr lang="en-US" dirty="0" err="1" smtClean="0"/>
              <a:t>localhost</a:t>
            </a:r>
            <a:r>
              <a:rPr lang="en-US" dirty="0" smtClean="0"/>
              <a:t>), we don’t want to snoop the real network devices. Instead, we want to snoop the loopback interface “</a:t>
            </a:r>
            <a:r>
              <a:rPr lang="en-US" b="1" dirty="0" smtClean="0"/>
              <a:t>lo0</a:t>
            </a:r>
            <a:r>
              <a:rPr lang="en-US" dirty="0" smtClean="0"/>
              <a:t>”.</a:t>
            </a:r>
            <a:endParaRPr lang="en-US" b="1" dirty="0" smtClean="0"/>
          </a:p>
          <a:p>
            <a:pPr lvl="1"/>
            <a:r>
              <a:rPr lang="en-US" dirty="0" smtClean="0"/>
              <a:t>Click “Options” next to the device name.</a:t>
            </a:r>
          </a:p>
          <a:p>
            <a:pPr lvl="2"/>
            <a:r>
              <a:rPr lang="en-US" dirty="0" smtClean="0"/>
              <a:t>Turn off “Promiscuous Mode.”</a:t>
            </a:r>
          </a:p>
          <a:p>
            <a:pPr lvl="3"/>
            <a:r>
              <a:rPr lang="en-US" dirty="0" smtClean="0"/>
              <a:t>In </a:t>
            </a:r>
            <a:r>
              <a:rPr lang="en-US" dirty="0"/>
              <a:t>non-promiscuous mode, when a NIC receives a frame, it normally drops it unless the frame is addressed to that NIC's MAC address or is a broadcast or multicast frame. </a:t>
            </a:r>
            <a:endParaRPr lang="en-US" dirty="0" smtClean="0"/>
          </a:p>
          <a:p>
            <a:pPr lvl="3"/>
            <a:r>
              <a:rPr lang="en-US" dirty="0" smtClean="0"/>
              <a:t>In </a:t>
            </a:r>
            <a:r>
              <a:rPr lang="en-US" dirty="0"/>
              <a:t>promiscuous mode, </a:t>
            </a:r>
            <a:r>
              <a:rPr lang="en-US" dirty="0" smtClean="0"/>
              <a:t>the </a:t>
            </a:r>
            <a:r>
              <a:rPr lang="en-US" dirty="0"/>
              <a:t>card allows all frames through, thus allowing the computer to read frames intended for other machines or network devices</a:t>
            </a:r>
            <a:r>
              <a:rPr lang="en-US" dirty="0" smtClean="0"/>
              <a:t>.</a:t>
            </a:r>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176719420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Capture Filters</a:t>
            </a:r>
            <a:endParaRPr lang="en-US" dirty="0"/>
          </a:p>
        </p:txBody>
      </p:sp>
      <p:sp>
        <p:nvSpPr>
          <p:cNvPr id="3" name="Content Placeholder 2"/>
          <p:cNvSpPr>
            <a:spLocks noGrp="1"/>
          </p:cNvSpPr>
          <p:nvPr>
            <p:ph idx="1"/>
          </p:nvPr>
        </p:nvSpPr>
        <p:spPr/>
        <p:txBody>
          <a:bodyPr>
            <a:normAutofit lnSpcReduction="10000"/>
          </a:bodyPr>
          <a:lstStyle/>
          <a:p>
            <a:r>
              <a:rPr lang="en-US" dirty="0"/>
              <a:t>We need to create a capture filter to prevent </a:t>
            </a:r>
            <a:r>
              <a:rPr lang="en-US" dirty="0" err="1"/>
              <a:t>Wireshark</a:t>
            </a:r>
            <a:r>
              <a:rPr lang="en-US" dirty="0"/>
              <a:t> from capturing all network traffic going through the interface we </a:t>
            </a:r>
            <a:r>
              <a:rPr lang="en-US" dirty="0" smtClean="0"/>
              <a:t>chose.</a:t>
            </a:r>
          </a:p>
          <a:p>
            <a:pPr lvl="1"/>
            <a:r>
              <a:rPr lang="en-US" dirty="0" smtClean="0"/>
              <a:t>A lot of traffic goes through the network interfaces. We probably don’t want to see all of it!</a:t>
            </a:r>
          </a:p>
          <a:p>
            <a:r>
              <a:rPr lang="en-US" dirty="0" smtClean="0"/>
              <a:t>In </a:t>
            </a:r>
            <a:r>
              <a:rPr lang="en-US" dirty="0"/>
              <a:t>the text field next to the "Capture Filter" button, </a:t>
            </a:r>
            <a:r>
              <a:rPr lang="en-US" dirty="0" smtClean="0"/>
              <a:t>type: “port &lt;</a:t>
            </a:r>
            <a:r>
              <a:rPr lang="en-US" dirty="0" err="1" smtClean="0"/>
              <a:t>port_number</a:t>
            </a:r>
            <a:r>
              <a:rPr lang="en-US" dirty="0" smtClean="0"/>
              <a:t>&gt; and host </a:t>
            </a:r>
            <a:r>
              <a:rPr lang="en-US" dirty="0"/>
              <a:t>&lt;</a:t>
            </a:r>
            <a:r>
              <a:rPr lang="en-US" dirty="0" err="1"/>
              <a:t>ip_address</a:t>
            </a:r>
            <a:r>
              <a:rPr lang="en-US" dirty="0" smtClean="0"/>
              <a:t>&gt;”</a:t>
            </a:r>
          </a:p>
          <a:p>
            <a:pPr lvl="1"/>
            <a:r>
              <a:rPr lang="en-US" dirty="0" smtClean="0"/>
              <a:t>This </a:t>
            </a:r>
            <a:r>
              <a:rPr lang="en-US" dirty="0"/>
              <a:t>will create a filter that </a:t>
            </a:r>
            <a:r>
              <a:rPr lang="en-US" dirty="0" smtClean="0"/>
              <a:t>intercepts only traffic </a:t>
            </a:r>
            <a:r>
              <a:rPr lang="en-US" dirty="0"/>
              <a:t>either originating from or going to the specified </a:t>
            </a:r>
            <a:r>
              <a:rPr lang="en-US" dirty="0" smtClean="0"/>
              <a:t>host, on the specified port.</a:t>
            </a:r>
          </a:p>
          <a:p>
            <a:pPr lvl="1"/>
            <a:r>
              <a:rPr lang="en-US" dirty="0" smtClean="0"/>
              <a:t>If you’re using the loopback interface, you don’t need to specify the the IP address.</a:t>
            </a:r>
          </a:p>
          <a:p>
            <a:pPr lvl="1"/>
            <a:r>
              <a:rPr lang="en-US" dirty="0" smtClean="0"/>
              <a:t>If you’ve set up your IP implementation properly, the port number specified should match what’s in &lt;filename&gt;.</a:t>
            </a:r>
            <a:r>
              <a:rPr lang="en-US" dirty="0" err="1" smtClean="0"/>
              <a:t>lnx</a:t>
            </a:r>
            <a:endParaRPr lang="en-US" dirty="0" smtClean="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370782738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a:t>
            </a:r>
            <a:endParaRPr lang="en-US" dirty="0"/>
          </a:p>
        </p:txBody>
      </p:sp>
      <p:pic>
        <p:nvPicPr>
          <p:cNvPr id="6" name="Picture Placeholder 5" descr="Screen Shot 2012-01-23 at 3.34.29 PM.png"/>
          <p:cNvPicPr>
            <a:picLocks noGrp="1" noChangeAspect="1"/>
          </p:cNvPicPr>
          <p:nvPr>
            <p:ph type="pic" idx="1"/>
          </p:nvPr>
        </p:nvPicPr>
        <p:blipFill>
          <a:blip r:embed="rId3">
            <a:extLst>
              <a:ext uri="{28A0092B-C50C-407E-A947-70E740481C1C}">
                <a14:useLocalDpi xmlns:a14="http://schemas.microsoft.com/office/drawing/2010/main" val="0"/>
              </a:ext>
            </a:extLst>
          </a:blip>
          <a:srcRect l="2161" r="2161"/>
          <a:stretch>
            <a:fillRect/>
          </a:stretch>
        </p:blipFill>
        <p:spPr/>
      </p:pic>
      <p:sp>
        <p:nvSpPr>
          <p:cNvPr id="5" name="Footer Placeholder 4"/>
          <p:cNvSpPr>
            <a:spLocks noGrp="1"/>
          </p:cNvSpPr>
          <p:nvPr>
            <p:ph type="ftr" sz="quarter" idx="12"/>
          </p:nvPr>
        </p:nvSpPr>
        <p:spPr/>
        <p:txBody>
          <a:bodyPr/>
          <a:lstStyle/>
          <a:p>
            <a:r>
              <a:rPr lang="en-US" smtClean="0"/>
              <a:t>CS168 - Debugging Helpsession</a:t>
            </a:r>
            <a:endParaRPr lang="en-US" dirty="0"/>
          </a:p>
        </p:txBody>
      </p:sp>
    </p:spTree>
    <p:extLst>
      <p:ext uri="{BB962C8B-B14F-4D97-AF65-F5344CB8AC3E}">
        <p14:creationId xmlns:p14="http://schemas.microsoft.com/office/powerpoint/2010/main" val="96694092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Valgrind</a:t>
            </a:r>
            <a:endParaRPr lang="en-US" dirty="0"/>
          </a:p>
        </p:txBody>
      </p:sp>
      <p:sp>
        <p:nvSpPr>
          <p:cNvPr id="3" name="Content Placeholder 2"/>
          <p:cNvSpPr>
            <a:spLocks noGrp="1"/>
          </p:cNvSpPr>
          <p:nvPr>
            <p:ph idx="1"/>
          </p:nvPr>
        </p:nvSpPr>
        <p:spPr/>
        <p:txBody>
          <a:bodyPr>
            <a:normAutofit/>
          </a:bodyPr>
          <a:lstStyle/>
          <a:p>
            <a:r>
              <a:rPr lang="en-US" dirty="0" err="1"/>
              <a:t>Valgrind</a:t>
            </a:r>
            <a:r>
              <a:rPr lang="en-US" dirty="0"/>
              <a:t> is a memory mismanagement detector</a:t>
            </a:r>
            <a:r>
              <a:rPr lang="en-US" dirty="0" smtClean="0"/>
              <a:t>.</a:t>
            </a:r>
          </a:p>
          <a:p>
            <a:r>
              <a:rPr lang="en-US" dirty="0" smtClean="0"/>
              <a:t>Can detect:</a:t>
            </a:r>
          </a:p>
          <a:p>
            <a:pPr lvl="1"/>
            <a:r>
              <a:rPr lang="en-US" dirty="0"/>
              <a:t>Use of </a:t>
            </a:r>
            <a:r>
              <a:rPr lang="en-US" dirty="0" err="1"/>
              <a:t>uninitialised</a:t>
            </a:r>
            <a:r>
              <a:rPr lang="en-US" dirty="0"/>
              <a:t> memory</a:t>
            </a:r>
          </a:p>
          <a:p>
            <a:pPr lvl="1"/>
            <a:r>
              <a:rPr lang="en-US" dirty="0"/>
              <a:t>Reading/writing memory after it has been </a:t>
            </a:r>
            <a:r>
              <a:rPr lang="en-US" dirty="0" err="1"/>
              <a:t>free'd</a:t>
            </a:r>
            <a:endParaRPr lang="en-US" dirty="0"/>
          </a:p>
          <a:p>
            <a:pPr lvl="1"/>
            <a:r>
              <a:rPr lang="en-US" dirty="0"/>
              <a:t>Reading/writing off the end of </a:t>
            </a:r>
            <a:r>
              <a:rPr lang="en-US" dirty="0" err="1"/>
              <a:t>malloc'd</a:t>
            </a:r>
            <a:r>
              <a:rPr lang="en-US" dirty="0"/>
              <a:t> blocks</a:t>
            </a:r>
          </a:p>
          <a:p>
            <a:pPr lvl="1"/>
            <a:r>
              <a:rPr lang="en-US" dirty="0"/>
              <a:t>Reading/writing inappropriate areas on the stack</a:t>
            </a:r>
          </a:p>
          <a:p>
            <a:pPr lvl="1"/>
            <a:r>
              <a:rPr lang="en-US" dirty="0"/>
              <a:t>Memory leaks -- where pointers to </a:t>
            </a:r>
            <a:r>
              <a:rPr lang="en-US" dirty="0" err="1"/>
              <a:t>malloc'd</a:t>
            </a:r>
            <a:r>
              <a:rPr lang="en-US" dirty="0"/>
              <a:t> blocks are lost forever</a:t>
            </a:r>
          </a:p>
          <a:p>
            <a:pPr lvl="1"/>
            <a:r>
              <a:rPr lang="en-US" dirty="0"/>
              <a:t>Mismatched use of </a:t>
            </a:r>
            <a:r>
              <a:rPr lang="en-US" dirty="0" err="1" smtClean="0"/>
              <a:t>malloc</a:t>
            </a:r>
            <a:r>
              <a:rPr lang="en-US" dirty="0"/>
              <a:t> </a:t>
            </a:r>
            <a:r>
              <a:rPr lang="en-US" dirty="0" err="1" smtClean="0"/>
              <a:t>vs</a:t>
            </a:r>
            <a:r>
              <a:rPr lang="en-US" dirty="0" smtClean="0"/>
              <a:t> free</a:t>
            </a:r>
          </a:p>
          <a:p>
            <a:pPr lvl="1"/>
            <a:r>
              <a:rPr lang="en-US" dirty="0" smtClean="0"/>
              <a:t>Overlapping </a:t>
            </a:r>
            <a:r>
              <a:rPr lang="en-US" dirty="0" err="1"/>
              <a:t>src</a:t>
            </a:r>
            <a:r>
              <a:rPr lang="en-US" dirty="0"/>
              <a:t> and </a:t>
            </a:r>
            <a:r>
              <a:rPr lang="en-US" dirty="0" err="1"/>
              <a:t>dst</a:t>
            </a:r>
            <a:r>
              <a:rPr lang="en-US" dirty="0"/>
              <a:t> pointers in </a:t>
            </a:r>
            <a:r>
              <a:rPr lang="en-US" dirty="0" err="1"/>
              <a:t>memcpy</a:t>
            </a:r>
            <a:r>
              <a:rPr lang="en-US" dirty="0"/>
              <a:t>() and related functions</a:t>
            </a:r>
          </a:p>
          <a:p>
            <a:pPr lvl="1"/>
            <a:r>
              <a:rPr lang="en-US" dirty="0"/>
              <a:t>Some misuses of the POSIX </a:t>
            </a:r>
            <a:r>
              <a:rPr lang="en-US" dirty="0" err="1"/>
              <a:t>pthreads</a:t>
            </a:r>
            <a:r>
              <a:rPr lang="en-US" dirty="0"/>
              <a:t> API</a:t>
            </a:r>
          </a:p>
          <a:p>
            <a:pPr lvl="1"/>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70195846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a:t>
            </a:r>
            <a:r>
              <a:rPr lang="en-US" dirty="0" err="1" smtClean="0"/>
              <a:t>Valgrind</a:t>
            </a:r>
            <a:endParaRPr lang="en-US" dirty="0"/>
          </a:p>
        </p:txBody>
      </p:sp>
      <p:sp>
        <p:nvSpPr>
          <p:cNvPr id="3" name="Content Placeholder 2"/>
          <p:cNvSpPr>
            <a:spLocks noGrp="1"/>
          </p:cNvSpPr>
          <p:nvPr>
            <p:ph idx="1"/>
          </p:nvPr>
        </p:nvSpPr>
        <p:spPr/>
        <p:txBody>
          <a:bodyPr/>
          <a:lstStyle/>
          <a:p>
            <a:r>
              <a:rPr lang="en-US" dirty="0" err="1"/>
              <a:t>valgrind</a:t>
            </a:r>
            <a:r>
              <a:rPr lang="en-US" dirty="0"/>
              <a:t> --tool=</a:t>
            </a:r>
            <a:r>
              <a:rPr lang="en-US" dirty="0" err="1"/>
              <a:t>memcheck</a:t>
            </a:r>
            <a:r>
              <a:rPr lang="en-US" dirty="0"/>
              <a:t> --leak-check=yes --show-reachable=yes --</a:t>
            </a:r>
            <a:r>
              <a:rPr lang="en-US" dirty="0" err="1"/>
              <a:t>num</a:t>
            </a:r>
            <a:r>
              <a:rPr lang="en-US" dirty="0"/>
              <a:t>-callers=20 --track-</a:t>
            </a:r>
            <a:r>
              <a:rPr lang="en-US" dirty="0" err="1"/>
              <a:t>fds</a:t>
            </a:r>
            <a:r>
              <a:rPr lang="en-US" dirty="0"/>
              <a:t>=yes .</a:t>
            </a:r>
            <a:r>
              <a:rPr lang="en-US" dirty="0" smtClean="0"/>
              <a:t>/</a:t>
            </a:r>
            <a:r>
              <a:rPr lang="en-US" dirty="0" err="1" smtClean="0"/>
              <a:t>myProg</a:t>
            </a:r>
            <a:endParaRPr lang="en-US" dirty="0"/>
          </a:p>
          <a:p>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264247180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Illegal read/write errors</a:t>
            </a:r>
            <a:endParaRPr lang="en-US" dirty="0"/>
          </a:p>
        </p:txBody>
      </p:sp>
      <p:sp>
        <p:nvSpPr>
          <p:cNvPr id="3" name="Content Placeholder 2"/>
          <p:cNvSpPr>
            <a:spLocks noGrp="1"/>
          </p:cNvSpPr>
          <p:nvPr>
            <p:ph idx="1"/>
          </p:nvPr>
        </p:nvSpPr>
        <p:spPr/>
        <p:txBody>
          <a:bodyPr>
            <a:normAutofit fontScale="92500"/>
          </a:bodyPr>
          <a:lstStyle/>
          <a:p>
            <a:r>
              <a:rPr lang="en-US" dirty="0"/>
              <a:t>Invalid read of size 4</a:t>
            </a:r>
          </a:p>
          <a:p>
            <a:pPr marL="114300" indent="0">
              <a:buNone/>
            </a:pPr>
            <a:r>
              <a:rPr lang="en-US" dirty="0"/>
              <a:t>  </a:t>
            </a:r>
            <a:r>
              <a:rPr lang="en-US" dirty="0" smtClean="0"/>
              <a:t>   	at </a:t>
            </a:r>
            <a:r>
              <a:rPr lang="en-US" dirty="0"/>
              <a:t>0x40F6BBCC: (within /</a:t>
            </a:r>
            <a:r>
              <a:rPr lang="en-US" dirty="0" err="1"/>
              <a:t>usr</a:t>
            </a:r>
            <a:r>
              <a:rPr lang="en-US" dirty="0"/>
              <a:t>/lib/libpng.so.2.1.0.9)</a:t>
            </a:r>
          </a:p>
          <a:p>
            <a:pPr marL="114300" indent="0">
              <a:buNone/>
            </a:pPr>
            <a:r>
              <a:rPr lang="en-US" dirty="0"/>
              <a:t>     </a:t>
            </a:r>
            <a:r>
              <a:rPr lang="en-US" dirty="0" smtClean="0"/>
              <a:t>	by </a:t>
            </a:r>
            <a:r>
              <a:rPr lang="en-US" dirty="0"/>
              <a:t>0x40F6B804: (within /</a:t>
            </a:r>
            <a:r>
              <a:rPr lang="en-US" dirty="0" err="1"/>
              <a:t>usr</a:t>
            </a:r>
            <a:r>
              <a:rPr lang="en-US" dirty="0"/>
              <a:t>/lib/libpng.so.2.1.0.9)</a:t>
            </a:r>
          </a:p>
          <a:p>
            <a:pPr marL="114300" indent="0">
              <a:buNone/>
            </a:pPr>
            <a:r>
              <a:rPr lang="en-US" dirty="0"/>
              <a:t>     </a:t>
            </a:r>
            <a:r>
              <a:rPr lang="en-US" dirty="0" smtClean="0"/>
              <a:t>	by </a:t>
            </a:r>
            <a:r>
              <a:rPr lang="en-US" dirty="0"/>
              <a:t>0x40B07FF4: read_png_image__FP8QImageIO (kernel</a:t>
            </a:r>
            <a:r>
              <a:rPr lang="en-US" dirty="0" smtClean="0"/>
              <a:t>/	qpngio.cpp</a:t>
            </a:r>
            <a:r>
              <a:rPr lang="en-US" dirty="0"/>
              <a:t>:326)</a:t>
            </a:r>
          </a:p>
          <a:p>
            <a:pPr marL="114300" indent="0">
              <a:buNone/>
            </a:pPr>
            <a:r>
              <a:rPr lang="en-US" dirty="0"/>
              <a:t>     </a:t>
            </a:r>
            <a:r>
              <a:rPr lang="en-US" dirty="0" smtClean="0"/>
              <a:t>	by </a:t>
            </a:r>
            <a:r>
              <a:rPr lang="en-US" dirty="0"/>
              <a:t>0x40AC751B: </a:t>
            </a:r>
            <a:r>
              <a:rPr lang="en-US" dirty="0" err="1"/>
              <a:t>QImageIO</a:t>
            </a:r>
            <a:r>
              <a:rPr lang="en-US" dirty="0"/>
              <a:t>::read() (kernel/qimage.cpp:3621)</a:t>
            </a:r>
          </a:p>
          <a:p>
            <a:pPr marL="114300" indent="0">
              <a:buNone/>
            </a:pPr>
            <a:r>
              <a:rPr lang="en-US" dirty="0"/>
              <a:t>     Address 0xBFFFF0E0 is not </a:t>
            </a:r>
            <a:r>
              <a:rPr lang="en-US" dirty="0" err="1"/>
              <a:t>stack'd</a:t>
            </a:r>
            <a:r>
              <a:rPr lang="en-US" dirty="0"/>
              <a:t>, </a:t>
            </a:r>
            <a:r>
              <a:rPr lang="en-US" dirty="0" err="1"/>
              <a:t>malloc'd</a:t>
            </a:r>
            <a:r>
              <a:rPr lang="en-US" dirty="0"/>
              <a:t> or </a:t>
            </a:r>
            <a:r>
              <a:rPr lang="en-US" dirty="0" err="1" smtClean="0"/>
              <a:t>free’d</a:t>
            </a:r>
            <a:endParaRPr lang="en-US" dirty="0"/>
          </a:p>
          <a:p>
            <a:r>
              <a:rPr lang="en-US" dirty="0"/>
              <a:t>This happens when your program reads or writes memory at a place which </a:t>
            </a:r>
            <a:r>
              <a:rPr lang="en-US" dirty="0" err="1"/>
              <a:t>Memcheck</a:t>
            </a:r>
            <a:r>
              <a:rPr lang="en-US" dirty="0"/>
              <a:t> reckons it shouldn't. </a:t>
            </a:r>
            <a:endParaRPr lang="en-US" dirty="0" smtClean="0"/>
          </a:p>
          <a:p>
            <a:pPr lvl="1"/>
            <a:r>
              <a:rPr lang="en-US" dirty="0"/>
              <a:t>I</a:t>
            </a:r>
            <a:r>
              <a:rPr lang="en-US" dirty="0" smtClean="0"/>
              <a:t>f </a:t>
            </a:r>
            <a:r>
              <a:rPr lang="en-US" dirty="0"/>
              <a:t>it points into a block of memory which has already been freed, you'll be informed of this, and also where the block was </a:t>
            </a:r>
            <a:r>
              <a:rPr lang="en-US" dirty="0" err="1"/>
              <a:t>free'd</a:t>
            </a:r>
            <a:r>
              <a:rPr lang="en-US" dirty="0"/>
              <a:t> </a:t>
            </a:r>
            <a:r>
              <a:rPr lang="en-US" dirty="0" smtClean="0"/>
              <a:t>at.</a:t>
            </a:r>
          </a:p>
          <a:p>
            <a:pPr lvl="1"/>
            <a:r>
              <a:rPr lang="en-US" dirty="0"/>
              <a:t>Likewise, if it </a:t>
            </a:r>
            <a:r>
              <a:rPr lang="en-US" dirty="0" smtClean="0"/>
              <a:t>is just </a:t>
            </a:r>
            <a:r>
              <a:rPr lang="en-US" dirty="0"/>
              <a:t>off the end of a </a:t>
            </a:r>
            <a:r>
              <a:rPr lang="en-US" dirty="0" err="1"/>
              <a:t>malloc'd</a:t>
            </a:r>
            <a:r>
              <a:rPr lang="en-US" dirty="0"/>
              <a:t> block, a common result of off-by-one-errors in array subscripting, you'll be informed of this fact, and also where the block was </a:t>
            </a:r>
            <a:r>
              <a:rPr lang="en-US" dirty="0" err="1"/>
              <a:t>malloc'd</a:t>
            </a:r>
            <a:r>
              <a:rPr lang="en-US" dirty="0"/>
              <a:t>.</a:t>
            </a:r>
            <a:endParaRPr lang="en-US" dirty="0" smtClean="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400973991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uninitialized values</a:t>
            </a:r>
            <a:endParaRPr lang="en-US" dirty="0"/>
          </a:p>
        </p:txBody>
      </p:sp>
      <p:sp>
        <p:nvSpPr>
          <p:cNvPr id="3" name="Content Placeholder 2"/>
          <p:cNvSpPr>
            <a:spLocks noGrp="1"/>
          </p:cNvSpPr>
          <p:nvPr>
            <p:ph idx="1"/>
          </p:nvPr>
        </p:nvSpPr>
        <p:spPr/>
        <p:txBody>
          <a:bodyPr/>
          <a:lstStyle/>
          <a:p>
            <a:r>
              <a:rPr lang="en-US" dirty="0"/>
              <a:t>Conditional jump or move depends on </a:t>
            </a:r>
            <a:r>
              <a:rPr lang="en-US" dirty="0" err="1"/>
              <a:t>uninitialised</a:t>
            </a:r>
            <a:r>
              <a:rPr lang="en-US" dirty="0"/>
              <a:t> value(s)</a:t>
            </a:r>
          </a:p>
          <a:p>
            <a:pPr marL="114300" indent="0">
              <a:buNone/>
            </a:pPr>
            <a:r>
              <a:rPr lang="fi-FI" dirty="0"/>
              <a:t>     </a:t>
            </a:r>
            <a:r>
              <a:rPr lang="fi-FI" dirty="0" smtClean="0"/>
              <a:t>	at </a:t>
            </a:r>
            <a:r>
              <a:rPr lang="fi-FI" dirty="0"/>
              <a:t>0x402DFA94: _</a:t>
            </a:r>
            <a:r>
              <a:rPr lang="fi-FI" dirty="0" err="1"/>
              <a:t>IO_vfprintf</a:t>
            </a:r>
            <a:r>
              <a:rPr lang="fi-FI" dirty="0"/>
              <a:t> (_itoa.h:49)</a:t>
            </a:r>
          </a:p>
          <a:p>
            <a:pPr marL="114300" indent="0">
              <a:buNone/>
            </a:pPr>
            <a:r>
              <a:rPr lang="en-US" dirty="0"/>
              <a:t>    </a:t>
            </a:r>
            <a:r>
              <a:rPr lang="en-US" dirty="0" smtClean="0"/>
              <a:t>	by </a:t>
            </a:r>
            <a:r>
              <a:rPr lang="en-US" dirty="0"/>
              <a:t>0x402E8476: _</a:t>
            </a:r>
            <a:r>
              <a:rPr lang="en-US" dirty="0" err="1"/>
              <a:t>IO_printf</a:t>
            </a:r>
            <a:r>
              <a:rPr lang="en-US" dirty="0"/>
              <a:t> (printf.c:36)</a:t>
            </a:r>
          </a:p>
          <a:p>
            <a:pPr marL="114300" indent="0">
              <a:buNone/>
            </a:pPr>
            <a:r>
              <a:rPr lang="en-US" dirty="0"/>
              <a:t>     </a:t>
            </a:r>
            <a:r>
              <a:rPr lang="en-US" dirty="0" smtClean="0"/>
              <a:t>	by </a:t>
            </a:r>
            <a:r>
              <a:rPr lang="en-US" dirty="0"/>
              <a:t>0x8048472: main (tests/manuel1.c:8)</a:t>
            </a:r>
          </a:p>
          <a:p>
            <a:pPr marL="114300" indent="0">
              <a:buNone/>
            </a:pPr>
            <a:r>
              <a:rPr lang="en-US" dirty="0"/>
              <a:t>     </a:t>
            </a:r>
            <a:r>
              <a:rPr lang="en-US" dirty="0" smtClean="0"/>
              <a:t>	by </a:t>
            </a:r>
            <a:r>
              <a:rPr lang="en-US" dirty="0"/>
              <a:t>0x402A6E5E: __</a:t>
            </a:r>
            <a:r>
              <a:rPr lang="en-US" dirty="0" err="1"/>
              <a:t>libc_start_main</a:t>
            </a:r>
            <a:r>
              <a:rPr lang="en-US" dirty="0"/>
              <a:t> (libc-start.c:129</a:t>
            </a:r>
            <a:r>
              <a:rPr lang="en-US" dirty="0" smtClean="0"/>
              <a:t>)</a:t>
            </a:r>
          </a:p>
          <a:p>
            <a:r>
              <a:rPr lang="en-US" dirty="0" err="1"/>
              <a:t>int</a:t>
            </a:r>
            <a:r>
              <a:rPr lang="en-US" dirty="0"/>
              <a:t> main(</a:t>
            </a:r>
            <a:r>
              <a:rPr lang="en-US" dirty="0" smtClean="0"/>
              <a:t>) </a:t>
            </a:r>
          </a:p>
          <a:p>
            <a:pPr marL="114300" indent="0">
              <a:buNone/>
            </a:pPr>
            <a:r>
              <a:rPr lang="en-US" dirty="0"/>
              <a:t> </a:t>
            </a:r>
            <a:r>
              <a:rPr lang="en-US" dirty="0" smtClean="0"/>
              <a:t>  {</a:t>
            </a:r>
            <a:endParaRPr lang="en-US" dirty="0"/>
          </a:p>
          <a:p>
            <a:pPr marL="114300" indent="0">
              <a:buNone/>
            </a:pPr>
            <a:r>
              <a:rPr lang="da-DK" dirty="0"/>
              <a:t>    </a:t>
            </a:r>
            <a:r>
              <a:rPr lang="da-DK" dirty="0" smtClean="0"/>
              <a:t>     </a:t>
            </a:r>
            <a:r>
              <a:rPr lang="da-DK" dirty="0" err="1" smtClean="0"/>
              <a:t>int</a:t>
            </a:r>
            <a:r>
              <a:rPr lang="da-DK" dirty="0" smtClean="0"/>
              <a:t> </a:t>
            </a:r>
            <a:r>
              <a:rPr lang="da-DK" dirty="0"/>
              <a:t>x;</a:t>
            </a:r>
          </a:p>
          <a:p>
            <a:pPr marL="114300" indent="0">
              <a:buNone/>
            </a:pPr>
            <a:r>
              <a:rPr lang="en-US" dirty="0"/>
              <a:t>    </a:t>
            </a:r>
            <a:r>
              <a:rPr lang="en-US" dirty="0" smtClean="0"/>
              <a:t>     </a:t>
            </a:r>
            <a:r>
              <a:rPr lang="en-US" dirty="0" err="1" smtClean="0"/>
              <a:t>printf</a:t>
            </a:r>
            <a:r>
              <a:rPr lang="en-US" dirty="0" smtClean="0"/>
              <a:t> </a:t>
            </a:r>
            <a:r>
              <a:rPr lang="en-US" dirty="0"/>
              <a:t>("x = %d\n", x);</a:t>
            </a:r>
          </a:p>
          <a:p>
            <a:pPr marL="114300" indent="0">
              <a:buNone/>
            </a:pPr>
            <a:r>
              <a:rPr lang="en-US" dirty="0"/>
              <a:t>  </a:t>
            </a:r>
            <a:r>
              <a:rPr lang="en-US" dirty="0" smtClean="0"/>
              <a:t>  }</a:t>
            </a:r>
            <a:endParaRPr lang="en-US" dirty="0"/>
          </a:p>
          <a:p>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4504339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values in </a:t>
            </a:r>
            <a:r>
              <a:rPr lang="en-US" dirty="0" err="1" smtClean="0"/>
              <a:t>syscalls</a:t>
            </a:r>
            <a:endParaRPr lang="en-US" dirty="0"/>
          </a:p>
        </p:txBody>
      </p:sp>
      <p:sp>
        <p:nvSpPr>
          <p:cNvPr id="3" name="Content Placeholder 2"/>
          <p:cNvSpPr>
            <a:spLocks noGrp="1"/>
          </p:cNvSpPr>
          <p:nvPr>
            <p:ph idx="1"/>
          </p:nvPr>
        </p:nvSpPr>
        <p:spPr/>
        <p:txBody>
          <a:bodyPr/>
          <a:lstStyle/>
          <a:p>
            <a:r>
              <a:rPr lang="en-US" dirty="0" err="1"/>
              <a:t>Memcheck</a:t>
            </a:r>
            <a:r>
              <a:rPr lang="en-US" dirty="0"/>
              <a:t> checks all parameters to system calls:</a:t>
            </a:r>
          </a:p>
          <a:p>
            <a:pPr lvl="1"/>
            <a:r>
              <a:rPr lang="en-US" dirty="0"/>
              <a:t>It checks all the direct parameters themselves, whether they are </a:t>
            </a:r>
            <a:r>
              <a:rPr lang="en-US" dirty="0" smtClean="0"/>
              <a:t>initialized</a:t>
            </a:r>
            <a:r>
              <a:rPr lang="en-US" dirty="0"/>
              <a:t>.</a:t>
            </a:r>
          </a:p>
          <a:p>
            <a:pPr lvl="1"/>
            <a:r>
              <a:rPr lang="en-US" dirty="0" smtClean="0"/>
              <a:t>If a </a:t>
            </a:r>
            <a:r>
              <a:rPr lang="en-US" dirty="0"/>
              <a:t>system call needs to read from a buffer provided by your program, </a:t>
            </a:r>
            <a:r>
              <a:rPr lang="en-US" dirty="0" err="1"/>
              <a:t>Memcheck</a:t>
            </a:r>
            <a:r>
              <a:rPr lang="en-US" dirty="0"/>
              <a:t> checks that the entire buffer is addressable and its contents are </a:t>
            </a:r>
            <a:r>
              <a:rPr lang="en-US" dirty="0" smtClean="0"/>
              <a:t>initialized</a:t>
            </a:r>
            <a:r>
              <a:rPr lang="en-US" dirty="0"/>
              <a:t>.</a:t>
            </a:r>
          </a:p>
          <a:p>
            <a:pPr lvl="1"/>
            <a:r>
              <a:rPr lang="en-US" dirty="0" smtClean="0"/>
              <a:t>If </a:t>
            </a:r>
            <a:r>
              <a:rPr lang="en-US" dirty="0"/>
              <a:t>the system call needs to write to a user-supplied buffer, </a:t>
            </a:r>
            <a:r>
              <a:rPr lang="en-US" dirty="0" err="1"/>
              <a:t>Memcheck</a:t>
            </a:r>
            <a:r>
              <a:rPr lang="en-US" dirty="0"/>
              <a:t> checks that the buffer is addressable.</a:t>
            </a:r>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174204216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Illegal frees</a:t>
            </a:r>
            <a:endParaRPr lang="en-US" dirty="0"/>
          </a:p>
        </p:txBody>
      </p:sp>
      <p:sp>
        <p:nvSpPr>
          <p:cNvPr id="3" name="Content Placeholder 2"/>
          <p:cNvSpPr>
            <a:spLocks noGrp="1"/>
          </p:cNvSpPr>
          <p:nvPr>
            <p:ph idx="1"/>
          </p:nvPr>
        </p:nvSpPr>
        <p:spPr/>
        <p:txBody>
          <a:bodyPr>
            <a:normAutofit/>
          </a:bodyPr>
          <a:lstStyle/>
          <a:p>
            <a:r>
              <a:rPr lang="en-US" dirty="0"/>
              <a:t>Invalid free()</a:t>
            </a:r>
          </a:p>
          <a:p>
            <a:pPr marL="114300" indent="0">
              <a:buNone/>
            </a:pPr>
            <a:r>
              <a:rPr lang="en-US" dirty="0"/>
              <a:t>   </a:t>
            </a:r>
            <a:r>
              <a:rPr lang="en-US" dirty="0" smtClean="0"/>
              <a:t>	at </a:t>
            </a:r>
            <a:r>
              <a:rPr lang="en-US" dirty="0"/>
              <a:t>0x4004FFDF: free (vg_clientmalloc.c:577)</a:t>
            </a:r>
          </a:p>
          <a:p>
            <a:pPr marL="114300" indent="0">
              <a:buNone/>
            </a:pPr>
            <a:r>
              <a:rPr lang="en-US" dirty="0"/>
              <a:t>   </a:t>
            </a:r>
            <a:r>
              <a:rPr lang="en-US" dirty="0" smtClean="0"/>
              <a:t>	by 0x80484C7</a:t>
            </a:r>
            <a:r>
              <a:rPr lang="en-US" dirty="0"/>
              <a:t>: main (tests/doublefree.c:10)</a:t>
            </a:r>
          </a:p>
          <a:p>
            <a:pPr marL="114300" indent="0">
              <a:buNone/>
            </a:pPr>
            <a:r>
              <a:rPr lang="en-US" dirty="0"/>
              <a:t> </a:t>
            </a:r>
            <a:r>
              <a:rPr lang="en-US" dirty="0" smtClean="0"/>
              <a:t> Address </a:t>
            </a:r>
            <a:r>
              <a:rPr lang="en-US" dirty="0"/>
              <a:t>0x3807F7B4 is 0 bytes inside a block of size 177 </a:t>
            </a:r>
            <a:r>
              <a:rPr lang="en-US" dirty="0" smtClean="0"/>
              <a:t> </a:t>
            </a:r>
            <a:r>
              <a:rPr lang="en-US" dirty="0" err="1" smtClean="0"/>
              <a:t>free'd</a:t>
            </a:r>
            <a:endParaRPr lang="en-US" dirty="0"/>
          </a:p>
          <a:p>
            <a:pPr marL="114300" indent="0">
              <a:buNone/>
            </a:pPr>
            <a:r>
              <a:rPr lang="en-US" dirty="0"/>
              <a:t>   </a:t>
            </a:r>
            <a:r>
              <a:rPr lang="en-US" dirty="0" smtClean="0"/>
              <a:t>	at </a:t>
            </a:r>
            <a:r>
              <a:rPr lang="en-US" dirty="0"/>
              <a:t>0x4004FFDF: free (vg_clientmalloc.c:577)</a:t>
            </a:r>
          </a:p>
          <a:p>
            <a:pPr marL="114300" indent="0">
              <a:buNone/>
            </a:pPr>
            <a:r>
              <a:rPr lang="en-US" dirty="0"/>
              <a:t>   </a:t>
            </a:r>
            <a:r>
              <a:rPr lang="en-US" dirty="0" smtClean="0"/>
              <a:t>	by </a:t>
            </a:r>
            <a:r>
              <a:rPr lang="en-US" dirty="0"/>
              <a:t>0x80484C7: main (tests/doublefree.c:10</a:t>
            </a:r>
            <a:r>
              <a:rPr lang="en-US" dirty="0" smtClean="0"/>
              <a:t>)</a:t>
            </a:r>
          </a:p>
          <a:p>
            <a:r>
              <a:rPr lang="en-US" dirty="0" err="1"/>
              <a:t>Memcheck</a:t>
            </a:r>
            <a:r>
              <a:rPr lang="en-US" dirty="0"/>
              <a:t> keeps track of the blocks allocated by your program with </a:t>
            </a:r>
            <a:r>
              <a:rPr lang="en-US" dirty="0" err="1" smtClean="0"/>
              <a:t>malloc</a:t>
            </a:r>
            <a:r>
              <a:rPr lang="en-US" dirty="0" smtClean="0"/>
              <a:t>, </a:t>
            </a:r>
            <a:r>
              <a:rPr lang="en-US" dirty="0"/>
              <a:t>so it can know exactly whether or not the argument to </a:t>
            </a:r>
            <a:r>
              <a:rPr lang="en-US" dirty="0" smtClean="0"/>
              <a:t>free is </a:t>
            </a:r>
            <a:r>
              <a:rPr lang="en-US" dirty="0"/>
              <a:t>legitimate or not. </a:t>
            </a:r>
            <a:endParaRPr lang="en-US" dirty="0" smtClean="0"/>
          </a:p>
          <a:p>
            <a:r>
              <a:rPr lang="en-US" dirty="0" smtClean="0"/>
              <a:t>Here</a:t>
            </a:r>
            <a:r>
              <a:rPr lang="en-US" dirty="0"/>
              <a:t>, this test program has freed the same block twice. As with the illegal read/write errors, </a:t>
            </a:r>
            <a:r>
              <a:rPr lang="en-US" dirty="0" err="1"/>
              <a:t>Memcheck</a:t>
            </a:r>
            <a:r>
              <a:rPr lang="en-US" dirty="0"/>
              <a:t> attempts to make sense of the address </a:t>
            </a:r>
            <a:r>
              <a:rPr lang="en-US" dirty="0" smtClean="0"/>
              <a:t>freed.</a:t>
            </a:r>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64488284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leak detection</a:t>
            </a:r>
            <a:endParaRPr lang="en-US" dirty="0"/>
          </a:p>
        </p:txBody>
      </p:sp>
      <p:sp>
        <p:nvSpPr>
          <p:cNvPr id="3" name="Content Placeholder 2"/>
          <p:cNvSpPr>
            <a:spLocks noGrp="1"/>
          </p:cNvSpPr>
          <p:nvPr>
            <p:ph idx="1"/>
          </p:nvPr>
        </p:nvSpPr>
        <p:spPr/>
        <p:txBody>
          <a:bodyPr/>
          <a:lstStyle/>
          <a:p>
            <a:r>
              <a:rPr lang="en-US" dirty="0" err="1"/>
              <a:t>Memcheck</a:t>
            </a:r>
            <a:r>
              <a:rPr lang="en-US" dirty="0"/>
              <a:t> keeps track of all heap blocks issued in response to calls to </a:t>
            </a:r>
            <a:r>
              <a:rPr lang="en-US" dirty="0" err="1" smtClean="0"/>
              <a:t>malloc</a:t>
            </a:r>
            <a:r>
              <a:rPr lang="en-US" dirty="0" smtClean="0"/>
              <a:t>(). </a:t>
            </a:r>
            <a:r>
              <a:rPr lang="en-US" dirty="0"/>
              <a:t>So when the program exits, it knows which blocks have not been freed</a:t>
            </a:r>
            <a:r>
              <a:rPr lang="en-US" dirty="0" smtClean="0"/>
              <a:t>.</a:t>
            </a:r>
          </a:p>
          <a:p>
            <a:r>
              <a:rPr lang="en-US" dirty="0" smtClean="0"/>
              <a:t>For each </a:t>
            </a:r>
            <a:r>
              <a:rPr lang="en-US" dirty="0"/>
              <a:t>remaining block, </a:t>
            </a:r>
            <a:r>
              <a:rPr lang="en-US" dirty="0" err="1"/>
              <a:t>Memcheck</a:t>
            </a:r>
            <a:r>
              <a:rPr lang="en-US" dirty="0"/>
              <a:t> determines if the block is reachable from pointers within the root-set. </a:t>
            </a:r>
          </a:p>
          <a:p>
            <a:r>
              <a:rPr lang="en-US" dirty="0" smtClean="0"/>
              <a:t>The </a:t>
            </a:r>
            <a:r>
              <a:rPr lang="en-US" dirty="0"/>
              <a:t>root-set consists </a:t>
            </a:r>
            <a:r>
              <a:rPr lang="en-US" dirty="0" smtClean="0"/>
              <a:t>of:</a:t>
            </a:r>
          </a:p>
          <a:p>
            <a:pPr lvl="1"/>
            <a:r>
              <a:rPr lang="en-US" dirty="0" smtClean="0"/>
              <a:t>General </a:t>
            </a:r>
            <a:r>
              <a:rPr lang="en-US" dirty="0"/>
              <a:t>purpose registers of all </a:t>
            </a:r>
            <a:r>
              <a:rPr lang="en-US" dirty="0" smtClean="0"/>
              <a:t>threads</a:t>
            </a:r>
          </a:p>
          <a:p>
            <a:pPr lvl="1"/>
            <a:r>
              <a:rPr lang="en-US" dirty="0" smtClean="0"/>
              <a:t>Initialized</a:t>
            </a:r>
            <a:r>
              <a:rPr lang="en-US" dirty="0"/>
              <a:t>, aligned, pointer-sized data words in accessible client memory, including stacks.</a:t>
            </a:r>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274353206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Leak summary messages</a:t>
            </a:r>
            <a:endParaRPr lang="en-US" dirty="0"/>
          </a:p>
        </p:txBody>
      </p:sp>
      <p:sp>
        <p:nvSpPr>
          <p:cNvPr id="3" name="Content Placeholder 2"/>
          <p:cNvSpPr>
            <a:spLocks noGrp="1"/>
          </p:cNvSpPr>
          <p:nvPr>
            <p:ph idx="1"/>
          </p:nvPr>
        </p:nvSpPr>
        <p:spPr/>
        <p:txBody>
          <a:bodyPr>
            <a:normAutofit/>
          </a:bodyPr>
          <a:lstStyle/>
          <a:p>
            <a:r>
              <a:rPr lang="en-US" dirty="0"/>
              <a:t>"Still </a:t>
            </a:r>
            <a:r>
              <a:rPr lang="en-US" dirty="0" smtClean="0"/>
              <a:t>reachable”</a:t>
            </a:r>
          </a:p>
          <a:p>
            <a:pPr lvl="1"/>
            <a:r>
              <a:rPr lang="en-US" dirty="0" smtClean="0"/>
              <a:t>A </a:t>
            </a:r>
            <a:r>
              <a:rPr lang="en-US" dirty="0"/>
              <a:t>start-pointer or chain of start-pointers to the block is found. </a:t>
            </a:r>
            <a:endParaRPr lang="en-US" dirty="0" smtClean="0"/>
          </a:p>
          <a:p>
            <a:pPr lvl="1"/>
            <a:r>
              <a:rPr lang="en-US" dirty="0" smtClean="0"/>
              <a:t>Since </a:t>
            </a:r>
            <a:r>
              <a:rPr lang="en-US" dirty="0"/>
              <a:t>the block is still pointed at, the programmer could, at least in principle, have freed it before program exit. </a:t>
            </a:r>
            <a:endParaRPr lang="en-US" dirty="0" smtClean="0"/>
          </a:p>
          <a:p>
            <a:pPr lvl="1"/>
            <a:r>
              <a:rPr lang="en-US" dirty="0" smtClean="0"/>
              <a:t>Very </a:t>
            </a:r>
            <a:r>
              <a:rPr lang="en-US" dirty="0"/>
              <a:t>common and arguably not a </a:t>
            </a:r>
            <a:r>
              <a:rPr lang="en-US" dirty="0" smtClean="0"/>
              <a:t>problem.</a:t>
            </a:r>
          </a:p>
          <a:p>
            <a:r>
              <a:rPr lang="en-US" dirty="0" smtClean="0"/>
              <a:t>"</a:t>
            </a:r>
            <a:r>
              <a:rPr lang="en-US" dirty="0"/>
              <a:t>Definitely </a:t>
            </a:r>
            <a:r>
              <a:rPr lang="en-US" dirty="0" smtClean="0"/>
              <a:t>lost”</a:t>
            </a:r>
          </a:p>
          <a:p>
            <a:pPr lvl="1"/>
            <a:r>
              <a:rPr lang="en-US" dirty="0" smtClean="0"/>
              <a:t>This </a:t>
            </a:r>
            <a:r>
              <a:rPr lang="en-US" dirty="0"/>
              <a:t>means that no pointer to the block can be found</a:t>
            </a:r>
            <a:r>
              <a:rPr lang="en-US" dirty="0" smtClean="0"/>
              <a:t>.</a:t>
            </a:r>
          </a:p>
          <a:p>
            <a:pPr lvl="1"/>
            <a:r>
              <a:rPr lang="en-US" dirty="0" smtClean="0"/>
              <a:t>The </a:t>
            </a:r>
            <a:r>
              <a:rPr lang="en-US" dirty="0"/>
              <a:t>block is classified as "lost", because the programmer could not possibly have freed it at program exit, since no pointer to it exists. </a:t>
            </a:r>
            <a:endParaRPr lang="en-US" dirty="0" smtClean="0"/>
          </a:p>
          <a:p>
            <a:pPr lvl="1"/>
            <a:r>
              <a:rPr lang="en-US" dirty="0" smtClean="0"/>
              <a:t>This </a:t>
            </a:r>
            <a:r>
              <a:rPr lang="en-US" dirty="0"/>
              <a:t>is likely a symptom of having lost the pointer at some earlier point in the program. </a:t>
            </a:r>
            <a:endParaRPr lang="en-US" dirty="0" smtClean="0"/>
          </a:p>
          <a:p>
            <a:pPr lvl="1"/>
            <a:r>
              <a:rPr lang="en-US" dirty="0" smtClean="0"/>
              <a:t>Such </a:t>
            </a:r>
            <a:r>
              <a:rPr lang="en-US" dirty="0"/>
              <a:t>cases should be </a:t>
            </a:r>
            <a:r>
              <a:rPr lang="en-US" dirty="0" smtClean="0"/>
              <a:t>fixed.</a:t>
            </a:r>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285022765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Leak summary messages</a:t>
            </a:r>
            <a:endParaRPr lang="en-US" dirty="0"/>
          </a:p>
        </p:txBody>
      </p:sp>
      <p:sp>
        <p:nvSpPr>
          <p:cNvPr id="3" name="Content Placeholder 2"/>
          <p:cNvSpPr>
            <a:spLocks noGrp="1"/>
          </p:cNvSpPr>
          <p:nvPr>
            <p:ph idx="1"/>
          </p:nvPr>
        </p:nvSpPr>
        <p:spPr/>
        <p:txBody>
          <a:bodyPr/>
          <a:lstStyle/>
          <a:p>
            <a:r>
              <a:rPr lang="en-US" dirty="0"/>
              <a:t>"Indirectly lost". </a:t>
            </a:r>
          </a:p>
          <a:p>
            <a:pPr lvl="1"/>
            <a:r>
              <a:rPr lang="en-US" dirty="0"/>
              <a:t>This means that the block is lost, not because there are no pointers to it, but rather because all the blocks that point to it are themselves lost. For example, if you have a binary tree and the root node is lost, all its children nodes will be indirectly lost. </a:t>
            </a:r>
          </a:p>
          <a:p>
            <a:pPr lvl="1"/>
            <a:r>
              <a:rPr lang="en-US" dirty="0"/>
              <a:t>Because the problem will disappear if the definitely lost block that caused the indirect leak is fixed, </a:t>
            </a:r>
            <a:r>
              <a:rPr lang="en-US" dirty="0" err="1"/>
              <a:t>Memcheck</a:t>
            </a:r>
            <a:r>
              <a:rPr lang="en-US" dirty="0"/>
              <a:t> won't report such blocks individually unless --show-reachable=yes is specified.</a:t>
            </a:r>
          </a:p>
          <a:p>
            <a:r>
              <a:rPr lang="en-US" dirty="0"/>
              <a:t>"Possibly lost”</a:t>
            </a:r>
          </a:p>
          <a:p>
            <a:pPr lvl="1"/>
            <a:r>
              <a:rPr lang="en-US" dirty="0"/>
              <a:t>Complicated. Read about it in </a:t>
            </a:r>
            <a:r>
              <a:rPr lang="en-US" dirty="0" err="1"/>
              <a:t>Valgrind’s</a:t>
            </a:r>
            <a:r>
              <a:rPr lang="en-US" dirty="0"/>
              <a:t> documentation. </a:t>
            </a:r>
          </a:p>
          <a:p>
            <a:pPr lvl="1"/>
            <a:r>
              <a:rPr lang="en-US" dirty="0"/>
              <a:t>In general, you shouldn’t have “Possibly lost” blocks in </a:t>
            </a:r>
            <a:r>
              <a:rPr lang="en-US" dirty="0" smtClean="0"/>
              <a:t>your </a:t>
            </a:r>
            <a:r>
              <a:rPr lang="en-US" dirty="0"/>
              <a:t>program.</a:t>
            </a:r>
          </a:p>
          <a:p>
            <a:endParaRPr lang="en-US" dirty="0"/>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315600254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Debugging with </a:t>
            </a:r>
            <a:r>
              <a:rPr lang="en-US" dirty="0" err="1" smtClean="0"/>
              <a:t>Valgrind</a:t>
            </a:r>
            <a:endParaRPr lang="en-US" dirty="0"/>
          </a:p>
        </p:txBody>
      </p:sp>
      <p:sp>
        <p:nvSpPr>
          <p:cNvPr id="3" name="Content Placeholder 2"/>
          <p:cNvSpPr>
            <a:spLocks noGrp="1"/>
          </p:cNvSpPr>
          <p:nvPr>
            <p:ph idx="1"/>
          </p:nvPr>
        </p:nvSpPr>
        <p:spPr/>
        <p:txBody>
          <a:bodyPr/>
          <a:lstStyle/>
          <a:p>
            <a:r>
              <a:rPr lang="en-US" dirty="0" smtClean="0"/>
              <a:t>If you see garbled stack contents in your debug messages, it’s time to fire up </a:t>
            </a:r>
            <a:r>
              <a:rPr lang="en-US" dirty="0" err="1" smtClean="0"/>
              <a:t>Valgrind</a:t>
            </a:r>
            <a:r>
              <a:rPr lang="en-US" dirty="0" smtClean="0"/>
              <a:t>.</a:t>
            </a:r>
          </a:p>
          <a:p>
            <a:pPr lvl="1"/>
            <a:r>
              <a:rPr lang="en-US" dirty="0" smtClean="0"/>
              <a:t>“TCP header length is 800192543223”</a:t>
            </a:r>
          </a:p>
          <a:p>
            <a:r>
              <a:rPr lang="en-US" dirty="0" smtClean="0"/>
              <a:t>Useful for profiling your programs before submission.</a:t>
            </a:r>
          </a:p>
          <a:p>
            <a:pPr lvl="1"/>
            <a:r>
              <a:rPr lang="en-US" dirty="0" smtClean="0"/>
              <a:t>Part of your grade depends on code quality, including proper memory management.</a:t>
            </a:r>
          </a:p>
          <a:p>
            <a:pPr lvl="1"/>
            <a:r>
              <a:rPr lang="en-US" dirty="0" smtClean="0"/>
              <a:t>Inspect your program for memory leaks before turning in.</a:t>
            </a:r>
          </a:p>
        </p:txBody>
      </p:sp>
      <p:sp>
        <p:nvSpPr>
          <p:cNvPr id="4" name="Footer Placeholder 3"/>
          <p:cNvSpPr>
            <a:spLocks noGrp="1"/>
          </p:cNvSpPr>
          <p:nvPr>
            <p:ph type="ftr" sz="quarter" idx="11"/>
          </p:nvPr>
        </p:nvSpPr>
        <p:spPr/>
        <p:txBody>
          <a:bodyPr/>
          <a:lstStyle/>
          <a:p>
            <a:r>
              <a:rPr lang="en-US" smtClean="0"/>
              <a:t>CS168 - Debugging Helpsession</a:t>
            </a:r>
            <a:endParaRPr lang="en-US"/>
          </a:p>
        </p:txBody>
      </p:sp>
    </p:spTree>
    <p:extLst>
      <p:ext uri="{BB962C8B-B14F-4D97-AF65-F5344CB8AC3E}">
        <p14:creationId xmlns:p14="http://schemas.microsoft.com/office/powerpoint/2010/main" val="128714815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1887</TotalTime>
  <Words>2578</Words>
  <Application>Microsoft Macintosh PowerPoint</Application>
  <PresentationFormat>On-screen Show (4:3)</PresentationFormat>
  <Paragraphs>288</Paragraphs>
  <Slides>29</Slides>
  <Notes>5</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Adjacency</vt:lpstr>
      <vt:lpstr>CS168: Debugging</vt:lpstr>
      <vt:lpstr>GDB: The GNU Debugger</vt:lpstr>
      <vt:lpstr>Program Compilation</vt:lpstr>
      <vt:lpstr>Analyzing a Segfault</vt:lpstr>
      <vt:lpstr>Analyzing a Segfault</vt:lpstr>
      <vt:lpstr>Using GDB</vt:lpstr>
      <vt:lpstr>Using GDB</vt:lpstr>
      <vt:lpstr>GDB Commands</vt:lpstr>
      <vt:lpstr>GDB Commands</vt:lpstr>
      <vt:lpstr>Attaching to a Running Process</vt:lpstr>
      <vt:lpstr>Watchpoints</vt:lpstr>
      <vt:lpstr>Conditional Breakpoints</vt:lpstr>
      <vt:lpstr>Printing Data</vt:lpstr>
      <vt:lpstr>Examining Stack Frames</vt:lpstr>
      <vt:lpstr>DEMO</vt:lpstr>
      <vt:lpstr>Wireshark</vt:lpstr>
      <vt:lpstr>Wireshark Setup</vt:lpstr>
      <vt:lpstr>Capture Filters</vt:lpstr>
      <vt:lpstr>DEMO</vt:lpstr>
      <vt:lpstr>Valgrind</vt:lpstr>
      <vt:lpstr>Running Valgrind</vt:lpstr>
      <vt:lpstr>Illegal read/write errors</vt:lpstr>
      <vt:lpstr>Use of uninitialized values</vt:lpstr>
      <vt:lpstr>Use of values in syscalls</vt:lpstr>
      <vt:lpstr>Illegal frees</vt:lpstr>
      <vt:lpstr>Memory leak detection</vt:lpstr>
      <vt:lpstr>Leak summary messages</vt:lpstr>
      <vt:lpstr>Leak summary messages</vt:lpstr>
      <vt:lpstr>Debugging with Valgrind</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CS168: Debugging</dc:title>
  <dc:creator>Stephen Poletto</dc:creator>
  <cp:lastModifiedBy>Stephen Poletto</cp:lastModifiedBy>
  <cp:revision>178</cp:revision>
  <dcterms:created xsi:type="dcterms:W3CDTF">2012-01-21T19:49:27Z</dcterms:created>
  <dcterms:modified xsi:type="dcterms:W3CDTF">2012-02-14T14:32:08Z</dcterms:modified>
</cp:coreProperties>
</file>