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61" r:id="rId3"/>
    <p:sldId id="263" r:id="rId4"/>
    <p:sldId id="271" r:id="rId5"/>
    <p:sldId id="288" r:id="rId6"/>
    <p:sldId id="287" r:id="rId7"/>
    <p:sldId id="273" r:id="rId8"/>
    <p:sldId id="284" r:id="rId9"/>
    <p:sldId id="286" r:id="rId10"/>
    <p:sldId id="294" r:id="rId11"/>
    <p:sldId id="285" r:id="rId12"/>
    <p:sldId id="296" r:id="rId13"/>
    <p:sldId id="289" r:id="rId14"/>
    <p:sldId id="290" r:id="rId15"/>
    <p:sldId id="291" r:id="rId16"/>
    <p:sldId id="292" r:id="rId17"/>
    <p:sldId id="299" r:id="rId18"/>
    <p:sldId id="295" r:id="rId19"/>
    <p:sldId id="297" r:id="rId20"/>
    <p:sldId id="276" r:id="rId21"/>
    <p:sldId id="301" r:id="rId22"/>
    <p:sldId id="298" r:id="rId23"/>
    <p:sldId id="300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02" r:id="rId33"/>
    <p:sldId id="264" r:id="rId34"/>
    <p:sldId id="265" r:id="rId35"/>
    <p:sldId id="266" r:id="rId36"/>
    <p:sldId id="269" r:id="rId37"/>
    <p:sldId id="270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70" d="100"/>
          <a:sy n="70" d="100"/>
        </p:scale>
        <p:origin x="-9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4.xml"/><Relationship Id="rId2" Type="http://schemas.openxmlformats.org/officeDocument/2006/relationships/slide" Target="slides/slide15.xml"/><Relationship Id="rId3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30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Process-based, Thread-based, Event-based, Event-based</a:t>
            </a:r>
            <a:r>
              <a:rPr lang="en-US" baseline="0" dirty="0" smtClean="0"/>
              <a:t> with helpers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Threaded server throughput degradation: This benchmark mea- </a:t>
            </a:r>
            <a:r>
              <a:rPr lang="en-US" dirty="0" err="1" smtClean="0"/>
              <a:t>sures</a:t>
            </a:r>
            <a:r>
              <a:rPr lang="en-US" dirty="0" smtClean="0"/>
              <a:t> a simple threaded server which creates a single thread for each task in the pipeline. After receiving a task, each thread performs an 8 KB read from a disk file; all threads read from the same file, so the data is always in the buffer cache. Threads are pre-allocated in the server to eliminate thread startup overhead from the measurements, and tasks are generated internally to negate network effects. The server is implemented in C and is running on a 4-way 500 MHz Pentium III with 2 GB of memory under Linux 2.2.14. As the number of con- current tasks increases, throughput increases until the number of threads grows large, after which throughput degrades substantially. Response time becomes unbounded as task queue lengths increase; for comparison, we have shown the ideal linear response time curve (note the log scale on the </a:t>
            </a:r>
            <a:r>
              <a:rPr lang="en-US" dirty="0" err="1" smtClean="0"/>
              <a:t>x</a:t>
            </a:r>
            <a:r>
              <a:rPr lang="en-US" dirty="0" smtClean="0"/>
              <a:t> axis).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Event-driven server throughput: This benchmark measures an event-driven version of the server from Figure 2. In this case, the server uses a single thread to process tasks, where each task reads 8 KB from a single disk file. Although the </a:t>
            </a:r>
            <a:r>
              <a:rPr lang="en-US" dirty="0" err="1" smtClean="0"/>
              <a:t>filesystem</a:t>
            </a:r>
            <a:r>
              <a:rPr lang="en-US" dirty="0" smtClean="0"/>
              <a:t> interface provided by the operating system used here (Linux 2.2.14) is blocking, because the disk data is always in the cache, this benchmark estimates the best possible performance from a </a:t>
            </a:r>
            <a:r>
              <a:rPr lang="en-US" dirty="0" err="1" smtClean="0"/>
              <a:t>nonblocking</a:t>
            </a:r>
            <a:r>
              <a:rPr lang="en-US" dirty="0" smtClean="0"/>
              <a:t> disk I/O layer. As the figure shows, throughput remains constant as the load is increased to a very large number of tasks (note the change in the horizontal axis scale from Figure 2), and response time is linear (note the log scale on the </a:t>
            </a:r>
            <a:r>
              <a:rPr lang="en-US" dirty="0" err="1" smtClean="0"/>
              <a:t>x</a:t>
            </a:r>
            <a:r>
              <a:rPr lang="en-US" dirty="0" smtClean="0"/>
              <a:t> axis).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5/6/12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kernel.org/doc/man-pages/online/pages/man4/epoll.4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etf.org/rfc/rfc3548.t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Programming II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programming</a:t>
            </a:r>
          </a:p>
          <a:p>
            <a:pPr lvl="1"/>
            <a:r>
              <a:rPr lang="en-US" dirty="0" smtClean="0"/>
              <a:t>Programming Paradigms</a:t>
            </a:r>
          </a:p>
          <a:p>
            <a:pPr lvl="1"/>
            <a:r>
              <a:rPr lang="en-US" dirty="0" smtClean="0"/>
              <a:t>Programming libraries</a:t>
            </a:r>
          </a:p>
          <a:p>
            <a:r>
              <a:rPr lang="en-US" smtClean="0"/>
              <a:t>Final project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Low-level 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 Family AF_PACKET</a:t>
            </a:r>
          </a:p>
          <a:p>
            <a:pPr lvl="1"/>
            <a:r>
              <a:rPr lang="en-US" dirty="0" smtClean="0"/>
              <a:t>Socket type: SOCK_RAW</a:t>
            </a:r>
          </a:p>
          <a:p>
            <a:pPr lvl="2"/>
            <a:r>
              <a:rPr lang="en-US" dirty="0" smtClean="0"/>
              <a:t>See link-layer (Ethernet) headers. Can send broadcast on a LAN. Can get/create non-IP packets</a:t>
            </a:r>
          </a:p>
          <a:p>
            <a:pPr lvl="1"/>
            <a:r>
              <a:rPr lang="en-US" dirty="0" smtClean="0"/>
              <a:t>Socket type: SOCK_DGRAM</a:t>
            </a:r>
          </a:p>
          <a:p>
            <a:pPr lvl="2"/>
            <a:r>
              <a:rPr lang="en-US" dirty="0" smtClean="0"/>
              <a:t>See IP headers. Can get protocols other than TCP/UDP: ICMP, SCTP, DCCP, your own…</a:t>
            </a:r>
          </a:p>
          <a:p>
            <a:pPr lvl="2"/>
            <a:r>
              <a:rPr lang="en-US" dirty="0" smtClean="0"/>
              <a:t>Can cook your own IP packets</a:t>
            </a:r>
          </a:p>
          <a:p>
            <a:pPr lvl="1"/>
            <a:r>
              <a:rPr lang="en-US" dirty="0" smtClean="0"/>
              <a:t>Must have root privileges to play with these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3003164"/>
            <a:ext cx="756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Building High Performance Servers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need for concurrency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87915"/>
          </a:xfrm>
        </p:spPr>
        <p:txBody>
          <a:bodyPr/>
          <a:lstStyle/>
          <a:p>
            <a:r>
              <a:rPr lang="en-US" dirty="0" smtClean="0"/>
              <a:t>How to improve throughput?</a:t>
            </a:r>
          </a:p>
          <a:p>
            <a:pPr lvl="1"/>
            <a:r>
              <a:rPr lang="en-US" dirty="0" smtClean="0"/>
              <a:t>Decrease latency (throughput </a:t>
            </a:r>
            <a:r>
              <a:rPr lang="en-US" dirty="0" err="1" smtClean="0"/>
              <a:t>α</a:t>
            </a:r>
            <a:r>
              <a:rPr lang="en-US" dirty="0" smtClean="0"/>
              <a:t> 1/latency)</a:t>
            </a:r>
          </a:p>
          <a:p>
            <a:pPr lvl="1"/>
            <a:r>
              <a:rPr lang="en-US" dirty="0" smtClean="0"/>
              <a:t>Hard to do!</a:t>
            </a:r>
          </a:p>
          <a:p>
            <a:pPr lvl="2"/>
            <a:r>
              <a:rPr lang="en-US" dirty="0" smtClean="0"/>
              <a:t>Optimize code (this you should try!)</a:t>
            </a:r>
          </a:p>
          <a:p>
            <a:pPr lvl="2"/>
            <a:r>
              <a:rPr lang="en-US" dirty="0" smtClean="0"/>
              <a:t>Faster processor (no luck here, recently)</a:t>
            </a:r>
          </a:p>
          <a:p>
            <a:pPr lvl="2"/>
            <a:r>
              <a:rPr lang="en-US" dirty="0" smtClean="0"/>
              <a:t>Speed of light isn’t changing anytime soon…</a:t>
            </a:r>
          </a:p>
          <a:p>
            <a:pPr lvl="2"/>
            <a:r>
              <a:rPr lang="en-US" dirty="0" smtClean="0"/>
              <a:t>Disks have to deal with things like inertia!</a:t>
            </a:r>
          </a:p>
          <a:p>
            <a:pPr lvl="1"/>
            <a:r>
              <a:rPr lang="en-US" dirty="0" smtClean="0"/>
              <a:t>Do multiple things at once</a:t>
            </a:r>
          </a:p>
          <a:p>
            <a:r>
              <a:rPr lang="en-US" dirty="0" smtClean="0"/>
              <a:t>Concurrency</a:t>
            </a:r>
          </a:p>
          <a:p>
            <a:pPr lvl="1"/>
            <a:r>
              <a:rPr lang="en-US" dirty="0" smtClean="0"/>
              <a:t>Allows overlapping of computation and I/O</a:t>
            </a:r>
          </a:p>
          <a:p>
            <a:pPr lvl="1"/>
            <a:r>
              <a:rPr lang="en-US" dirty="0" smtClean="0"/>
              <a:t>Allows use of multiple cores, machines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High-performance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13062"/>
            <a:ext cx="7569200" cy="793248"/>
          </a:xfrm>
        </p:spPr>
        <p:txBody>
          <a:bodyPr anchor="t"/>
          <a:lstStyle/>
          <a:p>
            <a:pPr algn="ctr">
              <a:buNone/>
            </a:pPr>
            <a:r>
              <a:rPr lang="en-US" dirty="0" smtClean="0"/>
              <a:t>Common Patterns</a:t>
            </a:r>
            <a:endParaRPr lang="en-US" dirty="0"/>
          </a:p>
        </p:txBody>
      </p:sp>
      <p:pic>
        <p:nvPicPr>
          <p:cNvPr id="4" name="Picture 3" descr="flash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48" y="2302934"/>
            <a:ext cx="3982202" cy="1775847"/>
          </a:xfrm>
          <a:prstGeom prst="rect">
            <a:avLst/>
          </a:prstGeom>
        </p:spPr>
      </p:pic>
      <p:pic>
        <p:nvPicPr>
          <p:cNvPr id="5" name="Picture 4" descr="flash2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603" y="2587862"/>
            <a:ext cx="3964264" cy="1058333"/>
          </a:xfrm>
          <a:prstGeom prst="rect">
            <a:avLst/>
          </a:prstGeom>
        </p:spPr>
      </p:pic>
      <p:pic>
        <p:nvPicPr>
          <p:cNvPr id="6" name="Picture 5" descr="flash3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86" y="4649706"/>
            <a:ext cx="3964264" cy="1058333"/>
          </a:xfrm>
          <a:prstGeom prst="rect">
            <a:avLst/>
          </a:prstGeom>
        </p:spPr>
      </p:pic>
      <p:pic>
        <p:nvPicPr>
          <p:cNvPr id="7" name="Picture 6" descr="flash4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4656" y="4256007"/>
            <a:ext cx="3964264" cy="16144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30167" y="6268535"/>
            <a:ext cx="7126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Figures from </a:t>
            </a:r>
            <a:r>
              <a:rPr lang="en-US" dirty="0" err="1" smtClean="0"/>
              <a:t>Pai</a:t>
            </a:r>
            <a:r>
              <a:rPr lang="en-US" dirty="0" smtClean="0"/>
              <a:t>, et al., 1999 “Flash: An efficient and portable Web server”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34967" y="2118268"/>
            <a:ext cx="1944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Multiple processes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19100" y="2218530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Multiple Threads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30167" y="4280374"/>
            <a:ext cx="2795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  Process Event Driven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04656" y="3911042"/>
            <a:ext cx="403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  Process Event Driven with Helpers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919" y="1509685"/>
            <a:ext cx="8134162" cy="4824307"/>
          </a:xfrm>
        </p:spPr>
        <p:txBody>
          <a:bodyPr>
            <a:normAutofit/>
          </a:bodyPr>
          <a:lstStyle/>
          <a:p>
            <a:r>
              <a:rPr lang="en-US" dirty="0" smtClean="0"/>
              <a:t>Usual model for achieving concurrency</a:t>
            </a:r>
          </a:p>
          <a:p>
            <a:r>
              <a:rPr lang="en-US" dirty="0" smtClean="0"/>
              <a:t>Uniform abstraction for single and multiple cores</a:t>
            </a:r>
          </a:p>
          <a:p>
            <a:r>
              <a:rPr lang="en-US" dirty="0" smtClean="0"/>
              <a:t>Concurrency with locks/</a:t>
            </a:r>
            <a:r>
              <a:rPr lang="en-US" dirty="0" err="1" smtClean="0"/>
              <a:t>mutexes</a:t>
            </a:r>
            <a:endParaRPr lang="en-US" dirty="0" smtClean="0"/>
          </a:p>
          <a:p>
            <a:pPr lvl="1"/>
            <a:r>
              <a:rPr lang="en-US" dirty="0" smtClean="0"/>
              <a:t>Threads may block, hold locks for long time</a:t>
            </a:r>
          </a:p>
          <a:p>
            <a:r>
              <a:rPr lang="en-US" dirty="0" smtClean="0"/>
              <a:t>Easy to reason about</a:t>
            </a:r>
          </a:p>
          <a:p>
            <a:pPr lvl="1"/>
            <a:r>
              <a:rPr lang="en-US" dirty="0" smtClean="0"/>
              <a:t>Each thread has own stack</a:t>
            </a:r>
          </a:p>
          <a:p>
            <a:r>
              <a:rPr lang="en-US" dirty="0" smtClean="0"/>
              <a:t>Strong support from OS, libraries, debuggers</a:t>
            </a:r>
          </a:p>
          <a:p>
            <a:r>
              <a:rPr lang="en-US" dirty="0" smtClean="0"/>
              <a:t>Traditionally,  problems with more than a few 100 threads</a:t>
            </a:r>
          </a:p>
          <a:p>
            <a:pPr lvl="1"/>
            <a:r>
              <a:rPr lang="en-US" dirty="0" smtClean="0"/>
              <a:t>Memory overhead, </a:t>
            </a:r>
            <a:r>
              <a:rPr lang="en-US" dirty="0" err="1" smtClean="0"/>
              <a:t>O(n</a:t>
            </a:r>
            <a:r>
              <a:rPr lang="en-US" dirty="0" smtClean="0"/>
              <a:t>) operations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Performance, Thread-based server</a:t>
            </a:r>
            <a:endParaRPr lang="en-US" dirty="0"/>
          </a:p>
        </p:txBody>
      </p:sp>
      <p:pic>
        <p:nvPicPr>
          <p:cNvPr id="5" name="Picture 4" descr="seda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0" y="1367156"/>
            <a:ext cx="5943361" cy="43224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7400" y="6096000"/>
            <a:ext cx="8356600" cy="50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From Welsh, et al., SOSP 2001 “SEDA: An Architecture for Well-Conditioned, Scalable Internet Services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82"/>
          </a:xfrm>
        </p:spPr>
        <p:txBody>
          <a:bodyPr/>
          <a:lstStyle/>
          <a:p>
            <a:r>
              <a:rPr lang="en-US" dirty="0" smtClean="0"/>
              <a:t>Small number of threads, one per CPU</a:t>
            </a:r>
          </a:p>
          <a:p>
            <a:r>
              <a:rPr lang="en-US" dirty="0" smtClean="0"/>
              <a:t>Threads do one thing:</a:t>
            </a:r>
          </a:p>
          <a:p>
            <a:pPr lvl="1">
              <a:buNone/>
            </a:pPr>
            <a:r>
              <a:rPr lang="en-US" sz="2000" dirty="0" smtClean="0"/>
              <a:t>while(1) {</a:t>
            </a:r>
          </a:p>
          <a:p>
            <a:pPr lvl="2">
              <a:buNone/>
            </a:pPr>
            <a:r>
              <a:rPr lang="en-US" dirty="0" smtClean="0"/>
              <a:t>get event from queue</a:t>
            </a:r>
          </a:p>
          <a:p>
            <a:pPr lvl="2">
              <a:buNone/>
            </a:pPr>
            <a:r>
              <a:rPr lang="en-US" dirty="0" smtClean="0"/>
              <a:t>Handle event to completion</a:t>
            </a:r>
          </a:p>
          <a:p>
            <a:pPr lvl="1">
              <a:buNone/>
            </a:pPr>
            <a:r>
              <a:rPr lang="en-US" sz="2000" dirty="0" smtClean="0"/>
              <a:t>}</a:t>
            </a:r>
          </a:p>
          <a:p>
            <a:r>
              <a:rPr lang="en-US" dirty="0" smtClean="0"/>
              <a:t>Events are network, I/O readiness and completion, timers, signals</a:t>
            </a:r>
          </a:p>
          <a:p>
            <a:pPr lvl="1"/>
            <a:r>
              <a:rPr lang="en-US" dirty="0" smtClean="0"/>
              <a:t>Remember select()?</a:t>
            </a:r>
          </a:p>
          <a:p>
            <a:r>
              <a:rPr lang="en-US" dirty="0" smtClean="0"/>
              <a:t>Assume event handlers never block</a:t>
            </a:r>
          </a:p>
          <a:p>
            <a:pPr lvl="1"/>
            <a:r>
              <a:rPr lang="en-US" dirty="0" smtClean="0"/>
              <a:t>Helper threads handle blocking calls, like disk I/O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8469"/>
            <a:ext cx="7569200" cy="4975782"/>
          </a:xfrm>
        </p:spPr>
        <p:txBody>
          <a:bodyPr>
            <a:normAutofit/>
          </a:bodyPr>
          <a:lstStyle/>
          <a:p>
            <a:r>
              <a:rPr lang="en-US" dirty="0" smtClean="0"/>
              <a:t>Many works in the early 2000’s claimed that events are needed for high performance servers</a:t>
            </a:r>
          </a:p>
          <a:p>
            <a:pPr lvl="1"/>
            <a:r>
              <a:rPr lang="en-US" dirty="0" smtClean="0"/>
              <a:t>E.g., Flash, </a:t>
            </a:r>
            <a:r>
              <a:rPr lang="en-US" dirty="0" err="1" smtClean="0"/>
              <a:t>thttpd</a:t>
            </a:r>
            <a:r>
              <a:rPr lang="en-US" dirty="0" smtClean="0"/>
              <a:t>, Zeus, JAWS web servers</a:t>
            </a:r>
          </a:p>
          <a:p>
            <a:r>
              <a:rPr lang="en-US" dirty="0" smtClean="0"/>
              <a:t>Indeed, many of today’s fastest servers </a:t>
            </a:r>
            <a:r>
              <a:rPr lang="en-US" i="1" dirty="0" smtClean="0"/>
              <a:t>are</a:t>
            </a:r>
            <a:r>
              <a:rPr lang="en-US" dirty="0" smtClean="0"/>
              <a:t> event-driven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OKCupid</a:t>
            </a:r>
            <a:r>
              <a:rPr lang="en-US" dirty="0" smtClean="0"/>
              <a:t>, </a:t>
            </a:r>
            <a:r>
              <a:rPr lang="en-US" dirty="0" err="1" smtClean="0"/>
              <a:t>lighttpd</a:t>
            </a:r>
            <a:r>
              <a:rPr lang="en-US" dirty="0" smtClean="0"/>
              <a:t>, </a:t>
            </a:r>
            <a:r>
              <a:rPr lang="en-US" dirty="0" err="1" smtClean="0"/>
              <a:t>nginx</a:t>
            </a:r>
            <a:r>
              <a:rPr lang="en-US" dirty="0" smtClean="0"/>
              <a:t>, tornado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04119" y="4842487"/>
            <a:ext cx="7593708" cy="740614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noAutofit/>
          </a:bodyPr>
          <a:lstStyle/>
          <a:p>
            <a:pPr lvl="1">
              <a:buNone/>
            </a:pPr>
            <a:r>
              <a:rPr lang="en-US" i="1" dirty="0" err="1" smtClean="0"/>
              <a:t>Lighttpd</a:t>
            </a:r>
            <a:r>
              <a:rPr lang="en-US" i="1" dirty="0" smtClean="0"/>
              <a:t>: “Its event-driven architecture is optimized for a large number of parallel connections”</a:t>
            </a:r>
          </a:p>
          <a:p>
            <a:pPr lvl="1"/>
            <a:endParaRPr lang="en-US" i="1" dirty="0" smtClean="0"/>
          </a:p>
          <a:p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 rot="21438301">
            <a:off x="908440" y="5549678"/>
            <a:ext cx="7593708" cy="740614"/>
          </a:xfrm>
          <a:prstGeom prst="rect">
            <a:avLst/>
          </a:prstGeom>
          <a:solidFill>
            <a:schemeClr val="bg2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noAutofit/>
          </a:bodyPr>
          <a:lstStyle/>
          <a:p>
            <a:pPr marL="0" lvl="1"/>
            <a:r>
              <a:rPr lang="en-US" i="1" dirty="0" smtClean="0"/>
              <a:t>Tornado: “Because it is non-blocking and uses </a:t>
            </a:r>
            <a:r>
              <a:rPr lang="en-US" i="1" dirty="0" smtClean="0">
                <a:hlinkClick r:id="rId2"/>
              </a:rPr>
              <a:t>epoll</a:t>
            </a:r>
            <a:r>
              <a:rPr lang="en-US" i="1" dirty="0" smtClean="0"/>
              <a:t>, it can handle thousands of simultaneous standing connections”</a:t>
            </a:r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Performance, Event-Driven Web 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7400" y="6096000"/>
            <a:ext cx="8356600" cy="50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From Welsh, et al., SOSP 2001 “SEDA: An Architecture for Well-Conditioned, Scalable Internet Services</a:t>
            </a:r>
            <a:endParaRPr lang="en-US" dirty="0"/>
          </a:p>
        </p:txBody>
      </p:sp>
      <p:pic>
        <p:nvPicPr>
          <p:cNvPr id="5" name="Picture 4" descr="seda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868" y="1066800"/>
            <a:ext cx="6726264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Web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Pai</a:t>
            </a:r>
            <a:r>
              <a:rPr lang="en-US" dirty="0" smtClean="0"/>
              <a:t>, </a:t>
            </a:r>
            <a:r>
              <a:rPr lang="en-US" dirty="0" err="1" smtClean="0"/>
              <a:t>Drushel</a:t>
            </a:r>
            <a:r>
              <a:rPr lang="en-US" dirty="0" smtClean="0"/>
              <a:t>, </a:t>
            </a:r>
            <a:r>
              <a:rPr lang="en-US" dirty="0" err="1" smtClean="0"/>
              <a:t>Zwaenepoel</a:t>
            </a:r>
            <a:r>
              <a:rPr lang="en-US" dirty="0" smtClean="0"/>
              <a:t>, 1999</a:t>
            </a:r>
          </a:p>
          <a:p>
            <a:r>
              <a:rPr lang="en-US" dirty="0" smtClean="0"/>
              <a:t>Influential work</a:t>
            </a:r>
          </a:p>
          <a:p>
            <a:r>
              <a:rPr lang="en-US" dirty="0" smtClean="0"/>
              <a:t>Compared four architectures</a:t>
            </a:r>
          </a:p>
          <a:p>
            <a:pPr lvl="1"/>
            <a:r>
              <a:rPr lang="en-US" dirty="0" smtClean="0"/>
              <a:t>Multi-process servers</a:t>
            </a:r>
          </a:p>
          <a:p>
            <a:pPr lvl="1"/>
            <a:r>
              <a:rPr lang="en-US" dirty="0" smtClean="0"/>
              <a:t>Multi-threaded servers</a:t>
            </a:r>
          </a:p>
          <a:p>
            <a:pPr lvl="1"/>
            <a:r>
              <a:rPr lang="en-US" dirty="0" smtClean="0"/>
              <a:t>Single-process event-driven</a:t>
            </a:r>
          </a:p>
          <a:p>
            <a:pPr lvl="1"/>
            <a:r>
              <a:rPr lang="en-US" dirty="0" smtClean="0"/>
              <a:t>Asymmetric Multi-process event driven</a:t>
            </a:r>
          </a:p>
          <a:p>
            <a:r>
              <a:rPr lang="en-US" dirty="0" smtClean="0"/>
              <a:t>AMPED was the fastest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115"/>
          </a:xfrm>
        </p:spPr>
        <p:txBody>
          <a:bodyPr/>
          <a:lstStyle/>
          <a:p>
            <a:r>
              <a:rPr lang="en-US" dirty="0" smtClean="0"/>
              <a:t>Highly efficient code</a:t>
            </a:r>
          </a:p>
          <a:p>
            <a:pPr lvl="1"/>
            <a:r>
              <a:rPr lang="en-US" dirty="0" smtClean="0"/>
              <a:t>Little or no switching overhead</a:t>
            </a:r>
          </a:p>
          <a:p>
            <a:pPr lvl="1"/>
            <a:r>
              <a:rPr lang="en-US" dirty="0" smtClean="0"/>
              <a:t>Easy concurrency control</a:t>
            </a:r>
          </a:p>
          <a:p>
            <a:r>
              <a:rPr lang="en-US" dirty="0" smtClean="0"/>
              <a:t>Common complaint: hard to program and reason about</a:t>
            </a:r>
          </a:p>
          <a:p>
            <a:pPr lvl="1"/>
            <a:r>
              <a:rPr lang="en-US" dirty="0" smtClean="0"/>
              <a:t>For people and tools</a:t>
            </a:r>
          </a:p>
          <a:p>
            <a:r>
              <a:rPr lang="en-US" dirty="0" smtClean="0"/>
              <a:t>Main reason: </a:t>
            </a:r>
            <a:r>
              <a:rPr lang="en-US" i="1" dirty="0" smtClean="0"/>
              <a:t>stack ripping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criticism: control flow</a:t>
            </a:r>
            <a:endParaRPr lang="en-US" dirty="0"/>
          </a:p>
        </p:txBody>
      </p:sp>
      <p:sp>
        <p:nvSpPr>
          <p:cNvPr id="80911" name="Text Box 15"/>
          <p:cNvSpPr txBox="1">
            <a:spLocks noChangeArrowheads="1"/>
          </p:cNvSpPr>
          <p:nvPr/>
        </p:nvSpPr>
        <p:spPr bwMode="auto">
          <a:xfrm>
            <a:off x="320675" y="3232164"/>
            <a:ext cx="3641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0966" name="Oval 70"/>
          <p:cNvSpPr>
            <a:spLocks noChangeArrowheads="1"/>
          </p:cNvSpPr>
          <p:nvPr/>
        </p:nvSpPr>
        <p:spPr bwMode="auto">
          <a:xfrm>
            <a:off x="7072313" y="1985977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Accept</a:t>
            </a:r>
            <a:br>
              <a:rPr lang="en-US" sz="1200"/>
            </a:br>
            <a:r>
              <a:rPr lang="en-US" sz="1200"/>
              <a:t>Conn.</a:t>
            </a:r>
          </a:p>
        </p:txBody>
      </p:sp>
      <p:sp>
        <p:nvSpPr>
          <p:cNvPr id="80967" name="Oval 71"/>
          <p:cNvSpPr>
            <a:spLocks noChangeArrowheads="1"/>
          </p:cNvSpPr>
          <p:nvPr/>
        </p:nvSpPr>
        <p:spPr bwMode="auto">
          <a:xfrm>
            <a:off x="7072313" y="4352939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Write</a:t>
            </a:r>
            <a:br>
              <a:rPr lang="en-US" sz="1200"/>
            </a:br>
            <a:r>
              <a:rPr lang="en-US" sz="1200"/>
              <a:t>Response</a:t>
            </a:r>
          </a:p>
        </p:txBody>
      </p:sp>
      <p:sp>
        <p:nvSpPr>
          <p:cNvPr id="80968" name="Oval 72"/>
          <p:cNvSpPr>
            <a:spLocks noChangeArrowheads="1"/>
          </p:cNvSpPr>
          <p:nvPr/>
        </p:nvSpPr>
        <p:spPr bwMode="auto">
          <a:xfrm>
            <a:off x="8001000" y="3911614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File</a:t>
            </a:r>
          </a:p>
        </p:txBody>
      </p:sp>
      <p:sp>
        <p:nvSpPr>
          <p:cNvPr id="80969" name="Oval 73"/>
          <p:cNvSpPr>
            <a:spLocks noChangeArrowheads="1"/>
          </p:cNvSpPr>
          <p:nvPr/>
        </p:nvSpPr>
        <p:spPr bwMode="auto">
          <a:xfrm>
            <a:off x="7072313" y="2774964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Request</a:t>
            </a:r>
          </a:p>
        </p:txBody>
      </p:sp>
      <p:sp>
        <p:nvSpPr>
          <p:cNvPr id="80970" name="Oval 74"/>
          <p:cNvSpPr>
            <a:spLocks noChangeArrowheads="1"/>
          </p:cNvSpPr>
          <p:nvPr/>
        </p:nvSpPr>
        <p:spPr bwMode="auto">
          <a:xfrm>
            <a:off x="7072313" y="3563952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Pin</a:t>
            </a:r>
            <a:br>
              <a:rPr lang="en-US" sz="1200"/>
            </a:br>
            <a:r>
              <a:rPr lang="en-US" sz="1200"/>
              <a:t>Cache</a:t>
            </a:r>
          </a:p>
        </p:txBody>
      </p:sp>
      <p:cxnSp>
        <p:nvCxnSpPr>
          <p:cNvPr id="80971" name="AutoShape 75"/>
          <p:cNvCxnSpPr>
            <a:cxnSpLocks noChangeShapeType="1"/>
            <a:stCxn id="80966" idx="4"/>
            <a:endCxn id="80969" idx="0"/>
          </p:cNvCxnSpPr>
          <p:nvPr/>
        </p:nvCxnSpPr>
        <p:spPr bwMode="auto">
          <a:xfrm>
            <a:off x="7466013" y="2489214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0972" name="AutoShape 76"/>
          <p:cNvCxnSpPr>
            <a:cxnSpLocks noChangeShapeType="1"/>
            <a:stCxn id="80969" idx="4"/>
            <a:endCxn id="80970" idx="0"/>
          </p:cNvCxnSpPr>
          <p:nvPr/>
        </p:nvCxnSpPr>
        <p:spPr bwMode="auto">
          <a:xfrm>
            <a:off x="7466013" y="3278202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0973" name="AutoShape 77"/>
          <p:cNvCxnSpPr>
            <a:cxnSpLocks noChangeShapeType="1"/>
            <a:stCxn id="80970" idx="4"/>
            <a:endCxn id="80967" idx="0"/>
          </p:cNvCxnSpPr>
          <p:nvPr/>
        </p:nvCxnSpPr>
        <p:spPr bwMode="auto">
          <a:xfrm>
            <a:off x="7466013" y="4067189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0974" name="AutoShape 78"/>
          <p:cNvCxnSpPr>
            <a:cxnSpLocks noChangeShapeType="1"/>
            <a:stCxn id="80970" idx="6"/>
            <a:endCxn id="80968" idx="1"/>
          </p:cNvCxnSpPr>
          <p:nvPr/>
        </p:nvCxnSpPr>
        <p:spPr bwMode="auto">
          <a:xfrm>
            <a:off x="7858125" y="3816364"/>
            <a:ext cx="257175" cy="1682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0975" name="AutoShape 79"/>
          <p:cNvCxnSpPr>
            <a:cxnSpLocks noChangeShapeType="1"/>
            <a:stCxn id="80968" idx="2"/>
            <a:endCxn id="80970" idx="5"/>
          </p:cNvCxnSpPr>
          <p:nvPr/>
        </p:nvCxnSpPr>
        <p:spPr bwMode="auto">
          <a:xfrm flipH="1" flipV="1">
            <a:off x="7743825" y="3994164"/>
            <a:ext cx="257175" cy="1698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80976" name="Text Box 80"/>
          <p:cNvSpPr txBox="1">
            <a:spLocks noChangeArrowheads="1"/>
          </p:cNvSpPr>
          <p:nvPr/>
        </p:nvSpPr>
        <p:spPr bwMode="auto">
          <a:xfrm>
            <a:off x="7167563" y="1435114"/>
            <a:ext cx="1484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Web Server</a:t>
            </a:r>
          </a:p>
        </p:txBody>
      </p:sp>
      <p:sp>
        <p:nvSpPr>
          <p:cNvPr id="80977" name="Oval 81"/>
          <p:cNvSpPr>
            <a:spLocks noChangeArrowheads="1"/>
          </p:cNvSpPr>
          <p:nvPr/>
        </p:nvSpPr>
        <p:spPr bwMode="auto">
          <a:xfrm>
            <a:off x="7073900" y="5143514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Exit</a:t>
            </a:r>
          </a:p>
        </p:txBody>
      </p:sp>
      <p:cxnSp>
        <p:nvCxnSpPr>
          <p:cNvPr id="80978" name="AutoShape 82"/>
          <p:cNvCxnSpPr>
            <a:cxnSpLocks noChangeShapeType="1"/>
            <a:stCxn id="80967" idx="4"/>
            <a:endCxn id="80977" idx="0"/>
          </p:cNvCxnSpPr>
          <p:nvPr/>
        </p:nvCxnSpPr>
        <p:spPr bwMode="auto">
          <a:xfrm>
            <a:off x="7466013" y="4856177"/>
            <a:ext cx="1587" cy="28733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graphicFrame>
        <p:nvGraphicFramePr>
          <p:cNvPr id="80993" name="Group 97"/>
          <p:cNvGraphicFramePr>
            <a:graphicFrameLocks noGrp="1"/>
          </p:cNvGraphicFramePr>
          <p:nvPr/>
        </p:nvGraphicFramePr>
        <p:xfrm>
          <a:off x="376238" y="2247914"/>
          <a:ext cx="6286500" cy="3728085"/>
        </p:xfrm>
        <a:graphic>
          <a:graphicData uri="http://schemas.openxmlformats.org/drawingml/2006/table">
            <a:tbl>
              <a:tblPr/>
              <a:tblGrid>
                <a:gridCol w="2351087"/>
                <a:gridCol w="3935413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Events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  <a:tr h="336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thread_main(int sock)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struct session s;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accept_conn(sock, &amp;s);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read_request(&amp;s);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pin_cache(&amp;s);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write_response(&amp;s);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unpin(&amp;s);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pin_cache(struct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read_file(&amp;s);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CacheHandler(struct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!in_cache(s) )  ReadFileHandler.enqueue(s);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else                    ResponseHandler.enqueue(s);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RequestHandler(struct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CacheHandler.enqueue(s);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 . 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ExitHandlerr(struct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 unpin(&amp;s);  free_session(s);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AcceptHandler(event e)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struct session *s = new_session(e);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RequestHandler.enqueue(s); 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</a:tbl>
          </a:graphicData>
        </a:graphic>
      </p:graphicFrame>
      <p:sp>
        <p:nvSpPr>
          <p:cNvPr id="80997" name="Rectangle 101"/>
          <p:cNvSpPr>
            <a:spLocks noGrp="1" noChangeArrowheads="1"/>
          </p:cNvSpPr>
          <p:nvPr>
            <p:ph type="body" idx="1"/>
          </p:nvPr>
        </p:nvSpPr>
        <p:spPr>
          <a:xfrm>
            <a:off x="228600" y="1270014"/>
            <a:ext cx="5943600" cy="977900"/>
          </a:xfrm>
          <a:noFill/>
          <a:ln/>
        </p:spPr>
        <p:txBody>
          <a:bodyPr/>
          <a:lstStyle/>
          <a:p>
            <a:r>
              <a:rPr lang="en-US" sz="2000"/>
              <a:t>Events obscure control flow</a:t>
            </a:r>
          </a:p>
          <a:p>
            <a:pPr lvl="1"/>
            <a:r>
              <a:rPr lang="en-US" sz="1800"/>
              <a:t>For programmers </a:t>
            </a:r>
            <a:r>
              <a:rPr lang="en-US" sz="1800" i="1"/>
              <a:t>and  </a:t>
            </a:r>
            <a:r>
              <a:rPr lang="en-US" sz="1800"/>
              <a:t>tools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criticism: Exceptions</a:t>
            </a: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70014"/>
            <a:ext cx="6324600" cy="977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Exceptions complicate control flow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Harder to understand program flow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Cause bugs in cleanup code</a:t>
            </a:r>
          </a:p>
        </p:txBody>
      </p:sp>
      <p:sp>
        <p:nvSpPr>
          <p:cNvPr id="78897" name="Oval 49"/>
          <p:cNvSpPr>
            <a:spLocks noChangeArrowheads="1"/>
          </p:cNvSpPr>
          <p:nvPr/>
        </p:nvSpPr>
        <p:spPr bwMode="auto">
          <a:xfrm>
            <a:off x="7072313" y="1985977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Accept</a:t>
            </a:r>
            <a:br>
              <a:rPr lang="en-US" sz="1200"/>
            </a:br>
            <a:r>
              <a:rPr lang="en-US" sz="1200"/>
              <a:t>Conn.</a:t>
            </a:r>
          </a:p>
        </p:txBody>
      </p:sp>
      <p:sp>
        <p:nvSpPr>
          <p:cNvPr id="78898" name="Oval 50"/>
          <p:cNvSpPr>
            <a:spLocks noChangeArrowheads="1"/>
          </p:cNvSpPr>
          <p:nvPr/>
        </p:nvSpPr>
        <p:spPr bwMode="auto">
          <a:xfrm>
            <a:off x="7072313" y="4352939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Write</a:t>
            </a:r>
            <a:br>
              <a:rPr lang="en-US" sz="1200"/>
            </a:br>
            <a:r>
              <a:rPr lang="en-US" sz="1200"/>
              <a:t>Response</a:t>
            </a:r>
          </a:p>
        </p:txBody>
      </p:sp>
      <p:sp>
        <p:nvSpPr>
          <p:cNvPr id="78899" name="Oval 51"/>
          <p:cNvSpPr>
            <a:spLocks noChangeArrowheads="1"/>
          </p:cNvSpPr>
          <p:nvPr/>
        </p:nvSpPr>
        <p:spPr bwMode="auto">
          <a:xfrm>
            <a:off x="8001000" y="3911614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File</a:t>
            </a:r>
          </a:p>
        </p:txBody>
      </p:sp>
      <p:sp>
        <p:nvSpPr>
          <p:cNvPr id="78900" name="Oval 52"/>
          <p:cNvSpPr>
            <a:spLocks noChangeArrowheads="1"/>
          </p:cNvSpPr>
          <p:nvPr/>
        </p:nvSpPr>
        <p:spPr bwMode="auto">
          <a:xfrm>
            <a:off x="7072313" y="2774964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Request</a:t>
            </a:r>
          </a:p>
        </p:txBody>
      </p:sp>
      <p:sp>
        <p:nvSpPr>
          <p:cNvPr id="78901" name="Oval 53"/>
          <p:cNvSpPr>
            <a:spLocks noChangeArrowheads="1"/>
          </p:cNvSpPr>
          <p:nvPr/>
        </p:nvSpPr>
        <p:spPr bwMode="auto">
          <a:xfrm>
            <a:off x="7072313" y="3563952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Pin</a:t>
            </a:r>
            <a:br>
              <a:rPr lang="en-US" sz="1200"/>
            </a:br>
            <a:r>
              <a:rPr lang="en-US" sz="1200"/>
              <a:t>Cache</a:t>
            </a:r>
          </a:p>
        </p:txBody>
      </p:sp>
      <p:cxnSp>
        <p:nvCxnSpPr>
          <p:cNvPr id="78902" name="AutoShape 54"/>
          <p:cNvCxnSpPr>
            <a:cxnSpLocks noChangeShapeType="1"/>
            <a:stCxn id="78897" idx="4"/>
            <a:endCxn id="78900" idx="0"/>
          </p:cNvCxnSpPr>
          <p:nvPr/>
        </p:nvCxnSpPr>
        <p:spPr bwMode="auto">
          <a:xfrm>
            <a:off x="7466013" y="2489214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03" name="AutoShape 55"/>
          <p:cNvCxnSpPr>
            <a:cxnSpLocks noChangeShapeType="1"/>
            <a:stCxn id="78900" idx="4"/>
            <a:endCxn id="78901" idx="0"/>
          </p:cNvCxnSpPr>
          <p:nvPr/>
        </p:nvCxnSpPr>
        <p:spPr bwMode="auto">
          <a:xfrm>
            <a:off x="7466013" y="3278202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04" name="AutoShape 56"/>
          <p:cNvCxnSpPr>
            <a:cxnSpLocks noChangeShapeType="1"/>
            <a:stCxn id="78901" idx="4"/>
            <a:endCxn id="78898" idx="0"/>
          </p:cNvCxnSpPr>
          <p:nvPr/>
        </p:nvCxnSpPr>
        <p:spPr bwMode="auto">
          <a:xfrm>
            <a:off x="7466013" y="4067189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05" name="AutoShape 57"/>
          <p:cNvCxnSpPr>
            <a:cxnSpLocks noChangeShapeType="1"/>
            <a:stCxn id="78901" idx="6"/>
            <a:endCxn id="78899" idx="1"/>
          </p:cNvCxnSpPr>
          <p:nvPr/>
        </p:nvCxnSpPr>
        <p:spPr bwMode="auto">
          <a:xfrm>
            <a:off x="7858125" y="3816364"/>
            <a:ext cx="257175" cy="1682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06" name="AutoShape 58"/>
          <p:cNvCxnSpPr>
            <a:cxnSpLocks noChangeShapeType="1"/>
            <a:stCxn id="78899" idx="2"/>
            <a:endCxn id="78901" idx="5"/>
          </p:cNvCxnSpPr>
          <p:nvPr/>
        </p:nvCxnSpPr>
        <p:spPr bwMode="auto">
          <a:xfrm flipH="1" flipV="1">
            <a:off x="7743825" y="3994164"/>
            <a:ext cx="257175" cy="1698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78907" name="Text Box 59"/>
          <p:cNvSpPr txBox="1">
            <a:spLocks noChangeArrowheads="1"/>
          </p:cNvSpPr>
          <p:nvPr/>
        </p:nvSpPr>
        <p:spPr bwMode="auto">
          <a:xfrm>
            <a:off x="7167563" y="1435114"/>
            <a:ext cx="1484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Web Server</a:t>
            </a:r>
          </a:p>
        </p:txBody>
      </p:sp>
      <p:sp>
        <p:nvSpPr>
          <p:cNvPr id="78910" name="Oval 62"/>
          <p:cNvSpPr>
            <a:spLocks noChangeArrowheads="1"/>
          </p:cNvSpPr>
          <p:nvPr/>
        </p:nvSpPr>
        <p:spPr bwMode="auto">
          <a:xfrm>
            <a:off x="7073900" y="5143514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Exit</a:t>
            </a:r>
          </a:p>
        </p:txBody>
      </p:sp>
      <p:cxnSp>
        <p:nvCxnSpPr>
          <p:cNvPr id="78911" name="AutoShape 63"/>
          <p:cNvCxnSpPr>
            <a:cxnSpLocks noChangeShapeType="1"/>
            <a:stCxn id="78898" idx="4"/>
            <a:endCxn id="78910" idx="0"/>
          </p:cNvCxnSpPr>
          <p:nvPr/>
        </p:nvCxnSpPr>
        <p:spPr bwMode="auto">
          <a:xfrm>
            <a:off x="7466013" y="4856177"/>
            <a:ext cx="1587" cy="28733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78912" name="AutoShape 64"/>
          <p:cNvCxnSpPr>
            <a:cxnSpLocks noChangeShapeType="1"/>
            <a:stCxn id="78900" idx="2"/>
            <a:endCxn id="78910" idx="2"/>
          </p:cNvCxnSpPr>
          <p:nvPr/>
        </p:nvCxnSpPr>
        <p:spPr bwMode="auto">
          <a:xfrm rot="10800000" flipH="1" flipV="1">
            <a:off x="7072313" y="3027377"/>
            <a:ext cx="1587" cy="2368550"/>
          </a:xfrm>
          <a:prstGeom prst="bentConnector3">
            <a:avLst>
              <a:gd name="adj1" fmla="val -14400000"/>
            </a:avLst>
          </a:prstGeom>
          <a:noFill/>
          <a:ln w="9525">
            <a:solidFill>
              <a:schemeClr val="hlink"/>
            </a:solidFill>
            <a:miter lim="800000"/>
            <a:headEnd/>
            <a:tailEnd type="triangle" w="med" len="med"/>
          </a:ln>
          <a:effectLst/>
        </p:spPr>
      </p:cxnSp>
      <p:graphicFrame>
        <p:nvGraphicFramePr>
          <p:cNvPr id="78939" name="Group 91"/>
          <p:cNvGraphicFramePr>
            <a:graphicFrameLocks noGrp="1"/>
          </p:cNvGraphicFramePr>
          <p:nvPr/>
        </p:nvGraphicFramePr>
        <p:xfrm>
          <a:off x="376238" y="2247914"/>
          <a:ext cx="6286500" cy="3728085"/>
        </p:xfrm>
        <a:graphic>
          <a:graphicData uri="http://schemas.openxmlformats.org/drawingml/2006/table">
            <a:tbl>
              <a:tblPr/>
              <a:tblGrid>
                <a:gridCol w="2351087"/>
                <a:gridCol w="3935413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Events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  <a:tr h="336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thread_main(int sock)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struct session s;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accept_conn(sock, &amp;s);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!read_request(&amp;s)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return;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pin_cache(&amp;s);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write_response(&amp;s);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unpin(&amp;s);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pin_cache(struct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read_file(&amp;s);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CacheHandler(struct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!in_cache(s) )  ReadFileHandler.enqueue(s);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else                    ResponseHandler.enqueue(s);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RequestHandler(struct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if( error )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 return;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CacheHandler.enqueue(s);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 . 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ExitHandlerr(struct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unpin(&amp;s);  free_session(s);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AcceptHandler(event e)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struct session *s = new_session(e);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RequestHandler.enqueue(s); 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Events criticism: State </a:t>
            </a:r>
            <a:r>
              <a:rPr lang="en-US" dirty="0"/>
              <a:t>Management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28600" y="1269485"/>
            <a:ext cx="63246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</a:pPr>
            <a:endParaRPr lang="en-US" sz="1400"/>
          </a:p>
        </p:txBody>
      </p:sp>
      <p:graphicFrame>
        <p:nvGraphicFramePr>
          <p:cNvPr id="123934" name="Group 30"/>
          <p:cNvGraphicFramePr>
            <a:graphicFrameLocks noGrp="1"/>
          </p:cNvGraphicFramePr>
          <p:nvPr/>
        </p:nvGraphicFramePr>
        <p:xfrm>
          <a:off x="376238" y="2247385"/>
          <a:ext cx="6286500" cy="3728085"/>
        </p:xfrm>
        <a:graphic>
          <a:graphicData uri="http://schemas.openxmlformats.org/drawingml/2006/table">
            <a:tbl>
              <a:tblPr/>
              <a:tblGrid>
                <a:gridCol w="2351087"/>
                <a:gridCol w="3935413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Events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  <a:tr h="336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thread_main(int sock)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struct session s;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accept_conn(sock, &amp;s);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!read_request(&amp;s)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return;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pin_cache(&amp;s);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write_response(&amp;s);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unpin(&amp;s);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pin_cache(struct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!in_cache(&amp;s)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    read_file(&amp;s);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CacheHandler(struct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pin(s);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if( !in_cache(s) )  ReadFileHandler.enqueue(s);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else                    ResponseHandler.enqueue(s);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RequestHandler(struct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if( error )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return;  CacheHandler.enqueue(s);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 . 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ExitHandlerr(struct session *s)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…;  unpin(&amp;s);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  free_session(s);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AcceptHandler(event e)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BC2DC3"/>
                          </a:solidFill>
                          <a:effectLst/>
                          <a:latin typeface="Tahoma" charset="0"/>
                        </a:rPr>
                        <a:t>struct session *s = new_session(e);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   RequestHandler.enqueue(s); 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</a:tbl>
          </a:graphicData>
        </a:graphic>
      </p:graphicFrame>
      <p:sp>
        <p:nvSpPr>
          <p:cNvPr id="123919" name="Oval 15"/>
          <p:cNvSpPr>
            <a:spLocks noChangeArrowheads="1"/>
          </p:cNvSpPr>
          <p:nvPr/>
        </p:nvSpPr>
        <p:spPr bwMode="auto">
          <a:xfrm>
            <a:off x="7072313" y="2002910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Accept</a:t>
            </a:r>
            <a:br>
              <a:rPr lang="en-US" sz="1200"/>
            </a:br>
            <a:r>
              <a:rPr lang="en-US" sz="1200"/>
              <a:t>Conn.</a:t>
            </a:r>
          </a:p>
        </p:txBody>
      </p:sp>
      <p:sp>
        <p:nvSpPr>
          <p:cNvPr id="123920" name="Oval 16"/>
          <p:cNvSpPr>
            <a:spLocks noChangeArrowheads="1"/>
          </p:cNvSpPr>
          <p:nvPr/>
        </p:nvSpPr>
        <p:spPr bwMode="auto">
          <a:xfrm>
            <a:off x="7072313" y="4369872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Write</a:t>
            </a:r>
            <a:br>
              <a:rPr lang="en-US" sz="1200"/>
            </a:br>
            <a:r>
              <a:rPr lang="en-US" sz="1200"/>
              <a:t>Response</a:t>
            </a:r>
          </a:p>
        </p:txBody>
      </p:sp>
      <p:sp>
        <p:nvSpPr>
          <p:cNvPr id="123921" name="Oval 17"/>
          <p:cNvSpPr>
            <a:spLocks noChangeArrowheads="1"/>
          </p:cNvSpPr>
          <p:nvPr/>
        </p:nvSpPr>
        <p:spPr bwMode="auto">
          <a:xfrm>
            <a:off x="8001000" y="3928547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File</a:t>
            </a:r>
          </a:p>
        </p:txBody>
      </p:sp>
      <p:sp>
        <p:nvSpPr>
          <p:cNvPr id="123922" name="Oval 18"/>
          <p:cNvSpPr>
            <a:spLocks noChangeArrowheads="1"/>
          </p:cNvSpPr>
          <p:nvPr/>
        </p:nvSpPr>
        <p:spPr bwMode="auto">
          <a:xfrm>
            <a:off x="7072313" y="2791897"/>
            <a:ext cx="78581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Read</a:t>
            </a:r>
            <a:br>
              <a:rPr lang="en-US" sz="1200"/>
            </a:br>
            <a:r>
              <a:rPr lang="en-US" sz="1200"/>
              <a:t>Request</a:t>
            </a:r>
          </a:p>
        </p:txBody>
      </p:sp>
      <p:sp>
        <p:nvSpPr>
          <p:cNvPr id="123923" name="Oval 19"/>
          <p:cNvSpPr>
            <a:spLocks noChangeArrowheads="1"/>
          </p:cNvSpPr>
          <p:nvPr/>
        </p:nvSpPr>
        <p:spPr bwMode="auto">
          <a:xfrm>
            <a:off x="7072313" y="3580885"/>
            <a:ext cx="785812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Pin</a:t>
            </a:r>
            <a:br>
              <a:rPr lang="en-US" sz="1200"/>
            </a:br>
            <a:r>
              <a:rPr lang="en-US" sz="1200"/>
              <a:t>Cache</a:t>
            </a:r>
          </a:p>
        </p:txBody>
      </p:sp>
      <p:cxnSp>
        <p:nvCxnSpPr>
          <p:cNvPr id="123924" name="AutoShape 20"/>
          <p:cNvCxnSpPr>
            <a:cxnSpLocks noChangeShapeType="1"/>
            <a:stCxn id="123919" idx="4"/>
            <a:endCxn id="123922" idx="0"/>
          </p:cNvCxnSpPr>
          <p:nvPr/>
        </p:nvCxnSpPr>
        <p:spPr bwMode="auto">
          <a:xfrm>
            <a:off x="7466013" y="2506147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25" name="AutoShape 21"/>
          <p:cNvCxnSpPr>
            <a:cxnSpLocks noChangeShapeType="1"/>
            <a:stCxn id="123922" idx="4"/>
            <a:endCxn id="123923" idx="0"/>
          </p:cNvCxnSpPr>
          <p:nvPr/>
        </p:nvCxnSpPr>
        <p:spPr bwMode="auto">
          <a:xfrm>
            <a:off x="7466013" y="3295135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26" name="AutoShape 22"/>
          <p:cNvCxnSpPr>
            <a:cxnSpLocks noChangeShapeType="1"/>
            <a:stCxn id="123923" idx="4"/>
            <a:endCxn id="123920" idx="0"/>
          </p:cNvCxnSpPr>
          <p:nvPr/>
        </p:nvCxnSpPr>
        <p:spPr bwMode="auto">
          <a:xfrm>
            <a:off x="7466013" y="4084122"/>
            <a:ext cx="0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27" name="AutoShape 23"/>
          <p:cNvCxnSpPr>
            <a:cxnSpLocks noChangeShapeType="1"/>
            <a:stCxn id="123923" idx="6"/>
            <a:endCxn id="123921" idx="1"/>
          </p:cNvCxnSpPr>
          <p:nvPr/>
        </p:nvCxnSpPr>
        <p:spPr bwMode="auto">
          <a:xfrm>
            <a:off x="7858125" y="3833297"/>
            <a:ext cx="257175" cy="1682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28" name="AutoShape 24"/>
          <p:cNvCxnSpPr>
            <a:cxnSpLocks noChangeShapeType="1"/>
            <a:stCxn id="123921" idx="2"/>
            <a:endCxn id="123923" idx="5"/>
          </p:cNvCxnSpPr>
          <p:nvPr/>
        </p:nvCxnSpPr>
        <p:spPr bwMode="auto">
          <a:xfrm flipH="1" flipV="1">
            <a:off x="7743825" y="4011097"/>
            <a:ext cx="257175" cy="1698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23929" name="Text Box 25"/>
          <p:cNvSpPr txBox="1">
            <a:spLocks noChangeArrowheads="1"/>
          </p:cNvSpPr>
          <p:nvPr/>
        </p:nvSpPr>
        <p:spPr bwMode="auto">
          <a:xfrm>
            <a:off x="7167563" y="1452047"/>
            <a:ext cx="1484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Web Server</a:t>
            </a:r>
          </a:p>
        </p:txBody>
      </p:sp>
      <p:sp>
        <p:nvSpPr>
          <p:cNvPr id="123930" name="Oval 26"/>
          <p:cNvSpPr>
            <a:spLocks noChangeArrowheads="1"/>
          </p:cNvSpPr>
          <p:nvPr/>
        </p:nvSpPr>
        <p:spPr bwMode="auto">
          <a:xfrm>
            <a:off x="7073900" y="5160447"/>
            <a:ext cx="785813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Exit</a:t>
            </a:r>
          </a:p>
        </p:txBody>
      </p:sp>
      <p:cxnSp>
        <p:nvCxnSpPr>
          <p:cNvPr id="123931" name="AutoShape 27"/>
          <p:cNvCxnSpPr>
            <a:cxnSpLocks noChangeShapeType="1"/>
            <a:stCxn id="123920" idx="4"/>
            <a:endCxn id="123930" idx="0"/>
          </p:cNvCxnSpPr>
          <p:nvPr/>
        </p:nvCxnSpPr>
        <p:spPr bwMode="auto">
          <a:xfrm>
            <a:off x="7466013" y="4873110"/>
            <a:ext cx="1587" cy="28733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3932" name="AutoShape 28"/>
          <p:cNvCxnSpPr>
            <a:cxnSpLocks noChangeShapeType="1"/>
            <a:stCxn id="123922" idx="2"/>
            <a:endCxn id="123930" idx="2"/>
          </p:cNvCxnSpPr>
          <p:nvPr/>
        </p:nvCxnSpPr>
        <p:spPr bwMode="auto">
          <a:xfrm rot="10800000" flipH="1" flipV="1">
            <a:off x="7072313" y="3044310"/>
            <a:ext cx="1587" cy="2368550"/>
          </a:xfrm>
          <a:prstGeom prst="bentConnector3">
            <a:avLst>
              <a:gd name="adj1" fmla="val -14400000"/>
            </a:avLst>
          </a:prstGeom>
          <a:noFill/>
          <a:ln w="9525">
            <a:solidFill>
              <a:schemeClr val="hlink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23933" name="Rectangle 29"/>
          <p:cNvSpPr>
            <a:spLocks noGrp="1" noChangeArrowheads="1"/>
          </p:cNvSpPr>
          <p:nvPr>
            <p:ph type="body" idx="1"/>
          </p:nvPr>
        </p:nvSpPr>
        <p:spPr>
          <a:xfrm>
            <a:off x="228600" y="1286947"/>
            <a:ext cx="6324600" cy="977900"/>
          </a:xfrm>
          <a:noFill/>
          <a:ln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000"/>
              <a:t>Events require manual state management</a:t>
            </a:r>
          </a:p>
          <a:p>
            <a:pPr>
              <a:lnSpc>
                <a:spcPct val="90000"/>
              </a:lnSpc>
            </a:pPr>
            <a:r>
              <a:rPr lang="en-US" sz="2000"/>
              <a:t>Hard to know when to free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Use GC or risk bugs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Usual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484031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Events:</a:t>
            </a:r>
          </a:p>
          <a:p>
            <a:pPr lvl="1"/>
            <a:r>
              <a:rPr lang="en-US" dirty="0" smtClean="0"/>
              <a:t>Hard to program (stack ripping)</a:t>
            </a:r>
          </a:p>
          <a:p>
            <a:pPr lvl="1"/>
            <a:r>
              <a:rPr lang="en-US" dirty="0" smtClean="0"/>
              <a:t>Easy to deal with concurrency (cooperative task management)</a:t>
            </a:r>
          </a:p>
          <a:p>
            <a:pPr lvl="2"/>
            <a:r>
              <a:rPr lang="en-US" dirty="0" smtClean="0"/>
              <a:t>Shared state is more explicit</a:t>
            </a:r>
          </a:p>
          <a:p>
            <a:pPr lvl="1"/>
            <a:r>
              <a:rPr lang="en-US" dirty="0" smtClean="0"/>
              <a:t>High performance (low overhead, no switching, no blocking)</a:t>
            </a:r>
          </a:p>
          <a:p>
            <a:r>
              <a:rPr lang="en-US" dirty="0" smtClean="0"/>
              <a:t>Threads</a:t>
            </a:r>
          </a:p>
          <a:p>
            <a:pPr lvl="1"/>
            <a:r>
              <a:rPr lang="en-US" dirty="0" smtClean="0"/>
              <a:t>Easy to reason about flow, state (automatic stack management)</a:t>
            </a:r>
          </a:p>
          <a:p>
            <a:pPr lvl="1"/>
            <a:r>
              <a:rPr lang="en-US" dirty="0" smtClean="0"/>
              <a:t>Hard to deal with concurrency (preemptive task management)</a:t>
            </a:r>
          </a:p>
          <a:p>
            <a:pPr lvl="2"/>
            <a:r>
              <a:rPr lang="en-US" dirty="0" smtClean="0"/>
              <a:t>Everything is shared</a:t>
            </a:r>
          </a:p>
          <a:p>
            <a:pPr lvl="1"/>
            <a:r>
              <a:rPr lang="en-US" dirty="0" smtClean="0"/>
              <a:t>Lower performance (thread switching cost, memory overhead)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Capriccio (2003)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4165600" cy="5348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Showed threads can perform as well as events</a:t>
            </a:r>
          </a:p>
          <a:p>
            <a:pPr lvl="1"/>
            <a:r>
              <a:rPr lang="en-US" dirty="0" smtClean="0"/>
              <a:t>Avoid </a:t>
            </a:r>
            <a:r>
              <a:rPr lang="en-US" dirty="0" err="1" smtClean="0"/>
              <a:t>O(n</a:t>
            </a:r>
            <a:r>
              <a:rPr lang="en-US" dirty="0" smtClean="0"/>
              <a:t>) operations</a:t>
            </a:r>
          </a:p>
          <a:p>
            <a:pPr lvl="1"/>
            <a:r>
              <a:rPr lang="en-US" dirty="0" smtClean="0"/>
              <a:t>Cooperative lightweight user-level threads</a:t>
            </a:r>
          </a:p>
          <a:p>
            <a:pPr lvl="2"/>
            <a:r>
              <a:rPr lang="en-US" dirty="0" smtClean="0"/>
              <a:t>(still one kernel thread per core)</a:t>
            </a:r>
          </a:p>
          <a:p>
            <a:pPr lvl="1"/>
            <a:r>
              <a:rPr lang="en-US" dirty="0" smtClean="0"/>
              <a:t>Asynchronous I/O</a:t>
            </a:r>
          </a:p>
          <a:p>
            <a:pPr lvl="2"/>
            <a:r>
              <a:rPr lang="en-US" dirty="0" smtClean="0"/>
              <a:t>Handled by the library</a:t>
            </a:r>
          </a:p>
          <a:p>
            <a:pPr lvl="1"/>
            <a:r>
              <a:rPr lang="en-US" dirty="0" smtClean="0"/>
              <a:t>Variable-length stacks</a:t>
            </a:r>
          </a:p>
          <a:p>
            <a:pPr lvl="1"/>
            <a:r>
              <a:rPr lang="en-US" dirty="0" smtClean="0"/>
              <a:t>The thread library runs an event-based system underneath!</a:t>
            </a:r>
          </a:p>
          <a:p>
            <a:pPr lvl="1"/>
            <a:endParaRPr lang="en-US" dirty="0"/>
          </a:p>
        </p:txBody>
      </p:sp>
      <p:pic>
        <p:nvPicPr>
          <p:cNvPr id="4" name="Picture 18" descr="T:\figs\scale.cg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573867"/>
            <a:ext cx="3990975" cy="2482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Artificial Dichotomy!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60447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Old debate! Lauer and Needham, 78</a:t>
            </a:r>
          </a:p>
          <a:p>
            <a:pPr lvl="1"/>
            <a:r>
              <a:rPr lang="en-US" dirty="0" smtClean="0"/>
              <a:t>Duality between process-based and message-passing</a:t>
            </a:r>
          </a:p>
          <a:p>
            <a:pPr lvl="1"/>
            <a:r>
              <a:rPr lang="en-US" dirty="0" smtClean="0"/>
              <a:t>Updated by the Capriccio folks, 2003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Performance should be similar</a:t>
            </a:r>
          </a:p>
          <a:p>
            <a:pPr lvl="1"/>
            <a:r>
              <a:rPr lang="en-US" dirty="0" smtClean="0"/>
              <a:t>No inherent reason for threads to be worse</a:t>
            </a:r>
          </a:p>
          <a:p>
            <a:pPr lvl="1"/>
            <a:r>
              <a:rPr lang="en-US" dirty="0" smtClean="0"/>
              <a:t>Implementation is key</a:t>
            </a:r>
          </a:p>
        </p:txBody>
      </p:sp>
      <p:graphicFrame>
        <p:nvGraphicFramePr>
          <p:cNvPr id="4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094938"/>
              </p:ext>
            </p:extLst>
          </p:nvPr>
        </p:nvGraphicFramePr>
        <p:xfrm>
          <a:off x="1577979" y="3170720"/>
          <a:ext cx="6372225" cy="1798003"/>
        </p:xfrm>
        <a:graphic>
          <a:graphicData uri="http://schemas.openxmlformats.org/drawingml/2006/table">
            <a:tbl>
              <a:tblPr/>
              <a:tblGrid>
                <a:gridCol w="3076575"/>
                <a:gridCol w="3295650"/>
              </a:tblGrid>
              <a:tr h="185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Threads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Events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  <a:tr h="1401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Monitors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Exported functions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Call/return and fork/join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Wait on condition variable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Event handler &amp; queue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Events accepted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Send message / await reply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55000"/>
                        <a:buFont typeface="Wingdings" charset="2"/>
                        <a:buChar char="n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Wait for new messages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9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Artificial Dichotomy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Threads</a:t>
            </a:r>
          </a:p>
          <a:p>
            <a:pPr lvl="1"/>
            <a:r>
              <a:rPr lang="en-US" dirty="0" smtClean="0"/>
              <a:t>Preemptive multitasking</a:t>
            </a:r>
          </a:p>
          <a:p>
            <a:pPr lvl="1"/>
            <a:r>
              <a:rPr lang="en-US" dirty="0" smtClean="0"/>
              <a:t>Automatic stack management</a:t>
            </a:r>
          </a:p>
          <a:p>
            <a:r>
              <a:rPr lang="en-US" dirty="0" smtClean="0"/>
              <a:t>Events</a:t>
            </a:r>
          </a:p>
          <a:p>
            <a:pPr lvl="1"/>
            <a:r>
              <a:rPr lang="en-US" dirty="0" smtClean="0"/>
              <a:t>Cooperative multitasking</a:t>
            </a:r>
          </a:p>
          <a:p>
            <a:pPr lvl="1"/>
            <a:r>
              <a:rPr lang="en-US" dirty="0" smtClean="0"/>
              <a:t>Manual stack management (stack ripping)</a:t>
            </a:r>
          </a:p>
          <a:p>
            <a:r>
              <a:rPr lang="en-US" dirty="0" err="1" smtClean="0"/>
              <a:t>Adya</a:t>
            </a:r>
            <a:r>
              <a:rPr lang="en-US" dirty="0" smtClean="0"/>
              <a:t>, 2002: you can choose your features!</a:t>
            </a:r>
          </a:p>
          <a:p>
            <a:pPr lvl="1"/>
            <a:r>
              <a:rPr lang="en-US" dirty="0" smtClean="0"/>
              <a:t>They show that you can have cooperative multitasking with automatic stack </a:t>
            </a:r>
            <a:r>
              <a:rPr lang="en-US" dirty="0" err="1" smtClean="0"/>
              <a:t>managment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9733" y="5888335"/>
            <a:ext cx="8314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Adya</a:t>
            </a:r>
            <a:r>
              <a:rPr lang="en-US" dirty="0" smtClean="0"/>
              <a:t>, A. et al., 2002. “Cooperative Task Management without Manual Stack </a:t>
            </a:r>
            <a:r>
              <a:rPr lang="en-US" dirty="0" err="1" smtClean="0"/>
              <a:t>Managementor</a:t>
            </a:r>
            <a:r>
              <a:rPr lang="en-US" dirty="0" smtClean="0"/>
              <a:t>, Event-driven Programming is Not the Opposite of Threaded Programming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Threads vs.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7248"/>
          </a:xfrm>
        </p:spPr>
        <p:txBody>
          <a:bodyPr>
            <a:normAutofit/>
          </a:bodyPr>
          <a:lstStyle/>
          <a:p>
            <a:r>
              <a:rPr lang="en-US" dirty="0" smtClean="0"/>
              <a:t>Today you still have to mostly choose either style (complete packages)</a:t>
            </a:r>
          </a:p>
          <a:p>
            <a:pPr lvl="1"/>
            <a:r>
              <a:rPr lang="en-US" dirty="0" smtClean="0"/>
              <a:t>Thread-based servers very dependent on OS, threading libraries</a:t>
            </a:r>
          </a:p>
          <a:p>
            <a:r>
              <a:rPr lang="en-US" dirty="0" smtClean="0"/>
              <a:t>Some promising directions!</a:t>
            </a:r>
          </a:p>
          <a:p>
            <a:pPr lvl="1"/>
            <a:r>
              <a:rPr lang="en-US" dirty="0" smtClean="0"/>
              <a:t>TAME allows you to write sequential C++ code (with some annotations), converts it into event-based</a:t>
            </a:r>
          </a:p>
          <a:p>
            <a:pPr lvl="1"/>
            <a:r>
              <a:rPr lang="en-US" dirty="0" err="1" smtClean="0"/>
              <a:t>Scala</a:t>
            </a:r>
            <a:r>
              <a:rPr lang="en-US" dirty="0" smtClean="0"/>
              <a:t> (</a:t>
            </a:r>
            <a:r>
              <a:rPr lang="en-US" dirty="0" err="1" smtClean="0"/>
              <a:t>oo</a:t>
            </a:r>
            <a:r>
              <a:rPr lang="en-US" dirty="0" smtClean="0"/>
              <a:t>/functional language that runs on the JVM) makes threaded and event-based code look almost identical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Popular Event-Based 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libevent</a:t>
            </a:r>
            <a:endParaRPr lang="en-US" dirty="0" smtClean="0"/>
          </a:p>
          <a:p>
            <a:r>
              <a:rPr lang="en-US" dirty="0" err="1" smtClean="0"/>
              <a:t>libasync</a:t>
            </a:r>
            <a:r>
              <a:rPr lang="en-US" dirty="0" smtClean="0"/>
              <a:t> (SFS, SFS-light)</a:t>
            </a:r>
          </a:p>
          <a:p>
            <a:r>
              <a:rPr lang="en-US" dirty="0" err="1" smtClean="0"/>
              <a:t>Javascript</a:t>
            </a:r>
            <a:endParaRPr lang="en-US" dirty="0" smtClean="0"/>
          </a:p>
          <a:p>
            <a:pPr lvl="1"/>
            <a:r>
              <a:rPr lang="en-US" dirty="0" smtClean="0"/>
              <a:t>All browser code</a:t>
            </a:r>
          </a:p>
          <a:p>
            <a:pPr lvl="1"/>
            <a:r>
              <a:rPr lang="en-US" dirty="0" err="1" smtClean="0"/>
              <a:t>Node.js</a:t>
            </a:r>
            <a:r>
              <a:rPr lang="en-US" dirty="0" smtClean="0"/>
              <a:t> at the server side</a:t>
            </a:r>
          </a:p>
          <a:p>
            <a:r>
              <a:rPr lang="en-US" dirty="0" smtClean="0"/>
              <a:t>GUI programming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7933"/>
            <a:ext cx="7569200" cy="1143000"/>
          </a:xfrm>
        </p:spPr>
        <p:txBody>
          <a:bodyPr/>
          <a:lstStyle/>
          <a:p>
            <a:r>
              <a:rPr lang="en-US" dirty="0" smtClean="0"/>
              <a:t>Some available libraries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31600" y="6488668"/>
            <a:ext cx="3312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material from Igor </a:t>
            </a:r>
            <a:r>
              <a:rPr lang="en-US" dirty="0" err="1" smtClean="0"/>
              <a:t>Ganichev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82"/>
          </a:xfrm>
        </p:spPr>
        <p:txBody>
          <a:bodyPr/>
          <a:lstStyle/>
          <a:p>
            <a:r>
              <a:rPr lang="en-US" dirty="0" smtClean="0"/>
              <a:t>Rich standard library</a:t>
            </a:r>
          </a:p>
          <a:p>
            <a:pPr lvl="1"/>
            <a:r>
              <a:rPr lang="en-US" dirty="0" err="1" smtClean="0"/>
              <a:t>url/http/ftp/pop/imap/smtp/telnet</a:t>
            </a:r>
            <a:endParaRPr lang="en-US" dirty="0" smtClean="0"/>
          </a:p>
          <a:p>
            <a:pPr lvl="1"/>
            <a:r>
              <a:rPr lang="en-US" dirty="0" err="1" smtClean="0"/>
              <a:t>SocketServer</a:t>
            </a:r>
            <a:r>
              <a:rPr lang="en-US" dirty="0" smtClean="0"/>
              <a:t>, </a:t>
            </a:r>
            <a:r>
              <a:rPr lang="en-US" dirty="0" err="1" smtClean="0"/>
              <a:t>HTTPServer</a:t>
            </a:r>
            <a:r>
              <a:rPr lang="en-US" dirty="0" smtClean="0"/>
              <a:t>, </a:t>
            </a:r>
            <a:r>
              <a:rPr lang="en-US" dirty="0" err="1" smtClean="0"/>
              <a:t>DocXMLRPCServer</a:t>
            </a:r>
            <a:r>
              <a:rPr lang="en-US" dirty="0" smtClean="0"/>
              <a:t>, etc</a:t>
            </a:r>
          </a:p>
          <a:p>
            <a:r>
              <a:rPr lang="en-US" dirty="0" smtClean="0"/>
              <a:t>Twisted</a:t>
            </a:r>
          </a:p>
          <a:p>
            <a:pPr lvl="1"/>
            <a:r>
              <a:rPr lang="en-US" dirty="0" smtClean="0"/>
              <a:t>Very popular</a:t>
            </a:r>
          </a:p>
          <a:p>
            <a:pPr lvl="1"/>
            <a:r>
              <a:rPr lang="en-US" dirty="0" smtClean="0"/>
              <a:t>Has </a:t>
            </a:r>
            <a:r>
              <a:rPr lang="en-US" i="1" dirty="0" smtClean="0"/>
              <a:t>a lot</a:t>
            </a:r>
            <a:r>
              <a:rPr lang="en-US" dirty="0" smtClean="0"/>
              <a:t> of stuff, but quite modular</a:t>
            </a:r>
          </a:p>
          <a:p>
            <a:pPr lvl="1"/>
            <a:r>
              <a:rPr lang="en-US" dirty="0" smtClean="0"/>
              <a:t>Event-driven, many design patterns. Steep learning curve…</a:t>
            </a:r>
          </a:p>
          <a:p>
            <a:pPr lvl="1"/>
            <a:r>
              <a:rPr lang="en-US" dirty="0" smtClean="0"/>
              <a:t>Well maintained and documented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09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Mature RPC library: RMI</a:t>
            </a:r>
          </a:p>
          <a:p>
            <a:r>
              <a:rPr lang="en-US" dirty="0" smtClean="0"/>
              <a:t>River: RMI + service discovery, mobile code</a:t>
            </a:r>
          </a:p>
          <a:p>
            <a:r>
              <a:rPr lang="en-US" dirty="0" err="1" smtClean="0"/>
              <a:t>Java.NIO</a:t>
            </a:r>
            <a:endParaRPr lang="en-US" dirty="0" smtClean="0"/>
          </a:p>
          <a:p>
            <a:pPr lvl="1"/>
            <a:r>
              <a:rPr lang="en-US" dirty="0" smtClean="0"/>
              <a:t>High-level wrapping of OS primitives</a:t>
            </a:r>
          </a:p>
          <a:p>
            <a:pPr lvl="2"/>
            <a:r>
              <a:rPr lang="en-US" dirty="0" smtClean="0"/>
              <a:t>Select -&gt; Selector . Socket -&gt; Channel</a:t>
            </a:r>
          </a:p>
          <a:p>
            <a:pPr lvl="1"/>
            <a:r>
              <a:rPr lang="en-US" dirty="0" smtClean="0"/>
              <a:t>Good, efficient buffer abstraction</a:t>
            </a:r>
          </a:p>
          <a:p>
            <a:r>
              <a:rPr lang="en-US" dirty="0" smtClean="0"/>
              <a:t>Jetty</a:t>
            </a:r>
          </a:p>
          <a:p>
            <a:pPr lvl="1"/>
            <a:r>
              <a:rPr lang="en-US" dirty="0" smtClean="0"/>
              <a:t>Extensible, event-driven framework</a:t>
            </a:r>
          </a:p>
          <a:p>
            <a:pPr lvl="1"/>
            <a:r>
              <a:rPr lang="en-US" dirty="0" smtClean="0"/>
              <a:t>High-performance</a:t>
            </a:r>
          </a:p>
          <a:p>
            <a:pPr lvl="1"/>
            <a:r>
              <a:rPr lang="en-US" dirty="0" smtClean="0"/>
              <a:t>Avoid unnecessary copies</a:t>
            </a:r>
          </a:p>
          <a:p>
            <a:pPr lvl="1"/>
            <a:r>
              <a:rPr lang="en-US" dirty="0" smtClean="0"/>
              <a:t>Other side doesn’t have to be in Java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0" y="857250"/>
            <a:ext cx="8445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77382"/>
          </a:xfrm>
        </p:spPr>
        <p:txBody>
          <a:bodyPr/>
          <a:lstStyle/>
          <a:p>
            <a:r>
              <a:rPr lang="en-US" dirty="0" smtClean="0"/>
              <a:t>Sockets!</a:t>
            </a:r>
          </a:p>
          <a:p>
            <a:r>
              <a:rPr lang="en-US" dirty="0" smtClean="0"/>
              <a:t>Direct access to what the OS provides</a:t>
            </a:r>
          </a:p>
          <a:p>
            <a:r>
              <a:rPr lang="en-US" dirty="0" err="1" smtClean="0"/>
              <a:t>Libevent</a:t>
            </a:r>
            <a:endParaRPr lang="en-US" dirty="0" smtClean="0"/>
          </a:p>
          <a:p>
            <a:pPr lvl="1"/>
            <a:r>
              <a:rPr lang="en-US" dirty="0" smtClean="0"/>
              <a:t>Simple, somewhat portable abstraction of select() with uniform access to events: I/O, timers, signals</a:t>
            </a:r>
          </a:p>
          <a:p>
            <a:pPr lvl="1"/>
            <a:r>
              <a:rPr lang="en-US" dirty="0" smtClean="0"/>
              <a:t>Supports /dev/poll, kqueue(2), event ports, select(2), poll(2) and epoll(4).</a:t>
            </a:r>
          </a:p>
          <a:p>
            <a:pPr lvl="1"/>
            <a:r>
              <a:rPr lang="en-US" dirty="0" smtClean="0"/>
              <a:t>Well maintained, actively developed</a:t>
            </a:r>
          </a:p>
          <a:p>
            <a:pPr lvl="1"/>
            <a:r>
              <a:rPr lang="en-US" dirty="0" smtClean="0"/>
              <a:t>Behind many very high-performance servers</a:t>
            </a:r>
          </a:p>
          <a:p>
            <a:pPr lvl="2"/>
            <a:r>
              <a:rPr lang="en-US" dirty="0" err="1" smtClean="0"/>
              <a:t>Memcached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Boost.ASIO</a:t>
            </a:r>
            <a:endParaRPr lang="en-US" dirty="0" smtClean="0"/>
          </a:p>
          <a:p>
            <a:pPr lvl="1"/>
            <a:r>
              <a:rPr lang="en-US" dirty="0" smtClean="0"/>
              <a:t>Clean, lightweight, portable abstraction of sockets and other features</a:t>
            </a:r>
          </a:p>
          <a:p>
            <a:pPr lvl="1"/>
            <a:r>
              <a:rPr lang="en-US" dirty="0" smtClean="0"/>
              <a:t>Not a lot of higher-level protocol support</a:t>
            </a:r>
          </a:p>
          <a:p>
            <a:pPr lvl="1"/>
            <a:r>
              <a:rPr lang="en-US" dirty="0" smtClean="0"/>
              <a:t>Has support for both synchronous and asynchronous operations, threads (from other parts of Boost)</a:t>
            </a:r>
          </a:p>
          <a:p>
            <a:r>
              <a:rPr lang="en-US" dirty="0" smtClean="0"/>
              <a:t>Others: ACE, POCO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Cross-language middleware + framework</a:t>
            </a:r>
          </a:p>
          <a:p>
            <a:pPr lvl="1"/>
            <a:r>
              <a:rPr lang="en-US" dirty="0" smtClean="0"/>
              <a:t>Think twisted + protocol buffers</a:t>
            </a:r>
          </a:p>
          <a:p>
            <a:r>
              <a:rPr lang="en-US" dirty="0" smtClean="0"/>
              <a:t>Open source but owned by a company</a:t>
            </a:r>
          </a:p>
          <a:p>
            <a:r>
              <a:rPr lang="en-US" dirty="0" smtClean="0"/>
              <a:t>SSL, sync/</a:t>
            </a:r>
            <a:r>
              <a:rPr lang="en-US" dirty="0" err="1" smtClean="0"/>
              <a:t>async</a:t>
            </a:r>
            <a:r>
              <a:rPr lang="en-US" dirty="0" smtClean="0"/>
              <a:t>, threads, resource allocation, firewall traversal, event distribution, fault tolerance</a:t>
            </a:r>
          </a:p>
          <a:p>
            <a:r>
              <a:rPr lang="en-US" dirty="0" smtClean="0"/>
              <a:t>Supports many languages</a:t>
            </a:r>
          </a:p>
          <a:p>
            <a:pPr lvl="1"/>
            <a:r>
              <a:rPr lang="en-US" dirty="0" smtClean="0"/>
              <a:t>C++, Java, .NET-languages (such as C# or Visual Basic), Objective-C, Python, PHP, and Ruby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“cool”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Erlang</a:t>
            </a:r>
            <a:r>
              <a:rPr lang="en-US" dirty="0" smtClean="0"/>
              <a:t>, </a:t>
            </a:r>
            <a:r>
              <a:rPr lang="en-US" dirty="0" err="1" smtClean="0"/>
              <a:t>Scala</a:t>
            </a:r>
            <a:r>
              <a:rPr lang="en-US" dirty="0" smtClean="0"/>
              <a:t>, Objective C</a:t>
            </a:r>
          </a:p>
          <a:p>
            <a:pPr lvl="1"/>
            <a:r>
              <a:rPr lang="en-US" dirty="0" smtClean="0"/>
              <a:t>Support the Actor model: program is a bunch of actors sending messages to each other</a:t>
            </a:r>
          </a:p>
          <a:p>
            <a:pPr lvl="1"/>
            <a:r>
              <a:rPr lang="en-US" dirty="0" smtClean="0"/>
              <a:t>Naturally extends to multi-core and multiple machines, as sending messages is the same</a:t>
            </a:r>
          </a:p>
          <a:p>
            <a:r>
              <a:rPr lang="en-US" dirty="0" smtClean="0"/>
              <a:t>Go</a:t>
            </a:r>
          </a:p>
          <a:p>
            <a:pPr lvl="1"/>
            <a:r>
              <a:rPr lang="en-US" dirty="0" smtClean="0"/>
              <a:t>Built for concurrency, uses ‘</a:t>
            </a:r>
            <a:r>
              <a:rPr lang="en-US" dirty="0" err="1" smtClean="0"/>
              <a:t>Goroutines</a:t>
            </a:r>
            <a:r>
              <a:rPr lang="en-US" dirty="0" smtClean="0"/>
              <a:t>’, no shared state</a:t>
            </a:r>
          </a:p>
          <a:p>
            <a:pPr lvl="1"/>
            <a:r>
              <a:rPr lang="en-US" dirty="0" smtClean="0"/>
              <a:t>“Don’t share memory to communicate, communicate to share memory”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Node.js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41915"/>
          </a:xfrm>
        </p:spPr>
        <p:txBody>
          <a:bodyPr>
            <a:normAutofit/>
          </a:bodyPr>
          <a:lstStyle/>
          <a:p>
            <a:r>
              <a:rPr lang="en-US" dirty="0" err="1" smtClean="0"/>
              <a:t>Javascript</a:t>
            </a:r>
            <a:r>
              <a:rPr lang="en-US" dirty="0" smtClean="0"/>
              <a:t> server framework</a:t>
            </a:r>
          </a:p>
          <a:p>
            <a:r>
              <a:rPr lang="en-US" dirty="0" smtClean="0"/>
              <a:t>Leverages highly efficient Chrome V8 </a:t>
            </a:r>
            <a:r>
              <a:rPr lang="en-US" dirty="0" err="1" smtClean="0"/>
              <a:t>Javascript</a:t>
            </a:r>
            <a:r>
              <a:rPr lang="en-US" dirty="0" smtClean="0"/>
              <a:t> JIT runtime</a:t>
            </a:r>
          </a:p>
          <a:p>
            <a:r>
              <a:rPr lang="en-US" dirty="0" smtClean="0"/>
              <a:t>Completely event-based</a:t>
            </a:r>
          </a:p>
          <a:p>
            <a:r>
              <a:rPr lang="en-US" dirty="0" smtClean="0"/>
              <a:t>Many high-level libraries</a:t>
            </a:r>
          </a:p>
          <a:p>
            <a:pPr indent="-4763">
              <a:buNone/>
            </a:pPr>
            <a:r>
              <a:rPr lang="en-US" sz="1800" i="1" dirty="0" err="1" smtClean="0">
                <a:latin typeface="Courier"/>
                <a:cs typeface="Courier"/>
              </a:rPr>
              <a:t>var</a:t>
            </a:r>
            <a:r>
              <a:rPr lang="en-US" sz="1800" i="1" dirty="0" smtClean="0">
                <a:latin typeface="Courier"/>
                <a:cs typeface="Courier"/>
              </a:rPr>
              <a:t> http = </a:t>
            </a:r>
            <a:r>
              <a:rPr lang="en-US" sz="1800" i="1" dirty="0" err="1" smtClean="0">
                <a:latin typeface="Courier"/>
                <a:cs typeface="Courier"/>
              </a:rPr>
              <a:t>require('http</a:t>
            </a:r>
            <a:r>
              <a:rPr lang="en-US" sz="1800" i="1" dirty="0" smtClean="0">
                <a:latin typeface="Courier"/>
                <a:cs typeface="Courier"/>
              </a:rPr>
              <a:t>');</a:t>
            </a:r>
          </a:p>
          <a:p>
            <a:pPr indent="-4763">
              <a:buNone/>
            </a:pPr>
            <a:r>
              <a:rPr lang="en-US" sz="1800" i="1" dirty="0" err="1" smtClean="0">
                <a:latin typeface="Courier"/>
                <a:cs typeface="Courier"/>
              </a:rPr>
              <a:t>http.createServer(function</a:t>
            </a:r>
            <a:r>
              <a:rPr lang="en-US" sz="1800" i="1" dirty="0" smtClean="0">
                <a:latin typeface="Courier"/>
                <a:cs typeface="Courier"/>
              </a:rPr>
              <a:t> (</a:t>
            </a:r>
            <a:r>
              <a:rPr lang="en-US" sz="1800" i="1" dirty="0" err="1" smtClean="0">
                <a:latin typeface="Courier"/>
                <a:cs typeface="Courier"/>
              </a:rPr>
              <a:t>req</a:t>
            </a:r>
            <a:r>
              <a:rPr lang="en-US" sz="1800" i="1" dirty="0" smtClean="0">
                <a:latin typeface="Courier"/>
                <a:cs typeface="Courier"/>
              </a:rPr>
              <a:t>, res) {</a:t>
            </a:r>
          </a:p>
          <a:p>
            <a:pPr indent="-4763">
              <a:buNone/>
            </a:pPr>
            <a:r>
              <a:rPr lang="en-US" sz="1800" i="1" dirty="0" smtClean="0">
                <a:latin typeface="Courier"/>
                <a:cs typeface="Courier"/>
              </a:rPr>
              <a:t>  res.writeHead(200, {'Content-Type': 'text/plain'});</a:t>
            </a:r>
          </a:p>
          <a:p>
            <a:pPr indent="-4763">
              <a:buNone/>
            </a:pPr>
            <a:r>
              <a:rPr lang="en-US" sz="1800" i="1" dirty="0" smtClean="0">
                <a:latin typeface="Courier"/>
                <a:cs typeface="Courier"/>
              </a:rPr>
              <a:t>  </a:t>
            </a:r>
            <a:r>
              <a:rPr lang="en-US" sz="1800" i="1" dirty="0" err="1" smtClean="0">
                <a:latin typeface="Courier"/>
                <a:cs typeface="Courier"/>
              </a:rPr>
              <a:t>res.end('Hello</a:t>
            </a:r>
            <a:r>
              <a:rPr lang="en-US" sz="1800" i="1" dirty="0" smtClean="0">
                <a:latin typeface="Courier"/>
                <a:cs typeface="Courier"/>
              </a:rPr>
              <a:t> World\n');</a:t>
            </a:r>
          </a:p>
          <a:p>
            <a:pPr indent="-4763">
              <a:buNone/>
            </a:pPr>
            <a:r>
              <a:rPr lang="en-US" sz="1800" i="1" dirty="0" smtClean="0">
                <a:latin typeface="Courier"/>
                <a:cs typeface="Courier"/>
              </a:rPr>
              <a:t>}).listen(8124, "127.0.0.1");</a:t>
            </a:r>
          </a:p>
          <a:p>
            <a:pPr indent="-4763">
              <a:buNone/>
            </a:pPr>
            <a:r>
              <a:rPr lang="en-US" sz="1800" i="1" dirty="0" err="1" smtClean="0">
                <a:latin typeface="Courier"/>
                <a:cs typeface="Courier"/>
              </a:rPr>
              <a:t>console.log('Server</a:t>
            </a:r>
            <a:r>
              <a:rPr lang="en-US" sz="1800" i="1" dirty="0" smtClean="0">
                <a:latin typeface="Courier"/>
                <a:cs typeface="Courier"/>
              </a:rPr>
              <a:t> running at http://127.0.0.1:8124/');</a:t>
            </a:r>
            <a:endParaRPr lang="en-US" sz="1800" dirty="0"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37933"/>
            <a:ext cx="7569200" cy="1143000"/>
          </a:xfrm>
        </p:spPr>
        <p:txBody>
          <a:bodyPr/>
          <a:lstStyle/>
          <a:p>
            <a:r>
              <a:rPr lang="en-US" dirty="0" smtClean="0"/>
              <a:t>Final Assignment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18" y="1767632"/>
            <a:ext cx="8195364" cy="3970318"/>
          </a:xfrm>
        </p:spPr>
        <p:txBody>
          <a:bodyPr wrap="square">
            <a:spAutoFit/>
          </a:bodyPr>
          <a:lstStyle/>
          <a:p>
            <a:r>
              <a:rPr lang="en-US" dirty="0" smtClean="0"/>
              <a:t>Tethering IP over 3G</a:t>
            </a:r>
          </a:p>
          <a:p>
            <a:r>
              <a:rPr lang="en-US" dirty="0" smtClean="0"/>
              <a:t>Problem: Laptop in need of internet, no Wi-Fi available. </a:t>
            </a:r>
          </a:p>
          <a:p>
            <a:r>
              <a:rPr lang="en-US" dirty="0" smtClean="0"/>
              <a:t>On hand: Smartphone with 3G connection.</a:t>
            </a:r>
          </a:p>
          <a:p>
            <a:r>
              <a:rPr lang="en-US" dirty="0" smtClean="0"/>
              <a:t>Native applications don’t always allow custom network programming. </a:t>
            </a:r>
          </a:p>
          <a:p>
            <a:pPr lvl="1"/>
            <a:r>
              <a:rPr lang="en-US" dirty="0" err="1" smtClean="0"/>
              <a:t>iOS</a:t>
            </a:r>
            <a:r>
              <a:rPr lang="en-US" dirty="0" smtClean="0"/>
              <a:t> App Store guidelines.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Tethering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Websockets</a:t>
            </a:r>
            <a:r>
              <a:rPr lang="en-US" dirty="0" smtClean="0"/>
              <a:t> to the rescue!</a:t>
            </a:r>
          </a:p>
          <a:p>
            <a:pPr lvl="1"/>
            <a:r>
              <a:rPr lang="en-US" dirty="0" smtClean="0"/>
              <a:t>Implemented in browsers.</a:t>
            </a:r>
          </a:p>
          <a:p>
            <a:pPr lvl="1"/>
            <a:r>
              <a:rPr lang="en-US" dirty="0" smtClean="0"/>
              <a:t>Bi-directional, full-duplex connection over a single TCP socket.</a:t>
            </a:r>
          </a:p>
          <a:p>
            <a:pPr lvl="1"/>
            <a:r>
              <a:rPr lang="en-US" dirty="0" smtClean="0"/>
              <a:t>Modern smartphone browsers have implemented </a:t>
            </a:r>
            <a:r>
              <a:rPr lang="en-US" dirty="0" err="1" smtClean="0"/>
              <a:t>websockets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843531"/>
            <a:ext cx="7569200" cy="1143000"/>
          </a:xfrm>
        </p:spPr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835939"/>
            <a:ext cx="7569200" cy="3994495"/>
          </a:xfrm>
        </p:spPr>
        <p:txBody>
          <a:bodyPr>
            <a:normAutofit/>
          </a:bodyPr>
          <a:lstStyle/>
          <a:p>
            <a:r>
              <a:rPr lang="en-US" dirty="0" smtClean="0"/>
              <a:t>How to connect phone to laptop?</a:t>
            </a:r>
          </a:p>
          <a:p>
            <a:r>
              <a:rPr lang="en-US" dirty="0" smtClean="0"/>
              <a:t>How to encode data?</a:t>
            </a:r>
          </a:p>
          <a:p>
            <a:r>
              <a:rPr lang="en-US" dirty="0" smtClean="0"/>
              <a:t>Virtual interfaces: TUN or TAP?</a:t>
            </a:r>
          </a:p>
          <a:p>
            <a:r>
              <a:rPr lang="en-US" dirty="0" smtClean="0"/>
              <a:t>Client: setting up routes</a:t>
            </a:r>
          </a:p>
          <a:p>
            <a:r>
              <a:rPr lang="en-US" dirty="0" smtClean="0"/>
              <a:t>Server: what to do with the packets you receive?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54906"/>
          </a:xfrm>
        </p:spPr>
        <p:txBody>
          <a:bodyPr>
            <a:normAutofit/>
          </a:bodyPr>
          <a:lstStyle/>
          <a:p>
            <a:r>
              <a:rPr lang="en-US" dirty="0" smtClean="0"/>
              <a:t>TUN/TAP Interfaces</a:t>
            </a:r>
          </a:p>
          <a:p>
            <a:pPr lvl="1"/>
            <a:r>
              <a:rPr lang="en-US" dirty="0" err="1" smtClean="0"/>
              <a:t>TunTap</a:t>
            </a:r>
            <a:r>
              <a:rPr lang="en-US" dirty="0" smtClean="0"/>
              <a:t> package for Mac OSX</a:t>
            </a:r>
          </a:p>
          <a:p>
            <a:r>
              <a:rPr lang="en-US" dirty="0" err="1" smtClean="0"/>
              <a:t>Websocket</a:t>
            </a:r>
            <a:r>
              <a:rPr lang="en-US" dirty="0" smtClean="0"/>
              <a:t> Server</a:t>
            </a:r>
          </a:p>
          <a:p>
            <a:pPr lvl="1"/>
            <a:r>
              <a:rPr lang="en-US" dirty="0" smtClean="0"/>
              <a:t>Twisted</a:t>
            </a:r>
          </a:p>
          <a:p>
            <a:r>
              <a:rPr lang="en-US" dirty="0"/>
              <a:t>NAT</a:t>
            </a:r>
          </a:p>
          <a:p>
            <a:pPr lvl="1"/>
            <a:r>
              <a:rPr lang="en-US" dirty="0" err="1" smtClean="0"/>
              <a:t>Scapy</a:t>
            </a:r>
            <a:endParaRPr lang="en-US" dirty="0" smtClean="0"/>
          </a:p>
          <a:p>
            <a:r>
              <a:rPr lang="en-US" dirty="0" smtClean="0"/>
              <a:t>Base64 Encoding</a:t>
            </a:r>
          </a:p>
          <a:p>
            <a:pPr lvl="1"/>
            <a:r>
              <a:rPr lang="en-US" dirty="0" smtClean="0">
                <a:hlinkClick r:id="rId2"/>
              </a:rPr>
              <a:t>http://www.ietf.org/rfc/rfc3548.txt</a:t>
            </a: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33241</TotalTime>
  <Words>2554</Words>
  <Application>Microsoft Macintosh PowerPoint</Application>
  <PresentationFormat>On-screen Show (4:3)</PresentationFormat>
  <Paragraphs>372</Paragraphs>
  <Slides>37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cs168</vt:lpstr>
      <vt:lpstr>CSCI-1680 Network Programming II </vt:lpstr>
      <vt:lpstr>Today</vt:lpstr>
      <vt:lpstr>Low-level Sockets</vt:lpstr>
      <vt:lpstr>Building High Performance Servers</vt:lpstr>
      <vt:lpstr>The need for concurrency</vt:lpstr>
      <vt:lpstr>High-performance Servers</vt:lpstr>
      <vt:lpstr>Threads</vt:lpstr>
      <vt:lpstr>Performance, Thread-based server</vt:lpstr>
      <vt:lpstr>Events</vt:lpstr>
      <vt:lpstr>Events</vt:lpstr>
      <vt:lpstr>Performance, Event-Driven Web server</vt:lpstr>
      <vt:lpstr>Flash Web Server</vt:lpstr>
      <vt:lpstr>Events (cont)</vt:lpstr>
      <vt:lpstr>Events criticism: control flow</vt:lpstr>
      <vt:lpstr>Events criticism: Exceptions</vt:lpstr>
      <vt:lpstr>Events criticism: State Management</vt:lpstr>
      <vt:lpstr>Usual Arguments</vt:lpstr>
      <vt:lpstr>Capriccio (2003)</vt:lpstr>
      <vt:lpstr>Artificial Dichotomy!</vt:lpstr>
      <vt:lpstr>Artificial Dichotomy </vt:lpstr>
      <vt:lpstr>Threads vs. Events</vt:lpstr>
      <vt:lpstr>Popular Event-Based Frameworks</vt:lpstr>
      <vt:lpstr>Some available libraries</vt:lpstr>
      <vt:lpstr>Python</vt:lpstr>
      <vt:lpstr>Java</vt:lpstr>
      <vt:lpstr>PowerPoint Presentation</vt:lpstr>
      <vt:lpstr>C</vt:lpstr>
      <vt:lpstr>C++</vt:lpstr>
      <vt:lpstr>ICE</vt:lpstr>
      <vt:lpstr>Other “cool” approaches</vt:lpstr>
      <vt:lpstr>Node.js</vt:lpstr>
      <vt:lpstr>Final Assignment</vt:lpstr>
      <vt:lpstr>Final Project</vt:lpstr>
      <vt:lpstr>Custom Tethering Solution</vt:lpstr>
      <vt:lpstr>Implementation</vt:lpstr>
      <vt:lpstr>Some questions</vt:lpstr>
      <vt:lpstr>Some Resources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118</cp:revision>
  <dcterms:created xsi:type="dcterms:W3CDTF">2011-04-22T21:22:24Z</dcterms:created>
  <dcterms:modified xsi:type="dcterms:W3CDTF">2012-05-07T01:14:26Z</dcterms:modified>
</cp:coreProperties>
</file>