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embeddings/oleObject1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9"/>
  </p:notesMasterIdLst>
  <p:sldIdLst>
    <p:sldId id="256" r:id="rId2"/>
    <p:sldId id="257" r:id="rId3"/>
    <p:sldId id="258" r:id="rId4"/>
    <p:sldId id="269" r:id="rId5"/>
    <p:sldId id="268" r:id="rId6"/>
    <p:sldId id="270" r:id="rId7"/>
    <p:sldId id="271" r:id="rId8"/>
    <p:sldId id="272" r:id="rId9"/>
    <p:sldId id="273" r:id="rId10"/>
    <p:sldId id="261" r:id="rId11"/>
    <p:sldId id="274" r:id="rId12"/>
    <p:sldId id="284" r:id="rId13"/>
    <p:sldId id="285" r:id="rId14"/>
    <p:sldId id="286" r:id="rId15"/>
    <p:sldId id="287" r:id="rId16"/>
    <p:sldId id="288" r:id="rId17"/>
    <p:sldId id="278" r:id="rId18"/>
    <p:sldId id="279" r:id="rId19"/>
    <p:sldId id="280" r:id="rId20"/>
    <p:sldId id="281" r:id="rId21"/>
    <p:sldId id="282" r:id="rId22"/>
    <p:sldId id="265" r:id="rId23"/>
    <p:sldId id="266" r:id="rId24"/>
    <p:sldId id="289" r:id="rId25"/>
    <p:sldId id="290" r:id="rId26"/>
    <p:sldId id="291" r:id="rId27"/>
    <p:sldId id="292" r:id="rId28"/>
    <p:sldId id="267" r:id="rId29"/>
    <p:sldId id="293" r:id="rId30"/>
    <p:sldId id="294" r:id="rId31"/>
    <p:sldId id="304" r:id="rId32"/>
    <p:sldId id="295" r:id="rId33"/>
    <p:sldId id="307" r:id="rId34"/>
    <p:sldId id="297" r:id="rId35"/>
    <p:sldId id="298" r:id="rId36"/>
    <p:sldId id="299" r:id="rId37"/>
    <p:sldId id="309" r:id="rId38"/>
    <p:sldId id="308" r:id="rId39"/>
    <p:sldId id="301" r:id="rId40"/>
    <p:sldId id="302" r:id="rId41"/>
    <p:sldId id="303" r:id="rId42"/>
    <p:sldId id="259" r:id="rId43"/>
    <p:sldId id="264" r:id="rId44"/>
    <p:sldId id="260" r:id="rId45"/>
    <p:sldId id="263" r:id="rId46"/>
    <p:sldId id="305" r:id="rId47"/>
    <p:sldId id="306" r:id="rId4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685" autoAdjust="0"/>
    <p:restoredTop sz="87520" autoAdjust="0"/>
  </p:normalViewPr>
  <p:slideViewPr>
    <p:cSldViewPr snapToGrid="0" snapToObjects="1">
      <p:cViewPr varScale="1">
        <p:scale>
          <a:sx n="86" d="100"/>
          <a:sy n="86" d="100"/>
        </p:scale>
        <p:origin x="-872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2032"/>
    </p:cViewPr>
    <p:sldLst>
      <p:sld r:id="rId1" collapse="1"/>
      <p:sld r:id="rId2" collapse="1"/>
      <p:sld r:id="rId3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1938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printerSettings" Target="printerSettings/printerSettings1.bin"/><Relationship Id="rId51" Type="http://schemas.openxmlformats.org/officeDocument/2006/relationships/presProps" Target="presProps.xml"/><Relationship Id="rId52" Type="http://schemas.openxmlformats.org/officeDocument/2006/relationships/viewProps" Target="viewProps.xml"/><Relationship Id="rId53" Type="http://schemas.openxmlformats.org/officeDocument/2006/relationships/theme" Target="theme/theme1.xml"/><Relationship Id="rId54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30.xml"/><Relationship Id="rId2" Type="http://schemas.openxmlformats.org/officeDocument/2006/relationships/slide" Target="slides/slide31.xml"/><Relationship Id="rId3" Type="http://schemas.openxmlformats.org/officeDocument/2006/relationships/slide" Target="slides/slide3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4/17/12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4687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Mentio</a:t>
            </a:r>
            <a:r>
              <a:rPr lang="en-US" baseline="0" dirty="0" smtClean="0"/>
              <a:t>n that this is what you do in the </a:t>
            </a:r>
            <a:r>
              <a:rPr lang="en-US" baseline="0" smtClean="0"/>
              <a:t>IP assignment!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1261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253BCBB-9E9F-3B49-8B2E-85FC56369BDF}" type="slidenum">
              <a:rPr lang="en-US"/>
              <a:pPr/>
              <a:t>12</a:t>
            </a:fld>
            <a:endParaRPr lang="en-US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9A98721-A9F8-7F4C-B2CD-EC0DA85DC485}" type="slidenum">
              <a:rPr lang="en-US"/>
              <a:pPr/>
              <a:t>13</a:t>
            </a:fld>
            <a:endParaRPr lang="en-US"/>
          </a:p>
        </p:txBody>
      </p:sp>
      <p:sp>
        <p:nvSpPr>
          <p:cNvPr id="942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9E6E28-CB53-2142-8D9F-9C73A2870FB8}" type="slidenum">
              <a:rPr lang="en-US"/>
              <a:pPr/>
              <a:t>14</a:t>
            </a:fld>
            <a:endParaRPr lang="en-US"/>
          </a:p>
        </p:txBody>
      </p:sp>
      <p:sp>
        <p:nvSpPr>
          <p:cNvPr id="9625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FA0F174-7B1C-844B-9990-D4145851CE10}" type="slidenum">
              <a:rPr lang="en-US"/>
              <a:pPr/>
              <a:t>15</a:t>
            </a:fld>
            <a:endParaRPr lang="en-US"/>
          </a:p>
        </p:txBody>
      </p:sp>
      <p:sp>
        <p:nvSpPr>
          <p:cNvPr id="9830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8464BBA-DE45-E44F-A925-109C76B986C8}" type="slidenum">
              <a:rPr lang="en-US">
                <a:latin typeface="Calibri" charset="0"/>
                <a:ea typeface="ＭＳ Ｐゴシック" charset="-128"/>
                <a:cs typeface="ＭＳ Ｐゴシック" charset="-128"/>
              </a:rPr>
              <a:pPr/>
              <a:t>17</a:t>
            </a:fld>
            <a:endParaRPr lang="en-US">
              <a:latin typeface="Calibri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4C1B9EE-A49E-BE48-98F6-84056D539EDB}" type="slidenum">
              <a:rPr lang="en-US">
                <a:latin typeface="Calibri" charset="0"/>
                <a:ea typeface="ＭＳ Ｐゴシック" charset="-128"/>
                <a:cs typeface="ＭＳ Ｐゴシック" charset="-128"/>
              </a:rPr>
              <a:pPr/>
              <a:t>18</a:t>
            </a:fld>
            <a:endParaRPr lang="en-US">
              <a:latin typeface="Calibri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0493F0C-CE6F-3940-8923-98330DF5C6A4}" type="slidenum">
              <a:rPr lang="en-US">
                <a:latin typeface="Calibri" charset="0"/>
                <a:ea typeface="ＭＳ Ｐゴシック" charset="-128"/>
                <a:cs typeface="ＭＳ Ｐゴシック" charset="-128"/>
              </a:rPr>
              <a:pPr/>
              <a:t>19</a:t>
            </a:fld>
            <a:endParaRPr lang="en-US">
              <a:latin typeface="Calibri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6AD9F71-D3E8-204F-8871-CBD5C584FCF1}" type="slidenum">
              <a:rPr lang="en-US">
                <a:latin typeface="Calibri" charset="0"/>
                <a:ea typeface="ＭＳ Ｐゴシック" charset="-128"/>
                <a:cs typeface="ＭＳ Ｐゴシック" charset="-128"/>
              </a:rPr>
              <a:pPr/>
              <a:t>20</a:t>
            </a:fld>
            <a:endParaRPr lang="en-US">
              <a:latin typeface="Calibri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84F62C3-515C-9E43-9316-246DE61B99E2}" type="slidenum">
              <a:rPr lang="en-US">
                <a:latin typeface="Calibri" charset="0"/>
                <a:ea typeface="ＭＳ Ｐゴシック" charset="-128"/>
                <a:cs typeface="ＭＳ Ｐゴシック" charset="-128"/>
              </a:rPr>
              <a:pPr/>
              <a:t>21</a:t>
            </a:fld>
            <a:endParaRPr lang="en-US">
              <a:latin typeface="Calibri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44035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BFB74BD-F100-1044-AE1F-053B9DAB1CFB}" type="slidenum">
              <a:rPr lang="en-US"/>
              <a:pPr/>
              <a:t>30</a:t>
            </a:fld>
            <a:endParaRPr lang="en-US"/>
          </a:p>
        </p:txBody>
      </p:sp>
      <p:sp>
        <p:nvSpPr>
          <p:cNvPr id="135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12788"/>
            <a:ext cx="4498975" cy="3375025"/>
          </a:xfrm>
          <a:ln/>
        </p:spPr>
      </p:sp>
      <p:sp>
        <p:nvSpPr>
          <p:cNvPr id="135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479" y="4343714"/>
            <a:ext cx="5025044" cy="411386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BFB74BD-F100-1044-AE1F-053B9DAB1CFB}" type="slidenum">
              <a:rPr lang="en-US"/>
              <a:pPr/>
              <a:t>31</a:t>
            </a:fld>
            <a:endParaRPr lang="en-US"/>
          </a:p>
        </p:txBody>
      </p:sp>
      <p:sp>
        <p:nvSpPr>
          <p:cNvPr id="135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12788"/>
            <a:ext cx="4498975" cy="3375025"/>
          </a:xfrm>
          <a:ln/>
        </p:spPr>
      </p:sp>
      <p:sp>
        <p:nvSpPr>
          <p:cNvPr id="135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479" y="4343714"/>
            <a:ext cx="5025044" cy="411386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9202958-2C4B-1E48-A8F3-37486E83192A}" type="slidenum">
              <a:rPr lang="en-US"/>
              <a:pPr/>
              <a:t>32</a:t>
            </a:fld>
            <a:endParaRPr lang="en-US"/>
          </a:p>
        </p:txBody>
      </p:sp>
      <p:sp>
        <p:nvSpPr>
          <p:cNvPr id="135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12788"/>
            <a:ext cx="4498975" cy="3375025"/>
          </a:xfrm>
          <a:ln/>
        </p:spPr>
      </p:sp>
      <p:sp>
        <p:nvSpPr>
          <p:cNvPr id="1354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479" y="4343714"/>
            <a:ext cx="5025044" cy="411386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550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0A4B90-572B-AE41-9296-8F148BEF334F}" type="slidenum">
              <a:rPr lang="en-US"/>
              <a:pPr/>
              <a:t>34</a:t>
            </a:fld>
            <a:endParaRPr lang="en-US"/>
          </a:p>
        </p:txBody>
      </p:sp>
      <p:sp>
        <p:nvSpPr>
          <p:cNvPr id="1358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12788"/>
            <a:ext cx="4498975" cy="3375025"/>
          </a:xfrm>
          <a:ln/>
        </p:spPr>
      </p:sp>
      <p:sp>
        <p:nvSpPr>
          <p:cNvPr id="1358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479" y="4343714"/>
            <a:ext cx="5025044" cy="411386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FE74F30-E854-F64F-9895-9340A5715779}" type="slidenum">
              <a:rPr lang="en-US"/>
              <a:pPr/>
              <a:t>35</a:t>
            </a:fld>
            <a:endParaRPr lang="en-US"/>
          </a:p>
        </p:txBody>
      </p:sp>
      <p:sp>
        <p:nvSpPr>
          <p:cNvPr id="136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12788"/>
            <a:ext cx="4498975" cy="3375025"/>
          </a:xfrm>
          <a:ln/>
        </p:spPr>
      </p:sp>
      <p:sp>
        <p:nvSpPr>
          <p:cNvPr id="1360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479" y="4343714"/>
            <a:ext cx="5025044" cy="411386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4BC5F03-C299-8F47-8517-1571DF511AED}" type="slidenum">
              <a:rPr lang="en-US"/>
              <a:pPr/>
              <a:t>36</a:t>
            </a:fld>
            <a:endParaRPr lang="en-US"/>
          </a:p>
        </p:txBody>
      </p:sp>
      <p:sp>
        <p:nvSpPr>
          <p:cNvPr id="136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12788"/>
            <a:ext cx="4498975" cy="3375025"/>
          </a:xfrm>
          <a:ln/>
        </p:spPr>
      </p:sp>
      <p:sp>
        <p:nvSpPr>
          <p:cNvPr id="1362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479" y="4343714"/>
            <a:ext cx="5025044" cy="411386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4BC5F03-C299-8F47-8517-1571DF511AED}" type="slidenum">
              <a:rPr lang="en-US"/>
              <a:pPr/>
              <a:t>37</a:t>
            </a:fld>
            <a:endParaRPr lang="en-US"/>
          </a:p>
        </p:txBody>
      </p:sp>
      <p:sp>
        <p:nvSpPr>
          <p:cNvPr id="136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12788"/>
            <a:ext cx="4498975" cy="3375025"/>
          </a:xfrm>
          <a:ln/>
        </p:spPr>
      </p:sp>
      <p:sp>
        <p:nvSpPr>
          <p:cNvPr id="1362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479" y="4343714"/>
            <a:ext cx="5025044" cy="411386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AA04FEB-65D3-A745-BBA0-4ACE4F7F94D5}" type="slidenum">
              <a:rPr lang="en-US"/>
              <a:pPr/>
              <a:t>38</a:t>
            </a:fld>
            <a:endParaRPr lang="en-US"/>
          </a:p>
        </p:txBody>
      </p:sp>
      <p:sp>
        <p:nvSpPr>
          <p:cNvPr id="136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12788"/>
            <a:ext cx="4498975" cy="3375025"/>
          </a:xfrm>
          <a:ln/>
        </p:spPr>
      </p:sp>
      <p:sp>
        <p:nvSpPr>
          <p:cNvPr id="1364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479" y="4343714"/>
            <a:ext cx="5025044" cy="411386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DB37307-3B66-3741-BD29-6189BF711081}" type="slidenum">
              <a:rPr lang="en-US"/>
              <a:pPr/>
              <a:t>39</a:t>
            </a:fld>
            <a:endParaRPr lang="en-US"/>
          </a:p>
        </p:txBody>
      </p:sp>
      <p:sp>
        <p:nvSpPr>
          <p:cNvPr id="136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12788"/>
            <a:ext cx="4498975" cy="3375025"/>
          </a:xfrm>
          <a:ln/>
        </p:spPr>
      </p:sp>
      <p:sp>
        <p:nvSpPr>
          <p:cNvPr id="13670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479" y="4343714"/>
            <a:ext cx="5025044" cy="411386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7319494-74CB-C246-9419-6B6C44A9D5EA}" type="slidenum">
              <a:rPr lang="en-US"/>
              <a:pPr/>
              <a:t>40</a:t>
            </a:fld>
            <a:endParaRPr lang="en-US"/>
          </a:p>
        </p:txBody>
      </p:sp>
      <p:sp>
        <p:nvSpPr>
          <p:cNvPr id="136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12788"/>
            <a:ext cx="4498975" cy="3375025"/>
          </a:xfrm>
          <a:ln/>
        </p:spPr>
      </p:sp>
      <p:sp>
        <p:nvSpPr>
          <p:cNvPr id="1369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479" y="4343714"/>
            <a:ext cx="5025044" cy="411386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FA555CE-F554-AC46-978C-D64F6AA0803F}" type="slidenum">
              <a:rPr lang="en-US"/>
              <a:pPr/>
              <a:t>41</a:t>
            </a:fld>
            <a:endParaRPr lang="en-US"/>
          </a:p>
        </p:txBody>
      </p:sp>
      <p:sp>
        <p:nvSpPr>
          <p:cNvPr id="137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12788"/>
            <a:ext cx="4498975" cy="3375025"/>
          </a:xfrm>
          <a:ln/>
        </p:spPr>
      </p:sp>
      <p:sp>
        <p:nvSpPr>
          <p:cNvPr id="13711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479" y="4343714"/>
            <a:ext cx="5025044" cy="411386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4/17/12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4/17/12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4/17/12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4/17/12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4/17/12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4/17/12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4/17/12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4/17/12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4/17/12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4/17/12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4/17/12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w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w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w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w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w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w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usenix.org/events/nsdi07/tech/piatek/piatek.pdf" TargetMode="External"/><Relationship Id="rId3" Type="http://schemas.openxmlformats.org/officeDocument/2006/relationships/image" Target="../media/image8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wm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wm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9.w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9.w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9.wm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9.wm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9.wmf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9.wmf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9.wmf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9.w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4" Type="http://schemas.openxmlformats.org/officeDocument/2006/relationships/oleObject" Target="../embeddings/oleObject1.bin"/><Relationship Id="rId5" Type="http://schemas.openxmlformats.org/officeDocument/2006/relationships/image" Target="../media/image10.wmf"/><Relationship Id="rId6" Type="http://schemas.openxmlformats.org/officeDocument/2006/relationships/image" Target="../media/image9.w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/>
          </a:bodyPr>
          <a:lstStyle/>
          <a:p>
            <a:r>
              <a:rPr lang="en-US" dirty="0" smtClean="0"/>
              <a:t>CSCI-1680</a:t>
            </a:r>
            <a:br>
              <a:rPr lang="en-US" dirty="0" smtClean="0"/>
            </a:br>
            <a:r>
              <a:rPr lang="en-US" dirty="0" smtClean="0"/>
              <a:t>P2P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44603" y="6550223"/>
            <a:ext cx="54993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Based partly on lecture notes by Ion </a:t>
            </a:r>
            <a:r>
              <a:rPr lang="en-US" sz="1400" dirty="0" err="1" smtClean="0"/>
              <a:t>Stoica</a:t>
            </a:r>
            <a:r>
              <a:rPr lang="en-US" sz="1400" dirty="0" smtClean="0"/>
              <a:t>, Scott </a:t>
            </a:r>
            <a:r>
              <a:rPr lang="en-US" sz="1400" dirty="0" err="1" smtClean="0"/>
              <a:t>Shenker</a:t>
            </a:r>
            <a:r>
              <a:rPr lang="en-US" sz="1400" dirty="0" smtClean="0"/>
              <a:t>, Joe </a:t>
            </a:r>
            <a:r>
              <a:rPr lang="en-US" sz="1400" dirty="0" err="1" smtClean="0"/>
              <a:t>Hellerstein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Rodrigo Fonseca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Overlay networks and Peer-to-Peer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10053"/>
          </a:xfrm>
        </p:spPr>
        <p:txBody>
          <a:bodyPr/>
          <a:lstStyle/>
          <a:p>
            <a:r>
              <a:rPr lang="en-US" dirty="0" smtClean="0"/>
              <a:t>Suppose you want to write a routing protocol to replace IP</a:t>
            </a:r>
          </a:p>
          <a:p>
            <a:pPr lvl="1"/>
            <a:r>
              <a:rPr lang="en-US" dirty="0" smtClean="0"/>
              <a:t>But your network administrator prevents you from writing arbitrary data on your network</a:t>
            </a:r>
          </a:p>
          <a:p>
            <a:r>
              <a:rPr lang="en-US" dirty="0" smtClean="0"/>
              <a:t>What can you do?</a:t>
            </a:r>
          </a:p>
          <a:p>
            <a:pPr lvl="1"/>
            <a:r>
              <a:rPr lang="en-US" dirty="0" smtClean="0"/>
              <a:t>You have a network that can send packets between arbitrary hosts (IP)</a:t>
            </a:r>
          </a:p>
          <a:p>
            <a:r>
              <a:rPr lang="en-US" dirty="0" smtClean="0"/>
              <a:t>You could…</a:t>
            </a:r>
          </a:p>
          <a:p>
            <a:pPr lvl="1"/>
            <a:r>
              <a:rPr lang="en-US" dirty="0" smtClean="0"/>
              <a:t>Pretend that the point-to-point paths in the network are </a:t>
            </a:r>
            <a:r>
              <a:rPr lang="en-US" i="1" dirty="0" smtClean="0"/>
              <a:t>links</a:t>
            </a:r>
            <a:r>
              <a:rPr lang="en-US" dirty="0" smtClean="0"/>
              <a:t> in an overlay network…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Overlay Networks</a:t>
            </a:r>
            <a:endParaRPr lang="en-US" dirty="0"/>
          </a:p>
        </p:txBody>
      </p:sp>
      <p:cxnSp>
        <p:nvCxnSpPr>
          <p:cNvPr id="28" name="Straight Connector 27"/>
          <p:cNvCxnSpPr>
            <a:stCxn id="7" idx="5"/>
            <a:endCxn id="8" idx="0"/>
          </p:cNvCxnSpPr>
          <p:nvPr/>
        </p:nvCxnSpPr>
        <p:spPr>
          <a:xfrm rot="16200000" flipH="1">
            <a:off x="6029233" y="5305903"/>
            <a:ext cx="465463" cy="2903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1" name="Group 110"/>
          <p:cNvGrpSpPr/>
          <p:nvPr/>
        </p:nvGrpSpPr>
        <p:grpSpPr>
          <a:xfrm>
            <a:off x="2279466" y="5033257"/>
            <a:ext cx="4352262" cy="1517978"/>
            <a:chOff x="2279466" y="5033257"/>
            <a:chExt cx="4352262" cy="1517978"/>
          </a:xfrm>
        </p:grpSpPr>
        <p:sp>
          <p:nvSpPr>
            <p:cNvPr id="4" name="Oval 3"/>
            <p:cNvSpPr/>
            <p:nvPr/>
          </p:nvSpPr>
          <p:spPr>
            <a:xfrm>
              <a:off x="2279466" y="6225952"/>
              <a:ext cx="449166" cy="216853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Oval 4"/>
            <p:cNvSpPr/>
            <p:nvPr/>
          </p:nvSpPr>
          <p:spPr>
            <a:xfrm>
              <a:off x="3131332" y="5250110"/>
              <a:ext cx="449166" cy="216853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/>
            <p:cNvSpPr/>
            <p:nvPr/>
          </p:nvSpPr>
          <p:spPr>
            <a:xfrm>
              <a:off x="4207781" y="5466963"/>
              <a:ext cx="449166" cy="216853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/>
            <p:cNvSpPr/>
            <p:nvPr/>
          </p:nvSpPr>
          <p:spPr>
            <a:xfrm>
              <a:off x="5733396" y="5033257"/>
              <a:ext cx="449166" cy="216853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6182562" y="5683816"/>
              <a:ext cx="449166" cy="216853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5284230" y="6009099"/>
              <a:ext cx="449166" cy="216853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/>
            <p:cNvSpPr/>
            <p:nvPr/>
          </p:nvSpPr>
          <p:spPr>
            <a:xfrm>
              <a:off x="3758615" y="6334382"/>
              <a:ext cx="449166" cy="216853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" name="Straight Connector 11"/>
            <p:cNvCxnSpPr>
              <a:stCxn id="4" idx="7"/>
              <a:endCxn id="5" idx="3"/>
            </p:cNvCxnSpPr>
            <p:nvPr/>
          </p:nvCxnSpPr>
          <p:spPr>
            <a:xfrm rot="5400000" flipH="1" flipV="1">
              <a:off x="2518731" y="5579329"/>
              <a:ext cx="822503" cy="53425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>
              <a:stCxn id="10" idx="1"/>
              <a:endCxn id="5" idx="5"/>
            </p:cNvCxnSpPr>
            <p:nvPr/>
          </p:nvCxnSpPr>
          <p:spPr>
            <a:xfrm rot="16200000" flipV="1">
              <a:off x="3204091" y="5745835"/>
              <a:ext cx="930933" cy="309675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>
              <a:stCxn id="10" idx="7"/>
              <a:endCxn id="9" idx="2"/>
            </p:cNvCxnSpPr>
            <p:nvPr/>
          </p:nvCxnSpPr>
          <p:spPr>
            <a:xfrm rot="5400000" flipH="1" flipV="1">
              <a:off x="4588810" y="5670719"/>
              <a:ext cx="248613" cy="114222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>
              <a:stCxn id="6" idx="5"/>
              <a:endCxn id="9" idx="1"/>
            </p:cNvCxnSpPr>
            <p:nvPr/>
          </p:nvCxnSpPr>
          <p:spPr>
            <a:xfrm rot="16200000" flipH="1">
              <a:off x="4776190" y="5467036"/>
              <a:ext cx="388797" cy="75884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>
              <a:stCxn id="6" idx="7"/>
              <a:endCxn id="7" idx="2"/>
            </p:cNvCxnSpPr>
            <p:nvPr/>
          </p:nvCxnSpPr>
          <p:spPr>
            <a:xfrm rot="5400000" flipH="1" flipV="1">
              <a:off x="4983764" y="4749088"/>
              <a:ext cx="357036" cy="114222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>
              <a:stCxn id="5" idx="6"/>
              <a:endCxn id="6" idx="1"/>
            </p:cNvCxnSpPr>
            <p:nvPr/>
          </p:nvCxnSpPr>
          <p:spPr>
            <a:xfrm>
              <a:off x="3580498" y="5358537"/>
              <a:ext cx="693062" cy="140183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>
              <a:stCxn id="8" idx="2"/>
              <a:endCxn id="9" idx="7"/>
            </p:cNvCxnSpPr>
            <p:nvPr/>
          </p:nvCxnSpPr>
          <p:spPr>
            <a:xfrm rot="10800000" flipV="1">
              <a:off x="5667618" y="5792242"/>
              <a:ext cx="514945" cy="248613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>
              <a:stCxn id="10" idx="2"/>
              <a:endCxn id="4" idx="6"/>
            </p:cNvCxnSpPr>
            <p:nvPr/>
          </p:nvCxnSpPr>
          <p:spPr>
            <a:xfrm rot="10800000">
              <a:off x="2728633" y="6334379"/>
              <a:ext cx="1029983" cy="10843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0" name="Group 109"/>
          <p:cNvGrpSpPr/>
          <p:nvPr/>
        </p:nvGrpSpPr>
        <p:grpSpPr>
          <a:xfrm>
            <a:off x="2307962" y="3791584"/>
            <a:ext cx="4352262" cy="2434368"/>
            <a:chOff x="2307962" y="3791584"/>
            <a:chExt cx="4352262" cy="2434368"/>
          </a:xfrm>
        </p:grpSpPr>
        <p:sp>
          <p:nvSpPr>
            <p:cNvPr id="38" name="Oval 37"/>
            <p:cNvSpPr/>
            <p:nvPr/>
          </p:nvSpPr>
          <p:spPr>
            <a:xfrm>
              <a:off x="2307962" y="4550573"/>
              <a:ext cx="449166" cy="216853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/>
            <p:cNvSpPr/>
            <p:nvPr/>
          </p:nvSpPr>
          <p:spPr>
            <a:xfrm>
              <a:off x="4236277" y="3791584"/>
              <a:ext cx="449166" cy="216853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/>
            <p:cNvSpPr/>
            <p:nvPr/>
          </p:nvSpPr>
          <p:spPr>
            <a:xfrm>
              <a:off x="6211058" y="4008437"/>
              <a:ext cx="449166" cy="216853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2" name="Straight Connector 41"/>
            <p:cNvCxnSpPr>
              <a:stCxn id="38" idx="7"/>
              <a:endCxn id="39" idx="2"/>
            </p:cNvCxnSpPr>
            <p:nvPr/>
          </p:nvCxnSpPr>
          <p:spPr>
            <a:xfrm rot="5400000" flipH="1" flipV="1">
              <a:off x="3122654" y="3468707"/>
              <a:ext cx="682319" cy="1544928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>
              <a:stCxn id="40" idx="2"/>
              <a:endCxn id="39" idx="6"/>
            </p:cNvCxnSpPr>
            <p:nvPr/>
          </p:nvCxnSpPr>
          <p:spPr>
            <a:xfrm rot="10800000">
              <a:off x="4685444" y="3900012"/>
              <a:ext cx="1525615" cy="216853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>
              <a:stCxn id="38" idx="6"/>
              <a:endCxn id="40" idx="2"/>
            </p:cNvCxnSpPr>
            <p:nvPr/>
          </p:nvCxnSpPr>
          <p:spPr>
            <a:xfrm flipV="1">
              <a:off x="2757128" y="4116864"/>
              <a:ext cx="3453930" cy="542136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>
              <a:stCxn id="4" idx="0"/>
              <a:endCxn id="38" idx="4"/>
            </p:cNvCxnSpPr>
            <p:nvPr/>
          </p:nvCxnSpPr>
          <p:spPr>
            <a:xfrm rot="5400000" flipH="1" flipV="1">
              <a:off x="1789034" y="5482441"/>
              <a:ext cx="1458526" cy="28496"/>
            </a:xfrm>
            <a:prstGeom prst="line">
              <a:avLst/>
            </a:prstGeom>
            <a:ln w="9525" cap="flat" cmpd="sng" algn="ctr">
              <a:solidFill>
                <a:schemeClr val="tx1"/>
              </a:solidFill>
              <a:prstDash val="dot"/>
              <a:round/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>
              <a:stCxn id="39" idx="4"/>
              <a:endCxn id="6" idx="0"/>
            </p:cNvCxnSpPr>
            <p:nvPr/>
          </p:nvCxnSpPr>
          <p:spPr>
            <a:xfrm rot="5400000">
              <a:off x="3717349" y="4723452"/>
              <a:ext cx="1458526" cy="28496"/>
            </a:xfrm>
            <a:prstGeom prst="line">
              <a:avLst/>
            </a:prstGeom>
            <a:ln w="9525" cap="flat" cmpd="sng" algn="ctr">
              <a:solidFill>
                <a:schemeClr val="tx1"/>
              </a:solidFill>
              <a:prstDash val="dot"/>
              <a:round/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>
              <a:stCxn id="40" idx="4"/>
              <a:endCxn id="8" idx="0"/>
            </p:cNvCxnSpPr>
            <p:nvPr/>
          </p:nvCxnSpPr>
          <p:spPr>
            <a:xfrm rot="5400000">
              <a:off x="5692130" y="4940305"/>
              <a:ext cx="1458526" cy="28496"/>
            </a:xfrm>
            <a:prstGeom prst="line">
              <a:avLst/>
            </a:prstGeom>
            <a:ln w="9525" cap="flat" cmpd="sng" algn="ctr">
              <a:solidFill>
                <a:schemeClr val="tx1"/>
              </a:solidFill>
              <a:prstDash val="dot"/>
              <a:round/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109" name="Group 108"/>
          <p:cNvGrpSpPr/>
          <p:nvPr/>
        </p:nvGrpSpPr>
        <p:grpSpPr>
          <a:xfrm>
            <a:off x="1657022" y="4788782"/>
            <a:ext cx="5685254" cy="1817694"/>
            <a:chOff x="1657022" y="4788782"/>
            <a:chExt cx="5685254" cy="1817694"/>
          </a:xfrm>
        </p:grpSpPr>
        <p:grpSp>
          <p:nvGrpSpPr>
            <p:cNvPr id="65" name="Group 17"/>
            <p:cNvGrpSpPr>
              <a:grpSpLocks/>
            </p:cNvGrpSpPr>
            <p:nvPr/>
          </p:nvGrpSpPr>
          <p:grpSpPr bwMode="auto">
            <a:xfrm>
              <a:off x="1657022" y="6117526"/>
              <a:ext cx="523875" cy="488950"/>
              <a:chOff x="1014" y="912"/>
              <a:chExt cx="574" cy="596"/>
            </a:xfrm>
          </p:grpSpPr>
          <p:sp>
            <p:nvSpPr>
              <p:cNvPr id="66" name="Freeform 18"/>
              <p:cNvSpPr>
                <a:spLocks/>
              </p:cNvSpPr>
              <p:nvPr/>
            </p:nvSpPr>
            <p:spPr bwMode="auto">
              <a:xfrm>
                <a:off x="1014" y="912"/>
                <a:ext cx="574" cy="596"/>
              </a:xfrm>
              <a:custGeom>
                <a:avLst/>
                <a:gdLst/>
                <a:ahLst/>
                <a:cxnLst>
                  <a:cxn ang="0">
                    <a:pos x="124" y="391"/>
                  </a:cxn>
                  <a:cxn ang="0">
                    <a:pos x="0" y="391"/>
                  </a:cxn>
                  <a:cxn ang="0">
                    <a:pos x="0" y="596"/>
                  </a:cxn>
                  <a:cxn ang="0">
                    <a:pos x="574" y="596"/>
                  </a:cxn>
                  <a:cxn ang="0">
                    <a:pos x="574" y="391"/>
                  </a:cxn>
                  <a:cxn ang="0">
                    <a:pos x="446" y="391"/>
                  </a:cxn>
                  <a:cxn ang="0">
                    <a:pos x="446" y="364"/>
                  </a:cxn>
                  <a:cxn ang="0">
                    <a:pos x="500" y="364"/>
                  </a:cxn>
                  <a:cxn ang="0">
                    <a:pos x="500" y="0"/>
                  </a:cxn>
                  <a:cxn ang="0">
                    <a:pos x="70" y="0"/>
                  </a:cxn>
                  <a:cxn ang="0">
                    <a:pos x="70" y="364"/>
                  </a:cxn>
                  <a:cxn ang="0">
                    <a:pos x="124" y="364"/>
                  </a:cxn>
                  <a:cxn ang="0">
                    <a:pos x="124" y="391"/>
                  </a:cxn>
                </a:cxnLst>
                <a:rect l="0" t="0" r="r" b="b"/>
                <a:pathLst>
                  <a:path w="574" h="596">
                    <a:moveTo>
                      <a:pt x="124" y="391"/>
                    </a:moveTo>
                    <a:lnTo>
                      <a:pt x="0" y="391"/>
                    </a:lnTo>
                    <a:lnTo>
                      <a:pt x="0" y="596"/>
                    </a:lnTo>
                    <a:lnTo>
                      <a:pt x="574" y="596"/>
                    </a:lnTo>
                    <a:lnTo>
                      <a:pt x="574" y="391"/>
                    </a:lnTo>
                    <a:lnTo>
                      <a:pt x="446" y="391"/>
                    </a:lnTo>
                    <a:lnTo>
                      <a:pt x="446" y="364"/>
                    </a:lnTo>
                    <a:lnTo>
                      <a:pt x="500" y="364"/>
                    </a:lnTo>
                    <a:lnTo>
                      <a:pt x="500" y="0"/>
                    </a:lnTo>
                    <a:lnTo>
                      <a:pt x="70" y="0"/>
                    </a:lnTo>
                    <a:lnTo>
                      <a:pt x="70" y="364"/>
                    </a:lnTo>
                    <a:lnTo>
                      <a:pt x="124" y="364"/>
                    </a:lnTo>
                    <a:lnTo>
                      <a:pt x="124" y="391"/>
                    </a:lnTo>
                    <a:close/>
                  </a:path>
                </a:pathLst>
              </a:custGeom>
              <a:solidFill>
                <a:srgbClr val="FFFFFF"/>
              </a:solidFill>
              <a:ln w="1587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" name="Line 19"/>
              <p:cNvSpPr>
                <a:spLocks noChangeShapeType="1"/>
              </p:cNvSpPr>
              <p:nvPr/>
            </p:nvSpPr>
            <p:spPr bwMode="auto">
              <a:xfrm>
                <a:off x="1138" y="1303"/>
                <a:ext cx="322" cy="1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8" name="Line 20"/>
              <p:cNvSpPr>
                <a:spLocks noChangeShapeType="1"/>
              </p:cNvSpPr>
              <p:nvPr/>
            </p:nvSpPr>
            <p:spPr bwMode="auto">
              <a:xfrm>
                <a:off x="1138" y="1276"/>
                <a:ext cx="322" cy="1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" name="Freeform 21"/>
              <p:cNvSpPr>
                <a:spLocks noEditPoints="1"/>
              </p:cNvSpPr>
              <p:nvPr/>
            </p:nvSpPr>
            <p:spPr bwMode="auto">
              <a:xfrm>
                <a:off x="1310" y="1323"/>
                <a:ext cx="233" cy="168"/>
              </a:xfrm>
              <a:custGeom>
                <a:avLst/>
                <a:gdLst/>
                <a:ahLst/>
                <a:cxnLst>
                  <a:cxn ang="0">
                    <a:pos x="0" y="168"/>
                  </a:cxn>
                  <a:cxn ang="0">
                    <a:pos x="188" y="168"/>
                  </a:cxn>
                  <a:cxn ang="0">
                    <a:pos x="188" y="0"/>
                  </a:cxn>
                  <a:cxn ang="0">
                    <a:pos x="0" y="0"/>
                  </a:cxn>
                  <a:cxn ang="0">
                    <a:pos x="0" y="168"/>
                  </a:cxn>
                  <a:cxn ang="0">
                    <a:pos x="204" y="26"/>
                  </a:cxn>
                  <a:cxn ang="0">
                    <a:pos x="233" y="26"/>
                  </a:cxn>
                  <a:cxn ang="0">
                    <a:pos x="233" y="0"/>
                  </a:cxn>
                  <a:cxn ang="0">
                    <a:pos x="204" y="0"/>
                  </a:cxn>
                  <a:cxn ang="0">
                    <a:pos x="204" y="26"/>
                  </a:cxn>
                </a:cxnLst>
                <a:rect l="0" t="0" r="r" b="b"/>
                <a:pathLst>
                  <a:path w="233" h="168">
                    <a:moveTo>
                      <a:pt x="0" y="168"/>
                    </a:moveTo>
                    <a:lnTo>
                      <a:pt x="188" y="168"/>
                    </a:lnTo>
                    <a:lnTo>
                      <a:pt x="188" y="0"/>
                    </a:lnTo>
                    <a:lnTo>
                      <a:pt x="0" y="0"/>
                    </a:lnTo>
                    <a:lnTo>
                      <a:pt x="0" y="168"/>
                    </a:lnTo>
                    <a:close/>
                    <a:moveTo>
                      <a:pt x="204" y="26"/>
                    </a:moveTo>
                    <a:lnTo>
                      <a:pt x="233" y="26"/>
                    </a:lnTo>
                    <a:lnTo>
                      <a:pt x="233" y="0"/>
                    </a:lnTo>
                    <a:lnTo>
                      <a:pt x="204" y="0"/>
                    </a:lnTo>
                    <a:lnTo>
                      <a:pt x="204" y="26"/>
                    </a:lnTo>
                    <a:close/>
                  </a:path>
                </a:pathLst>
              </a:custGeom>
              <a:solidFill>
                <a:srgbClr val="FFFFFF"/>
              </a:solidFill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0" name="Line 22"/>
              <p:cNvSpPr>
                <a:spLocks noChangeShapeType="1"/>
              </p:cNvSpPr>
              <p:nvPr/>
            </p:nvSpPr>
            <p:spPr bwMode="auto">
              <a:xfrm>
                <a:off x="1310" y="1379"/>
                <a:ext cx="188" cy="1"/>
              </a:xfrm>
              <a:prstGeom prst="line">
                <a:avLst/>
              </a:prstGeom>
              <a:no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1" name="Line 23"/>
              <p:cNvSpPr>
                <a:spLocks noChangeShapeType="1"/>
              </p:cNvSpPr>
              <p:nvPr/>
            </p:nvSpPr>
            <p:spPr bwMode="auto">
              <a:xfrm>
                <a:off x="1310" y="1435"/>
                <a:ext cx="188" cy="1"/>
              </a:xfrm>
              <a:prstGeom prst="line">
                <a:avLst/>
              </a:prstGeom>
              <a:no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" name="Line 24"/>
              <p:cNvSpPr>
                <a:spLocks noChangeShapeType="1"/>
              </p:cNvSpPr>
              <p:nvPr/>
            </p:nvSpPr>
            <p:spPr bwMode="auto">
              <a:xfrm>
                <a:off x="1317" y="1405"/>
                <a:ext cx="172" cy="1"/>
              </a:xfrm>
              <a:prstGeom prst="line">
                <a:avLst/>
              </a:prstGeom>
              <a:no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" name="Rectangle 25"/>
              <p:cNvSpPr>
                <a:spLocks noChangeArrowheads="1"/>
              </p:cNvSpPr>
              <p:nvPr/>
            </p:nvSpPr>
            <p:spPr bwMode="auto">
              <a:xfrm>
                <a:off x="1416" y="1389"/>
                <a:ext cx="54" cy="36"/>
              </a:xfrm>
              <a:prstGeom prst="rect">
                <a:avLst/>
              </a:prstGeom>
              <a:noFill/>
              <a:ln w="4763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" name="Freeform 26"/>
              <p:cNvSpPr>
                <a:spLocks noEditPoints="1"/>
              </p:cNvSpPr>
              <p:nvPr/>
            </p:nvSpPr>
            <p:spPr bwMode="auto">
              <a:xfrm>
                <a:off x="1030" y="955"/>
                <a:ext cx="538" cy="401"/>
              </a:xfrm>
              <a:custGeom>
                <a:avLst/>
                <a:gdLst/>
                <a:ahLst/>
                <a:cxnLst>
                  <a:cxn ang="0">
                    <a:pos x="452" y="285"/>
                  </a:cxn>
                  <a:cxn ang="0">
                    <a:pos x="472" y="285"/>
                  </a:cxn>
                  <a:cxn ang="0">
                    <a:pos x="472" y="278"/>
                  </a:cxn>
                  <a:cxn ang="0">
                    <a:pos x="452" y="278"/>
                  </a:cxn>
                  <a:cxn ang="0">
                    <a:pos x="452" y="285"/>
                  </a:cxn>
                  <a:cxn ang="0">
                    <a:pos x="121" y="239"/>
                  </a:cxn>
                  <a:cxn ang="0">
                    <a:pos x="121" y="27"/>
                  </a:cxn>
                  <a:cxn ang="0">
                    <a:pos x="417" y="27"/>
                  </a:cxn>
                  <a:cxn ang="0">
                    <a:pos x="417" y="239"/>
                  </a:cxn>
                  <a:cxn ang="0">
                    <a:pos x="121" y="239"/>
                  </a:cxn>
                  <a:cxn ang="0">
                    <a:pos x="108" y="252"/>
                  </a:cxn>
                  <a:cxn ang="0">
                    <a:pos x="430" y="252"/>
                  </a:cxn>
                  <a:cxn ang="0">
                    <a:pos x="430" y="14"/>
                  </a:cxn>
                  <a:cxn ang="0">
                    <a:pos x="446" y="14"/>
                  </a:cxn>
                  <a:cxn ang="0">
                    <a:pos x="446" y="0"/>
                  </a:cxn>
                  <a:cxn ang="0">
                    <a:pos x="96" y="0"/>
                  </a:cxn>
                  <a:cxn ang="0">
                    <a:pos x="96" y="265"/>
                  </a:cxn>
                  <a:cxn ang="0">
                    <a:pos x="108" y="265"/>
                  </a:cxn>
                  <a:cxn ang="0">
                    <a:pos x="108" y="252"/>
                  </a:cxn>
                  <a:cxn ang="0">
                    <a:pos x="0" y="388"/>
                  </a:cxn>
                  <a:cxn ang="0">
                    <a:pos x="54" y="388"/>
                  </a:cxn>
                  <a:cxn ang="0">
                    <a:pos x="54" y="368"/>
                  </a:cxn>
                  <a:cxn ang="0">
                    <a:pos x="0" y="368"/>
                  </a:cxn>
                  <a:cxn ang="0">
                    <a:pos x="0" y="388"/>
                  </a:cxn>
                  <a:cxn ang="0">
                    <a:pos x="316" y="401"/>
                  </a:cxn>
                  <a:cxn ang="0">
                    <a:pos x="430" y="401"/>
                  </a:cxn>
                  <a:cxn ang="0">
                    <a:pos x="430" y="391"/>
                  </a:cxn>
                  <a:cxn ang="0">
                    <a:pos x="316" y="391"/>
                  </a:cxn>
                  <a:cxn ang="0">
                    <a:pos x="316" y="401"/>
                  </a:cxn>
                  <a:cxn ang="0">
                    <a:pos x="523" y="378"/>
                  </a:cxn>
                  <a:cxn ang="0">
                    <a:pos x="538" y="378"/>
                  </a:cxn>
                  <a:cxn ang="0">
                    <a:pos x="538" y="368"/>
                  </a:cxn>
                  <a:cxn ang="0">
                    <a:pos x="523" y="368"/>
                  </a:cxn>
                  <a:cxn ang="0">
                    <a:pos x="523" y="378"/>
                  </a:cxn>
                  <a:cxn ang="0">
                    <a:pos x="523" y="394"/>
                  </a:cxn>
                  <a:cxn ang="0">
                    <a:pos x="538" y="394"/>
                  </a:cxn>
                  <a:cxn ang="0">
                    <a:pos x="538" y="388"/>
                  </a:cxn>
                  <a:cxn ang="0">
                    <a:pos x="523" y="388"/>
                  </a:cxn>
                  <a:cxn ang="0">
                    <a:pos x="523" y="394"/>
                  </a:cxn>
                </a:cxnLst>
                <a:rect l="0" t="0" r="r" b="b"/>
                <a:pathLst>
                  <a:path w="538" h="401">
                    <a:moveTo>
                      <a:pt x="452" y="285"/>
                    </a:moveTo>
                    <a:lnTo>
                      <a:pt x="472" y="285"/>
                    </a:lnTo>
                    <a:lnTo>
                      <a:pt x="472" y="278"/>
                    </a:lnTo>
                    <a:lnTo>
                      <a:pt x="452" y="278"/>
                    </a:lnTo>
                    <a:lnTo>
                      <a:pt x="452" y="285"/>
                    </a:lnTo>
                    <a:close/>
                    <a:moveTo>
                      <a:pt x="121" y="239"/>
                    </a:moveTo>
                    <a:lnTo>
                      <a:pt x="121" y="27"/>
                    </a:lnTo>
                    <a:lnTo>
                      <a:pt x="417" y="27"/>
                    </a:lnTo>
                    <a:lnTo>
                      <a:pt x="417" y="239"/>
                    </a:lnTo>
                    <a:lnTo>
                      <a:pt x="121" y="239"/>
                    </a:lnTo>
                    <a:close/>
                    <a:moveTo>
                      <a:pt x="108" y="252"/>
                    </a:moveTo>
                    <a:lnTo>
                      <a:pt x="430" y="252"/>
                    </a:lnTo>
                    <a:lnTo>
                      <a:pt x="430" y="14"/>
                    </a:lnTo>
                    <a:lnTo>
                      <a:pt x="446" y="14"/>
                    </a:lnTo>
                    <a:lnTo>
                      <a:pt x="446" y="0"/>
                    </a:lnTo>
                    <a:lnTo>
                      <a:pt x="96" y="0"/>
                    </a:lnTo>
                    <a:lnTo>
                      <a:pt x="96" y="265"/>
                    </a:lnTo>
                    <a:lnTo>
                      <a:pt x="108" y="265"/>
                    </a:lnTo>
                    <a:lnTo>
                      <a:pt x="108" y="252"/>
                    </a:lnTo>
                    <a:close/>
                    <a:moveTo>
                      <a:pt x="0" y="388"/>
                    </a:moveTo>
                    <a:lnTo>
                      <a:pt x="54" y="388"/>
                    </a:lnTo>
                    <a:lnTo>
                      <a:pt x="54" y="368"/>
                    </a:lnTo>
                    <a:lnTo>
                      <a:pt x="0" y="368"/>
                    </a:lnTo>
                    <a:lnTo>
                      <a:pt x="0" y="388"/>
                    </a:lnTo>
                    <a:close/>
                    <a:moveTo>
                      <a:pt x="316" y="401"/>
                    </a:moveTo>
                    <a:lnTo>
                      <a:pt x="430" y="401"/>
                    </a:lnTo>
                    <a:lnTo>
                      <a:pt x="430" y="391"/>
                    </a:lnTo>
                    <a:lnTo>
                      <a:pt x="316" y="391"/>
                    </a:lnTo>
                    <a:lnTo>
                      <a:pt x="316" y="401"/>
                    </a:lnTo>
                    <a:close/>
                    <a:moveTo>
                      <a:pt x="523" y="378"/>
                    </a:moveTo>
                    <a:lnTo>
                      <a:pt x="538" y="378"/>
                    </a:lnTo>
                    <a:lnTo>
                      <a:pt x="538" y="368"/>
                    </a:lnTo>
                    <a:lnTo>
                      <a:pt x="523" y="368"/>
                    </a:lnTo>
                    <a:lnTo>
                      <a:pt x="523" y="378"/>
                    </a:lnTo>
                    <a:close/>
                    <a:moveTo>
                      <a:pt x="523" y="394"/>
                    </a:moveTo>
                    <a:lnTo>
                      <a:pt x="538" y="394"/>
                    </a:lnTo>
                    <a:lnTo>
                      <a:pt x="538" y="388"/>
                    </a:lnTo>
                    <a:lnTo>
                      <a:pt x="523" y="388"/>
                    </a:lnTo>
                    <a:lnTo>
                      <a:pt x="523" y="394"/>
                    </a:lnTo>
                    <a:close/>
                  </a:path>
                </a:pathLst>
              </a:custGeom>
              <a:solidFill>
                <a:srgbClr val="000000"/>
              </a:solidFill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5" name="Line 27"/>
              <p:cNvSpPr>
                <a:spLocks noChangeShapeType="1"/>
              </p:cNvSpPr>
              <p:nvPr/>
            </p:nvSpPr>
            <p:spPr bwMode="auto">
              <a:xfrm>
                <a:off x="1084" y="1257"/>
                <a:ext cx="430" cy="1"/>
              </a:xfrm>
              <a:prstGeom prst="line">
                <a:avLst/>
              </a:prstGeom>
              <a:no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6" name="Line 28"/>
              <p:cNvSpPr>
                <a:spLocks noChangeShapeType="1"/>
              </p:cNvSpPr>
              <p:nvPr/>
            </p:nvSpPr>
            <p:spPr bwMode="auto">
              <a:xfrm flipV="1">
                <a:off x="1193" y="1257"/>
                <a:ext cx="1" cy="19"/>
              </a:xfrm>
              <a:prstGeom prst="line">
                <a:avLst/>
              </a:prstGeom>
              <a:no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7" name="Line 29"/>
              <p:cNvSpPr>
                <a:spLocks noChangeShapeType="1"/>
              </p:cNvSpPr>
              <p:nvPr/>
            </p:nvSpPr>
            <p:spPr bwMode="auto">
              <a:xfrm flipV="1">
                <a:off x="1301" y="1257"/>
                <a:ext cx="1" cy="19"/>
              </a:xfrm>
              <a:prstGeom prst="line">
                <a:avLst/>
              </a:prstGeom>
              <a:no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78" name="Group 17"/>
            <p:cNvGrpSpPr>
              <a:grpSpLocks/>
            </p:cNvGrpSpPr>
            <p:nvPr/>
          </p:nvGrpSpPr>
          <p:grpSpPr bwMode="auto">
            <a:xfrm>
              <a:off x="4091227" y="4788782"/>
              <a:ext cx="523875" cy="488950"/>
              <a:chOff x="1014" y="912"/>
              <a:chExt cx="574" cy="596"/>
            </a:xfrm>
          </p:grpSpPr>
          <p:sp>
            <p:nvSpPr>
              <p:cNvPr id="79" name="Freeform 18"/>
              <p:cNvSpPr>
                <a:spLocks/>
              </p:cNvSpPr>
              <p:nvPr/>
            </p:nvSpPr>
            <p:spPr bwMode="auto">
              <a:xfrm>
                <a:off x="1014" y="912"/>
                <a:ext cx="574" cy="596"/>
              </a:xfrm>
              <a:custGeom>
                <a:avLst/>
                <a:gdLst/>
                <a:ahLst/>
                <a:cxnLst>
                  <a:cxn ang="0">
                    <a:pos x="124" y="391"/>
                  </a:cxn>
                  <a:cxn ang="0">
                    <a:pos x="0" y="391"/>
                  </a:cxn>
                  <a:cxn ang="0">
                    <a:pos x="0" y="596"/>
                  </a:cxn>
                  <a:cxn ang="0">
                    <a:pos x="574" y="596"/>
                  </a:cxn>
                  <a:cxn ang="0">
                    <a:pos x="574" y="391"/>
                  </a:cxn>
                  <a:cxn ang="0">
                    <a:pos x="446" y="391"/>
                  </a:cxn>
                  <a:cxn ang="0">
                    <a:pos x="446" y="364"/>
                  </a:cxn>
                  <a:cxn ang="0">
                    <a:pos x="500" y="364"/>
                  </a:cxn>
                  <a:cxn ang="0">
                    <a:pos x="500" y="0"/>
                  </a:cxn>
                  <a:cxn ang="0">
                    <a:pos x="70" y="0"/>
                  </a:cxn>
                  <a:cxn ang="0">
                    <a:pos x="70" y="364"/>
                  </a:cxn>
                  <a:cxn ang="0">
                    <a:pos x="124" y="364"/>
                  </a:cxn>
                  <a:cxn ang="0">
                    <a:pos x="124" y="391"/>
                  </a:cxn>
                </a:cxnLst>
                <a:rect l="0" t="0" r="r" b="b"/>
                <a:pathLst>
                  <a:path w="574" h="596">
                    <a:moveTo>
                      <a:pt x="124" y="391"/>
                    </a:moveTo>
                    <a:lnTo>
                      <a:pt x="0" y="391"/>
                    </a:lnTo>
                    <a:lnTo>
                      <a:pt x="0" y="596"/>
                    </a:lnTo>
                    <a:lnTo>
                      <a:pt x="574" y="596"/>
                    </a:lnTo>
                    <a:lnTo>
                      <a:pt x="574" y="391"/>
                    </a:lnTo>
                    <a:lnTo>
                      <a:pt x="446" y="391"/>
                    </a:lnTo>
                    <a:lnTo>
                      <a:pt x="446" y="364"/>
                    </a:lnTo>
                    <a:lnTo>
                      <a:pt x="500" y="364"/>
                    </a:lnTo>
                    <a:lnTo>
                      <a:pt x="500" y="0"/>
                    </a:lnTo>
                    <a:lnTo>
                      <a:pt x="70" y="0"/>
                    </a:lnTo>
                    <a:lnTo>
                      <a:pt x="70" y="364"/>
                    </a:lnTo>
                    <a:lnTo>
                      <a:pt x="124" y="364"/>
                    </a:lnTo>
                    <a:lnTo>
                      <a:pt x="124" y="391"/>
                    </a:lnTo>
                    <a:close/>
                  </a:path>
                </a:pathLst>
              </a:custGeom>
              <a:solidFill>
                <a:srgbClr val="FFFFFF"/>
              </a:solidFill>
              <a:ln w="1587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0" name="Line 19"/>
              <p:cNvSpPr>
                <a:spLocks noChangeShapeType="1"/>
              </p:cNvSpPr>
              <p:nvPr/>
            </p:nvSpPr>
            <p:spPr bwMode="auto">
              <a:xfrm>
                <a:off x="1138" y="1303"/>
                <a:ext cx="322" cy="1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1" name="Line 20"/>
              <p:cNvSpPr>
                <a:spLocks noChangeShapeType="1"/>
              </p:cNvSpPr>
              <p:nvPr/>
            </p:nvSpPr>
            <p:spPr bwMode="auto">
              <a:xfrm>
                <a:off x="1138" y="1276"/>
                <a:ext cx="322" cy="1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" name="Freeform 21"/>
              <p:cNvSpPr>
                <a:spLocks noEditPoints="1"/>
              </p:cNvSpPr>
              <p:nvPr/>
            </p:nvSpPr>
            <p:spPr bwMode="auto">
              <a:xfrm>
                <a:off x="1310" y="1323"/>
                <a:ext cx="233" cy="168"/>
              </a:xfrm>
              <a:custGeom>
                <a:avLst/>
                <a:gdLst/>
                <a:ahLst/>
                <a:cxnLst>
                  <a:cxn ang="0">
                    <a:pos x="0" y="168"/>
                  </a:cxn>
                  <a:cxn ang="0">
                    <a:pos x="188" y="168"/>
                  </a:cxn>
                  <a:cxn ang="0">
                    <a:pos x="188" y="0"/>
                  </a:cxn>
                  <a:cxn ang="0">
                    <a:pos x="0" y="0"/>
                  </a:cxn>
                  <a:cxn ang="0">
                    <a:pos x="0" y="168"/>
                  </a:cxn>
                  <a:cxn ang="0">
                    <a:pos x="204" y="26"/>
                  </a:cxn>
                  <a:cxn ang="0">
                    <a:pos x="233" y="26"/>
                  </a:cxn>
                  <a:cxn ang="0">
                    <a:pos x="233" y="0"/>
                  </a:cxn>
                  <a:cxn ang="0">
                    <a:pos x="204" y="0"/>
                  </a:cxn>
                  <a:cxn ang="0">
                    <a:pos x="204" y="26"/>
                  </a:cxn>
                </a:cxnLst>
                <a:rect l="0" t="0" r="r" b="b"/>
                <a:pathLst>
                  <a:path w="233" h="168">
                    <a:moveTo>
                      <a:pt x="0" y="168"/>
                    </a:moveTo>
                    <a:lnTo>
                      <a:pt x="188" y="168"/>
                    </a:lnTo>
                    <a:lnTo>
                      <a:pt x="188" y="0"/>
                    </a:lnTo>
                    <a:lnTo>
                      <a:pt x="0" y="0"/>
                    </a:lnTo>
                    <a:lnTo>
                      <a:pt x="0" y="168"/>
                    </a:lnTo>
                    <a:close/>
                    <a:moveTo>
                      <a:pt x="204" y="26"/>
                    </a:moveTo>
                    <a:lnTo>
                      <a:pt x="233" y="26"/>
                    </a:lnTo>
                    <a:lnTo>
                      <a:pt x="233" y="0"/>
                    </a:lnTo>
                    <a:lnTo>
                      <a:pt x="204" y="0"/>
                    </a:lnTo>
                    <a:lnTo>
                      <a:pt x="204" y="26"/>
                    </a:lnTo>
                    <a:close/>
                  </a:path>
                </a:pathLst>
              </a:custGeom>
              <a:solidFill>
                <a:srgbClr val="FFFFFF"/>
              </a:solidFill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" name="Line 22"/>
              <p:cNvSpPr>
                <a:spLocks noChangeShapeType="1"/>
              </p:cNvSpPr>
              <p:nvPr/>
            </p:nvSpPr>
            <p:spPr bwMode="auto">
              <a:xfrm>
                <a:off x="1310" y="1379"/>
                <a:ext cx="188" cy="1"/>
              </a:xfrm>
              <a:prstGeom prst="line">
                <a:avLst/>
              </a:prstGeom>
              <a:no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" name="Line 23"/>
              <p:cNvSpPr>
                <a:spLocks noChangeShapeType="1"/>
              </p:cNvSpPr>
              <p:nvPr/>
            </p:nvSpPr>
            <p:spPr bwMode="auto">
              <a:xfrm>
                <a:off x="1310" y="1435"/>
                <a:ext cx="188" cy="1"/>
              </a:xfrm>
              <a:prstGeom prst="line">
                <a:avLst/>
              </a:prstGeom>
              <a:no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" name="Line 24"/>
              <p:cNvSpPr>
                <a:spLocks noChangeShapeType="1"/>
              </p:cNvSpPr>
              <p:nvPr/>
            </p:nvSpPr>
            <p:spPr bwMode="auto">
              <a:xfrm>
                <a:off x="1317" y="1405"/>
                <a:ext cx="172" cy="1"/>
              </a:xfrm>
              <a:prstGeom prst="line">
                <a:avLst/>
              </a:prstGeom>
              <a:no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" name="Rectangle 25"/>
              <p:cNvSpPr>
                <a:spLocks noChangeArrowheads="1"/>
              </p:cNvSpPr>
              <p:nvPr/>
            </p:nvSpPr>
            <p:spPr bwMode="auto">
              <a:xfrm>
                <a:off x="1416" y="1389"/>
                <a:ext cx="54" cy="36"/>
              </a:xfrm>
              <a:prstGeom prst="rect">
                <a:avLst/>
              </a:prstGeom>
              <a:noFill/>
              <a:ln w="4763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" name="Freeform 26"/>
              <p:cNvSpPr>
                <a:spLocks noEditPoints="1"/>
              </p:cNvSpPr>
              <p:nvPr/>
            </p:nvSpPr>
            <p:spPr bwMode="auto">
              <a:xfrm>
                <a:off x="1030" y="955"/>
                <a:ext cx="538" cy="401"/>
              </a:xfrm>
              <a:custGeom>
                <a:avLst/>
                <a:gdLst/>
                <a:ahLst/>
                <a:cxnLst>
                  <a:cxn ang="0">
                    <a:pos x="452" y="285"/>
                  </a:cxn>
                  <a:cxn ang="0">
                    <a:pos x="472" y="285"/>
                  </a:cxn>
                  <a:cxn ang="0">
                    <a:pos x="472" y="278"/>
                  </a:cxn>
                  <a:cxn ang="0">
                    <a:pos x="452" y="278"/>
                  </a:cxn>
                  <a:cxn ang="0">
                    <a:pos x="452" y="285"/>
                  </a:cxn>
                  <a:cxn ang="0">
                    <a:pos x="121" y="239"/>
                  </a:cxn>
                  <a:cxn ang="0">
                    <a:pos x="121" y="27"/>
                  </a:cxn>
                  <a:cxn ang="0">
                    <a:pos x="417" y="27"/>
                  </a:cxn>
                  <a:cxn ang="0">
                    <a:pos x="417" y="239"/>
                  </a:cxn>
                  <a:cxn ang="0">
                    <a:pos x="121" y="239"/>
                  </a:cxn>
                  <a:cxn ang="0">
                    <a:pos x="108" y="252"/>
                  </a:cxn>
                  <a:cxn ang="0">
                    <a:pos x="430" y="252"/>
                  </a:cxn>
                  <a:cxn ang="0">
                    <a:pos x="430" y="14"/>
                  </a:cxn>
                  <a:cxn ang="0">
                    <a:pos x="446" y="14"/>
                  </a:cxn>
                  <a:cxn ang="0">
                    <a:pos x="446" y="0"/>
                  </a:cxn>
                  <a:cxn ang="0">
                    <a:pos x="96" y="0"/>
                  </a:cxn>
                  <a:cxn ang="0">
                    <a:pos x="96" y="265"/>
                  </a:cxn>
                  <a:cxn ang="0">
                    <a:pos x="108" y="265"/>
                  </a:cxn>
                  <a:cxn ang="0">
                    <a:pos x="108" y="252"/>
                  </a:cxn>
                  <a:cxn ang="0">
                    <a:pos x="0" y="388"/>
                  </a:cxn>
                  <a:cxn ang="0">
                    <a:pos x="54" y="388"/>
                  </a:cxn>
                  <a:cxn ang="0">
                    <a:pos x="54" y="368"/>
                  </a:cxn>
                  <a:cxn ang="0">
                    <a:pos x="0" y="368"/>
                  </a:cxn>
                  <a:cxn ang="0">
                    <a:pos x="0" y="388"/>
                  </a:cxn>
                  <a:cxn ang="0">
                    <a:pos x="316" y="401"/>
                  </a:cxn>
                  <a:cxn ang="0">
                    <a:pos x="430" y="401"/>
                  </a:cxn>
                  <a:cxn ang="0">
                    <a:pos x="430" y="391"/>
                  </a:cxn>
                  <a:cxn ang="0">
                    <a:pos x="316" y="391"/>
                  </a:cxn>
                  <a:cxn ang="0">
                    <a:pos x="316" y="401"/>
                  </a:cxn>
                  <a:cxn ang="0">
                    <a:pos x="523" y="378"/>
                  </a:cxn>
                  <a:cxn ang="0">
                    <a:pos x="538" y="378"/>
                  </a:cxn>
                  <a:cxn ang="0">
                    <a:pos x="538" y="368"/>
                  </a:cxn>
                  <a:cxn ang="0">
                    <a:pos x="523" y="368"/>
                  </a:cxn>
                  <a:cxn ang="0">
                    <a:pos x="523" y="378"/>
                  </a:cxn>
                  <a:cxn ang="0">
                    <a:pos x="523" y="394"/>
                  </a:cxn>
                  <a:cxn ang="0">
                    <a:pos x="538" y="394"/>
                  </a:cxn>
                  <a:cxn ang="0">
                    <a:pos x="538" y="388"/>
                  </a:cxn>
                  <a:cxn ang="0">
                    <a:pos x="523" y="388"/>
                  </a:cxn>
                  <a:cxn ang="0">
                    <a:pos x="523" y="394"/>
                  </a:cxn>
                </a:cxnLst>
                <a:rect l="0" t="0" r="r" b="b"/>
                <a:pathLst>
                  <a:path w="538" h="401">
                    <a:moveTo>
                      <a:pt x="452" y="285"/>
                    </a:moveTo>
                    <a:lnTo>
                      <a:pt x="472" y="285"/>
                    </a:lnTo>
                    <a:lnTo>
                      <a:pt x="472" y="278"/>
                    </a:lnTo>
                    <a:lnTo>
                      <a:pt x="452" y="278"/>
                    </a:lnTo>
                    <a:lnTo>
                      <a:pt x="452" y="285"/>
                    </a:lnTo>
                    <a:close/>
                    <a:moveTo>
                      <a:pt x="121" y="239"/>
                    </a:moveTo>
                    <a:lnTo>
                      <a:pt x="121" y="27"/>
                    </a:lnTo>
                    <a:lnTo>
                      <a:pt x="417" y="27"/>
                    </a:lnTo>
                    <a:lnTo>
                      <a:pt x="417" y="239"/>
                    </a:lnTo>
                    <a:lnTo>
                      <a:pt x="121" y="239"/>
                    </a:lnTo>
                    <a:close/>
                    <a:moveTo>
                      <a:pt x="108" y="252"/>
                    </a:moveTo>
                    <a:lnTo>
                      <a:pt x="430" y="252"/>
                    </a:lnTo>
                    <a:lnTo>
                      <a:pt x="430" y="14"/>
                    </a:lnTo>
                    <a:lnTo>
                      <a:pt x="446" y="14"/>
                    </a:lnTo>
                    <a:lnTo>
                      <a:pt x="446" y="0"/>
                    </a:lnTo>
                    <a:lnTo>
                      <a:pt x="96" y="0"/>
                    </a:lnTo>
                    <a:lnTo>
                      <a:pt x="96" y="265"/>
                    </a:lnTo>
                    <a:lnTo>
                      <a:pt x="108" y="265"/>
                    </a:lnTo>
                    <a:lnTo>
                      <a:pt x="108" y="252"/>
                    </a:lnTo>
                    <a:close/>
                    <a:moveTo>
                      <a:pt x="0" y="388"/>
                    </a:moveTo>
                    <a:lnTo>
                      <a:pt x="54" y="388"/>
                    </a:lnTo>
                    <a:lnTo>
                      <a:pt x="54" y="368"/>
                    </a:lnTo>
                    <a:lnTo>
                      <a:pt x="0" y="368"/>
                    </a:lnTo>
                    <a:lnTo>
                      <a:pt x="0" y="388"/>
                    </a:lnTo>
                    <a:close/>
                    <a:moveTo>
                      <a:pt x="316" y="401"/>
                    </a:moveTo>
                    <a:lnTo>
                      <a:pt x="430" y="401"/>
                    </a:lnTo>
                    <a:lnTo>
                      <a:pt x="430" y="391"/>
                    </a:lnTo>
                    <a:lnTo>
                      <a:pt x="316" y="391"/>
                    </a:lnTo>
                    <a:lnTo>
                      <a:pt x="316" y="401"/>
                    </a:lnTo>
                    <a:close/>
                    <a:moveTo>
                      <a:pt x="523" y="378"/>
                    </a:moveTo>
                    <a:lnTo>
                      <a:pt x="538" y="378"/>
                    </a:lnTo>
                    <a:lnTo>
                      <a:pt x="538" y="368"/>
                    </a:lnTo>
                    <a:lnTo>
                      <a:pt x="523" y="368"/>
                    </a:lnTo>
                    <a:lnTo>
                      <a:pt x="523" y="378"/>
                    </a:lnTo>
                    <a:close/>
                    <a:moveTo>
                      <a:pt x="523" y="394"/>
                    </a:moveTo>
                    <a:lnTo>
                      <a:pt x="538" y="394"/>
                    </a:lnTo>
                    <a:lnTo>
                      <a:pt x="538" y="388"/>
                    </a:lnTo>
                    <a:lnTo>
                      <a:pt x="523" y="388"/>
                    </a:lnTo>
                    <a:lnTo>
                      <a:pt x="523" y="394"/>
                    </a:lnTo>
                    <a:close/>
                  </a:path>
                </a:pathLst>
              </a:custGeom>
              <a:solidFill>
                <a:srgbClr val="000000"/>
              </a:solidFill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" name="Line 27"/>
              <p:cNvSpPr>
                <a:spLocks noChangeShapeType="1"/>
              </p:cNvSpPr>
              <p:nvPr/>
            </p:nvSpPr>
            <p:spPr bwMode="auto">
              <a:xfrm>
                <a:off x="1084" y="1257"/>
                <a:ext cx="430" cy="1"/>
              </a:xfrm>
              <a:prstGeom prst="line">
                <a:avLst/>
              </a:prstGeom>
              <a:no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" name="Line 28"/>
              <p:cNvSpPr>
                <a:spLocks noChangeShapeType="1"/>
              </p:cNvSpPr>
              <p:nvPr/>
            </p:nvSpPr>
            <p:spPr bwMode="auto">
              <a:xfrm flipV="1">
                <a:off x="1193" y="1257"/>
                <a:ext cx="1" cy="19"/>
              </a:xfrm>
              <a:prstGeom prst="line">
                <a:avLst/>
              </a:prstGeom>
              <a:no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" name="Line 29"/>
              <p:cNvSpPr>
                <a:spLocks noChangeShapeType="1"/>
              </p:cNvSpPr>
              <p:nvPr/>
            </p:nvSpPr>
            <p:spPr bwMode="auto">
              <a:xfrm flipV="1">
                <a:off x="1301" y="1257"/>
                <a:ext cx="1" cy="19"/>
              </a:xfrm>
              <a:prstGeom prst="line">
                <a:avLst/>
              </a:prstGeom>
              <a:no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91" name="Group 17"/>
            <p:cNvGrpSpPr>
              <a:grpSpLocks/>
            </p:cNvGrpSpPr>
            <p:nvPr/>
          </p:nvGrpSpPr>
          <p:grpSpPr bwMode="auto">
            <a:xfrm>
              <a:off x="6818401" y="5520149"/>
              <a:ext cx="523875" cy="488950"/>
              <a:chOff x="1014" y="912"/>
              <a:chExt cx="574" cy="596"/>
            </a:xfrm>
          </p:grpSpPr>
          <p:sp>
            <p:nvSpPr>
              <p:cNvPr id="92" name="Freeform 18"/>
              <p:cNvSpPr>
                <a:spLocks/>
              </p:cNvSpPr>
              <p:nvPr/>
            </p:nvSpPr>
            <p:spPr bwMode="auto">
              <a:xfrm>
                <a:off x="1014" y="912"/>
                <a:ext cx="574" cy="596"/>
              </a:xfrm>
              <a:custGeom>
                <a:avLst/>
                <a:gdLst/>
                <a:ahLst/>
                <a:cxnLst>
                  <a:cxn ang="0">
                    <a:pos x="124" y="391"/>
                  </a:cxn>
                  <a:cxn ang="0">
                    <a:pos x="0" y="391"/>
                  </a:cxn>
                  <a:cxn ang="0">
                    <a:pos x="0" y="596"/>
                  </a:cxn>
                  <a:cxn ang="0">
                    <a:pos x="574" y="596"/>
                  </a:cxn>
                  <a:cxn ang="0">
                    <a:pos x="574" y="391"/>
                  </a:cxn>
                  <a:cxn ang="0">
                    <a:pos x="446" y="391"/>
                  </a:cxn>
                  <a:cxn ang="0">
                    <a:pos x="446" y="364"/>
                  </a:cxn>
                  <a:cxn ang="0">
                    <a:pos x="500" y="364"/>
                  </a:cxn>
                  <a:cxn ang="0">
                    <a:pos x="500" y="0"/>
                  </a:cxn>
                  <a:cxn ang="0">
                    <a:pos x="70" y="0"/>
                  </a:cxn>
                  <a:cxn ang="0">
                    <a:pos x="70" y="364"/>
                  </a:cxn>
                  <a:cxn ang="0">
                    <a:pos x="124" y="364"/>
                  </a:cxn>
                  <a:cxn ang="0">
                    <a:pos x="124" y="391"/>
                  </a:cxn>
                </a:cxnLst>
                <a:rect l="0" t="0" r="r" b="b"/>
                <a:pathLst>
                  <a:path w="574" h="596">
                    <a:moveTo>
                      <a:pt x="124" y="391"/>
                    </a:moveTo>
                    <a:lnTo>
                      <a:pt x="0" y="391"/>
                    </a:lnTo>
                    <a:lnTo>
                      <a:pt x="0" y="596"/>
                    </a:lnTo>
                    <a:lnTo>
                      <a:pt x="574" y="596"/>
                    </a:lnTo>
                    <a:lnTo>
                      <a:pt x="574" y="391"/>
                    </a:lnTo>
                    <a:lnTo>
                      <a:pt x="446" y="391"/>
                    </a:lnTo>
                    <a:lnTo>
                      <a:pt x="446" y="364"/>
                    </a:lnTo>
                    <a:lnTo>
                      <a:pt x="500" y="364"/>
                    </a:lnTo>
                    <a:lnTo>
                      <a:pt x="500" y="0"/>
                    </a:lnTo>
                    <a:lnTo>
                      <a:pt x="70" y="0"/>
                    </a:lnTo>
                    <a:lnTo>
                      <a:pt x="70" y="364"/>
                    </a:lnTo>
                    <a:lnTo>
                      <a:pt x="124" y="364"/>
                    </a:lnTo>
                    <a:lnTo>
                      <a:pt x="124" y="391"/>
                    </a:lnTo>
                    <a:close/>
                  </a:path>
                </a:pathLst>
              </a:custGeom>
              <a:solidFill>
                <a:srgbClr val="FFFFFF"/>
              </a:solidFill>
              <a:ln w="1587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" name="Line 19"/>
              <p:cNvSpPr>
                <a:spLocks noChangeShapeType="1"/>
              </p:cNvSpPr>
              <p:nvPr/>
            </p:nvSpPr>
            <p:spPr bwMode="auto">
              <a:xfrm>
                <a:off x="1138" y="1303"/>
                <a:ext cx="322" cy="1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" name="Line 20"/>
              <p:cNvSpPr>
                <a:spLocks noChangeShapeType="1"/>
              </p:cNvSpPr>
              <p:nvPr/>
            </p:nvSpPr>
            <p:spPr bwMode="auto">
              <a:xfrm>
                <a:off x="1138" y="1276"/>
                <a:ext cx="322" cy="1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" name="Freeform 21"/>
              <p:cNvSpPr>
                <a:spLocks noEditPoints="1"/>
              </p:cNvSpPr>
              <p:nvPr/>
            </p:nvSpPr>
            <p:spPr bwMode="auto">
              <a:xfrm>
                <a:off x="1310" y="1323"/>
                <a:ext cx="233" cy="168"/>
              </a:xfrm>
              <a:custGeom>
                <a:avLst/>
                <a:gdLst/>
                <a:ahLst/>
                <a:cxnLst>
                  <a:cxn ang="0">
                    <a:pos x="0" y="168"/>
                  </a:cxn>
                  <a:cxn ang="0">
                    <a:pos x="188" y="168"/>
                  </a:cxn>
                  <a:cxn ang="0">
                    <a:pos x="188" y="0"/>
                  </a:cxn>
                  <a:cxn ang="0">
                    <a:pos x="0" y="0"/>
                  </a:cxn>
                  <a:cxn ang="0">
                    <a:pos x="0" y="168"/>
                  </a:cxn>
                  <a:cxn ang="0">
                    <a:pos x="204" y="26"/>
                  </a:cxn>
                  <a:cxn ang="0">
                    <a:pos x="233" y="26"/>
                  </a:cxn>
                  <a:cxn ang="0">
                    <a:pos x="233" y="0"/>
                  </a:cxn>
                  <a:cxn ang="0">
                    <a:pos x="204" y="0"/>
                  </a:cxn>
                  <a:cxn ang="0">
                    <a:pos x="204" y="26"/>
                  </a:cxn>
                </a:cxnLst>
                <a:rect l="0" t="0" r="r" b="b"/>
                <a:pathLst>
                  <a:path w="233" h="168">
                    <a:moveTo>
                      <a:pt x="0" y="168"/>
                    </a:moveTo>
                    <a:lnTo>
                      <a:pt x="188" y="168"/>
                    </a:lnTo>
                    <a:lnTo>
                      <a:pt x="188" y="0"/>
                    </a:lnTo>
                    <a:lnTo>
                      <a:pt x="0" y="0"/>
                    </a:lnTo>
                    <a:lnTo>
                      <a:pt x="0" y="168"/>
                    </a:lnTo>
                    <a:close/>
                    <a:moveTo>
                      <a:pt x="204" y="26"/>
                    </a:moveTo>
                    <a:lnTo>
                      <a:pt x="233" y="26"/>
                    </a:lnTo>
                    <a:lnTo>
                      <a:pt x="233" y="0"/>
                    </a:lnTo>
                    <a:lnTo>
                      <a:pt x="204" y="0"/>
                    </a:lnTo>
                    <a:lnTo>
                      <a:pt x="204" y="26"/>
                    </a:lnTo>
                    <a:close/>
                  </a:path>
                </a:pathLst>
              </a:custGeom>
              <a:solidFill>
                <a:srgbClr val="FFFFFF"/>
              </a:solidFill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6" name="Line 22"/>
              <p:cNvSpPr>
                <a:spLocks noChangeShapeType="1"/>
              </p:cNvSpPr>
              <p:nvPr/>
            </p:nvSpPr>
            <p:spPr bwMode="auto">
              <a:xfrm>
                <a:off x="1310" y="1379"/>
                <a:ext cx="188" cy="1"/>
              </a:xfrm>
              <a:prstGeom prst="line">
                <a:avLst/>
              </a:prstGeom>
              <a:no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" name="Line 23"/>
              <p:cNvSpPr>
                <a:spLocks noChangeShapeType="1"/>
              </p:cNvSpPr>
              <p:nvPr/>
            </p:nvSpPr>
            <p:spPr bwMode="auto">
              <a:xfrm>
                <a:off x="1310" y="1435"/>
                <a:ext cx="188" cy="1"/>
              </a:xfrm>
              <a:prstGeom prst="line">
                <a:avLst/>
              </a:prstGeom>
              <a:no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" name="Line 24"/>
              <p:cNvSpPr>
                <a:spLocks noChangeShapeType="1"/>
              </p:cNvSpPr>
              <p:nvPr/>
            </p:nvSpPr>
            <p:spPr bwMode="auto">
              <a:xfrm>
                <a:off x="1317" y="1405"/>
                <a:ext cx="172" cy="1"/>
              </a:xfrm>
              <a:prstGeom prst="line">
                <a:avLst/>
              </a:prstGeom>
              <a:no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9" name="Rectangle 25"/>
              <p:cNvSpPr>
                <a:spLocks noChangeArrowheads="1"/>
              </p:cNvSpPr>
              <p:nvPr/>
            </p:nvSpPr>
            <p:spPr bwMode="auto">
              <a:xfrm>
                <a:off x="1416" y="1389"/>
                <a:ext cx="54" cy="36"/>
              </a:xfrm>
              <a:prstGeom prst="rect">
                <a:avLst/>
              </a:prstGeom>
              <a:noFill/>
              <a:ln w="4763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0" name="Freeform 26"/>
              <p:cNvSpPr>
                <a:spLocks noEditPoints="1"/>
              </p:cNvSpPr>
              <p:nvPr/>
            </p:nvSpPr>
            <p:spPr bwMode="auto">
              <a:xfrm>
                <a:off x="1030" y="955"/>
                <a:ext cx="538" cy="401"/>
              </a:xfrm>
              <a:custGeom>
                <a:avLst/>
                <a:gdLst/>
                <a:ahLst/>
                <a:cxnLst>
                  <a:cxn ang="0">
                    <a:pos x="452" y="285"/>
                  </a:cxn>
                  <a:cxn ang="0">
                    <a:pos x="472" y="285"/>
                  </a:cxn>
                  <a:cxn ang="0">
                    <a:pos x="472" y="278"/>
                  </a:cxn>
                  <a:cxn ang="0">
                    <a:pos x="452" y="278"/>
                  </a:cxn>
                  <a:cxn ang="0">
                    <a:pos x="452" y="285"/>
                  </a:cxn>
                  <a:cxn ang="0">
                    <a:pos x="121" y="239"/>
                  </a:cxn>
                  <a:cxn ang="0">
                    <a:pos x="121" y="27"/>
                  </a:cxn>
                  <a:cxn ang="0">
                    <a:pos x="417" y="27"/>
                  </a:cxn>
                  <a:cxn ang="0">
                    <a:pos x="417" y="239"/>
                  </a:cxn>
                  <a:cxn ang="0">
                    <a:pos x="121" y="239"/>
                  </a:cxn>
                  <a:cxn ang="0">
                    <a:pos x="108" y="252"/>
                  </a:cxn>
                  <a:cxn ang="0">
                    <a:pos x="430" y="252"/>
                  </a:cxn>
                  <a:cxn ang="0">
                    <a:pos x="430" y="14"/>
                  </a:cxn>
                  <a:cxn ang="0">
                    <a:pos x="446" y="14"/>
                  </a:cxn>
                  <a:cxn ang="0">
                    <a:pos x="446" y="0"/>
                  </a:cxn>
                  <a:cxn ang="0">
                    <a:pos x="96" y="0"/>
                  </a:cxn>
                  <a:cxn ang="0">
                    <a:pos x="96" y="265"/>
                  </a:cxn>
                  <a:cxn ang="0">
                    <a:pos x="108" y="265"/>
                  </a:cxn>
                  <a:cxn ang="0">
                    <a:pos x="108" y="252"/>
                  </a:cxn>
                  <a:cxn ang="0">
                    <a:pos x="0" y="388"/>
                  </a:cxn>
                  <a:cxn ang="0">
                    <a:pos x="54" y="388"/>
                  </a:cxn>
                  <a:cxn ang="0">
                    <a:pos x="54" y="368"/>
                  </a:cxn>
                  <a:cxn ang="0">
                    <a:pos x="0" y="368"/>
                  </a:cxn>
                  <a:cxn ang="0">
                    <a:pos x="0" y="388"/>
                  </a:cxn>
                  <a:cxn ang="0">
                    <a:pos x="316" y="401"/>
                  </a:cxn>
                  <a:cxn ang="0">
                    <a:pos x="430" y="401"/>
                  </a:cxn>
                  <a:cxn ang="0">
                    <a:pos x="430" y="391"/>
                  </a:cxn>
                  <a:cxn ang="0">
                    <a:pos x="316" y="391"/>
                  </a:cxn>
                  <a:cxn ang="0">
                    <a:pos x="316" y="401"/>
                  </a:cxn>
                  <a:cxn ang="0">
                    <a:pos x="523" y="378"/>
                  </a:cxn>
                  <a:cxn ang="0">
                    <a:pos x="538" y="378"/>
                  </a:cxn>
                  <a:cxn ang="0">
                    <a:pos x="538" y="368"/>
                  </a:cxn>
                  <a:cxn ang="0">
                    <a:pos x="523" y="368"/>
                  </a:cxn>
                  <a:cxn ang="0">
                    <a:pos x="523" y="378"/>
                  </a:cxn>
                  <a:cxn ang="0">
                    <a:pos x="523" y="394"/>
                  </a:cxn>
                  <a:cxn ang="0">
                    <a:pos x="538" y="394"/>
                  </a:cxn>
                  <a:cxn ang="0">
                    <a:pos x="538" y="388"/>
                  </a:cxn>
                  <a:cxn ang="0">
                    <a:pos x="523" y="388"/>
                  </a:cxn>
                  <a:cxn ang="0">
                    <a:pos x="523" y="394"/>
                  </a:cxn>
                </a:cxnLst>
                <a:rect l="0" t="0" r="r" b="b"/>
                <a:pathLst>
                  <a:path w="538" h="401">
                    <a:moveTo>
                      <a:pt x="452" y="285"/>
                    </a:moveTo>
                    <a:lnTo>
                      <a:pt x="472" y="285"/>
                    </a:lnTo>
                    <a:lnTo>
                      <a:pt x="472" y="278"/>
                    </a:lnTo>
                    <a:lnTo>
                      <a:pt x="452" y="278"/>
                    </a:lnTo>
                    <a:lnTo>
                      <a:pt x="452" y="285"/>
                    </a:lnTo>
                    <a:close/>
                    <a:moveTo>
                      <a:pt x="121" y="239"/>
                    </a:moveTo>
                    <a:lnTo>
                      <a:pt x="121" y="27"/>
                    </a:lnTo>
                    <a:lnTo>
                      <a:pt x="417" y="27"/>
                    </a:lnTo>
                    <a:lnTo>
                      <a:pt x="417" y="239"/>
                    </a:lnTo>
                    <a:lnTo>
                      <a:pt x="121" y="239"/>
                    </a:lnTo>
                    <a:close/>
                    <a:moveTo>
                      <a:pt x="108" y="252"/>
                    </a:moveTo>
                    <a:lnTo>
                      <a:pt x="430" y="252"/>
                    </a:lnTo>
                    <a:lnTo>
                      <a:pt x="430" y="14"/>
                    </a:lnTo>
                    <a:lnTo>
                      <a:pt x="446" y="14"/>
                    </a:lnTo>
                    <a:lnTo>
                      <a:pt x="446" y="0"/>
                    </a:lnTo>
                    <a:lnTo>
                      <a:pt x="96" y="0"/>
                    </a:lnTo>
                    <a:lnTo>
                      <a:pt x="96" y="265"/>
                    </a:lnTo>
                    <a:lnTo>
                      <a:pt x="108" y="265"/>
                    </a:lnTo>
                    <a:lnTo>
                      <a:pt x="108" y="252"/>
                    </a:lnTo>
                    <a:close/>
                    <a:moveTo>
                      <a:pt x="0" y="388"/>
                    </a:moveTo>
                    <a:lnTo>
                      <a:pt x="54" y="388"/>
                    </a:lnTo>
                    <a:lnTo>
                      <a:pt x="54" y="368"/>
                    </a:lnTo>
                    <a:lnTo>
                      <a:pt x="0" y="368"/>
                    </a:lnTo>
                    <a:lnTo>
                      <a:pt x="0" y="388"/>
                    </a:lnTo>
                    <a:close/>
                    <a:moveTo>
                      <a:pt x="316" y="401"/>
                    </a:moveTo>
                    <a:lnTo>
                      <a:pt x="430" y="401"/>
                    </a:lnTo>
                    <a:lnTo>
                      <a:pt x="430" y="391"/>
                    </a:lnTo>
                    <a:lnTo>
                      <a:pt x="316" y="391"/>
                    </a:lnTo>
                    <a:lnTo>
                      <a:pt x="316" y="401"/>
                    </a:lnTo>
                    <a:close/>
                    <a:moveTo>
                      <a:pt x="523" y="378"/>
                    </a:moveTo>
                    <a:lnTo>
                      <a:pt x="538" y="378"/>
                    </a:lnTo>
                    <a:lnTo>
                      <a:pt x="538" y="368"/>
                    </a:lnTo>
                    <a:lnTo>
                      <a:pt x="523" y="368"/>
                    </a:lnTo>
                    <a:lnTo>
                      <a:pt x="523" y="378"/>
                    </a:lnTo>
                    <a:close/>
                    <a:moveTo>
                      <a:pt x="523" y="394"/>
                    </a:moveTo>
                    <a:lnTo>
                      <a:pt x="538" y="394"/>
                    </a:lnTo>
                    <a:lnTo>
                      <a:pt x="538" y="388"/>
                    </a:lnTo>
                    <a:lnTo>
                      <a:pt x="523" y="388"/>
                    </a:lnTo>
                    <a:lnTo>
                      <a:pt x="523" y="394"/>
                    </a:lnTo>
                    <a:close/>
                  </a:path>
                </a:pathLst>
              </a:custGeom>
              <a:solidFill>
                <a:srgbClr val="000000"/>
              </a:solidFill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1" name="Line 27"/>
              <p:cNvSpPr>
                <a:spLocks noChangeShapeType="1"/>
              </p:cNvSpPr>
              <p:nvPr/>
            </p:nvSpPr>
            <p:spPr bwMode="auto">
              <a:xfrm>
                <a:off x="1084" y="1257"/>
                <a:ext cx="430" cy="1"/>
              </a:xfrm>
              <a:prstGeom prst="line">
                <a:avLst/>
              </a:prstGeom>
              <a:no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" name="Line 28"/>
              <p:cNvSpPr>
                <a:spLocks noChangeShapeType="1"/>
              </p:cNvSpPr>
              <p:nvPr/>
            </p:nvSpPr>
            <p:spPr bwMode="auto">
              <a:xfrm flipV="1">
                <a:off x="1193" y="1257"/>
                <a:ext cx="1" cy="19"/>
              </a:xfrm>
              <a:prstGeom prst="line">
                <a:avLst/>
              </a:prstGeom>
              <a:no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" name="Line 29"/>
              <p:cNvSpPr>
                <a:spLocks noChangeShapeType="1"/>
              </p:cNvSpPr>
              <p:nvPr/>
            </p:nvSpPr>
            <p:spPr bwMode="auto">
              <a:xfrm flipV="1">
                <a:off x="1301" y="1257"/>
                <a:ext cx="1" cy="19"/>
              </a:xfrm>
              <a:prstGeom prst="line">
                <a:avLst/>
              </a:prstGeom>
              <a:noFill/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108" name="Group 107"/>
          <p:cNvGrpSpPr/>
          <p:nvPr/>
        </p:nvGrpSpPr>
        <p:grpSpPr>
          <a:xfrm>
            <a:off x="2140070" y="5002277"/>
            <a:ext cx="4646539" cy="1605750"/>
            <a:chOff x="2140070" y="5002277"/>
            <a:chExt cx="4646539" cy="1605750"/>
          </a:xfrm>
        </p:grpSpPr>
        <p:sp>
          <p:nvSpPr>
            <p:cNvPr id="104" name="Freeform 103"/>
            <p:cNvSpPr/>
            <p:nvPr/>
          </p:nvSpPr>
          <p:spPr>
            <a:xfrm>
              <a:off x="2155559" y="5175243"/>
              <a:ext cx="2302618" cy="1272726"/>
            </a:xfrm>
            <a:custGeom>
              <a:avLst/>
              <a:gdLst>
                <a:gd name="connsiteX0" fmla="*/ 0 w 2302618"/>
                <a:gd name="connsiteY0" fmla="*/ 1081688 h 1272726"/>
                <a:gd name="connsiteX1" fmla="*/ 371723 w 2302618"/>
                <a:gd name="connsiteY1" fmla="*/ 1112667 h 1272726"/>
                <a:gd name="connsiteX2" fmla="*/ 1053215 w 2302618"/>
                <a:gd name="connsiteY2" fmla="*/ 121335 h 1272726"/>
                <a:gd name="connsiteX3" fmla="*/ 2121919 w 2302618"/>
                <a:gd name="connsiteY3" fmla="*/ 384658 h 1272726"/>
                <a:gd name="connsiteX4" fmla="*/ 2137407 w 2302618"/>
                <a:gd name="connsiteY4" fmla="*/ 28398 h 1272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2618" h="1272726">
                  <a:moveTo>
                    <a:pt x="0" y="1081688"/>
                  </a:moveTo>
                  <a:cubicBezTo>
                    <a:pt x="98093" y="1177207"/>
                    <a:pt x="196187" y="1272726"/>
                    <a:pt x="371723" y="1112667"/>
                  </a:cubicBezTo>
                  <a:cubicBezTo>
                    <a:pt x="547259" y="952608"/>
                    <a:pt x="761516" y="242670"/>
                    <a:pt x="1053215" y="121335"/>
                  </a:cubicBezTo>
                  <a:cubicBezTo>
                    <a:pt x="1344914" y="0"/>
                    <a:pt x="1941220" y="400147"/>
                    <a:pt x="2121919" y="384658"/>
                  </a:cubicBezTo>
                  <a:cubicBezTo>
                    <a:pt x="2302618" y="369169"/>
                    <a:pt x="2137407" y="28398"/>
                    <a:pt x="2137407" y="28398"/>
                  </a:cubicBezTo>
                </a:path>
              </a:pathLst>
            </a:custGeom>
            <a:noFill/>
            <a:ln w="5715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Freeform 104"/>
            <p:cNvSpPr/>
            <p:nvPr/>
          </p:nvSpPr>
          <p:spPr>
            <a:xfrm>
              <a:off x="4409130" y="5002277"/>
              <a:ext cx="2377479" cy="800293"/>
            </a:xfrm>
            <a:custGeom>
              <a:avLst/>
              <a:gdLst>
                <a:gd name="connsiteX0" fmla="*/ 23232 w 2377479"/>
                <a:gd name="connsiteY0" fmla="*/ 185874 h 800293"/>
                <a:gd name="connsiteX1" fmla="*/ 100675 w 2377479"/>
                <a:gd name="connsiteY1" fmla="*/ 526645 h 800293"/>
                <a:gd name="connsiteX2" fmla="*/ 627282 w 2377479"/>
                <a:gd name="connsiteY2" fmla="*/ 309791 h 800293"/>
                <a:gd name="connsiteX3" fmla="*/ 1525613 w 2377479"/>
                <a:gd name="connsiteY3" fmla="*/ 61958 h 800293"/>
                <a:gd name="connsiteX4" fmla="*/ 1990267 w 2377479"/>
                <a:gd name="connsiteY4" fmla="*/ 681540 h 800293"/>
                <a:gd name="connsiteX5" fmla="*/ 2377479 w 2377479"/>
                <a:gd name="connsiteY5" fmla="*/ 774477 h 800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77479" h="800293">
                  <a:moveTo>
                    <a:pt x="23232" y="185874"/>
                  </a:moveTo>
                  <a:cubicBezTo>
                    <a:pt x="11616" y="345933"/>
                    <a:pt x="0" y="505992"/>
                    <a:pt x="100675" y="526645"/>
                  </a:cubicBezTo>
                  <a:cubicBezTo>
                    <a:pt x="201350" y="547298"/>
                    <a:pt x="389792" y="387239"/>
                    <a:pt x="627282" y="309791"/>
                  </a:cubicBezTo>
                  <a:cubicBezTo>
                    <a:pt x="864772" y="232343"/>
                    <a:pt x="1298449" y="0"/>
                    <a:pt x="1525613" y="61958"/>
                  </a:cubicBezTo>
                  <a:cubicBezTo>
                    <a:pt x="1752777" y="123916"/>
                    <a:pt x="1848289" y="562787"/>
                    <a:pt x="1990267" y="681540"/>
                  </a:cubicBezTo>
                  <a:cubicBezTo>
                    <a:pt x="2132245" y="800293"/>
                    <a:pt x="2377479" y="774477"/>
                    <a:pt x="2377479" y="774477"/>
                  </a:cubicBezTo>
                </a:path>
              </a:pathLst>
            </a:custGeom>
            <a:noFill/>
            <a:ln w="5715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Freeform 105"/>
            <p:cNvSpPr/>
            <p:nvPr/>
          </p:nvSpPr>
          <p:spPr>
            <a:xfrm>
              <a:off x="2140070" y="5394679"/>
              <a:ext cx="4631050" cy="1213348"/>
            </a:xfrm>
            <a:custGeom>
              <a:avLst/>
              <a:gdLst>
                <a:gd name="connsiteX0" fmla="*/ 4631050 w 4631050"/>
                <a:gd name="connsiteY0" fmla="*/ 583440 h 1213348"/>
                <a:gd name="connsiteX1" fmla="*/ 4212862 w 4631050"/>
                <a:gd name="connsiteY1" fmla="*/ 428544 h 1213348"/>
                <a:gd name="connsiteX2" fmla="*/ 3391973 w 4631050"/>
                <a:gd name="connsiteY2" fmla="*/ 738335 h 1213348"/>
                <a:gd name="connsiteX3" fmla="*/ 1874104 w 4631050"/>
                <a:gd name="connsiteY3" fmla="*/ 1094595 h 1213348"/>
                <a:gd name="connsiteX4" fmla="*/ 1285543 w 4631050"/>
                <a:gd name="connsiteY4" fmla="*/ 25816 h 1213348"/>
                <a:gd name="connsiteX5" fmla="*/ 449166 w 4631050"/>
                <a:gd name="connsiteY5" fmla="*/ 939699 h 1213348"/>
                <a:gd name="connsiteX6" fmla="*/ 185862 w 4631050"/>
                <a:gd name="connsiteY6" fmla="*/ 1094595 h 1213348"/>
                <a:gd name="connsiteX7" fmla="*/ 0 w 4631050"/>
                <a:gd name="connsiteY7" fmla="*/ 986168 h 1213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31050" h="1213348">
                  <a:moveTo>
                    <a:pt x="4631050" y="583440"/>
                  </a:moveTo>
                  <a:cubicBezTo>
                    <a:pt x="4525212" y="493084"/>
                    <a:pt x="4419375" y="402728"/>
                    <a:pt x="4212862" y="428544"/>
                  </a:cubicBezTo>
                  <a:cubicBezTo>
                    <a:pt x="4006349" y="454360"/>
                    <a:pt x="3781766" y="627327"/>
                    <a:pt x="3391973" y="738335"/>
                  </a:cubicBezTo>
                  <a:cubicBezTo>
                    <a:pt x="3002180" y="849344"/>
                    <a:pt x="2225176" y="1213348"/>
                    <a:pt x="1874104" y="1094595"/>
                  </a:cubicBezTo>
                  <a:cubicBezTo>
                    <a:pt x="1523032" y="975842"/>
                    <a:pt x="1523033" y="51632"/>
                    <a:pt x="1285543" y="25816"/>
                  </a:cubicBezTo>
                  <a:cubicBezTo>
                    <a:pt x="1048053" y="0"/>
                    <a:pt x="632446" y="761569"/>
                    <a:pt x="449166" y="939699"/>
                  </a:cubicBezTo>
                  <a:cubicBezTo>
                    <a:pt x="265886" y="1117829"/>
                    <a:pt x="260723" y="1086850"/>
                    <a:pt x="185862" y="1094595"/>
                  </a:cubicBezTo>
                  <a:cubicBezTo>
                    <a:pt x="111001" y="1102340"/>
                    <a:pt x="0" y="986168"/>
                    <a:pt x="0" y="986168"/>
                  </a:cubicBezTo>
                </a:path>
              </a:pathLst>
            </a:custGeom>
            <a:noFill/>
            <a:ln w="5715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7" name="Content Placeholder 106"/>
          <p:cNvSpPr>
            <a:spLocks noGrp="1"/>
          </p:cNvSpPr>
          <p:nvPr>
            <p:ph idx="1"/>
          </p:nvPr>
        </p:nvSpPr>
        <p:spPr>
          <a:xfrm>
            <a:off x="238135" y="1367156"/>
            <a:ext cx="8667730" cy="3183418"/>
          </a:xfrm>
        </p:spPr>
        <p:txBody>
          <a:bodyPr>
            <a:normAutofit/>
          </a:bodyPr>
          <a:lstStyle/>
          <a:p>
            <a:r>
              <a:rPr lang="en-US" sz="2400" dirty="0" smtClean="0"/>
              <a:t>Users want innovation</a:t>
            </a:r>
          </a:p>
          <a:p>
            <a:r>
              <a:rPr lang="en-US" sz="2400" dirty="0" smtClean="0"/>
              <a:t>Change is </a:t>
            </a:r>
            <a:r>
              <a:rPr lang="en-US" sz="2400" i="1" dirty="0" smtClean="0"/>
              <a:t>very</a:t>
            </a:r>
            <a:r>
              <a:rPr lang="en-US" sz="2400" i="0" baseline="0" dirty="0" smtClean="0"/>
              <a:t> slow on the Internet (e.g. IPv6!)</a:t>
            </a:r>
          </a:p>
          <a:p>
            <a:pPr lvl="1"/>
            <a:r>
              <a:rPr lang="en-US" sz="2000" dirty="0" smtClean="0"/>
              <a:t>Require consensus (IETF)</a:t>
            </a:r>
          </a:p>
          <a:p>
            <a:pPr lvl="1"/>
            <a:r>
              <a:rPr lang="en-US" sz="2000" i="0" baseline="0" dirty="0" smtClean="0"/>
              <a:t>Lot</a:t>
            </a:r>
            <a:r>
              <a:rPr lang="en-US" sz="2000" dirty="0" smtClean="0"/>
              <a:t>s of money sunk in existing infrastructure</a:t>
            </a:r>
          </a:p>
          <a:p>
            <a:r>
              <a:rPr lang="en-US" sz="2400" dirty="0" smtClean="0"/>
              <a:t>Solution: don’t require change in the network!</a:t>
            </a:r>
          </a:p>
          <a:p>
            <a:pPr lvl="1"/>
            <a:r>
              <a:rPr lang="en-US" sz="2000" dirty="0" smtClean="0"/>
              <a:t>Use IP paths, deploy your own processing among nodes</a:t>
            </a:r>
          </a:p>
          <a:p>
            <a:pPr lvl="1"/>
            <a:endParaRPr lang="en-US" sz="2000" i="0" baseline="0" dirty="0" smtClean="0"/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would you want that anyway?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10053"/>
          </a:xfrm>
        </p:spPr>
        <p:txBody>
          <a:bodyPr>
            <a:normAutofit/>
          </a:bodyPr>
          <a:lstStyle/>
          <a:p>
            <a:r>
              <a:rPr lang="en-US" dirty="0" smtClean="0"/>
              <a:t>Doesn’t the network provide you with what you want?</a:t>
            </a:r>
          </a:p>
          <a:p>
            <a:pPr lvl="1"/>
            <a:r>
              <a:rPr lang="en-US" dirty="0" smtClean="0"/>
              <a:t>What if you want to teach a class on how to implement IP? (IP on top of UDP… sounds familiar?)</a:t>
            </a:r>
          </a:p>
          <a:p>
            <a:pPr lvl="1"/>
            <a:r>
              <a:rPr lang="en-US" dirty="0" smtClean="0"/>
              <a:t>What if Internet routing is not ideal?</a:t>
            </a:r>
          </a:p>
          <a:p>
            <a:pPr lvl="1"/>
            <a:r>
              <a:rPr lang="en-US" dirty="0" smtClean="0"/>
              <a:t>What if you want to test out new multicast algorithms, or IPv6?</a:t>
            </a:r>
          </a:p>
          <a:p>
            <a:r>
              <a:rPr lang="en-US" dirty="0" smtClean="0"/>
              <a:t>Remember…</a:t>
            </a:r>
          </a:p>
          <a:p>
            <a:pPr lvl="1"/>
            <a:r>
              <a:rPr lang="en-US" dirty="0" smtClean="0"/>
              <a:t>The Internet started as an overlay over ossified telephone networks!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Studies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94563"/>
          </a:xfrm>
        </p:spPr>
        <p:txBody>
          <a:bodyPr/>
          <a:lstStyle/>
          <a:p>
            <a:r>
              <a:rPr lang="en-US" dirty="0" smtClean="0"/>
              <a:t>Resilient Overlay Network</a:t>
            </a:r>
          </a:p>
          <a:p>
            <a:r>
              <a:rPr lang="en-US" dirty="0" smtClean="0"/>
              <a:t>Peer-to-peer systems</a:t>
            </a:r>
          </a:p>
          <a:p>
            <a:r>
              <a:rPr lang="en-US" dirty="0" smtClean="0"/>
              <a:t>Others (won’t cover today)</a:t>
            </a:r>
          </a:p>
          <a:p>
            <a:pPr lvl="1"/>
            <a:r>
              <a:rPr lang="en-US" dirty="0" smtClean="0"/>
              <a:t>Email</a:t>
            </a:r>
          </a:p>
          <a:p>
            <a:pPr lvl="1"/>
            <a:r>
              <a:rPr lang="en-US" dirty="0" smtClean="0"/>
              <a:t>Web</a:t>
            </a:r>
          </a:p>
          <a:p>
            <a:pPr lvl="1"/>
            <a:r>
              <a:rPr lang="en-US" dirty="0" smtClean="0"/>
              <a:t>End-system Multicast</a:t>
            </a:r>
          </a:p>
          <a:p>
            <a:pPr lvl="1"/>
            <a:r>
              <a:rPr lang="en-US" dirty="0" smtClean="0"/>
              <a:t>Your IP programming assignment</a:t>
            </a:r>
          </a:p>
          <a:p>
            <a:pPr lvl="1"/>
            <a:r>
              <a:rPr lang="en-US" dirty="0" err="1" smtClean="0"/>
              <a:t>VPNs</a:t>
            </a:r>
            <a:endParaRPr lang="en-US" dirty="0" smtClean="0"/>
          </a:p>
          <a:p>
            <a:pPr lvl="1"/>
            <a:r>
              <a:rPr lang="en-US" dirty="0" smtClean="0"/>
              <a:t>Some IPv6 deployment solutions</a:t>
            </a:r>
          </a:p>
          <a:p>
            <a:pPr lvl="1"/>
            <a:r>
              <a:rPr lang="en-US" dirty="0" smtClean="0"/>
              <a:t>…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Resilient Overlay Network - RON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700" y="1509685"/>
            <a:ext cx="8338600" cy="3994495"/>
          </a:xfrm>
        </p:spPr>
        <p:txBody>
          <a:bodyPr/>
          <a:lstStyle/>
          <a:p>
            <a:r>
              <a:rPr lang="en-US" dirty="0" smtClean="0"/>
              <a:t>Goal: increase performance and reliability of routing</a:t>
            </a:r>
          </a:p>
          <a:p>
            <a:r>
              <a:rPr lang="en-US" dirty="0" smtClean="0"/>
              <a:t>How?</a:t>
            </a:r>
          </a:p>
          <a:p>
            <a:pPr lvl="1"/>
            <a:r>
              <a:rPr lang="en-US" dirty="0" smtClean="0"/>
              <a:t>Deploy N computers in different places</a:t>
            </a:r>
          </a:p>
          <a:p>
            <a:pPr lvl="1"/>
            <a:r>
              <a:rPr lang="en-US" dirty="0" smtClean="0"/>
              <a:t>Each computer acts as a router between the N participants</a:t>
            </a:r>
          </a:p>
          <a:p>
            <a:r>
              <a:rPr lang="en-US" dirty="0" smtClean="0"/>
              <a:t>Establish IP tunnels between all pairs</a:t>
            </a:r>
          </a:p>
          <a:p>
            <a:r>
              <a:rPr lang="en-US" dirty="0" smtClean="0"/>
              <a:t>Constantly monitor</a:t>
            </a:r>
          </a:p>
          <a:p>
            <a:pPr lvl="1"/>
            <a:r>
              <a:rPr lang="en-US" dirty="0" smtClean="0"/>
              <a:t>Available bandwidth, latency, loss rate, etc…</a:t>
            </a:r>
          </a:p>
          <a:p>
            <a:r>
              <a:rPr lang="en-US" dirty="0" smtClean="0"/>
              <a:t>Route overlay traffic based on these measurements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RON</a:t>
            </a:r>
            <a:endParaRPr lang="en-US" dirty="0"/>
          </a:p>
        </p:txBody>
      </p:sp>
      <p:grpSp>
        <p:nvGrpSpPr>
          <p:cNvPr id="12" name="Group 53"/>
          <p:cNvGrpSpPr>
            <a:grpSpLocks/>
          </p:cNvGrpSpPr>
          <p:nvPr/>
        </p:nvGrpSpPr>
        <p:grpSpPr bwMode="auto">
          <a:xfrm>
            <a:off x="4495800" y="4648200"/>
            <a:ext cx="417513" cy="420688"/>
            <a:chOff x="970" y="1034"/>
            <a:chExt cx="152" cy="156"/>
          </a:xfrm>
        </p:grpSpPr>
        <p:sp>
          <p:nvSpPr>
            <p:cNvPr id="13" name="Freeform 54"/>
            <p:cNvSpPr>
              <a:spLocks/>
            </p:cNvSpPr>
            <p:nvPr/>
          </p:nvSpPr>
          <p:spPr bwMode="auto">
            <a:xfrm>
              <a:off x="991" y="1128"/>
              <a:ext cx="129" cy="17"/>
            </a:xfrm>
            <a:custGeom>
              <a:avLst/>
              <a:gdLst/>
              <a:ahLst/>
              <a:cxnLst>
                <a:cxn ang="0">
                  <a:pos x="0" y="84"/>
                </a:cxn>
                <a:cxn ang="0">
                  <a:pos x="81" y="0"/>
                </a:cxn>
                <a:cxn ang="0">
                  <a:pos x="645" y="0"/>
                </a:cxn>
                <a:cxn ang="0">
                  <a:pos x="574" y="84"/>
                </a:cxn>
                <a:cxn ang="0">
                  <a:pos x="0" y="84"/>
                </a:cxn>
              </a:cxnLst>
              <a:rect l="0" t="0" r="r" b="b"/>
              <a:pathLst>
                <a:path w="645" h="84">
                  <a:moveTo>
                    <a:pt x="0" y="84"/>
                  </a:moveTo>
                  <a:lnTo>
                    <a:pt x="81" y="0"/>
                  </a:lnTo>
                  <a:lnTo>
                    <a:pt x="645" y="0"/>
                  </a:lnTo>
                  <a:lnTo>
                    <a:pt x="574" y="84"/>
                  </a:lnTo>
                  <a:lnTo>
                    <a:pt x="0" y="84"/>
                  </a:lnTo>
                  <a:close/>
                </a:path>
              </a:pathLst>
            </a:custGeom>
            <a:solidFill>
              <a:srgbClr val="C9C9B6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55"/>
            <p:cNvSpPr>
              <a:spLocks/>
            </p:cNvSpPr>
            <p:nvPr/>
          </p:nvSpPr>
          <p:spPr bwMode="auto">
            <a:xfrm>
              <a:off x="993" y="1130"/>
              <a:ext cx="129" cy="17"/>
            </a:xfrm>
            <a:custGeom>
              <a:avLst/>
              <a:gdLst/>
              <a:ahLst/>
              <a:cxnLst>
                <a:cxn ang="0">
                  <a:pos x="0" y="83"/>
                </a:cxn>
                <a:cxn ang="0">
                  <a:pos x="81" y="0"/>
                </a:cxn>
                <a:cxn ang="0">
                  <a:pos x="645" y="0"/>
                </a:cxn>
                <a:cxn ang="0">
                  <a:pos x="574" y="83"/>
                </a:cxn>
                <a:cxn ang="0">
                  <a:pos x="0" y="83"/>
                </a:cxn>
              </a:cxnLst>
              <a:rect l="0" t="0" r="r" b="b"/>
              <a:pathLst>
                <a:path w="645" h="83">
                  <a:moveTo>
                    <a:pt x="0" y="83"/>
                  </a:moveTo>
                  <a:lnTo>
                    <a:pt x="81" y="0"/>
                  </a:lnTo>
                  <a:lnTo>
                    <a:pt x="645" y="0"/>
                  </a:lnTo>
                  <a:lnTo>
                    <a:pt x="574" y="83"/>
                  </a:lnTo>
                  <a:lnTo>
                    <a:pt x="0" y="83"/>
                  </a:lnTo>
                  <a:close/>
                </a:path>
              </a:pathLst>
            </a:custGeom>
            <a:solidFill>
              <a:srgbClr val="C9C9B6"/>
            </a:solidFill>
            <a:ln w="3175">
              <a:solidFill>
                <a:srgbClr val="494936"/>
              </a:solidFill>
              <a:prstDash val="solid"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ectangle 56"/>
            <p:cNvSpPr>
              <a:spLocks noChangeArrowheads="1"/>
            </p:cNvSpPr>
            <p:nvPr/>
          </p:nvSpPr>
          <p:spPr bwMode="auto">
            <a:xfrm>
              <a:off x="991" y="1145"/>
              <a:ext cx="115" cy="20"/>
            </a:xfrm>
            <a:prstGeom prst="rect">
              <a:avLst/>
            </a:prstGeom>
            <a:solidFill>
              <a:srgbClr val="B7B79D"/>
            </a:solidFill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57"/>
            <p:cNvSpPr>
              <a:spLocks noChangeArrowheads="1"/>
            </p:cNvSpPr>
            <p:nvPr/>
          </p:nvSpPr>
          <p:spPr bwMode="auto">
            <a:xfrm>
              <a:off x="992" y="1146"/>
              <a:ext cx="113" cy="18"/>
            </a:xfrm>
            <a:prstGeom prst="rect">
              <a:avLst/>
            </a:prstGeom>
            <a:solidFill>
              <a:srgbClr val="B7B79D"/>
            </a:solidFill>
            <a:ln w="3175">
              <a:solidFill>
                <a:srgbClr val="494936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58"/>
            <p:cNvSpPr>
              <a:spLocks/>
            </p:cNvSpPr>
            <p:nvPr/>
          </p:nvSpPr>
          <p:spPr bwMode="auto">
            <a:xfrm>
              <a:off x="1106" y="1128"/>
              <a:ext cx="14" cy="37"/>
            </a:xfrm>
            <a:custGeom>
              <a:avLst/>
              <a:gdLst/>
              <a:ahLst/>
              <a:cxnLst>
                <a:cxn ang="0">
                  <a:pos x="0" y="185"/>
                </a:cxn>
                <a:cxn ang="0">
                  <a:pos x="71" y="111"/>
                </a:cxn>
                <a:cxn ang="0">
                  <a:pos x="71" y="0"/>
                </a:cxn>
                <a:cxn ang="0">
                  <a:pos x="0" y="84"/>
                </a:cxn>
                <a:cxn ang="0">
                  <a:pos x="0" y="185"/>
                </a:cxn>
              </a:cxnLst>
              <a:rect l="0" t="0" r="r" b="b"/>
              <a:pathLst>
                <a:path w="71" h="185">
                  <a:moveTo>
                    <a:pt x="0" y="185"/>
                  </a:moveTo>
                  <a:lnTo>
                    <a:pt x="71" y="111"/>
                  </a:lnTo>
                  <a:lnTo>
                    <a:pt x="71" y="0"/>
                  </a:lnTo>
                  <a:lnTo>
                    <a:pt x="0" y="84"/>
                  </a:lnTo>
                  <a:lnTo>
                    <a:pt x="0" y="185"/>
                  </a:lnTo>
                  <a:close/>
                </a:path>
              </a:pathLst>
            </a:custGeom>
            <a:solidFill>
              <a:srgbClr val="7A7A5A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59"/>
            <p:cNvSpPr>
              <a:spLocks/>
            </p:cNvSpPr>
            <p:nvPr/>
          </p:nvSpPr>
          <p:spPr bwMode="auto">
            <a:xfrm>
              <a:off x="1106" y="1128"/>
              <a:ext cx="14" cy="37"/>
            </a:xfrm>
            <a:custGeom>
              <a:avLst/>
              <a:gdLst/>
              <a:ahLst/>
              <a:cxnLst>
                <a:cxn ang="0">
                  <a:pos x="0" y="185"/>
                </a:cxn>
                <a:cxn ang="0">
                  <a:pos x="71" y="111"/>
                </a:cxn>
                <a:cxn ang="0">
                  <a:pos x="71" y="0"/>
                </a:cxn>
                <a:cxn ang="0">
                  <a:pos x="0" y="84"/>
                </a:cxn>
                <a:cxn ang="0">
                  <a:pos x="0" y="185"/>
                </a:cxn>
              </a:cxnLst>
              <a:rect l="0" t="0" r="r" b="b"/>
              <a:pathLst>
                <a:path w="71" h="185">
                  <a:moveTo>
                    <a:pt x="0" y="185"/>
                  </a:moveTo>
                  <a:lnTo>
                    <a:pt x="71" y="111"/>
                  </a:lnTo>
                  <a:lnTo>
                    <a:pt x="71" y="0"/>
                  </a:lnTo>
                  <a:lnTo>
                    <a:pt x="0" y="84"/>
                  </a:lnTo>
                  <a:lnTo>
                    <a:pt x="0" y="185"/>
                  </a:lnTo>
                  <a:close/>
                </a:path>
              </a:pathLst>
            </a:custGeom>
            <a:solidFill>
              <a:srgbClr val="7A7A5A"/>
            </a:solidFill>
            <a:ln w="3175">
              <a:solidFill>
                <a:srgbClr val="494936"/>
              </a:solidFill>
              <a:prstDash val="solid"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60"/>
            <p:cNvSpPr>
              <a:spLocks/>
            </p:cNvSpPr>
            <p:nvPr/>
          </p:nvSpPr>
          <p:spPr bwMode="auto">
            <a:xfrm>
              <a:off x="995" y="1128"/>
              <a:ext cx="123" cy="13"/>
            </a:xfrm>
            <a:custGeom>
              <a:avLst/>
              <a:gdLst/>
              <a:ahLst/>
              <a:cxnLst>
                <a:cxn ang="0">
                  <a:pos x="0" y="65"/>
                </a:cxn>
                <a:cxn ang="0">
                  <a:pos x="63" y="0"/>
                </a:cxn>
                <a:cxn ang="0">
                  <a:pos x="618" y="0"/>
                </a:cxn>
                <a:cxn ang="0">
                  <a:pos x="565" y="65"/>
                </a:cxn>
                <a:cxn ang="0">
                  <a:pos x="0" y="65"/>
                </a:cxn>
              </a:cxnLst>
              <a:rect l="0" t="0" r="r" b="b"/>
              <a:pathLst>
                <a:path w="618" h="65">
                  <a:moveTo>
                    <a:pt x="0" y="65"/>
                  </a:moveTo>
                  <a:lnTo>
                    <a:pt x="63" y="0"/>
                  </a:lnTo>
                  <a:lnTo>
                    <a:pt x="618" y="0"/>
                  </a:lnTo>
                  <a:lnTo>
                    <a:pt x="565" y="65"/>
                  </a:lnTo>
                  <a:lnTo>
                    <a:pt x="0" y="6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61"/>
            <p:cNvSpPr>
              <a:spLocks/>
            </p:cNvSpPr>
            <p:nvPr/>
          </p:nvSpPr>
          <p:spPr bwMode="auto">
            <a:xfrm>
              <a:off x="995" y="1128"/>
              <a:ext cx="123" cy="13"/>
            </a:xfrm>
            <a:custGeom>
              <a:avLst/>
              <a:gdLst/>
              <a:ahLst/>
              <a:cxnLst>
                <a:cxn ang="0">
                  <a:pos x="0" y="65"/>
                </a:cxn>
                <a:cxn ang="0">
                  <a:pos x="63" y="0"/>
                </a:cxn>
                <a:cxn ang="0">
                  <a:pos x="618" y="0"/>
                </a:cxn>
                <a:cxn ang="0">
                  <a:pos x="565" y="65"/>
                </a:cxn>
                <a:cxn ang="0">
                  <a:pos x="0" y="65"/>
                </a:cxn>
              </a:cxnLst>
              <a:rect l="0" t="0" r="r" b="b"/>
              <a:pathLst>
                <a:path w="618" h="65">
                  <a:moveTo>
                    <a:pt x="0" y="65"/>
                  </a:moveTo>
                  <a:lnTo>
                    <a:pt x="63" y="0"/>
                  </a:lnTo>
                  <a:lnTo>
                    <a:pt x="618" y="0"/>
                  </a:lnTo>
                  <a:lnTo>
                    <a:pt x="565" y="65"/>
                  </a:lnTo>
                  <a:lnTo>
                    <a:pt x="0" y="65"/>
                  </a:lnTo>
                  <a:close/>
                </a:path>
              </a:pathLst>
            </a:custGeom>
            <a:solidFill>
              <a:srgbClr val="000000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62"/>
            <p:cNvSpPr>
              <a:spLocks/>
            </p:cNvSpPr>
            <p:nvPr/>
          </p:nvSpPr>
          <p:spPr bwMode="auto">
            <a:xfrm>
              <a:off x="993" y="1034"/>
              <a:ext cx="125" cy="13"/>
            </a:xfrm>
            <a:custGeom>
              <a:avLst/>
              <a:gdLst/>
              <a:ahLst/>
              <a:cxnLst>
                <a:cxn ang="0">
                  <a:pos x="0" y="65"/>
                </a:cxn>
                <a:cxn ang="0">
                  <a:pos x="54" y="0"/>
                </a:cxn>
                <a:cxn ang="0">
                  <a:pos x="627" y="0"/>
                </a:cxn>
                <a:cxn ang="0">
                  <a:pos x="565" y="65"/>
                </a:cxn>
                <a:cxn ang="0">
                  <a:pos x="0" y="65"/>
                </a:cxn>
              </a:cxnLst>
              <a:rect l="0" t="0" r="r" b="b"/>
              <a:pathLst>
                <a:path w="627" h="65">
                  <a:moveTo>
                    <a:pt x="0" y="65"/>
                  </a:moveTo>
                  <a:lnTo>
                    <a:pt x="54" y="0"/>
                  </a:lnTo>
                  <a:lnTo>
                    <a:pt x="627" y="0"/>
                  </a:lnTo>
                  <a:lnTo>
                    <a:pt x="565" y="65"/>
                  </a:lnTo>
                  <a:lnTo>
                    <a:pt x="0" y="65"/>
                  </a:lnTo>
                  <a:close/>
                </a:path>
              </a:pathLst>
            </a:custGeom>
            <a:solidFill>
              <a:srgbClr val="C9C9B6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63"/>
            <p:cNvSpPr>
              <a:spLocks/>
            </p:cNvSpPr>
            <p:nvPr/>
          </p:nvSpPr>
          <p:spPr bwMode="auto">
            <a:xfrm>
              <a:off x="993" y="1034"/>
              <a:ext cx="125" cy="13"/>
            </a:xfrm>
            <a:custGeom>
              <a:avLst/>
              <a:gdLst/>
              <a:ahLst/>
              <a:cxnLst>
                <a:cxn ang="0">
                  <a:pos x="0" y="65"/>
                </a:cxn>
                <a:cxn ang="0">
                  <a:pos x="54" y="0"/>
                </a:cxn>
                <a:cxn ang="0">
                  <a:pos x="627" y="0"/>
                </a:cxn>
                <a:cxn ang="0">
                  <a:pos x="565" y="65"/>
                </a:cxn>
                <a:cxn ang="0">
                  <a:pos x="0" y="65"/>
                </a:cxn>
              </a:cxnLst>
              <a:rect l="0" t="0" r="r" b="b"/>
              <a:pathLst>
                <a:path w="627" h="65">
                  <a:moveTo>
                    <a:pt x="0" y="65"/>
                  </a:moveTo>
                  <a:lnTo>
                    <a:pt x="54" y="0"/>
                  </a:lnTo>
                  <a:lnTo>
                    <a:pt x="627" y="0"/>
                  </a:lnTo>
                  <a:lnTo>
                    <a:pt x="565" y="65"/>
                  </a:lnTo>
                  <a:lnTo>
                    <a:pt x="0" y="65"/>
                  </a:lnTo>
                  <a:close/>
                </a:path>
              </a:pathLst>
            </a:custGeom>
            <a:solidFill>
              <a:srgbClr val="C9C9B6"/>
            </a:solidFill>
            <a:ln w="3175">
              <a:solidFill>
                <a:srgbClr val="494936"/>
              </a:solidFill>
              <a:prstDash val="solid"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Rectangle 64"/>
            <p:cNvSpPr>
              <a:spLocks noChangeArrowheads="1"/>
            </p:cNvSpPr>
            <p:nvPr/>
          </p:nvSpPr>
          <p:spPr bwMode="auto">
            <a:xfrm>
              <a:off x="994" y="1048"/>
              <a:ext cx="113" cy="91"/>
            </a:xfrm>
            <a:prstGeom prst="rect">
              <a:avLst/>
            </a:prstGeom>
            <a:solidFill>
              <a:srgbClr val="B7B79D"/>
            </a:solidFill>
            <a:ln w="3175">
              <a:solidFill>
                <a:srgbClr val="494936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Rectangle 65"/>
            <p:cNvSpPr>
              <a:spLocks noChangeArrowheads="1"/>
            </p:cNvSpPr>
            <p:nvPr/>
          </p:nvSpPr>
          <p:spPr bwMode="auto">
            <a:xfrm>
              <a:off x="1003" y="1059"/>
              <a:ext cx="93" cy="70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rgbClr val="494936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66"/>
            <p:cNvSpPr>
              <a:spLocks/>
            </p:cNvSpPr>
            <p:nvPr/>
          </p:nvSpPr>
          <p:spPr bwMode="auto">
            <a:xfrm>
              <a:off x="1106" y="1034"/>
              <a:ext cx="12" cy="104"/>
            </a:xfrm>
            <a:custGeom>
              <a:avLst/>
              <a:gdLst/>
              <a:ahLst/>
              <a:cxnLst>
                <a:cxn ang="0">
                  <a:pos x="0" y="519"/>
                </a:cxn>
                <a:cxn ang="0">
                  <a:pos x="62" y="463"/>
                </a:cxn>
                <a:cxn ang="0">
                  <a:pos x="62" y="0"/>
                </a:cxn>
                <a:cxn ang="0">
                  <a:pos x="0" y="65"/>
                </a:cxn>
                <a:cxn ang="0">
                  <a:pos x="0" y="519"/>
                </a:cxn>
              </a:cxnLst>
              <a:rect l="0" t="0" r="r" b="b"/>
              <a:pathLst>
                <a:path w="62" h="519">
                  <a:moveTo>
                    <a:pt x="0" y="519"/>
                  </a:moveTo>
                  <a:lnTo>
                    <a:pt x="62" y="463"/>
                  </a:lnTo>
                  <a:lnTo>
                    <a:pt x="62" y="0"/>
                  </a:lnTo>
                  <a:lnTo>
                    <a:pt x="0" y="65"/>
                  </a:lnTo>
                  <a:lnTo>
                    <a:pt x="0" y="519"/>
                  </a:lnTo>
                  <a:close/>
                </a:path>
              </a:pathLst>
            </a:custGeom>
            <a:solidFill>
              <a:srgbClr val="7A7A5A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67"/>
            <p:cNvSpPr>
              <a:spLocks/>
            </p:cNvSpPr>
            <p:nvPr/>
          </p:nvSpPr>
          <p:spPr bwMode="auto">
            <a:xfrm>
              <a:off x="1106" y="1034"/>
              <a:ext cx="12" cy="104"/>
            </a:xfrm>
            <a:custGeom>
              <a:avLst/>
              <a:gdLst/>
              <a:ahLst/>
              <a:cxnLst>
                <a:cxn ang="0">
                  <a:pos x="0" y="519"/>
                </a:cxn>
                <a:cxn ang="0">
                  <a:pos x="62" y="463"/>
                </a:cxn>
                <a:cxn ang="0">
                  <a:pos x="62" y="0"/>
                </a:cxn>
                <a:cxn ang="0">
                  <a:pos x="0" y="65"/>
                </a:cxn>
                <a:cxn ang="0">
                  <a:pos x="0" y="519"/>
                </a:cxn>
              </a:cxnLst>
              <a:rect l="0" t="0" r="r" b="b"/>
              <a:pathLst>
                <a:path w="62" h="519">
                  <a:moveTo>
                    <a:pt x="0" y="519"/>
                  </a:moveTo>
                  <a:lnTo>
                    <a:pt x="62" y="463"/>
                  </a:lnTo>
                  <a:lnTo>
                    <a:pt x="62" y="0"/>
                  </a:lnTo>
                  <a:lnTo>
                    <a:pt x="0" y="65"/>
                  </a:lnTo>
                  <a:lnTo>
                    <a:pt x="0" y="519"/>
                  </a:lnTo>
                  <a:close/>
                </a:path>
              </a:pathLst>
            </a:custGeom>
            <a:solidFill>
              <a:srgbClr val="7A7A5A"/>
            </a:solidFill>
            <a:ln w="3175">
              <a:solidFill>
                <a:srgbClr val="494936"/>
              </a:solidFill>
              <a:prstDash val="solid"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68"/>
            <p:cNvSpPr>
              <a:spLocks/>
            </p:cNvSpPr>
            <p:nvPr/>
          </p:nvSpPr>
          <p:spPr bwMode="auto">
            <a:xfrm>
              <a:off x="970" y="1162"/>
              <a:ext cx="141" cy="22"/>
            </a:xfrm>
            <a:custGeom>
              <a:avLst/>
              <a:gdLst/>
              <a:ahLst/>
              <a:cxnLst>
                <a:cxn ang="0">
                  <a:pos x="0" y="111"/>
                </a:cxn>
                <a:cxn ang="0">
                  <a:pos x="89" y="0"/>
                </a:cxn>
                <a:cxn ang="0">
                  <a:pos x="708" y="0"/>
                </a:cxn>
                <a:cxn ang="0">
                  <a:pos x="618" y="111"/>
                </a:cxn>
                <a:cxn ang="0">
                  <a:pos x="0" y="111"/>
                </a:cxn>
              </a:cxnLst>
              <a:rect l="0" t="0" r="r" b="b"/>
              <a:pathLst>
                <a:path w="708" h="111">
                  <a:moveTo>
                    <a:pt x="0" y="111"/>
                  </a:moveTo>
                  <a:lnTo>
                    <a:pt x="89" y="0"/>
                  </a:lnTo>
                  <a:lnTo>
                    <a:pt x="708" y="0"/>
                  </a:lnTo>
                  <a:lnTo>
                    <a:pt x="618" y="111"/>
                  </a:lnTo>
                  <a:lnTo>
                    <a:pt x="0" y="111"/>
                  </a:lnTo>
                  <a:close/>
                </a:path>
              </a:pathLst>
            </a:custGeom>
            <a:solidFill>
              <a:srgbClr val="C9C9B6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69"/>
            <p:cNvSpPr>
              <a:spLocks/>
            </p:cNvSpPr>
            <p:nvPr/>
          </p:nvSpPr>
          <p:spPr bwMode="auto">
            <a:xfrm>
              <a:off x="970" y="1162"/>
              <a:ext cx="141" cy="22"/>
            </a:xfrm>
            <a:custGeom>
              <a:avLst/>
              <a:gdLst/>
              <a:ahLst/>
              <a:cxnLst>
                <a:cxn ang="0">
                  <a:pos x="0" y="111"/>
                </a:cxn>
                <a:cxn ang="0">
                  <a:pos x="89" y="0"/>
                </a:cxn>
                <a:cxn ang="0">
                  <a:pos x="708" y="0"/>
                </a:cxn>
                <a:cxn ang="0">
                  <a:pos x="618" y="111"/>
                </a:cxn>
                <a:cxn ang="0">
                  <a:pos x="0" y="111"/>
                </a:cxn>
              </a:cxnLst>
              <a:rect l="0" t="0" r="r" b="b"/>
              <a:pathLst>
                <a:path w="708" h="111">
                  <a:moveTo>
                    <a:pt x="0" y="111"/>
                  </a:moveTo>
                  <a:lnTo>
                    <a:pt x="89" y="0"/>
                  </a:lnTo>
                  <a:lnTo>
                    <a:pt x="708" y="0"/>
                  </a:lnTo>
                  <a:lnTo>
                    <a:pt x="618" y="111"/>
                  </a:lnTo>
                  <a:lnTo>
                    <a:pt x="0" y="111"/>
                  </a:lnTo>
                  <a:close/>
                </a:path>
              </a:pathLst>
            </a:custGeom>
            <a:solidFill>
              <a:srgbClr val="C9C9B6"/>
            </a:solidFill>
            <a:ln w="3175">
              <a:solidFill>
                <a:srgbClr val="494936"/>
              </a:solidFill>
              <a:prstDash val="solid"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70"/>
            <p:cNvSpPr>
              <a:spLocks/>
            </p:cNvSpPr>
            <p:nvPr/>
          </p:nvSpPr>
          <p:spPr bwMode="auto">
            <a:xfrm>
              <a:off x="1093" y="1162"/>
              <a:ext cx="18" cy="28"/>
            </a:xfrm>
            <a:custGeom>
              <a:avLst/>
              <a:gdLst/>
              <a:ahLst/>
              <a:cxnLst>
                <a:cxn ang="0">
                  <a:pos x="0" y="139"/>
                </a:cxn>
                <a:cxn ang="0">
                  <a:pos x="90" y="46"/>
                </a:cxn>
                <a:cxn ang="0">
                  <a:pos x="90" y="0"/>
                </a:cxn>
                <a:cxn ang="0">
                  <a:pos x="0" y="120"/>
                </a:cxn>
                <a:cxn ang="0">
                  <a:pos x="0" y="139"/>
                </a:cxn>
              </a:cxnLst>
              <a:rect l="0" t="0" r="r" b="b"/>
              <a:pathLst>
                <a:path w="90" h="139">
                  <a:moveTo>
                    <a:pt x="0" y="139"/>
                  </a:moveTo>
                  <a:lnTo>
                    <a:pt x="90" y="46"/>
                  </a:lnTo>
                  <a:lnTo>
                    <a:pt x="90" y="0"/>
                  </a:lnTo>
                  <a:lnTo>
                    <a:pt x="0" y="120"/>
                  </a:lnTo>
                  <a:lnTo>
                    <a:pt x="0" y="139"/>
                  </a:lnTo>
                  <a:close/>
                </a:path>
              </a:pathLst>
            </a:custGeom>
            <a:solidFill>
              <a:srgbClr val="7A7A5A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71"/>
            <p:cNvSpPr>
              <a:spLocks/>
            </p:cNvSpPr>
            <p:nvPr/>
          </p:nvSpPr>
          <p:spPr bwMode="auto">
            <a:xfrm>
              <a:off x="1093" y="1162"/>
              <a:ext cx="18" cy="28"/>
            </a:xfrm>
            <a:custGeom>
              <a:avLst/>
              <a:gdLst/>
              <a:ahLst/>
              <a:cxnLst>
                <a:cxn ang="0">
                  <a:pos x="0" y="139"/>
                </a:cxn>
                <a:cxn ang="0">
                  <a:pos x="90" y="46"/>
                </a:cxn>
                <a:cxn ang="0">
                  <a:pos x="90" y="0"/>
                </a:cxn>
                <a:cxn ang="0">
                  <a:pos x="0" y="120"/>
                </a:cxn>
                <a:cxn ang="0">
                  <a:pos x="0" y="139"/>
                </a:cxn>
              </a:cxnLst>
              <a:rect l="0" t="0" r="r" b="b"/>
              <a:pathLst>
                <a:path w="90" h="139">
                  <a:moveTo>
                    <a:pt x="0" y="139"/>
                  </a:moveTo>
                  <a:lnTo>
                    <a:pt x="90" y="46"/>
                  </a:lnTo>
                  <a:lnTo>
                    <a:pt x="90" y="0"/>
                  </a:lnTo>
                  <a:lnTo>
                    <a:pt x="0" y="120"/>
                  </a:lnTo>
                  <a:lnTo>
                    <a:pt x="0" y="139"/>
                  </a:lnTo>
                  <a:close/>
                </a:path>
              </a:pathLst>
            </a:custGeom>
            <a:solidFill>
              <a:srgbClr val="7A7A5A"/>
            </a:solidFill>
            <a:ln w="3175">
              <a:solidFill>
                <a:srgbClr val="494936"/>
              </a:solidFill>
              <a:prstDash val="solid"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Rectangle 72"/>
            <p:cNvSpPr>
              <a:spLocks noChangeArrowheads="1"/>
            </p:cNvSpPr>
            <p:nvPr/>
          </p:nvSpPr>
          <p:spPr bwMode="auto">
            <a:xfrm>
              <a:off x="970" y="1184"/>
              <a:ext cx="123" cy="6"/>
            </a:xfrm>
            <a:prstGeom prst="rect">
              <a:avLst/>
            </a:prstGeom>
            <a:solidFill>
              <a:srgbClr val="B7B79D"/>
            </a:solidFill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Rectangle 73"/>
            <p:cNvSpPr>
              <a:spLocks noChangeArrowheads="1"/>
            </p:cNvSpPr>
            <p:nvPr/>
          </p:nvSpPr>
          <p:spPr bwMode="auto">
            <a:xfrm>
              <a:off x="971" y="1185"/>
              <a:ext cx="121" cy="4"/>
            </a:xfrm>
            <a:prstGeom prst="rect">
              <a:avLst/>
            </a:prstGeom>
            <a:solidFill>
              <a:srgbClr val="B7B79D"/>
            </a:solidFill>
            <a:ln w="3175">
              <a:solidFill>
                <a:srgbClr val="494936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3" name="Group 74"/>
          <p:cNvGrpSpPr>
            <a:grpSpLocks/>
          </p:cNvGrpSpPr>
          <p:nvPr/>
        </p:nvGrpSpPr>
        <p:grpSpPr bwMode="auto">
          <a:xfrm>
            <a:off x="2895600" y="4800600"/>
            <a:ext cx="417513" cy="420688"/>
            <a:chOff x="970" y="1034"/>
            <a:chExt cx="152" cy="156"/>
          </a:xfrm>
        </p:grpSpPr>
        <p:sp>
          <p:nvSpPr>
            <p:cNvPr id="34" name="Freeform 75"/>
            <p:cNvSpPr>
              <a:spLocks/>
            </p:cNvSpPr>
            <p:nvPr/>
          </p:nvSpPr>
          <p:spPr bwMode="auto">
            <a:xfrm>
              <a:off x="991" y="1128"/>
              <a:ext cx="129" cy="17"/>
            </a:xfrm>
            <a:custGeom>
              <a:avLst/>
              <a:gdLst/>
              <a:ahLst/>
              <a:cxnLst>
                <a:cxn ang="0">
                  <a:pos x="0" y="84"/>
                </a:cxn>
                <a:cxn ang="0">
                  <a:pos x="81" y="0"/>
                </a:cxn>
                <a:cxn ang="0">
                  <a:pos x="645" y="0"/>
                </a:cxn>
                <a:cxn ang="0">
                  <a:pos x="574" y="84"/>
                </a:cxn>
                <a:cxn ang="0">
                  <a:pos x="0" y="84"/>
                </a:cxn>
              </a:cxnLst>
              <a:rect l="0" t="0" r="r" b="b"/>
              <a:pathLst>
                <a:path w="645" h="84">
                  <a:moveTo>
                    <a:pt x="0" y="84"/>
                  </a:moveTo>
                  <a:lnTo>
                    <a:pt x="81" y="0"/>
                  </a:lnTo>
                  <a:lnTo>
                    <a:pt x="645" y="0"/>
                  </a:lnTo>
                  <a:lnTo>
                    <a:pt x="574" y="84"/>
                  </a:lnTo>
                  <a:lnTo>
                    <a:pt x="0" y="84"/>
                  </a:lnTo>
                  <a:close/>
                </a:path>
              </a:pathLst>
            </a:custGeom>
            <a:solidFill>
              <a:srgbClr val="C9C9B6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76"/>
            <p:cNvSpPr>
              <a:spLocks/>
            </p:cNvSpPr>
            <p:nvPr/>
          </p:nvSpPr>
          <p:spPr bwMode="auto">
            <a:xfrm>
              <a:off x="993" y="1130"/>
              <a:ext cx="129" cy="17"/>
            </a:xfrm>
            <a:custGeom>
              <a:avLst/>
              <a:gdLst/>
              <a:ahLst/>
              <a:cxnLst>
                <a:cxn ang="0">
                  <a:pos x="0" y="83"/>
                </a:cxn>
                <a:cxn ang="0">
                  <a:pos x="81" y="0"/>
                </a:cxn>
                <a:cxn ang="0">
                  <a:pos x="645" y="0"/>
                </a:cxn>
                <a:cxn ang="0">
                  <a:pos x="574" y="83"/>
                </a:cxn>
                <a:cxn ang="0">
                  <a:pos x="0" y="83"/>
                </a:cxn>
              </a:cxnLst>
              <a:rect l="0" t="0" r="r" b="b"/>
              <a:pathLst>
                <a:path w="645" h="83">
                  <a:moveTo>
                    <a:pt x="0" y="83"/>
                  </a:moveTo>
                  <a:lnTo>
                    <a:pt x="81" y="0"/>
                  </a:lnTo>
                  <a:lnTo>
                    <a:pt x="645" y="0"/>
                  </a:lnTo>
                  <a:lnTo>
                    <a:pt x="574" y="83"/>
                  </a:lnTo>
                  <a:lnTo>
                    <a:pt x="0" y="83"/>
                  </a:lnTo>
                  <a:close/>
                </a:path>
              </a:pathLst>
            </a:custGeom>
            <a:solidFill>
              <a:srgbClr val="C9C9B6"/>
            </a:solidFill>
            <a:ln w="3175">
              <a:solidFill>
                <a:srgbClr val="494936"/>
              </a:solidFill>
              <a:prstDash val="solid"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Rectangle 77"/>
            <p:cNvSpPr>
              <a:spLocks noChangeArrowheads="1"/>
            </p:cNvSpPr>
            <p:nvPr/>
          </p:nvSpPr>
          <p:spPr bwMode="auto">
            <a:xfrm>
              <a:off x="991" y="1145"/>
              <a:ext cx="115" cy="20"/>
            </a:xfrm>
            <a:prstGeom prst="rect">
              <a:avLst/>
            </a:prstGeom>
            <a:solidFill>
              <a:srgbClr val="B7B79D"/>
            </a:solidFill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Rectangle 78"/>
            <p:cNvSpPr>
              <a:spLocks noChangeArrowheads="1"/>
            </p:cNvSpPr>
            <p:nvPr/>
          </p:nvSpPr>
          <p:spPr bwMode="auto">
            <a:xfrm>
              <a:off x="992" y="1146"/>
              <a:ext cx="113" cy="18"/>
            </a:xfrm>
            <a:prstGeom prst="rect">
              <a:avLst/>
            </a:prstGeom>
            <a:solidFill>
              <a:srgbClr val="B7B79D"/>
            </a:solidFill>
            <a:ln w="3175">
              <a:solidFill>
                <a:srgbClr val="494936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79"/>
            <p:cNvSpPr>
              <a:spLocks/>
            </p:cNvSpPr>
            <p:nvPr/>
          </p:nvSpPr>
          <p:spPr bwMode="auto">
            <a:xfrm>
              <a:off x="1106" y="1128"/>
              <a:ext cx="14" cy="37"/>
            </a:xfrm>
            <a:custGeom>
              <a:avLst/>
              <a:gdLst/>
              <a:ahLst/>
              <a:cxnLst>
                <a:cxn ang="0">
                  <a:pos x="0" y="185"/>
                </a:cxn>
                <a:cxn ang="0">
                  <a:pos x="71" y="111"/>
                </a:cxn>
                <a:cxn ang="0">
                  <a:pos x="71" y="0"/>
                </a:cxn>
                <a:cxn ang="0">
                  <a:pos x="0" y="84"/>
                </a:cxn>
                <a:cxn ang="0">
                  <a:pos x="0" y="185"/>
                </a:cxn>
              </a:cxnLst>
              <a:rect l="0" t="0" r="r" b="b"/>
              <a:pathLst>
                <a:path w="71" h="185">
                  <a:moveTo>
                    <a:pt x="0" y="185"/>
                  </a:moveTo>
                  <a:lnTo>
                    <a:pt x="71" y="111"/>
                  </a:lnTo>
                  <a:lnTo>
                    <a:pt x="71" y="0"/>
                  </a:lnTo>
                  <a:lnTo>
                    <a:pt x="0" y="84"/>
                  </a:lnTo>
                  <a:lnTo>
                    <a:pt x="0" y="185"/>
                  </a:lnTo>
                  <a:close/>
                </a:path>
              </a:pathLst>
            </a:custGeom>
            <a:solidFill>
              <a:srgbClr val="7A7A5A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80"/>
            <p:cNvSpPr>
              <a:spLocks/>
            </p:cNvSpPr>
            <p:nvPr/>
          </p:nvSpPr>
          <p:spPr bwMode="auto">
            <a:xfrm>
              <a:off x="1106" y="1128"/>
              <a:ext cx="14" cy="37"/>
            </a:xfrm>
            <a:custGeom>
              <a:avLst/>
              <a:gdLst/>
              <a:ahLst/>
              <a:cxnLst>
                <a:cxn ang="0">
                  <a:pos x="0" y="185"/>
                </a:cxn>
                <a:cxn ang="0">
                  <a:pos x="71" y="111"/>
                </a:cxn>
                <a:cxn ang="0">
                  <a:pos x="71" y="0"/>
                </a:cxn>
                <a:cxn ang="0">
                  <a:pos x="0" y="84"/>
                </a:cxn>
                <a:cxn ang="0">
                  <a:pos x="0" y="185"/>
                </a:cxn>
              </a:cxnLst>
              <a:rect l="0" t="0" r="r" b="b"/>
              <a:pathLst>
                <a:path w="71" h="185">
                  <a:moveTo>
                    <a:pt x="0" y="185"/>
                  </a:moveTo>
                  <a:lnTo>
                    <a:pt x="71" y="111"/>
                  </a:lnTo>
                  <a:lnTo>
                    <a:pt x="71" y="0"/>
                  </a:lnTo>
                  <a:lnTo>
                    <a:pt x="0" y="84"/>
                  </a:lnTo>
                  <a:lnTo>
                    <a:pt x="0" y="185"/>
                  </a:lnTo>
                  <a:close/>
                </a:path>
              </a:pathLst>
            </a:custGeom>
            <a:solidFill>
              <a:srgbClr val="7A7A5A"/>
            </a:solidFill>
            <a:ln w="3175">
              <a:solidFill>
                <a:srgbClr val="494936"/>
              </a:solidFill>
              <a:prstDash val="solid"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81"/>
            <p:cNvSpPr>
              <a:spLocks/>
            </p:cNvSpPr>
            <p:nvPr/>
          </p:nvSpPr>
          <p:spPr bwMode="auto">
            <a:xfrm>
              <a:off x="995" y="1128"/>
              <a:ext cx="123" cy="13"/>
            </a:xfrm>
            <a:custGeom>
              <a:avLst/>
              <a:gdLst/>
              <a:ahLst/>
              <a:cxnLst>
                <a:cxn ang="0">
                  <a:pos x="0" y="65"/>
                </a:cxn>
                <a:cxn ang="0">
                  <a:pos x="63" y="0"/>
                </a:cxn>
                <a:cxn ang="0">
                  <a:pos x="618" y="0"/>
                </a:cxn>
                <a:cxn ang="0">
                  <a:pos x="565" y="65"/>
                </a:cxn>
                <a:cxn ang="0">
                  <a:pos x="0" y="65"/>
                </a:cxn>
              </a:cxnLst>
              <a:rect l="0" t="0" r="r" b="b"/>
              <a:pathLst>
                <a:path w="618" h="65">
                  <a:moveTo>
                    <a:pt x="0" y="65"/>
                  </a:moveTo>
                  <a:lnTo>
                    <a:pt x="63" y="0"/>
                  </a:lnTo>
                  <a:lnTo>
                    <a:pt x="618" y="0"/>
                  </a:lnTo>
                  <a:lnTo>
                    <a:pt x="565" y="65"/>
                  </a:lnTo>
                  <a:lnTo>
                    <a:pt x="0" y="6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82"/>
            <p:cNvSpPr>
              <a:spLocks/>
            </p:cNvSpPr>
            <p:nvPr/>
          </p:nvSpPr>
          <p:spPr bwMode="auto">
            <a:xfrm>
              <a:off x="995" y="1128"/>
              <a:ext cx="123" cy="13"/>
            </a:xfrm>
            <a:custGeom>
              <a:avLst/>
              <a:gdLst/>
              <a:ahLst/>
              <a:cxnLst>
                <a:cxn ang="0">
                  <a:pos x="0" y="65"/>
                </a:cxn>
                <a:cxn ang="0">
                  <a:pos x="63" y="0"/>
                </a:cxn>
                <a:cxn ang="0">
                  <a:pos x="618" y="0"/>
                </a:cxn>
                <a:cxn ang="0">
                  <a:pos x="565" y="65"/>
                </a:cxn>
                <a:cxn ang="0">
                  <a:pos x="0" y="65"/>
                </a:cxn>
              </a:cxnLst>
              <a:rect l="0" t="0" r="r" b="b"/>
              <a:pathLst>
                <a:path w="618" h="65">
                  <a:moveTo>
                    <a:pt x="0" y="65"/>
                  </a:moveTo>
                  <a:lnTo>
                    <a:pt x="63" y="0"/>
                  </a:lnTo>
                  <a:lnTo>
                    <a:pt x="618" y="0"/>
                  </a:lnTo>
                  <a:lnTo>
                    <a:pt x="565" y="65"/>
                  </a:lnTo>
                  <a:lnTo>
                    <a:pt x="0" y="65"/>
                  </a:lnTo>
                  <a:close/>
                </a:path>
              </a:pathLst>
            </a:custGeom>
            <a:solidFill>
              <a:srgbClr val="000000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83"/>
            <p:cNvSpPr>
              <a:spLocks/>
            </p:cNvSpPr>
            <p:nvPr/>
          </p:nvSpPr>
          <p:spPr bwMode="auto">
            <a:xfrm>
              <a:off x="993" y="1034"/>
              <a:ext cx="125" cy="13"/>
            </a:xfrm>
            <a:custGeom>
              <a:avLst/>
              <a:gdLst/>
              <a:ahLst/>
              <a:cxnLst>
                <a:cxn ang="0">
                  <a:pos x="0" y="65"/>
                </a:cxn>
                <a:cxn ang="0">
                  <a:pos x="54" y="0"/>
                </a:cxn>
                <a:cxn ang="0">
                  <a:pos x="627" y="0"/>
                </a:cxn>
                <a:cxn ang="0">
                  <a:pos x="565" y="65"/>
                </a:cxn>
                <a:cxn ang="0">
                  <a:pos x="0" y="65"/>
                </a:cxn>
              </a:cxnLst>
              <a:rect l="0" t="0" r="r" b="b"/>
              <a:pathLst>
                <a:path w="627" h="65">
                  <a:moveTo>
                    <a:pt x="0" y="65"/>
                  </a:moveTo>
                  <a:lnTo>
                    <a:pt x="54" y="0"/>
                  </a:lnTo>
                  <a:lnTo>
                    <a:pt x="627" y="0"/>
                  </a:lnTo>
                  <a:lnTo>
                    <a:pt x="565" y="65"/>
                  </a:lnTo>
                  <a:lnTo>
                    <a:pt x="0" y="65"/>
                  </a:lnTo>
                  <a:close/>
                </a:path>
              </a:pathLst>
            </a:custGeom>
            <a:solidFill>
              <a:srgbClr val="C9C9B6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84"/>
            <p:cNvSpPr>
              <a:spLocks/>
            </p:cNvSpPr>
            <p:nvPr/>
          </p:nvSpPr>
          <p:spPr bwMode="auto">
            <a:xfrm>
              <a:off x="993" y="1034"/>
              <a:ext cx="125" cy="13"/>
            </a:xfrm>
            <a:custGeom>
              <a:avLst/>
              <a:gdLst/>
              <a:ahLst/>
              <a:cxnLst>
                <a:cxn ang="0">
                  <a:pos x="0" y="65"/>
                </a:cxn>
                <a:cxn ang="0">
                  <a:pos x="54" y="0"/>
                </a:cxn>
                <a:cxn ang="0">
                  <a:pos x="627" y="0"/>
                </a:cxn>
                <a:cxn ang="0">
                  <a:pos x="565" y="65"/>
                </a:cxn>
                <a:cxn ang="0">
                  <a:pos x="0" y="65"/>
                </a:cxn>
              </a:cxnLst>
              <a:rect l="0" t="0" r="r" b="b"/>
              <a:pathLst>
                <a:path w="627" h="65">
                  <a:moveTo>
                    <a:pt x="0" y="65"/>
                  </a:moveTo>
                  <a:lnTo>
                    <a:pt x="54" y="0"/>
                  </a:lnTo>
                  <a:lnTo>
                    <a:pt x="627" y="0"/>
                  </a:lnTo>
                  <a:lnTo>
                    <a:pt x="565" y="65"/>
                  </a:lnTo>
                  <a:lnTo>
                    <a:pt x="0" y="65"/>
                  </a:lnTo>
                  <a:close/>
                </a:path>
              </a:pathLst>
            </a:custGeom>
            <a:solidFill>
              <a:srgbClr val="C9C9B6"/>
            </a:solidFill>
            <a:ln w="3175">
              <a:solidFill>
                <a:srgbClr val="494936"/>
              </a:solidFill>
              <a:prstDash val="solid"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Rectangle 85"/>
            <p:cNvSpPr>
              <a:spLocks noChangeArrowheads="1"/>
            </p:cNvSpPr>
            <p:nvPr/>
          </p:nvSpPr>
          <p:spPr bwMode="auto">
            <a:xfrm>
              <a:off x="994" y="1048"/>
              <a:ext cx="113" cy="91"/>
            </a:xfrm>
            <a:prstGeom prst="rect">
              <a:avLst/>
            </a:prstGeom>
            <a:solidFill>
              <a:srgbClr val="B7B79D"/>
            </a:solidFill>
            <a:ln w="3175">
              <a:solidFill>
                <a:srgbClr val="494936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Rectangle 86"/>
            <p:cNvSpPr>
              <a:spLocks noChangeArrowheads="1"/>
            </p:cNvSpPr>
            <p:nvPr/>
          </p:nvSpPr>
          <p:spPr bwMode="auto">
            <a:xfrm>
              <a:off x="1003" y="1059"/>
              <a:ext cx="93" cy="70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rgbClr val="494936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87"/>
            <p:cNvSpPr>
              <a:spLocks/>
            </p:cNvSpPr>
            <p:nvPr/>
          </p:nvSpPr>
          <p:spPr bwMode="auto">
            <a:xfrm>
              <a:off x="1106" y="1034"/>
              <a:ext cx="12" cy="104"/>
            </a:xfrm>
            <a:custGeom>
              <a:avLst/>
              <a:gdLst/>
              <a:ahLst/>
              <a:cxnLst>
                <a:cxn ang="0">
                  <a:pos x="0" y="519"/>
                </a:cxn>
                <a:cxn ang="0">
                  <a:pos x="62" y="463"/>
                </a:cxn>
                <a:cxn ang="0">
                  <a:pos x="62" y="0"/>
                </a:cxn>
                <a:cxn ang="0">
                  <a:pos x="0" y="65"/>
                </a:cxn>
                <a:cxn ang="0">
                  <a:pos x="0" y="519"/>
                </a:cxn>
              </a:cxnLst>
              <a:rect l="0" t="0" r="r" b="b"/>
              <a:pathLst>
                <a:path w="62" h="519">
                  <a:moveTo>
                    <a:pt x="0" y="519"/>
                  </a:moveTo>
                  <a:lnTo>
                    <a:pt x="62" y="463"/>
                  </a:lnTo>
                  <a:lnTo>
                    <a:pt x="62" y="0"/>
                  </a:lnTo>
                  <a:lnTo>
                    <a:pt x="0" y="65"/>
                  </a:lnTo>
                  <a:lnTo>
                    <a:pt x="0" y="519"/>
                  </a:lnTo>
                  <a:close/>
                </a:path>
              </a:pathLst>
            </a:custGeom>
            <a:solidFill>
              <a:srgbClr val="7A7A5A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88"/>
            <p:cNvSpPr>
              <a:spLocks/>
            </p:cNvSpPr>
            <p:nvPr/>
          </p:nvSpPr>
          <p:spPr bwMode="auto">
            <a:xfrm>
              <a:off x="1106" y="1034"/>
              <a:ext cx="12" cy="104"/>
            </a:xfrm>
            <a:custGeom>
              <a:avLst/>
              <a:gdLst/>
              <a:ahLst/>
              <a:cxnLst>
                <a:cxn ang="0">
                  <a:pos x="0" y="519"/>
                </a:cxn>
                <a:cxn ang="0">
                  <a:pos x="62" y="463"/>
                </a:cxn>
                <a:cxn ang="0">
                  <a:pos x="62" y="0"/>
                </a:cxn>
                <a:cxn ang="0">
                  <a:pos x="0" y="65"/>
                </a:cxn>
                <a:cxn ang="0">
                  <a:pos x="0" y="519"/>
                </a:cxn>
              </a:cxnLst>
              <a:rect l="0" t="0" r="r" b="b"/>
              <a:pathLst>
                <a:path w="62" h="519">
                  <a:moveTo>
                    <a:pt x="0" y="519"/>
                  </a:moveTo>
                  <a:lnTo>
                    <a:pt x="62" y="463"/>
                  </a:lnTo>
                  <a:lnTo>
                    <a:pt x="62" y="0"/>
                  </a:lnTo>
                  <a:lnTo>
                    <a:pt x="0" y="65"/>
                  </a:lnTo>
                  <a:lnTo>
                    <a:pt x="0" y="519"/>
                  </a:lnTo>
                  <a:close/>
                </a:path>
              </a:pathLst>
            </a:custGeom>
            <a:solidFill>
              <a:srgbClr val="7A7A5A"/>
            </a:solidFill>
            <a:ln w="3175">
              <a:solidFill>
                <a:srgbClr val="494936"/>
              </a:solidFill>
              <a:prstDash val="solid"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89"/>
            <p:cNvSpPr>
              <a:spLocks/>
            </p:cNvSpPr>
            <p:nvPr/>
          </p:nvSpPr>
          <p:spPr bwMode="auto">
            <a:xfrm>
              <a:off x="970" y="1162"/>
              <a:ext cx="141" cy="22"/>
            </a:xfrm>
            <a:custGeom>
              <a:avLst/>
              <a:gdLst/>
              <a:ahLst/>
              <a:cxnLst>
                <a:cxn ang="0">
                  <a:pos x="0" y="111"/>
                </a:cxn>
                <a:cxn ang="0">
                  <a:pos x="89" y="0"/>
                </a:cxn>
                <a:cxn ang="0">
                  <a:pos x="708" y="0"/>
                </a:cxn>
                <a:cxn ang="0">
                  <a:pos x="618" y="111"/>
                </a:cxn>
                <a:cxn ang="0">
                  <a:pos x="0" y="111"/>
                </a:cxn>
              </a:cxnLst>
              <a:rect l="0" t="0" r="r" b="b"/>
              <a:pathLst>
                <a:path w="708" h="111">
                  <a:moveTo>
                    <a:pt x="0" y="111"/>
                  </a:moveTo>
                  <a:lnTo>
                    <a:pt x="89" y="0"/>
                  </a:lnTo>
                  <a:lnTo>
                    <a:pt x="708" y="0"/>
                  </a:lnTo>
                  <a:lnTo>
                    <a:pt x="618" y="111"/>
                  </a:lnTo>
                  <a:lnTo>
                    <a:pt x="0" y="111"/>
                  </a:lnTo>
                  <a:close/>
                </a:path>
              </a:pathLst>
            </a:custGeom>
            <a:solidFill>
              <a:srgbClr val="C9C9B6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90"/>
            <p:cNvSpPr>
              <a:spLocks/>
            </p:cNvSpPr>
            <p:nvPr/>
          </p:nvSpPr>
          <p:spPr bwMode="auto">
            <a:xfrm>
              <a:off x="970" y="1162"/>
              <a:ext cx="141" cy="22"/>
            </a:xfrm>
            <a:custGeom>
              <a:avLst/>
              <a:gdLst/>
              <a:ahLst/>
              <a:cxnLst>
                <a:cxn ang="0">
                  <a:pos x="0" y="111"/>
                </a:cxn>
                <a:cxn ang="0">
                  <a:pos x="89" y="0"/>
                </a:cxn>
                <a:cxn ang="0">
                  <a:pos x="708" y="0"/>
                </a:cxn>
                <a:cxn ang="0">
                  <a:pos x="618" y="111"/>
                </a:cxn>
                <a:cxn ang="0">
                  <a:pos x="0" y="111"/>
                </a:cxn>
              </a:cxnLst>
              <a:rect l="0" t="0" r="r" b="b"/>
              <a:pathLst>
                <a:path w="708" h="111">
                  <a:moveTo>
                    <a:pt x="0" y="111"/>
                  </a:moveTo>
                  <a:lnTo>
                    <a:pt x="89" y="0"/>
                  </a:lnTo>
                  <a:lnTo>
                    <a:pt x="708" y="0"/>
                  </a:lnTo>
                  <a:lnTo>
                    <a:pt x="618" y="111"/>
                  </a:lnTo>
                  <a:lnTo>
                    <a:pt x="0" y="111"/>
                  </a:lnTo>
                  <a:close/>
                </a:path>
              </a:pathLst>
            </a:custGeom>
            <a:solidFill>
              <a:srgbClr val="C9C9B6"/>
            </a:solidFill>
            <a:ln w="3175">
              <a:solidFill>
                <a:srgbClr val="494936"/>
              </a:solidFill>
              <a:prstDash val="solid"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91"/>
            <p:cNvSpPr>
              <a:spLocks/>
            </p:cNvSpPr>
            <p:nvPr/>
          </p:nvSpPr>
          <p:spPr bwMode="auto">
            <a:xfrm>
              <a:off x="1093" y="1162"/>
              <a:ext cx="18" cy="28"/>
            </a:xfrm>
            <a:custGeom>
              <a:avLst/>
              <a:gdLst/>
              <a:ahLst/>
              <a:cxnLst>
                <a:cxn ang="0">
                  <a:pos x="0" y="139"/>
                </a:cxn>
                <a:cxn ang="0">
                  <a:pos x="90" y="46"/>
                </a:cxn>
                <a:cxn ang="0">
                  <a:pos x="90" y="0"/>
                </a:cxn>
                <a:cxn ang="0">
                  <a:pos x="0" y="120"/>
                </a:cxn>
                <a:cxn ang="0">
                  <a:pos x="0" y="139"/>
                </a:cxn>
              </a:cxnLst>
              <a:rect l="0" t="0" r="r" b="b"/>
              <a:pathLst>
                <a:path w="90" h="139">
                  <a:moveTo>
                    <a:pt x="0" y="139"/>
                  </a:moveTo>
                  <a:lnTo>
                    <a:pt x="90" y="46"/>
                  </a:lnTo>
                  <a:lnTo>
                    <a:pt x="90" y="0"/>
                  </a:lnTo>
                  <a:lnTo>
                    <a:pt x="0" y="120"/>
                  </a:lnTo>
                  <a:lnTo>
                    <a:pt x="0" y="139"/>
                  </a:lnTo>
                  <a:close/>
                </a:path>
              </a:pathLst>
            </a:custGeom>
            <a:solidFill>
              <a:srgbClr val="7A7A5A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92"/>
            <p:cNvSpPr>
              <a:spLocks/>
            </p:cNvSpPr>
            <p:nvPr/>
          </p:nvSpPr>
          <p:spPr bwMode="auto">
            <a:xfrm>
              <a:off x="1093" y="1162"/>
              <a:ext cx="18" cy="28"/>
            </a:xfrm>
            <a:custGeom>
              <a:avLst/>
              <a:gdLst/>
              <a:ahLst/>
              <a:cxnLst>
                <a:cxn ang="0">
                  <a:pos x="0" y="139"/>
                </a:cxn>
                <a:cxn ang="0">
                  <a:pos x="90" y="46"/>
                </a:cxn>
                <a:cxn ang="0">
                  <a:pos x="90" y="0"/>
                </a:cxn>
                <a:cxn ang="0">
                  <a:pos x="0" y="120"/>
                </a:cxn>
                <a:cxn ang="0">
                  <a:pos x="0" y="139"/>
                </a:cxn>
              </a:cxnLst>
              <a:rect l="0" t="0" r="r" b="b"/>
              <a:pathLst>
                <a:path w="90" h="139">
                  <a:moveTo>
                    <a:pt x="0" y="139"/>
                  </a:moveTo>
                  <a:lnTo>
                    <a:pt x="90" y="46"/>
                  </a:lnTo>
                  <a:lnTo>
                    <a:pt x="90" y="0"/>
                  </a:lnTo>
                  <a:lnTo>
                    <a:pt x="0" y="120"/>
                  </a:lnTo>
                  <a:lnTo>
                    <a:pt x="0" y="139"/>
                  </a:lnTo>
                  <a:close/>
                </a:path>
              </a:pathLst>
            </a:custGeom>
            <a:solidFill>
              <a:srgbClr val="7A7A5A"/>
            </a:solidFill>
            <a:ln w="3175">
              <a:solidFill>
                <a:srgbClr val="494936"/>
              </a:solidFill>
              <a:prstDash val="solid"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Rectangle 93"/>
            <p:cNvSpPr>
              <a:spLocks noChangeArrowheads="1"/>
            </p:cNvSpPr>
            <p:nvPr/>
          </p:nvSpPr>
          <p:spPr bwMode="auto">
            <a:xfrm>
              <a:off x="970" y="1184"/>
              <a:ext cx="123" cy="6"/>
            </a:xfrm>
            <a:prstGeom prst="rect">
              <a:avLst/>
            </a:prstGeom>
            <a:solidFill>
              <a:srgbClr val="B7B79D"/>
            </a:solidFill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Rectangle 94"/>
            <p:cNvSpPr>
              <a:spLocks noChangeArrowheads="1"/>
            </p:cNvSpPr>
            <p:nvPr/>
          </p:nvSpPr>
          <p:spPr bwMode="auto">
            <a:xfrm>
              <a:off x="971" y="1185"/>
              <a:ext cx="121" cy="4"/>
            </a:xfrm>
            <a:prstGeom prst="rect">
              <a:avLst/>
            </a:prstGeom>
            <a:solidFill>
              <a:srgbClr val="B7B79D"/>
            </a:solidFill>
            <a:ln w="3175">
              <a:solidFill>
                <a:srgbClr val="494936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4" name="Freeform 95"/>
          <p:cNvSpPr>
            <a:spLocks/>
          </p:cNvSpPr>
          <p:nvPr/>
        </p:nvSpPr>
        <p:spPr bwMode="auto">
          <a:xfrm>
            <a:off x="2279650" y="2962275"/>
            <a:ext cx="4121150" cy="792163"/>
          </a:xfrm>
          <a:custGeom>
            <a:avLst/>
            <a:gdLst/>
            <a:ahLst/>
            <a:cxnLst>
              <a:cxn ang="0">
                <a:pos x="0" y="54"/>
              </a:cxn>
              <a:cxn ang="0">
                <a:pos x="208" y="69"/>
              </a:cxn>
              <a:cxn ang="0">
                <a:pos x="254" y="123"/>
              </a:cxn>
              <a:cxn ang="0">
                <a:pos x="307" y="169"/>
              </a:cxn>
              <a:cxn ang="0">
                <a:pos x="515" y="254"/>
              </a:cxn>
              <a:cxn ang="0">
                <a:pos x="753" y="223"/>
              </a:cxn>
              <a:cxn ang="0">
                <a:pos x="906" y="231"/>
              </a:cxn>
              <a:cxn ang="0">
                <a:pos x="922" y="246"/>
              </a:cxn>
              <a:cxn ang="0">
                <a:pos x="945" y="254"/>
              </a:cxn>
              <a:cxn ang="0">
                <a:pos x="991" y="284"/>
              </a:cxn>
              <a:cxn ang="0">
                <a:pos x="1068" y="346"/>
              </a:cxn>
              <a:cxn ang="0">
                <a:pos x="1360" y="499"/>
              </a:cxn>
              <a:cxn ang="0">
                <a:pos x="1452" y="484"/>
              </a:cxn>
              <a:cxn ang="0">
                <a:pos x="1559" y="361"/>
              </a:cxn>
              <a:cxn ang="0">
                <a:pos x="1836" y="269"/>
              </a:cxn>
              <a:cxn ang="0">
                <a:pos x="1974" y="100"/>
              </a:cxn>
              <a:cxn ang="0">
                <a:pos x="2151" y="0"/>
              </a:cxn>
              <a:cxn ang="0">
                <a:pos x="2596" y="8"/>
              </a:cxn>
            </a:cxnLst>
            <a:rect l="0" t="0" r="r" b="b"/>
            <a:pathLst>
              <a:path w="2596" h="499">
                <a:moveTo>
                  <a:pt x="0" y="54"/>
                </a:moveTo>
                <a:cubicBezTo>
                  <a:pt x="69" y="57"/>
                  <a:pt x="146" y="38"/>
                  <a:pt x="208" y="69"/>
                </a:cubicBezTo>
                <a:cubicBezTo>
                  <a:pt x="227" y="78"/>
                  <a:pt x="239" y="109"/>
                  <a:pt x="254" y="123"/>
                </a:cubicBezTo>
                <a:cubicBezTo>
                  <a:pt x="264" y="154"/>
                  <a:pt x="277" y="160"/>
                  <a:pt x="307" y="169"/>
                </a:cubicBezTo>
                <a:cubicBezTo>
                  <a:pt x="362" y="207"/>
                  <a:pt x="450" y="237"/>
                  <a:pt x="515" y="254"/>
                </a:cubicBezTo>
                <a:cubicBezTo>
                  <a:pt x="624" y="249"/>
                  <a:pt x="671" y="263"/>
                  <a:pt x="753" y="223"/>
                </a:cubicBezTo>
                <a:cubicBezTo>
                  <a:pt x="804" y="226"/>
                  <a:pt x="855" y="224"/>
                  <a:pt x="906" y="231"/>
                </a:cubicBezTo>
                <a:cubicBezTo>
                  <a:pt x="913" y="232"/>
                  <a:pt x="916" y="242"/>
                  <a:pt x="922" y="246"/>
                </a:cubicBezTo>
                <a:cubicBezTo>
                  <a:pt x="929" y="250"/>
                  <a:pt x="938" y="250"/>
                  <a:pt x="945" y="254"/>
                </a:cubicBezTo>
                <a:cubicBezTo>
                  <a:pt x="961" y="263"/>
                  <a:pt x="991" y="284"/>
                  <a:pt x="991" y="284"/>
                </a:cubicBezTo>
                <a:cubicBezTo>
                  <a:pt x="1021" y="330"/>
                  <a:pt x="993" y="294"/>
                  <a:pt x="1068" y="346"/>
                </a:cubicBezTo>
                <a:cubicBezTo>
                  <a:pt x="1164" y="412"/>
                  <a:pt x="1246" y="468"/>
                  <a:pt x="1360" y="499"/>
                </a:cubicBezTo>
                <a:cubicBezTo>
                  <a:pt x="1391" y="494"/>
                  <a:pt x="1424" y="497"/>
                  <a:pt x="1452" y="484"/>
                </a:cubicBezTo>
                <a:cubicBezTo>
                  <a:pt x="1497" y="464"/>
                  <a:pt x="1527" y="395"/>
                  <a:pt x="1559" y="361"/>
                </a:cubicBezTo>
                <a:cubicBezTo>
                  <a:pt x="1596" y="255"/>
                  <a:pt x="1759" y="280"/>
                  <a:pt x="1836" y="269"/>
                </a:cubicBezTo>
                <a:cubicBezTo>
                  <a:pt x="1866" y="193"/>
                  <a:pt x="1913" y="151"/>
                  <a:pt x="1974" y="100"/>
                </a:cubicBezTo>
                <a:cubicBezTo>
                  <a:pt x="2036" y="49"/>
                  <a:pt x="2068" y="14"/>
                  <a:pt x="2151" y="0"/>
                </a:cubicBezTo>
                <a:cubicBezTo>
                  <a:pt x="2323" y="4"/>
                  <a:pt x="2439" y="8"/>
                  <a:pt x="2596" y="8"/>
                </a:cubicBezTo>
              </a:path>
            </a:pathLst>
          </a:custGeom>
          <a:noFill/>
          <a:ln w="57150" cap="flat" cmpd="sng">
            <a:solidFill>
              <a:schemeClr val="tx1"/>
            </a:solidFill>
            <a:prstDash val="solid"/>
            <a:round/>
            <a:headEnd/>
            <a:tailEnd/>
          </a:ln>
          <a:effectLst/>
        </p:spPr>
        <p:txBody>
          <a:bodyPr lIns="92075" tIns="46038" rIns="92075" bIns="46038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Text Box 96"/>
          <p:cNvSpPr txBox="1">
            <a:spLocks noChangeArrowheads="1"/>
          </p:cNvSpPr>
          <p:nvPr/>
        </p:nvSpPr>
        <p:spPr bwMode="auto">
          <a:xfrm>
            <a:off x="2516188" y="2590800"/>
            <a:ext cx="3656012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pPr>
              <a:spcBef>
                <a:spcPct val="20000"/>
              </a:spcBef>
            </a:pPr>
            <a:r>
              <a:rPr lang="en-US" sz="1400"/>
              <a:t>Default IP path determined by BGP &amp; OSPF</a:t>
            </a:r>
          </a:p>
        </p:txBody>
      </p:sp>
      <p:sp>
        <p:nvSpPr>
          <p:cNvPr id="56" name="AutoShape 97"/>
          <p:cNvSpPr>
            <a:spLocks noChangeArrowheads="1"/>
          </p:cNvSpPr>
          <p:nvPr/>
        </p:nvSpPr>
        <p:spPr bwMode="auto">
          <a:xfrm>
            <a:off x="4495800" y="3200400"/>
            <a:ext cx="914400" cy="533400"/>
          </a:xfrm>
          <a:prstGeom prst="irregularSeal1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57" name="Group 98"/>
          <p:cNvGrpSpPr>
            <a:grpSpLocks/>
          </p:cNvGrpSpPr>
          <p:nvPr/>
        </p:nvGrpSpPr>
        <p:grpSpPr bwMode="auto">
          <a:xfrm>
            <a:off x="1371600" y="3211513"/>
            <a:ext cx="6488113" cy="2427287"/>
            <a:chOff x="864" y="2023"/>
            <a:chExt cx="4087" cy="1529"/>
          </a:xfrm>
        </p:grpSpPr>
        <p:sp>
          <p:nvSpPr>
            <p:cNvPr id="58" name="Freeform 99"/>
            <p:cNvSpPr>
              <a:spLocks/>
            </p:cNvSpPr>
            <p:nvPr/>
          </p:nvSpPr>
          <p:spPr bwMode="auto">
            <a:xfrm>
              <a:off x="1344" y="2058"/>
              <a:ext cx="563" cy="94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0" y="169"/>
                </a:cxn>
                <a:cxn ang="0">
                  <a:pos x="123" y="400"/>
                </a:cxn>
                <a:cxn ang="0">
                  <a:pos x="161" y="423"/>
                </a:cxn>
                <a:cxn ang="0">
                  <a:pos x="330" y="499"/>
                </a:cxn>
                <a:cxn ang="0">
                  <a:pos x="384" y="592"/>
                </a:cxn>
                <a:cxn ang="0">
                  <a:pos x="515" y="860"/>
                </a:cxn>
                <a:cxn ang="0">
                  <a:pos x="545" y="899"/>
                </a:cxn>
                <a:cxn ang="0">
                  <a:pos x="561" y="937"/>
                </a:cxn>
              </a:cxnLst>
              <a:rect l="0" t="0" r="r" b="b"/>
              <a:pathLst>
                <a:path w="563" h="941">
                  <a:moveTo>
                    <a:pt x="0" y="0"/>
                  </a:moveTo>
                  <a:cubicBezTo>
                    <a:pt x="48" y="48"/>
                    <a:pt x="74" y="107"/>
                    <a:pt x="100" y="169"/>
                  </a:cubicBezTo>
                  <a:cubicBezTo>
                    <a:pt x="113" y="245"/>
                    <a:pt x="104" y="325"/>
                    <a:pt x="123" y="400"/>
                  </a:cubicBezTo>
                  <a:cubicBezTo>
                    <a:pt x="127" y="414"/>
                    <a:pt x="148" y="416"/>
                    <a:pt x="161" y="423"/>
                  </a:cubicBezTo>
                  <a:cubicBezTo>
                    <a:pt x="221" y="456"/>
                    <a:pt x="260" y="482"/>
                    <a:pt x="330" y="499"/>
                  </a:cubicBezTo>
                  <a:cubicBezTo>
                    <a:pt x="372" y="541"/>
                    <a:pt x="370" y="538"/>
                    <a:pt x="384" y="592"/>
                  </a:cubicBezTo>
                  <a:cubicBezTo>
                    <a:pt x="394" y="710"/>
                    <a:pt x="403" y="806"/>
                    <a:pt x="515" y="860"/>
                  </a:cubicBezTo>
                  <a:cubicBezTo>
                    <a:pt x="527" y="872"/>
                    <a:pt x="538" y="883"/>
                    <a:pt x="545" y="899"/>
                  </a:cubicBezTo>
                  <a:cubicBezTo>
                    <a:pt x="563" y="941"/>
                    <a:pt x="542" y="920"/>
                    <a:pt x="561" y="937"/>
                  </a:cubicBezTo>
                </a:path>
              </a:pathLst>
            </a:custGeom>
            <a:noFill/>
            <a:ln w="57150" cap="flat" cmpd="sng">
              <a:solidFill>
                <a:srgbClr val="FF0000"/>
              </a:solidFill>
              <a:prstDash val="solid"/>
              <a:round/>
              <a:headEnd/>
              <a:tailEnd/>
            </a:ln>
            <a:effectLst/>
          </p:spPr>
          <p:txBody>
            <a:bodyPr lIns="92075" tIns="46038" rIns="92075" bIns="46038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100"/>
            <p:cNvSpPr>
              <a:spLocks/>
            </p:cNvSpPr>
            <p:nvPr/>
          </p:nvSpPr>
          <p:spPr bwMode="auto">
            <a:xfrm>
              <a:off x="2089" y="2023"/>
              <a:ext cx="1912" cy="1122"/>
            </a:xfrm>
            <a:custGeom>
              <a:avLst/>
              <a:gdLst/>
              <a:ahLst/>
              <a:cxnLst>
                <a:cxn ang="0">
                  <a:pos x="0" y="1087"/>
                </a:cxn>
                <a:cxn ang="0">
                  <a:pos x="154" y="1118"/>
                </a:cxn>
                <a:cxn ang="0">
                  <a:pos x="484" y="757"/>
                </a:cxn>
                <a:cxn ang="0">
                  <a:pos x="668" y="719"/>
                </a:cxn>
                <a:cxn ang="0">
                  <a:pos x="1067" y="642"/>
                </a:cxn>
                <a:cxn ang="0">
                  <a:pos x="1175" y="573"/>
                </a:cxn>
                <a:cxn ang="0">
                  <a:pos x="1313" y="496"/>
                </a:cxn>
                <a:cxn ang="0">
                  <a:pos x="1482" y="396"/>
                </a:cxn>
                <a:cxn ang="0">
                  <a:pos x="1820" y="5"/>
                </a:cxn>
                <a:cxn ang="0">
                  <a:pos x="1912" y="5"/>
                </a:cxn>
              </a:cxnLst>
              <a:rect l="0" t="0" r="r" b="b"/>
              <a:pathLst>
                <a:path w="1912" h="1122">
                  <a:moveTo>
                    <a:pt x="0" y="1087"/>
                  </a:moveTo>
                  <a:cubicBezTo>
                    <a:pt x="51" y="1097"/>
                    <a:pt x="102" y="1122"/>
                    <a:pt x="154" y="1118"/>
                  </a:cubicBezTo>
                  <a:cubicBezTo>
                    <a:pt x="343" y="1102"/>
                    <a:pt x="326" y="852"/>
                    <a:pt x="484" y="757"/>
                  </a:cubicBezTo>
                  <a:cubicBezTo>
                    <a:pt x="542" y="722"/>
                    <a:pt x="606" y="734"/>
                    <a:pt x="668" y="719"/>
                  </a:cubicBezTo>
                  <a:cubicBezTo>
                    <a:pt x="855" y="674"/>
                    <a:pt x="900" y="664"/>
                    <a:pt x="1067" y="642"/>
                  </a:cubicBezTo>
                  <a:cubicBezTo>
                    <a:pt x="1107" y="622"/>
                    <a:pt x="1137" y="594"/>
                    <a:pt x="1175" y="573"/>
                  </a:cubicBezTo>
                  <a:cubicBezTo>
                    <a:pt x="1221" y="547"/>
                    <a:pt x="1269" y="525"/>
                    <a:pt x="1313" y="496"/>
                  </a:cubicBezTo>
                  <a:cubicBezTo>
                    <a:pt x="1378" y="453"/>
                    <a:pt x="1415" y="419"/>
                    <a:pt x="1482" y="396"/>
                  </a:cubicBezTo>
                  <a:cubicBezTo>
                    <a:pt x="1582" y="261"/>
                    <a:pt x="1623" y="40"/>
                    <a:pt x="1820" y="5"/>
                  </a:cubicBezTo>
                  <a:cubicBezTo>
                    <a:pt x="1850" y="0"/>
                    <a:pt x="1881" y="5"/>
                    <a:pt x="1912" y="5"/>
                  </a:cubicBezTo>
                </a:path>
              </a:pathLst>
            </a:custGeom>
            <a:noFill/>
            <a:ln w="57150" cap="flat" cmpd="sng">
              <a:solidFill>
                <a:srgbClr val="FF0000"/>
              </a:solidFill>
              <a:prstDash val="solid"/>
              <a:round/>
              <a:headEnd/>
              <a:tailEnd/>
            </a:ln>
            <a:effectLst/>
          </p:spPr>
          <p:txBody>
            <a:bodyPr lIns="92075" tIns="46038" rIns="92075" bIns="46038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Text Box 101"/>
            <p:cNvSpPr txBox="1">
              <a:spLocks noChangeArrowheads="1"/>
            </p:cNvSpPr>
            <p:nvPr/>
          </p:nvSpPr>
          <p:spPr bwMode="auto">
            <a:xfrm>
              <a:off x="864" y="3360"/>
              <a:ext cx="4087" cy="19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en-US" sz="1400"/>
                <a:t>Reroute traffic using </a:t>
              </a:r>
              <a:r>
                <a:rPr lang="en-US" sz="1400">
                  <a:solidFill>
                    <a:srgbClr val="FF0000"/>
                  </a:solidFill>
                </a:rPr>
                <a:t>red</a:t>
              </a:r>
              <a:r>
                <a:rPr lang="en-US" sz="1400"/>
                <a:t> alternative overlay network path, avoid congestion point</a:t>
              </a:r>
            </a:p>
          </p:txBody>
        </p:sp>
      </p:grpSp>
      <p:pic>
        <p:nvPicPr>
          <p:cNvPr id="61" name="Picture 103" descr="j028646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2590800"/>
            <a:ext cx="803275" cy="674688"/>
          </a:xfrm>
          <a:prstGeom prst="rect">
            <a:avLst/>
          </a:prstGeom>
          <a:noFill/>
        </p:spPr>
      </p:pic>
      <p:sp>
        <p:nvSpPr>
          <p:cNvPr id="62" name="Line 104"/>
          <p:cNvSpPr>
            <a:spLocks noChangeShapeType="1"/>
          </p:cNvSpPr>
          <p:nvPr/>
        </p:nvSpPr>
        <p:spPr bwMode="auto">
          <a:xfrm>
            <a:off x="1447800" y="2895600"/>
            <a:ext cx="4572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lIns="92075" tIns="46038" rIns="92075" bIns="46038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3" name="Picture 105" descr="j028646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2286000"/>
            <a:ext cx="803275" cy="674688"/>
          </a:xfrm>
          <a:prstGeom prst="rect">
            <a:avLst/>
          </a:prstGeom>
          <a:noFill/>
        </p:spPr>
      </p:pic>
      <p:sp>
        <p:nvSpPr>
          <p:cNvPr id="64" name="Line 106"/>
          <p:cNvSpPr>
            <a:spLocks noChangeShapeType="1"/>
          </p:cNvSpPr>
          <p:nvPr/>
        </p:nvSpPr>
        <p:spPr bwMode="auto">
          <a:xfrm flipV="1">
            <a:off x="6715125" y="2667000"/>
            <a:ext cx="600075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lIns="92075" tIns="46038" rIns="92075" bIns="46038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65" name="Group 107"/>
          <p:cNvGrpSpPr>
            <a:grpSpLocks/>
          </p:cNvGrpSpPr>
          <p:nvPr/>
        </p:nvGrpSpPr>
        <p:grpSpPr bwMode="auto">
          <a:xfrm>
            <a:off x="6118225" y="5867400"/>
            <a:ext cx="417513" cy="420688"/>
            <a:chOff x="970" y="1034"/>
            <a:chExt cx="152" cy="156"/>
          </a:xfrm>
        </p:grpSpPr>
        <p:sp>
          <p:nvSpPr>
            <p:cNvPr id="66" name="Freeform 108"/>
            <p:cNvSpPr>
              <a:spLocks/>
            </p:cNvSpPr>
            <p:nvPr/>
          </p:nvSpPr>
          <p:spPr bwMode="auto">
            <a:xfrm>
              <a:off x="991" y="1128"/>
              <a:ext cx="129" cy="17"/>
            </a:xfrm>
            <a:custGeom>
              <a:avLst/>
              <a:gdLst/>
              <a:ahLst/>
              <a:cxnLst>
                <a:cxn ang="0">
                  <a:pos x="0" y="84"/>
                </a:cxn>
                <a:cxn ang="0">
                  <a:pos x="81" y="0"/>
                </a:cxn>
                <a:cxn ang="0">
                  <a:pos x="645" y="0"/>
                </a:cxn>
                <a:cxn ang="0">
                  <a:pos x="574" y="84"/>
                </a:cxn>
                <a:cxn ang="0">
                  <a:pos x="0" y="84"/>
                </a:cxn>
              </a:cxnLst>
              <a:rect l="0" t="0" r="r" b="b"/>
              <a:pathLst>
                <a:path w="645" h="84">
                  <a:moveTo>
                    <a:pt x="0" y="84"/>
                  </a:moveTo>
                  <a:lnTo>
                    <a:pt x="81" y="0"/>
                  </a:lnTo>
                  <a:lnTo>
                    <a:pt x="645" y="0"/>
                  </a:lnTo>
                  <a:lnTo>
                    <a:pt x="574" y="84"/>
                  </a:lnTo>
                  <a:lnTo>
                    <a:pt x="0" y="84"/>
                  </a:lnTo>
                  <a:close/>
                </a:path>
              </a:pathLst>
            </a:custGeom>
            <a:solidFill>
              <a:srgbClr val="C9C9B6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109"/>
            <p:cNvSpPr>
              <a:spLocks/>
            </p:cNvSpPr>
            <p:nvPr/>
          </p:nvSpPr>
          <p:spPr bwMode="auto">
            <a:xfrm>
              <a:off x="993" y="1130"/>
              <a:ext cx="129" cy="17"/>
            </a:xfrm>
            <a:custGeom>
              <a:avLst/>
              <a:gdLst/>
              <a:ahLst/>
              <a:cxnLst>
                <a:cxn ang="0">
                  <a:pos x="0" y="83"/>
                </a:cxn>
                <a:cxn ang="0">
                  <a:pos x="81" y="0"/>
                </a:cxn>
                <a:cxn ang="0">
                  <a:pos x="645" y="0"/>
                </a:cxn>
                <a:cxn ang="0">
                  <a:pos x="574" y="83"/>
                </a:cxn>
                <a:cxn ang="0">
                  <a:pos x="0" y="83"/>
                </a:cxn>
              </a:cxnLst>
              <a:rect l="0" t="0" r="r" b="b"/>
              <a:pathLst>
                <a:path w="645" h="83">
                  <a:moveTo>
                    <a:pt x="0" y="83"/>
                  </a:moveTo>
                  <a:lnTo>
                    <a:pt x="81" y="0"/>
                  </a:lnTo>
                  <a:lnTo>
                    <a:pt x="645" y="0"/>
                  </a:lnTo>
                  <a:lnTo>
                    <a:pt x="574" y="83"/>
                  </a:lnTo>
                  <a:lnTo>
                    <a:pt x="0" y="83"/>
                  </a:lnTo>
                  <a:close/>
                </a:path>
              </a:pathLst>
            </a:custGeom>
            <a:solidFill>
              <a:srgbClr val="C9C9B6"/>
            </a:solidFill>
            <a:ln w="3175">
              <a:solidFill>
                <a:srgbClr val="494936"/>
              </a:solidFill>
              <a:prstDash val="solid"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Rectangle 110"/>
            <p:cNvSpPr>
              <a:spLocks noChangeArrowheads="1"/>
            </p:cNvSpPr>
            <p:nvPr/>
          </p:nvSpPr>
          <p:spPr bwMode="auto">
            <a:xfrm>
              <a:off x="991" y="1145"/>
              <a:ext cx="115" cy="20"/>
            </a:xfrm>
            <a:prstGeom prst="rect">
              <a:avLst/>
            </a:prstGeom>
            <a:solidFill>
              <a:srgbClr val="B7B79D"/>
            </a:solidFill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Rectangle 111"/>
            <p:cNvSpPr>
              <a:spLocks noChangeArrowheads="1"/>
            </p:cNvSpPr>
            <p:nvPr/>
          </p:nvSpPr>
          <p:spPr bwMode="auto">
            <a:xfrm>
              <a:off x="992" y="1146"/>
              <a:ext cx="113" cy="18"/>
            </a:xfrm>
            <a:prstGeom prst="rect">
              <a:avLst/>
            </a:prstGeom>
            <a:solidFill>
              <a:srgbClr val="B7B79D"/>
            </a:solidFill>
            <a:ln w="3175">
              <a:solidFill>
                <a:srgbClr val="494936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112"/>
            <p:cNvSpPr>
              <a:spLocks/>
            </p:cNvSpPr>
            <p:nvPr/>
          </p:nvSpPr>
          <p:spPr bwMode="auto">
            <a:xfrm>
              <a:off x="1106" y="1128"/>
              <a:ext cx="14" cy="37"/>
            </a:xfrm>
            <a:custGeom>
              <a:avLst/>
              <a:gdLst/>
              <a:ahLst/>
              <a:cxnLst>
                <a:cxn ang="0">
                  <a:pos x="0" y="185"/>
                </a:cxn>
                <a:cxn ang="0">
                  <a:pos x="71" y="111"/>
                </a:cxn>
                <a:cxn ang="0">
                  <a:pos x="71" y="0"/>
                </a:cxn>
                <a:cxn ang="0">
                  <a:pos x="0" y="84"/>
                </a:cxn>
                <a:cxn ang="0">
                  <a:pos x="0" y="185"/>
                </a:cxn>
              </a:cxnLst>
              <a:rect l="0" t="0" r="r" b="b"/>
              <a:pathLst>
                <a:path w="71" h="185">
                  <a:moveTo>
                    <a:pt x="0" y="185"/>
                  </a:moveTo>
                  <a:lnTo>
                    <a:pt x="71" y="111"/>
                  </a:lnTo>
                  <a:lnTo>
                    <a:pt x="71" y="0"/>
                  </a:lnTo>
                  <a:lnTo>
                    <a:pt x="0" y="84"/>
                  </a:lnTo>
                  <a:lnTo>
                    <a:pt x="0" y="185"/>
                  </a:lnTo>
                  <a:close/>
                </a:path>
              </a:pathLst>
            </a:custGeom>
            <a:solidFill>
              <a:srgbClr val="7A7A5A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113"/>
            <p:cNvSpPr>
              <a:spLocks/>
            </p:cNvSpPr>
            <p:nvPr/>
          </p:nvSpPr>
          <p:spPr bwMode="auto">
            <a:xfrm>
              <a:off x="1106" y="1128"/>
              <a:ext cx="14" cy="37"/>
            </a:xfrm>
            <a:custGeom>
              <a:avLst/>
              <a:gdLst/>
              <a:ahLst/>
              <a:cxnLst>
                <a:cxn ang="0">
                  <a:pos x="0" y="185"/>
                </a:cxn>
                <a:cxn ang="0">
                  <a:pos x="71" y="111"/>
                </a:cxn>
                <a:cxn ang="0">
                  <a:pos x="71" y="0"/>
                </a:cxn>
                <a:cxn ang="0">
                  <a:pos x="0" y="84"/>
                </a:cxn>
                <a:cxn ang="0">
                  <a:pos x="0" y="185"/>
                </a:cxn>
              </a:cxnLst>
              <a:rect l="0" t="0" r="r" b="b"/>
              <a:pathLst>
                <a:path w="71" h="185">
                  <a:moveTo>
                    <a:pt x="0" y="185"/>
                  </a:moveTo>
                  <a:lnTo>
                    <a:pt x="71" y="111"/>
                  </a:lnTo>
                  <a:lnTo>
                    <a:pt x="71" y="0"/>
                  </a:lnTo>
                  <a:lnTo>
                    <a:pt x="0" y="84"/>
                  </a:lnTo>
                  <a:lnTo>
                    <a:pt x="0" y="185"/>
                  </a:lnTo>
                  <a:close/>
                </a:path>
              </a:pathLst>
            </a:custGeom>
            <a:solidFill>
              <a:srgbClr val="7A7A5A"/>
            </a:solidFill>
            <a:ln w="3175">
              <a:solidFill>
                <a:srgbClr val="494936"/>
              </a:solidFill>
              <a:prstDash val="solid"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114"/>
            <p:cNvSpPr>
              <a:spLocks/>
            </p:cNvSpPr>
            <p:nvPr/>
          </p:nvSpPr>
          <p:spPr bwMode="auto">
            <a:xfrm>
              <a:off x="995" y="1128"/>
              <a:ext cx="123" cy="13"/>
            </a:xfrm>
            <a:custGeom>
              <a:avLst/>
              <a:gdLst/>
              <a:ahLst/>
              <a:cxnLst>
                <a:cxn ang="0">
                  <a:pos x="0" y="65"/>
                </a:cxn>
                <a:cxn ang="0">
                  <a:pos x="63" y="0"/>
                </a:cxn>
                <a:cxn ang="0">
                  <a:pos x="618" y="0"/>
                </a:cxn>
                <a:cxn ang="0">
                  <a:pos x="565" y="65"/>
                </a:cxn>
                <a:cxn ang="0">
                  <a:pos x="0" y="65"/>
                </a:cxn>
              </a:cxnLst>
              <a:rect l="0" t="0" r="r" b="b"/>
              <a:pathLst>
                <a:path w="618" h="65">
                  <a:moveTo>
                    <a:pt x="0" y="65"/>
                  </a:moveTo>
                  <a:lnTo>
                    <a:pt x="63" y="0"/>
                  </a:lnTo>
                  <a:lnTo>
                    <a:pt x="618" y="0"/>
                  </a:lnTo>
                  <a:lnTo>
                    <a:pt x="565" y="65"/>
                  </a:lnTo>
                  <a:lnTo>
                    <a:pt x="0" y="6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115"/>
            <p:cNvSpPr>
              <a:spLocks/>
            </p:cNvSpPr>
            <p:nvPr/>
          </p:nvSpPr>
          <p:spPr bwMode="auto">
            <a:xfrm>
              <a:off x="995" y="1128"/>
              <a:ext cx="123" cy="13"/>
            </a:xfrm>
            <a:custGeom>
              <a:avLst/>
              <a:gdLst/>
              <a:ahLst/>
              <a:cxnLst>
                <a:cxn ang="0">
                  <a:pos x="0" y="65"/>
                </a:cxn>
                <a:cxn ang="0">
                  <a:pos x="63" y="0"/>
                </a:cxn>
                <a:cxn ang="0">
                  <a:pos x="618" y="0"/>
                </a:cxn>
                <a:cxn ang="0">
                  <a:pos x="565" y="65"/>
                </a:cxn>
                <a:cxn ang="0">
                  <a:pos x="0" y="65"/>
                </a:cxn>
              </a:cxnLst>
              <a:rect l="0" t="0" r="r" b="b"/>
              <a:pathLst>
                <a:path w="618" h="65">
                  <a:moveTo>
                    <a:pt x="0" y="65"/>
                  </a:moveTo>
                  <a:lnTo>
                    <a:pt x="63" y="0"/>
                  </a:lnTo>
                  <a:lnTo>
                    <a:pt x="618" y="0"/>
                  </a:lnTo>
                  <a:lnTo>
                    <a:pt x="565" y="65"/>
                  </a:lnTo>
                  <a:lnTo>
                    <a:pt x="0" y="65"/>
                  </a:lnTo>
                  <a:close/>
                </a:path>
              </a:pathLst>
            </a:custGeom>
            <a:solidFill>
              <a:srgbClr val="000000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116"/>
            <p:cNvSpPr>
              <a:spLocks/>
            </p:cNvSpPr>
            <p:nvPr/>
          </p:nvSpPr>
          <p:spPr bwMode="auto">
            <a:xfrm>
              <a:off x="993" y="1034"/>
              <a:ext cx="125" cy="13"/>
            </a:xfrm>
            <a:custGeom>
              <a:avLst/>
              <a:gdLst/>
              <a:ahLst/>
              <a:cxnLst>
                <a:cxn ang="0">
                  <a:pos x="0" y="65"/>
                </a:cxn>
                <a:cxn ang="0">
                  <a:pos x="54" y="0"/>
                </a:cxn>
                <a:cxn ang="0">
                  <a:pos x="627" y="0"/>
                </a:cxn>
                <a:cxn ang="0">
                  <a:pos x="565" y="65"/>
                </a:cxn>
                <a:cxn ang="0">
                  <a:pos x="0" y="65"/>
                </a:cxn>
              </a:cxnLst>
              <a:rect l="0" t="0" r="r" b="b"/>
              <a:pathLst>
                <a:path w="627" h="65">
                  <a:moveTo>
                    <a:pt x="0" y="65"/>
                  </a:moveTo>
                  <a:lnTo>
                    <a:pt x="54" y="0"/>
                  </a:lnTo>
                  <a:lnTo>
                    <a:pt x="627" y="0"/>
                  </a:lnTo>
                  <a:lnTo>
                    <a:pt x="565" y="65"/>
                  </a:lnTo>
                  <a:lnTo>
                    <a:pt x="0" y="65"/>
                  </a:lnTo>
                  <a:close/>
                </a:path>
              </a:pathLst>
            </a:custGeom>
            <a:solidFill>
              <a:srgbClr val="C9C9B6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117"/>
            <p:cNvSpPr>
              <a:spLocks/>
            </p:cNvSpPr>
            <p:nvPr/>
          </p:nvSpPr>
          <p:spPr bwMode="auto">
            <a:xfrm>
              <a:off x="993" y="1034"/>
              <a:ext cx="125" cy="13"/>
            </a:xfrm>
            <a:custGeom>
              <a:avLst/>
              <a:gdLst/>
              <a:ahLst/>
              <a:cxnLst>
                <a:cxn ang="0">
                  <a:pos x="0" y="65"/>
                </a:cxn>
                <a:cxn ang="0">
                  <a:pos x="54" y="0"/>
                </a:cxn>
                <a:cxn ang="0">
                  <a:pos x="627" y="0"/>
                </a:cxn>
                <a:cxn ang="0">
                  <a:pos x="565" y="65"/>
                </a:cxn>
                <a:cxn ang="0">
                  <a:pos x="0" y="65"/>
                </a:cxn>
              </a:cxnLst>
              <a:rect l="0" t="0" r="r" b="b"/>
              <a:pathLst>
                <a:path w="627" h="65">
                  <a:moveTo>
                    <a:pt x="0" y="65"/>
                  </a:moveTo>
                  <a:lnTo>
                    <a:pt x="54" y="0"/>
                  </a:lnTo>
                  <a:lnTo>
                    <a:pt x="627" y="0"/>
                  </a:lnTo>
                  <a:lnTo>
                    <a:pt x="565" y="65"/>
                  </a:lnTo>
                  <a:lnTo>
                    <a:pt x="0" y="65"/>
                  </a:lnTo>
                  <a:close/>
                </a:path>
              </a:pathLst>
            </a:custGeom>
            <a:solidFill>
              <a:srgbClr val="C9C9B6"/>
            </a:solidFill>
            <a:ln w="3175">
              <a:solidFill>
                <a:srgbClr val="494936"/>
              </a:solidFill>
              <a:prstDash val="solid"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Rectangle 118"/>
            <p:cNvSpPr>
              <a:spLocks noChangeArrowheads="1"/>
            </p:cNvSpPr>
            <p:nvPr/>
          </p:nvSpPr>
          <p:spPr bwMode="auto">
            <a:xfrm>
              <a:off x="994" y="1048"/>
              <a:ext cx="113" cy="91"/>
            </a:xfrm>
            <a:prstGeom prst="rect">
              <a:avLst/>
            </a:prstGeom>
            <a:solidFill>
              <a:srgbClr val="B7B79D"/>
            </a:solidFill>
            <a:ln w="3175">
              <a:solidFill>
                <a:srgbClr val="494936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Rectangle 119"/>
            <p:cNvSpPr>
              <a:spLocks noChangeArrowheads="1"/>
            </p:cNvSpPr>
            <p:nvPr/>
          </p:nvSpPr>
          <p:spPr bwMode="auto">
            <a:xfrm>
              <a:off x="1003" y="1059"/>
              <a:ext cx="93" cy="70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rgbClr val="494936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120"/>
            <p:cNvSpPr>
              <a:spLocks/>
            </p:cNvSpPr>
            <p:nvPr/>
          </p:nvSpPr>
          <p:spPr bwMode="auto">
            <a:xfrm>
              <a:off x="1106" y="1034"/>
              <a:ext cx="12" cy="104"/>
            </a:xfrm>
            <a:custGeom>
              <a:avLst/>
              <a:gdLst/>
              <a:ahLst/>
              <a:cxnLst>
                <a:cxn ang="0">
                  <a:pos x="0" y="519"/>
                </a:cxn>
                <a:cxn ang="0">
                  <a:pos x="62" y="463"/>
                </a:cxn>
                <a:cxn ang="0">
                  <a:pos x="62" y="0"/>
                </a:cxn>
                <a:cxn ang="0">
                  <a:pos x="0" y="65"/>
                </a:cxn>
                <a:cxn ang="0">
                  <a:pos x="0" y="519"/>
                </a:cxn>
              </a:cxnLst>
              <a:rect l="0" t="0" r="r" b="b"/>
              <a:pathLst>
                <a:path w="62" h="519">
                  <a:moveTo>
                    <a:pt x="0" y="519"/>
                  </a:moveTo>
                  <a:lnTo>
                    <a:pt x="62" y="463"/>
                  </a:lnTo>
                  <a:lnTo>
                    <a:pt x="62" y="0"/>
                  </a:lnTo>
                  <a:lnTo>
                    <a:pt x="0" y="65"/>
                  </a:lnTo>
                  <a:lnTo>
                    <a:pt x="0" y="519"/>
                  </a:lnTo>
                  <a:close/>
                </a:path>
              </a:pathLst>
            </a:custGeom>
            <a:solidFill>
              <a:srgbClr val="7A7A5A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121"/>
            <p:cNvSpPr>
              <a:spLocks/>
            </p:cNvSpPr>
            <p:nvPr/>
          </p:nvSpPr>
          <p:spPr bwMode="auto">
            <a:xfrm>
              <a:off x="1106" y="1034"/>
              <a:ext cx="12" cy="104"/>
            </a:xfrm>
            <a:custGeom>
              <a:avLst/>
              <a:gdLst/>
              <a:ahLst/>
              <a:cxnLst>
                <a:cxn ang="0">
                  <a:pos x="0" y="519"/>
                </a:cxn>
                <a:cxn ang="0">
                  <a:pos x="62" y="463"/>
                </a:cxn>
                <a:cxn ang="0">
                  <a:pos x="62" y="0"/>
                </a:cxn>
                <a:cxn ang="0">
                  <a:pos x="0" y="65"/>
                </a:cxn>
                <a:cxn ang="0">
                  <a:pos x="0" y="519"/>
                </a:cxn>
              </a:cxnLst>
              <a:rect l="0" t="0" r="r" b="b"/>
              <a:pathLst>
                <a:path w="62" h="519">
                  <a:moveTo>
                    <a:pt x="0" y="519"/>
                  </a:moveTo>
                  <a:lnTo>
                    <a:pt x="62" y="463"/>
                  </a:lnTo>
                  <a:lnTo>
                    <a:pt x="62" y="0"/>
                  </a:lnTo>
                  <a:lnTo>
                    <a:pt x="0" y="65"/>
                  </a:lnTo>
                  <a:lnTo>
                    <a:pt x="0" y="519"/>
                  </a:lnTo>
                  <a:close/>
                </a:path>
              </a:pathLst>
            </a:custGeom>
            <a:solidFill>
              <a:srgbClr val="7A7A5A"/>
            </a:solidFill>
            <a:ln w="3175">
              <a:solidFill>
                <a:srgbClr val="494936"/>
              </a:solidFill>
              <a:prstDash val="solid"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122"/>
            <p:cNvSpPr>
              <a:spLocks/>
            </p:cNvSpPr>
            <p:nvPr/>
          </p:nvSpPr>
          <p:spPr bwMode="auto">
            <a:xfrm>
              <a:off x="970" y="1162"/>
              <a:ext cx="141" cy="22"/>
            </a:xfrm>
            <a:custGeom>
              <a:avLst/>
              <a:gdLst/>
              <a:ahLst/>
              <a:cxnLst>
                <a:cxn ang="0">
                  <a:pos x="0" y="111"/>
                </a:cxn>
                <a:cxn ang="0">
                  <a:pos x="89" y="0"/>
                </a:cxn>
                <a:cxn ang="0">
                  <a:pos x="708" y="0"/>
                </a:cxn>
                <a:cxn ang="0">
                  <a:pos x="618" y="111"/>
                </a:cxn>
                <a:cxn ang="0">
                  <a:pos x="0" y="111"/>
                </a:cxn>
              </a:cxnLst>
              <a:rect l="0" t="0" r="r" b="b"/>
              <a:pathLst>
                <a:path w="708" h="111">
                  <a:moveTo>
                    <a:pt x="0" y="111"/>
                  </a:moveTo>
                  <a:lnTo>
                    <a:pt x="89" y="0"/>
                  </a:lnTo>
                  <a:lnTo>
                    <a:pt x="708" y="0"/>
                  </a:lnTo>
                  <a:lnTo>
                    <a:pt x="618" y="111"/>
                  </a:lnTo>
                  <a:lnTo>
                    <a:pt x="0" y="111"/>
                  </a:lnTo>
                  <a:close/>
                </a:path>
              </a:pathLst>
            </a:custGeom>
            <a:solidFill>
              <a:srgbClr val="C9C9B6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123"/>
            <p:cNvSpPr>
              <a:spLocks/>
            </p:cNvSpPr>
            <p:nvPr/>
          </p:nvSpPr>
          <p:spPr bwMode="auto">
            <a:xfrm>
              <a:off x="970" y="1162"/>
              <a:ext cx="141" cy="22"/>
            </a:xfrm>
            <a:custGeom>
              <a:avLst/>
              <a:gdLst/>
              <a:ahLst/>
              <a:cxnLst>
                <a:cxn ang="0">
                  <a:pos x="0" y="111"/>
                </a:cxn>
                <a:cxn ang="0">
                  <a:pos x="89" y="0"/>
                </a:cxn>
                <a:cxn ang="0">
                  <a:pos x="708" y="0"/>
                </a:cxn>
                <a:cxn ang="0">
                  <a:pos x="618" y="111"/>
                </a:cxn>
                <a:cxn ang="0">
                  <a:pos x="0" y="111"/>
                </a:cxn>
              </a:cxnLst>
              <a:rect l="0" t="0" r="r" b="b"/>
              <a:pathLst>
                <a:path w="708" h="111">
                  <a:moveTo>
                    <a:pt x="0" y="111"/>
                  </a:moveTo>
                  <a:lnTo>
                    <a:pt x="89" y="0"/>
                  </a:lnTo>
                  <a:lnTo>
                    <a:pt x="708" y="0"/>
                  </a:lnTo>
                  <a:lnTo>
                    <a:pt x="618" y="111"/>
                  </a:lnTo>
                  <a:lnTo>
                    <a:pt x="0" y="111"/>
                  </a:lnTo>
                  <a:close/>
                </a:path>
              </a:pathLst>
            </a:custGeom>
            <a:solidFill>
              <a:srgbClr val="C9C9B6"/>
            </a:solidFill>
            <a:ln w="3175">
              <a:solidFill>
                <a:srgbClr val="494936"/>
              </a:solidFill>
              <a:prstDash val="solid"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124"/>
            <p:cNvSpPr>
              <a:spLocks/>
            </p:cNvSpPr>
            <p:nvPr/>
          </p:nvSpPr>
          <p:spPr bwMode="auto">
            <a:xfrm>
              <a:off x="1093" y="1162"/>
              <a:ext cx="18" cy="28"/>
            </a:xfrm>
            <a:custGeom>
              <a:avLst/>
              <a:gdLst/>
              <a:ahLst/>
              <a:cxnLst>
                <a:cxn ang="0">
                  <a:pos x="0" y="139"/>
                </a:cxn>
                <a:cxn ang="0">
                  <a:pos x="90" y="46"/>
                </a:cxn>
                <a:cxn ang="0">
                  <a:pos x="90" y="0"/>
                </a:cxn>
                <a:cxn ang="0">
                  <a:pos x="0" y="120"/>
                </a:cxn>
                <a:cxn ang="0">
                  <a:pos x="0" y="139"/>
                </a:cxn>
              </a:cxnLst>
              <a:rect l="0" t="0" r="r" b="b"/>
              <a:pathLst>
                <a:path w="90" h="139">
                  <a:moveTo>
                    <a:pt x="0" y="139"/>
                  </a:moveTo>
                  <a:lnTo>
                    <a:pt x="90" y="46"/>
                  </a:lnTo>
                  <a:lnTo>
                    <a:pt x="90" y="0"/>
                  </a:lnTo>
                  <a:lnTo>
                    <a:pt x="0" y="120"/>
                  </a:lnTo>
                  <a:lnTo>
                    <a:pt x="0" y="139"/>
                  </a:lnTo>
                  <a:close/>
                </a:path>
              </a:pathLst>
            </a:custGeom>
            <a:solidFill>
              <a:srgbClr val="7A7A5A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Freeform 125"/>
            <p:cNvSpPr>
              <a:spLocks/>
            </p:cNvSpPr>
            <p:nvPr/>
          </p:nvSpPr>
          <p:spPr bwMode="auto">
            <a:xfrm>
              <a:off x="1093" y="1162"/>
              <a:ext cx="18" cy="28"/>
            </a:xfrm>
            <a:custGeom>
              <a:avLst/>
              <a:gdLst/>
              <a:ahLst/>
              <a:cxnLst>
                <a:cxn ang="0">
                  <a:pos x="0" y="139"/>
                </a:cxn>
                <a:cxn ang="0">
                  <a:pos x="90" y="46"/>
                </a:cxn>
                <a:cxn ang="0">
                  <a:pos x="90" y="0"/>
                </a:cxn>
                <a:cxn ang="0">
                  <a:pos x="0" y="120"/>
                </a:cxn>
                <a:cxn ang="0">
                  <a:pos x="0" y="139"/>
                </a:cxn>
              </a:cxnLst>
              <a:rect l="0" t="0" r="r" b="b"/>
              <a:pathLst>
                <a:path w="90" h="139">
                  <a:moveTo>
                    <a:pt x="0" y="139"/>
                  </a:moveTo>
                  <a:lnTo>
                    <a:pt x="90" y="46"/>
                  </a:lnTo>
                  <a:lnTo>
                    <a:pt x="90" y="0"/>
                  </a:lnTo>
                  <a:lnTo>
                    <a:pt x="0" y="120"/>
                  </a:lnTo>
                  <a:lnTo>
                    <a:pt x="0" y="139"/>
                  </a:lnTo>
                  <a:close/>
                </a:path>
              </a:pathLst>
            </a:custGeom>
            <a:solidFill>
              <a:srgbClr val="7A7A5A"/>
            </a:solidFill>
            <a:ln w="3175">
              <a:solidFill>
                <a:srgbClr val="494936"/>
              </a:solidFill>
              <a:prstDash val="solid"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Rectangle 126"/>
            <p:cNvSpPr>
              <a:spLocks noChangeArrowheads="1"/>
            </p:cNvSpPr>
            <p:nvPr/>
          </p:nvSpPr>
          <p:spPr bwMode="auto">
            <a:xfrm>
              <a:off x="970" y="1184"/>
              <a:ext cx="123" cy="6"/>
            </a:xfrm>
            <a:prstGeom prst="rect">
              <a:avLst/>
            </a:prstGeom>
            <a:solidFill>
              <a:srgbClr val="B7B79D"/>
            </a:solidFill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Rectangle 127"/>
            <p:cNvSpPr>
              <a:spLocks noChangeArrowheads="1"/>
            </p:cNvSpPr>
            <p:nvPr/>
          </p:nvSpPr>
          <p:spPr bwMode="auto">
            <a:xfrm>
              <a:off x="971" y="1185"/>
              <a:ext cx="121" cy="4"/>
            </a:xfrm>
            <a:prstGeom prst="rect">
              <a:avLst/>
            </a:prstGeom>
            <a:solidFill>
              <a:srgbClr val="B7B79D"/>
            </a:solidFill>
            <a:ln w="3175">
              <a:solidFill>
                <a:srgbClr val="494936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6" name="Text Box 128"/>
          <p:cNvSpPr txBox="1">
            <a:spLocks noChangeArrowheads="1"/>
          </p:cNvSpPr>
          <p:nvPr/>
        </p:nvSpPr>
        <p:spPr bwMode="auto">
          <a:xfrm>
            <a:off x="6788150" y="5918200"/>
            <a:ext cx="18986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pPr>
              <a:spcBef>
                <a:spcPct val="20000"/>
              </a:spcBef>
            </a:pPr>
            <a:r>
              <a:rPr lang="en-US" sz="1400" dirty="0"/>
              <a:t>Acts as overlay router</a:t>
            </a:r>
          </a:p>
        </p:txBody>
      </p:sp>
      <p:sp>
        <p:nvSpPr>
          <p:cNvPr id="87" name="Rectangle 129"/>
          <p:cNvSpPr>
            <a:spLocks noChangeArrowheads="1"/>
          </p:cNvSpPr>
          <p:nvPr/>
        </p:nvSpPr>
        <p:spPr bwMode="auto">
          <a:xfrm>
            <a:off x="6096000" y="5791200"/>
            <a:ext cx="2819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" name="Rectangle 130"/>
          <p:cNvSpPr>
            <a:spLocks noChangeArrowheads="1"/>
          </p:cNvSpPr>
          <p:nvPr/>
        </p:nvSpPr>
        <p:spPr bwMode="auto">
          <a:xfrm>
            <a:off x="1905000" y="2817813"/>
            <a:ext cx="363538" cy="393700"/>
          </a:xfrm>
          <a:prstGeom prst="rect">
            <a:avLst/>
          </a:prstGeom>
          <a:solidFill>
            <a:srgbClr val="EAEAEA"/>
          </a:solidFill>
          <a:ln w="12700">
            <a:miter lim="800000"/>
            <a:headEnd/>
            <a:tailEnd/>
          </a:ln>
          <a:effectLst/>
          <a:scene3d>
            <a:camera prst="legacyObliqueTopLeft"/>
            <a:lightRig rig="legacyFlat3" dir="t"/>
          </a:scene3d>
          <a:sp3d extrusionH="1254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lIns="90488" tIns="44450" rIns="90488" bIns="44450" anchor="ctr">
            <a:prstTxWarp prst="textNoShape">
              <a:avLst/>
            </a:prstTxWarp>
            <a:flatTx/>
          </a:bodyPr>
          <a:lstStyle/>
          <a:p>
            <a:endParaRPr lang="en-US"/>
          </a:p>
        </p:txBody>
      </p:sp>
      <p:sp>
        <p:nvSpPr>
          <p:cNvPr id="89" name="Rectangle 131"/>
          <p:cNvSpPr>
            <a:spLocks noChangeArrowheads="1"/>
          </p:cNvSpPr>
          <p:nvPr/>
        </p:nvSpPr>
        <p:spPr bwMode="auto">
          <a:xfrm>
            <a:off x="6351588" y="2817813"/>
            <a:ext cx="363537" cy="393700"/>
          </a:xfrm>
          <a:prstGeom prst="rect">
            <a:avLst/>
          </a:prstGeom>
          <a:solidFill>
            <a:srgbClr val="EAEAEA"/>
          </a:solidFill>
          <a:ln w="12700">
            <a:miter lim="800000"/>
            <a:headEnd/>
            <a:tailEnd/>
          </a:ln>
          <a:effectLst/>
          <a:scene3d>
            <a:camera prst="legacyObliqueTopLeft"/>
            <a:lightRig rig="legacyFlat3" dir="t"/>
          </a:scene3d>
          <a:sp3d extrusionH="1254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lIns="90488" tIns="44450" rIns="90488" bIns="44450" anchor="ctr">
            <a:prstTxWarp prst="textNoShape">
              <a:avLst/>
            </a:prstTxWarp>
            <a:flatTx/>
          </a:bodyPr>
          <a:lstStyle/>
          <a:p>
            <a:endParaRPr lang="en-US"/>
          </a:p>
        </p:txBody>
      </p:sp>
      <p:sp>
        <p:nvSpPr>
          <p:cNvPr id="90" name="Text Box 132"/>
          <p:cNvSpPr txBox="1">
            <a:spLocks noChangeArrowheads="1"/>
          </p:cNvSpPr>
          <p:nvPr/>
        </p:nvSpPr>
        <p:spPr bwMode="auto">
          <a:xfrm>
            <a:off x="533400" y="2160588"/>
            <a:ext cx="1169988" cy="393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2000" dirty="0"/>
              <a:t>Berkeley</a:t>
            </a:r>
          </a:p>
        </p:txBody>
      </p:sp>
      <p:sp>
        <p:nvSpPr>
          <p:cNvPr id="91" name="Text Box 133"/>
          <p:cNvSpPr txBox="1">
            <a:spLocks noChangeArrowheads="1"/>
          </p:cNvSpPr>
          <p:nvPr/>
        </p:nvSpPr>
        <p:spPr bwMode="auto">
          <a:xfrm>
            <a:off x="7412038" y="1855788"/>
            <a:ext cx="859887" cy="39754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2000" dirty="0" smtClean="0"/>
              <a:t>Brown</a:t>
            </a:r>
            <a:endParaRPr lang="en-US" sz="2000" dirty="0"/>
          </a:p>
        </p:txBody>
      </p:sp>
      <p:sp>
        <p:nvSpPr>
          <p:cNvPr id="92" name="Text Box 134"/>
          <p:cNvSpPr txBox="1">
            <a:spLocks noChangeArrowheads="1"/>
          </p:cNvSpPr>
          <p:nvPr/>
        </p:nvSpPr>
        <p:spPr bwMode="auto">
          <a:xfrm>
            <a:off x="2189163" y="4818063"/>
            <a:ext cx="327025" cy="3635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endParaRPr lang="en-US" sz="1800"/>
          </a:p>
        </p:txBody>
      </p:sp>
      <p:sp>
        <p:nvSpPr>
          <p:cNvPr id="93" name="Text Box 136"/>
          <p:cNvSpPr txBox="1">
            <a:spLocks noChangeArrowheads="1"/>
          </p:cNvSpPr>
          <p:nvPr/>
        </p:nvSpPr>
        <p:spPr bwMode="auto">
          <a:xfrm>
            <a:off x="2038350" y="4800600"/>
            <a:ext cx="860425" cy="393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2000"/>
              <a:t>UCLA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6825487" y="6488668"/>
            <a:ext cx="23185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Picture from Ion </a:t>
            </a:r>
            <a:r>
              <a:rPr lang="en-US" dirty="0" err="1" smtClean="0"/>
              <a:t>Stoica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Does it scale?</a:t>
            </a:r>
          </a:p>
          <a:p>
            <a:pPr lvl="1"/>
            <a:r>
              <a:rPr lang="en-US" dirty="0" smtClean="0"/>
              <a:t>Not really, only to a few dozen nodes (</a:t>
            </a:r>
            <a:r>
              <a:rPr lang="en-US" dirty="0" err="1" smtClean="0"/>
              <a:t>NxN</a:t>
            </a:r>
            <a:r>
              <a:rPr lang="en-US" dirty="0" smtClean="0"/>
              <a:t>)</a:t>
            </a:r>
          </a:p>
          <a:p>
            <a:r>
              <a:rPr lang="en-US" dirty="0" smtClean="0"/>
              <a:t>Why does it work?</a:t>
            </a:r>
          </a:p>
          <a:p>
            <a:pPr lvl="1"/>
            <a:r>
              <a:rPr lang="en-US" dirty="0" smtClean="0"/>
              <a:t>Route around congestion</a:t>
            </a:r>
          </a:p>
          <a:p>
            <a:pPr lvl="1"/>
            <a:r>
              <a:rPr lang="en-US" dirty="0" smtClean="0"/>
              <a:t>In BGP, policy trumps optimality</a:t>
            </a:r>
          </a:p>
          <a:p>
            <a:r>
              <a:rPr lang="en-US" dirty="0" smtClean="0"/>
              <a:t>Example</a:t>
            </a:r>
          </a:p>
          <a:p>
            <a:pPr lvl="1"/>
            <a:r>
              <a:rPr lang="en-US" dirty="0" smtClean="0"/>
              <a:t>2001, one 64-hour period: 32 outages over 30 minutes</a:t>
            </a:r>
          </a:p>
          <a:p>
            <a:pPr lvl="1"/>
            <a:r>
              <a:rPr lang="en-US" dirty="0" smtClean="0"/>
              <a:t>RON routed around failure in 20 seconds</a:t>
            </a:r>
          </a:p>
          <a:p>
            <a:r>
              <a:rPr lang="en-US" dirty="0" smtClean="0"/>
              <a:t>Reference: http://</a:t>
            </a:r>
            <a:r>
              <a:rPr lang="en-US" dirty="0" err="1" smtClean="0"/>
              <a:t>nms.csail.mit.edu/ron</a:t>
            </a:r>
            <a:r>
              <a:rPr lang="en-US" dirty="0" smtClean="0"/>
              <a:t>/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Peer-to-Peer</a:t>
            </a:r>
            <a:r>
              <a:rPr lang="en-US" baseline="0" dirty="0" smtClean="0"/>
              <a:t>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49459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How did it start?</a:t>
            </a:r>
          </a:p>
          <a:p>
            <a:pPr lvl="1"/>
            <a:r>
              <a:rPr lang="en-US" dirty="0" smtClean="0"/>
              <a:t>A killer application: file distribution</a:t>
            </a:r>
          </a:p>
          <a:p>
            <a:pPr lvl="1"/>
            <a:r>
              <a:rPr lang="en-US" dirty="0" smtClean="0"/>
              <a:t>Free music over the Internet! (</a:t>
            </a:r>
            <a:r>
              <a:rPr lang="en-US" i="1" dirty="0" smtClean="0"/>
              <a:t>not exactly legal…</a:t>
            </a:r>
            <a:r>
              <a:rPr lang="en-US" dirty="0" smtClean="0"/>
              <a:t>)</a:t>
            </a:r>
          </a:p>
          <a:p>
            <a:r>
              <a:rPr lang="en-US" dirty="0" smtClean="0"/>
              <a:t>Key idea: share storage, content, and bandwidth of individual users</a:t>
            </a:r>
          </a:p>
          <a:p>
            <a:pPr lvl="1"/>
            <a:r>
              <a:rPr lang="en-US" dirty="0" smtClean="0"/>
              <a:t>Lots of them</a:t>
            </a:r>
          </a:p>
          <a:p>
            <a:r>
              <a:rPr lang="en-US" dirty="0" smtClean="0"/>
              <a:t>Big challenge: coordinate all of these users</a:t>
            </a:r>
          </a:p>
          <a:p>
            <a:pPr lvl="1"/>
            <a:r>
              <a:rPr lang="en-US" dirty="0" smtClean="0"/>
              <a:t>In a scalable way (not </a:t>
            </a:r>
            <a:r>
              <a:rPr lang="en-US" dirty="0" err="1" smtClean="0"/>
              <a:t>NxN</a:t>
            </a:r>
            <a:r>
              <a:rPr lang="en-US" dirty="0" smtClean="0"/>
              <a:t>!)</a:t>
            </a:r>
          </a:p>
          <a:p>
            <a:pPr lvl="1"/>
            <a:r>
              <a:rPr lang="en-US" dirty="0" smtClean="0"/>
              <a:t>With changing population (aka </a:t>
            </a:r>
            <a:r>
              <a:rPr lang="en-US" i="1" dirty="0" smtClean="0"/>
              <a:t>churn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With no central administration </a:t>
            </a:r>
          </a:p>
          <a:p>
            <a:pPr lvl="1"/>
            <a:r>
              <a:rPr lang="en-US" dirty="0" smtClean="0"/>
              <a:t>With no trust</a:t>
            </a:r>
          </a:p>
          <a:p>
            <a:pPr lvl="1"/>
            <a:r>
              <a:rPr lang="en-US" dirty="0" smtClean="0"/>
              <a:t>With large heterogeneity (content, storage, bandwidth,…)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 Key Requirements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41032"/>
          </a:xfrm>
        </p:spPr>
        <p:txBody>
          <a:bodyPr>
            <a:normAutofit/>
          </a:bodyPr>
          <a:lstStyle/>
          <a:p>
            <a:r>
              <a:rPr lang="en-US" dirty="0" smtClean="0"/>
              <a:t>P2P Systems do three things:</a:t>
            </a:r>
          </a:p>
          <a:p>
            <a:r>
              <a:rPr lang="en-US" dirty="0" smtClean="0"/>
              <a:t>Help users </a:t>
            </a:r>
            <a:r>
              <a:rPr lang="en-US" dirty="0" smtClean="0">
                <a:solidFill>
                  <a:srgbClr val="FF0000"/>
                </a:solidFill>
              </a:rPr>
              <a:t>determine what they want</a:t>
            </a:r>
          </a:p>
          <a:p>
            <a:pPr lvl="1"/>
            <a:r>
              <a:rPr lang="en-US" dirty="0" smtClean="0"/>
              <a:t>Some form of search</a:t>
            </a:r>
          </a:p>
          <a:p>
            <a:pPr lvl="1"/>
            <a:r>
              <a:rPr lang="en-US" dirty="0" smtClean="0"/>
              <a:t>P2P version of Google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Locate </a:t>
            </a:r>
            <a:r>
              <a:rPr lang="en-US" dirty="0" smtClean="0"/>
              <a:t>that content</a:t>
            </a:r>
          </a:p>
          <a:p>
            <a:pPr lvl="1"/>
            <a:r>
              <a:rPr lang="en-US" dirty="0" smtClean="0"/>
              <a:t>Which </a:t>
            </a:r>
            <a:r>
              <a:rPr lang="en-US" dirty="0" err="1" smtClean="0"/>
              <a:t>node(s</a:t>
            </a:r>
            <a:r>
              <a:rPr lang="en-US" dirty="0" smtClean="0"/>
              <a:t>) hold the content?</a:t>
            </a:r>
          </a:p>
          <a:p>
            <a:pPr lvl="1"/>
            <a:r>
              <a:rPr lang="en-US" dirty="0" smtClean="0"/>
              <a:t>P2P version of DNS (map name to location)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Download </a:t>
            </a:r>
            <a:r>
              <a:rPr lang="en-US" dirty="0" smtClean="0"/>
              <a:t>the content</a:t>
            </a:r>
          </a:p>
          <a:p>
            <a:pPr lvl="1"/>
            <a:r>
              <a:rPr lang="en-US" dirty="0" smtClean="0"/>
              <a:t>Should be efficient</a:t>
            </a:r>
          </a:p>
          <a:p>
            <a:pPr lvl="1"/>
            <a:r>
              <a:rPr lang="en-US" dirty="0" smtClean="0"/>
              <a:t>P2P form of </a:t>
            </a:r>
            <a:r>
              <a:rPr lang="en-US" dirty="0" err="1" smtClean="0"/>
              <a:t>Akamai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Napster (1999)</a:t>
            </a:r>
            <a:endParaRPr lang="en-US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>
              <a:buFontTx/>
              <a:buNone/>
            </a:pPr>
            <a:endParaRPr lang="en-US" dirty="0"/>
          </a:p>
        </p:txBody>
      </p:sp>
      <p:pic>
        <p:nvPicPr>
          <p:cNvPr id="10269" name="Picture 29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3200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0" name="Picture 30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3352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1" name="Picture 3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4191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2" name="Picture 3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5105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3" name="Picture 3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4114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4" name="Picture 3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3600" y="5410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5" name="Picture 3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2667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6" name="Picture 36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0400" y="4343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7" name="Picture 37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2514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5" name="Picture 55" descr="rack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69213" y="0"/>
            <a:ext cx="1474787" cy="3048000"/>
          </a:xfrm>
          <a:prstGeom prst="rect">
            <a:avLst/>
          </a:prstGeom>
          <a:noFill/>
        </p:spPr>
      </p:pic>
      <p:cxnSp>
        <p:nvCxnSpPr>
          <p:cNvPr id="10297" name="AutoShape 57"/>
          <p:cNvCxnSpPr>
            <a:cxnSpLocks noChangeShapeType="1"/>
          </p:cNvCxnSpPr>
          <p:nvPr/>
        </p:nvCxnSpPr>
        <p:spPr bwMode="auto">
          <a:xfrm flipV="1">
            <a:off x="4114800" y="1524000"/>
            <a:ext cx="3554413" cy="2819400"/>
          </a:xfrm>
          <a:prstGeom prst="curvedConnector3">
            <a:avLst>
              <a:gd name="adj1" fmla="val 49977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0298" name="Text Box 58"/>
          <p:cNvSpPr txBox="1">
            <a:spLocks noChangeArrowheads="1"/>
          </p:cNvSpPr>
          <p:nvPr/>
        </p:nvSpPr>
        <p:spPr bwMode="auto">
          <a:xfrm>
            <a:off x="2884488" y="3810000"/>
            <a:ext cx="11525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xyz.mp3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09750" cy="18097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Napster</a:t>
            </a:r>
            <a:endParaRPr lang="en-US" dirty="0"/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>
              <a:buFontTx/>
              <a:buNone/>
            </a:pPr>
            <a:endParaRPr lang="en-US" dirty="0"/>
          </a:p>
        </p:txBody>
      </p:sp>
      <p:pic>
        <p:nvPicPr>
          <p:cNvPr id="93188" name="Picture 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3200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3189" name="Picture 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3352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3190" name="Picture 6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4191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3191" name="Picture 7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5105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3192" name="Picture 8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4114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3193" name="Picture 9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3600" y="5410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3194" name="Picture 10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2667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3195" name="Picture 1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0400" y="4343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3196" name="Picture 1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2514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3197" name="Text Box 13"/>
          <p:cNvSpPr txBox="1">
            <a:spLocks noChangeArrowheads="1"/>
          </p:cNvSpPr>
          <p:nvPr/>
        </p:nvSpPr>
        <p:spPr bwMode="auto">
          <a:xfrm>
            <a:off x="7391400" y="4267200"/>
            <a:ext cx="13493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b="1">
                <a:solidFill>
                  <a:schemeClr val="tx2"/>
                </a:solidFill>
              </a:rPr>
              <a:t>xyz.mp3 ?</a:t>
            </a:r>
          </a:p>
        </p:txBody>
      </p:sp>
      <p:sp>
        <p:nvSpPr>
          <p:cNvPr id="93198" name="Text Box 14"/>
          <p:cNvSpPr txBox="1">
            <a:spLocks noChangeArrowheads="1"/>
          </p:cNvSpPr>
          <p:nvPr/>
        </p:nvSpPr>
        <p:spPr bwMode="auto">
          <a:xfrm>
            <a:off x="2884488" y="3810000"/>
            <a:ext cx="11525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xyz.mp3</a:t>
            </a:r>
          </a:p>
        </p:txBody>
      </p:sp>
      <p:pic>
        <p:nvPicPr>
          <p:cNvPr id="93199" name="Picture 15" descr="rack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69213" y="0"/>
            <a:ext cx="1474787" cy="3048000"/>
          </a:xfrm>
          <a:prstGeom prst="rect">
            <a:avLst/>
          </a:prstGeom>
          <a:noFill/>
        </p:spPr>
      </p:pic>
      <p:cxnSp>
        <p:nvCxnSpPr>
          <p:cNvPr id="93201" name="AutoShape 17"/>
          <p:cNvCxnSpPr>
            <a:cxnSpLocks noChangeShapeType="1"/>
            <a:stCxn id="0" idx="0"/>
            <a:endCxn id="0" idx="2"/>
          </p:cNvCxnSpPr>
          <p:nvPr/>
        </p:nvCxnSpPr>
        <p:spPr bwMode="auto">
          <a:xfrm rot="16200000">
            <a:off x="7175500" y="3111500"/>
            <a:ext cx="1295400" cy="1168400"/>
          </a:xfrm>
          <a:prstGeom prst="curvedConnector3">
            <a:avLst>
              <a:gd name="adj1" fmla="val 50000"/>
            </a:avLst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</p:spPr>
      </p:cxnSp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09750" cy="18097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3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Napster</a:t>
            </a:r>
            <a:endParaRPr lang="en-US" dirty="0"/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95236" name="Picture 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3200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5237" name="Picture 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3352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5238" name="Picture 6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4191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5239" name="Picture 7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5105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5240" name="Picture 8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4114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5241" name="Picture 9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3600" y="5410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5242" name="Picture 10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2667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5243" name="Picture 1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0400" y="4343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5244" name="Picture 1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2514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5245" name="Text Box 13"/>
          <p:cNvSpPr txBox="1">
            <a:spLocks noChangeArrowheads="1"/>
          </p:cNvSpPr>
          <p:nvPr/>
        </p:nvSpPr>
        <p:spPr bwMode="auto">
          <a:xfrm>
            <a:off x="7391400" y="4267200"/>
            <a:ext cx="13493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b="1">
                <a:solidFill>
                  <a:schemeClr val="tx2"/>
                </a:solidFill>
              </a:rPr>
              <a:t>xyz.mp3 ?</a:t>
            </a:r>
          </a:p>
        </p:txBody>
      </p:sp>
      <p:sp>
        <p:nvSpPr>
          <p:cNvPr id="95246" name="Text Box 14"/>
          <p:cNvSpPr txBox="1">
            <a:spLocks noChangeArrowheads="1"/>
          </p:cNvSpPr>
          <p:nvPr/>
        </p:nvSpPr>
        <p:spPr bwMode="auto">
          <a:xfrm>
            <a:off x="2884488" y="3810000"/>
            <a:ext cx="11525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xyz.mp3</a:t>
            </a:r>
          </a:p>
        </p:txBody>
      </p:sp>
      <p:pic>
        <p:nvPicPr>
          <p:cNvPr id="95247" name="Picture 15" descr="rack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69213" y="0"/>
            <a:ext cx="1474787" cy="3048000"/>
          </a:xfrm>
          <a:prstGeom prst="rect">
            <a:avLst/>
          </a:prstGeom>
          <a:noFill/>
        </p:spPr>
      </p:pic>
      <p:cxnSp>
        <p:nvCxnSpPr>
          <p:cNvPr id="95249" name="AutoShape 17"/>
          <p:cNvCxnSpPr>
            <a:cxnSpLocks noChangeShapeType="1"/>
            <a:stCxn id="0" idx="1"/>
            <a:endCxn id="95246" idx="3"/>
          </p:cNvCxnSpPr>
          <p:nvPr/>
        </p:nvCxnSpPr>
        <p:spPr bwMode="auto">
          <a:xfrm flipH="1">
            <a:off x="4037013" y="1524000"/>
            <a:ext cx="3632200" cy="24701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09750" cy="18097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5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Napster</a:t>
            </a:r>
            <a:endParaRPr lang="en-US" dirty="0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97284" name="Picture 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3200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7285" name="Picture 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3352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7286" name="Picture 6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4191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7287" name="Picture 7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5105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7288" name="Picture 8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4114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7289" name="Picture 9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3600" y="5410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7290" name="Picture 10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2667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7291" name="Picture 1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0400" y="4343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7292" name="Picture 1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2514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7293" name="Text Box 13"/>
          <p:cNvSpPr txBox="1">
            <a:spLocks noChangeArrowheads="1"/>
          </p:cNvSpPr>
          <p:nvPr/>
        </p:nvSpPr>
        <p:spPr bwMode="auto">
          <a:xfrm>
            <a:off x="7391400" y="4267200"/>
            <a:ext cx="13493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b="1">
                <a:solidFill>
                  <a:schemeClr val="tx2"/>
                </a:solidFill>
              </a:rPr>
              <a:t>xyz.mp3 ?</a:t>
            </a:r>
          </a:p>
        </p:txBody>
      </p:sp>
      <p:sp>
        <p:nvSpPr>
          <p:cNvPr id="97294" name="Text Box 14"/>
          <p:cNvSpPr txBox="1">
            <a:spLocks noChangeArrowheads="1"/>
          </p:cNvSpPr>
          <p:nvPr/>
        </p:nvSpPr>
        <p:spPr bwMode="auto">
          <a:xfrm>
            <a:off x="2884488" y="3810000"/>
            <a:ext cx="11525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xyz.mp3</a:t>
            </a:r>
          </a:p>
        </p:txBody>
      </p:sp>
      <p:pic>
        <p:nvPicPr>
          <p:cNvPr id="97295" name="Picture 15" descr="rack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69213" y="0"/>
            <a:ext cx="1474787" cy="3048000"/>
          </a:xfrm>
          <a:prstGeom prst="rect">
            <a:avLst/>
          </a:prstGeom>
          <a:noFill/>
        </p:spPr>
      </p:pic>
      <p:cxnSp>
        <p:nvCxnSpPr>
          <p:cNvPr id="97296" name="AutoShape 16"/>
          <p:cNvCxnSpPr>
            <a:cxnSpLocks noChangeShapeType="1"/>
            <a:stCxn id="0" idx="3"/>
            <a:endCxn id="0" idx="1"/>
          </p:cNvCxnSpPr>
          <p:nvPr/>
        </p:nvCxnSpPr>
        <p:spPr bwMode="auto">
          <a:xfrm>
            <a:off x="4114800" y="4343400"/>
            <a:ext cx="2895600" cy="22860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</p:cxnSp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09750" cy="18097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7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Napster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Search &amp; Location: central server</a:t>
            </a:r>
          </a:p>
          <a:p>
            <a:r>
              <a:rPr lang="en-US" dirty="0" smtClean="0"/>
              <a:t>Download: contact a peer, transfer directly</a:t>
            </a:r>
          </a:p>
          <a:p>
            <a:r>
              <a:rPr lang="en-US" dirty="0" smtClean="0"/>
              <a:t>Advantages:</a:t>
            </a:r>
          </a:p>
          <a:p>
            <a:pPr lvl="1"/>
            <a:r>
              <a:rPr lang="en-US" dirty="0" smtClean="0"/>
              <a:t>Simple, advanced search possible</a:t>
            </a:r>
          </a:p>
          <a:p>
            <a:r>
              <a:rPr lang="en-US" dirty="0" smtClean="0"/>
              <a:t>Disadvantages:</a:t>
            </a:r>
          </a:p>
          <a:p>
            <a:pPr lvl="1"/>
            <a:r>
              <a:rPr lang="en-US" dirty="0" smtClean="0"/>
              <a:t>Single point of failure (technical and … legal!)</a:t>
            </a:r>
          </a:p>
          <a:p>
            <a:pPr lvl="1"/>
            <a:r>
              <a:rPr lang="en-US" dirty="0" smtClean="0"/>
              <a:t>The latter is what got Napster killed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Gnutella: </a:t>
            </a:r>
            <a:r>
              <a:rPr lang="en-US" dirty="0"/>
              <a:t>Flooding on </a:t>
            </a:r>
            <a:r>
              <a:rPr lang="en-US" dirty="0" smtClean="0"/>
              <a:t>Overlays (2000)</a:t>
            </a:r>
            <a:endParaRPr lang="en-US" dirty="0"/>
          </a:p>
        </p:txBody>
      </p:sp>
      <p:pic>
        <p:nvPicPr>
          <p:cNvPr id="34819" name="Picture 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3200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0" name="Picture 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3352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1" name="Picture 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4191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2" name="Picture 6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5105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3" name="Picture 7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4114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4" name="Picture 8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3600" y="5410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5" name="Picture 9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2667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6" name="Picture 10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0400" y="4343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7" name="Picture 1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2514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8" name="Line 12"/>
          <p:cNvSpPr>
            <a:spLocks noChangeShapeType="1"/>
          </p:cNvSpPr>
          <p:nvPr/>
        </p:nvSpPr>
        <p:spPr bwMode="auto">
          <a:xfrm>
            <a:off x="1905000" y="3657600"/>
            <a:ext cx="76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29" name="Line 13"/>
          <p:cNvSpPr>
            <a:spLocks noChangeShapeType="1"/>
          </p:cNvSpPr>
          <p:nvPr/>
        </p:nvSpPr>
        <p:spPr bwMode="auto">
          <a:xfrm flipV="1">
            <a:off x="2057400" y="2667000"/>
            <a:ext cx="1828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30" name="Line 14"/>
          <p:cNvSpPr>
            <a:spLocks noChangeShapeType="1"/>
          </p:cNvSpPr>
          <p:nvPr/>
        </p:nvSpPr>
        <p:spPr bwMode="auto">
          <a:xfrm flipH="1">
            <a:off x="3886200" y="2971800"/>
            <a:ext cx="1524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31" name="Line 15"/>
          <p:cNvSpPr>
            <a:spLocks noChangeShapeType="1"/>
          </p:cNvSpPr>
          <p:nvPr/>
        </p:nvSpPr>
        <p:spPr bwMode="auto">
          <a:xfrm>
            <a:off x="1905000" y="4648200"/>
            <a:ext cx="3048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32" name="Line 16"/>
          <p:cNvSpPr>
            <a:spLocks noChangeShapeType="1"/>
          </p:cNvSpPr>
          <p:nvPr/>
        </p:nvSpPr>
        <p:spPr bwMode="auto">
          <a:xfrm flipH="1">
            <a:off x="2514600" y="4572000"/>
            <a:ext cx="12192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33" name="Line 17"/>
          <p:cNvSpPr>
            <a:spLocks noChangeShapeType="1"/>
          </p:cNvSpPr>
          <p:nvPr/>
        </p:nvSpPr>
        <p:spPr bwMode="auto">
          <a:xfrm>
            <a:off x="4267200" y="26670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34" name="Line 18"/>
          <p:cNvSpPr>
            <a:spLocks noChangeShapeType="1"/>
          </p:cNvSpPr>
          <p:nvPr/>
        </p:nvSpPr>
        <p:spPr bwMode="auto">
          <a:xfrm flipV="1">
            <a:off x="4038600" y="3581400"/>
            <a:ext cx="10668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35" name="Line 19"/>
          <p:cNvSpPr>
            <a:spLocks noChangeShapeType="1"/>
          </p:cNvSpPr>
          <p:nvPr/>
        </p:nvSpPr>
        <p:spPr bwMode="auto">
          <a:xfrm flipH="1">
            <a:off x="4953000" y="3810000"/>
            <a:ext cx="3048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36" name="Line 20"/>
          <p:cNvSpPr>
            <a:spLocks noChangeShapeType="1"/>
          </p:cNvSpPr>
          <p:nvPr/>
        </p:nvSpPr>
        <p:spPr bwMode="auto">
          <a:xfrm flipV="1">
            <a:off x="2667000" y="5334000"/>
            <a:ext cx="2057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37" name="Line 21"/>
          <p:cNvSpPr>
            <a:spLocks noChangeShapeType="1"/>
          </p:cNvSpPr>
          <p:nvPr/>
        </p:nvSpPr>
        <p:spPr bwMode="auto">
          <a:xfrm>
            <a:off x="4038600" y="4495800"/>
            <a:ext cx="762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38" name="Line 22"/>
          <p:cNvSpPr>
            <a:spLocks noChangeShapeType="1"/>
          </p:cNvSpPr>
          <p:nvPr/>
        </p:nvSpPr>
        <p:spPr bwMode="auto">
          <a:xfrm>
            <a:off x="4267200" y="2590800"/>
            <a:ext cx="2133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39" name="Line 23"/>
          <p:cNvSpPr>
            <a:spLocks noChangeShapeType="1"/>
          </p:cNvSpPr>
          <p:nvPr/>
        </p:nvSpPr>
        <p:spPr bwMode="auto">
          <a:xfrm>
            <a:off x="6629400" y="3124200"/>
            <a:ext cx="5334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40" name="Line 24"/>
          <p:cNvSpPr>
            <a:spLocks noChangeShapeType="1"/>
          </p:cNvSpPr>
          <p:nvPr/>
        </p:nvSpPr>
        <p:spPr bwMode="auto">
          <a:xfrm>
            <a:off x="5486400" y="3733800"/>
            <a:ext cx="15240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41" name="Line 25"/>
          <p:cNvSpPr>
            <a:spLocks noChangeShapeType="1"/>
          </p:cNvSpPr>
          <p:nvPr/>
        </p:nvSpPr>
        <p:spPr bwMode="auto">
          <a:xfrm flipV="1">
            <a:off x="5105400" y="4648200"/>
            <a:ext cx="1905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42" name="Line 26"/>
          <p:cNvSpPr>
            <a:spLocks noChangeShapeType="1"/>
          </p:cNvSpPr>
          <p:nvPr/>
        </p:nvSpPr>
        <p:spPr bwMode="auto">
          <a:xfrm>
            <a:off x="2209800" y="3505200"/>
            <a:ext cx="14478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43" name="Text Box 27"/>
          <p:cNvSpPr txBox="1">
            <a:spLocks noChangeArrowheads="1"/>
          </p:cNvSpPr>
          <p:nvPr/>
        </p:nvSpPr>
        <p:spPr bwMode="auto">
          <a:xfrm>
            <a:off x="7391400" y="4267200"/>
            <a:ext cx="13493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chemeClr val="tx2"/>
                </a:solidFill>
                <a:latin typeface="Calibri" charset="0"/>
              </a:rPr>
              <a:t>xyz.mp3 ?</a:t>
            </a:r>
          </a:p>
        </p:txBody>
      </p:sp>
      <p:sp>
        <p:nvSpPr>
          <p:cNvPr id="34844" name="Text Box 28"/>
          <p:cNvSpPr txBox="1">
            <a:spLocks noChangeArrowheads="1"/>
          </p:cNvSpPr>
          <p:nvPr/>
        </p:nvSpPr>
        <p:spPr bwMode="auto">
          <a:xfrm>
            <a:off x="2884488" y="3810000"/>
            <a:ext cx="11525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>
                <a:latin typeface="Calibri" charset="0"/>
              </a:rPr>
              <a:t>xyz.mp3</a:t>
            </a:r>
          </a:p>
        </p:txBody>
      </p:sp>
      <p:sp>
        <p:nvSpPr>
          <p:cNvPr id="34845" name="Text Box 29"/>
          <p:cNvSpPr txBox="1">
            <a:spLocks noChangeArrowheads="1"/>
          </p:cNvSpPr>
          <p:nvPr/>
        </p:nvSpPr>
        <p:spPr bwMode="auto">
          <a:xfrm>
            <a:off x="2133600" y="6105525"/>
            <a:ext cx="52879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>
                <a:latin typeface="Calibri" charset="0"/>
              </a:rPr>
              <a:t>An “unstructured” </a:t>
            </a:r>
            <a:r>
              <a:rPr lang="en-US" sz="2800" i="1">
                <a:latin typeface="Calibri" charset="0"/>
              </a:rPr>
              <a:t>overlay network</a:t>
            </a:r>
            <a:endParaRPr lang="en-US" sz="2800">
              <a:latin typeface="Calibri" charset="0"/>
            </a:endParaRPr>
          </a:p>
        </p:txBody>
      </p:sp>
      <p:sp>
        <p:nvSpPr>
          <p:cNvPr id="31" name="Text Placeholder 30"/>
          <p:cNvSpPr>
            <a:spLocks noGrp="1"/>
          </p:cNvSpPr>
          <p:nvPr>
            <p:ph type="body" idx="4294967295"/>
          </p:nvPr>
        </p:nvSpPr>
        <p:spPr>
          <a:xfrm>
            <a:off x="787400" y="1509686"/>
            <a:ext cx="7569200" cy="813748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Search &amp; Location: flooding (with TTL)</a:t>
            </a:r>
          </a:p>
          <a:p>
            <a:r>
              <a:rPr lang="en-US" dirty="0" smtClean="0"/>
              <a:t>Download: direct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b="1" kern="1200" dirty="0" smtClean="0">
                <a:solidFill>
                  <a:schemeClr val="tx1"/>
                </a:solidFill>
                <a:latin typeface="Minion Pro"/>
                <a:ea typeface="+mj-ea"/>
                <a:cs typeface="Minion Pro"/>
              </a:rPr>
              <a:t>Gnutella: Flooding on Overlays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36867" name="Picture 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3200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8" name="Picture 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3352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9" name="Picture 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4191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0" name="Picture 6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5105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1" name="Picture 7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4114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2" name="Picture 8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3600" y="5410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3" name="Picture 9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2667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4" name="Picture 10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0400" y="4343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5" name="Picture 1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2514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76" name="Line 12"/>
          <p:cNvSpPr>
            <a:spLocks noChangeShapeType="1"/>
          </p:cNvSpPr>
          <p:nvPr/>
        </p:nvSpPr>
        <p:spPr bwMode="auto">
          <a:xfrm>
            <a:off x="1905000" y="3657600"/>
            <a:ext cx="76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7" name="Line 13"/>
          <p:cNvSpPr>
            <a:spLocks noChangeShapeType="1"/>
          </p:cNvSpPr>
          <p:nvPr/>
        </p:nvSpPr>
        <p:spPr bwMode="auto">
          <a:xfrm flipV="1">
            <a:off x="2057400" y="2667000"/>
            <a:ext cx="1828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8" name="Line 14"/>
          <p:cNvSpPr>
            <a:spLocks noChangeShapeType="1"/>
          </p:cNvSpPr>
          <p:nvPr/>
        </p:nvSpPr>
        <p:spPr bwMode="auto">
          <a:xfrm flipH="1">
            <a:off x="3886200" y="2971800"/>
            <a:ext cx="1524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9" name="Line 15"/>
          <p:cNvSpPr>
            <a:spLocks noChangeShapeType="1"/>
          </p:cNvSpPr>
          <p:nvPr/>
        </p:nvSpPr>
        <p:spPr bwMode="auto">
          <a:xfrm>
            <a:off x="1905000" y="4648200"/>
            <a:ext cx="3048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0" name="Line 16"/>
          <p:cNvSpPr>
            <a:spLocks noChangeShapeType="1"/>
          </p:cNvSpPr>
          <p:nvPr/>
        </p:nvSpPr>
        <p:spPr bwMode="auto">
          <a:xfrm flipH="1">
            <a:off x="2514600" y="4572000"/>
            <a:ext cx="12192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1" name="Line 17"/>
          <p:cNvSpPr>
            <a:spLocks noChangeShapeType="1"/>
          </p:cNvSpPr>
          <p:nvPr/>
        </p:nvSpPr>
        <p:spPr bwMode="auto">
          <a:xfrm>
            <a:off x="4267200" y="26670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2" name="Line 18"/>
          <p:cNvSpPr>
            <a:spLocks noChangeShapeType="1"/>
          </p:cNvSpPr>
          <p:nvPr/>
        </p:nvSpPr>
        <p:spPr bwMode="auto">
          <a:xfrm flipV="1">
            <a:off x="4038600" y="3581400"/>
            <a:ext cx="10668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3" name="Line 19"/>
          <p:cNvSpPr>
            <a:spLocks noChangeShapeType="1"/>
          </p:cNvSpPr>
          <p:nvPr/>
        </p:nvSpPr>
        <p:spPr bwMode="auto">
          <a:xfrm flipH="1">
            <a:off x="4953000" y="3810000"/>
            <a:ext cx="3048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4" name="Line 20"/>
          <p:cNvSpPr>
            <a:spLocks noChangeShapeType="1"/>
          </p:cNvSpPr>
          <p:nvPr/>
        </p:nvSpPr>
        <p:spPr bwMode="auto">
          <a:xfrm flipV="1">
            <a:off x="2667000" y="5334000"/>
            <a:ext cx="2057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5" name="Line 21"/>
          <p:cNvSpPr>
            <a:spLocks noChangeShapeType="1"/>
          </p:cNvSpPr>
          <p:nvPr/>
        </p:nvSpPr>
        <p:spPr bwMode="auto">
          <a:xfrm>
            <a:off x="4038600" y="4495800"/>
            <a:ext cx="762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6" name="Line 22"/>
          <p:cNvSpPr>
            <a:spLocks noChangeShapeType="1"/>
          </p:cNvSpPr>
          <p:nvPr/>
        </p:nvSpPr>
        <p:spPr bwMode="auto">
          <a:xfrm>
            <a:off x="4267200" y="2590800"/>
            <a:ext cx="2133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7" name="Line 23"/>
          <p:cNvSpPr>
            <a:spLocks noChangeShapeType="1"/>
          </p:cNvSpPr>
          <p:nvPr/>
        </p:nvSpPr>
        <p:spPr bwMode="auto">
          <a:xfrm>
            <a:off x="6629400" y="3124200"/>
            <a:ext cx="5334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8" name="Line 24"/>
          <p:cNvSpPr>
            <a:spLocks noChangeShapeType="1"/>
          </p:cNvSpPr>
          <p:nvPr/>
        </p:nvSpPr>
        <p:spPr bwMode="auto">
          <a:xfrm>
            <a:off x="5486400" y="3733800"/>
            <a:ext cx="15240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9" name="Line 25"/>
          <p:cNvSpPr>
            <a:spLocks noChangeShapeType="1"/>
          </p:cNvSpPr>
          <p:nvPr/>
        </p:nvSpPr>
        <p:spPr bwMode="auto">
          <a:xfrm flipV="1">
            <a:off x="5105400" y="4648200"/>
            <a:ext cx="1905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90" name="Line 26"/>
          <p:cNvSpPr>
            <a:spLocks noChangeShapeType="1"/>
          </p:cNvSpPr>
          <p:nvPr/>
        </p:nvSpPr>
        <p:spPr bwMode="auto">
          <a:xfrm>
            <a:off x="2209800" y="3505200"/>
            <a:ext cx="14478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" name="Group 33"/>
          <p:cNvGrpSpPr>
            <a:grpSpLocks/>
          </p:cNvGrpSpPr>
          <p:nvPr/>
        </p:nvGrpSpPr>
        <p:grpSpPr bwMode="auto">
          <a:xfrm>
            <a:off x="6400800" y="3733800"/>
            <a:ext cx="838200" cy="1219200"/>
            <a:chOff x="4032" y="2352"/>
            <a:chExt cx="528" cy="768"/>
          </a:xfrm>
        </p:grpSpPr>
        <p:sp>
          <p:nvSpPr>
            <p:cNvPr id="36895" name="Line 27"/>
            <p:cNvSpPr>
              <a:spLocks noChangeShapeType="1"/>
            </p:cNvSpPr>
            <p:nvPr/>
          </p:nvSpPr>
          <p:spPr bwMode="auto">
            <a:xfrm flipH="1" flipV="1">
              <a:off x="4416" y="2352"/>
              <a:ext cx="144" cy="288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96" name="Line 28"/>
            <p:cNvSpPr>
              <a:spLocks noChangeShapeType="1"/>
            </p:cNvSpPr>
            <p:nvPr/>
          </p:nvSpPr>
          <p:spPr bwMode="auto">
            <a:xfrm flipH="1" flipV="1">
              <a:off x="4032" y="2736"/>
              <a:ext cx="288" cy="144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97" name="Line 29"/>
            <p:cNvSpPr>
              <a:spLocks noChangeShapeType="1"/>
            </p:cNvSpPr>
            <p:nvPr/>
          </p:nvSpPr>
          <p:spPr bwMode="auto">
            <a:xfrm flipH="1">
              <a:off x="4080" y="3024"/>
              <a:ext cx="288" cy="96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6892" name="Text Box 30"/>
          <p:cNvSpPr txBox="1">
            <a:spLocks noChangeArrowheads="1"/>
          </p:cNvSpPr>
          <p:nvPr/>
        </p:nvSpPr>
        <p:spPr bwMode="auto">
          <a:xfrm>
            <a:off x="7391400" y="4267200"/>
            <a:ext cx="13493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chemeClr val="tx2"/>
                </a:solidFill>
                <a:latin typeface="Calibri" charset="0"/>
              </a:rPr>
              <a:t>xyz.mp3 ?</a:t>
            </a:r>
          </a:p>
        </p:txBody>
      </p:sp>
      <p:sp>
        <p:nvSpPr>
          <p:cNvPr id="36893" name="Text Box 31"/>
          <p:cNvSpPr txBox="1">
            <a:spLocks noChangeArrowheads="1"/>
          </p:cNvSpPr>
          <p:nvPr/>
        </p:nvSpPr>
        <p:spPr bwMode="auto">
          <a:xfrm>
            <a:off x="2884488" y="3810000"/>
            <a:ext cx="11525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>
                <a:latin typeface="Calibri" charset="0"/>
              </a:rPr>
              <a:t>xyz.mp3</a:t>
            </a:r>
          </a:p>
        </p:txBody>
      </p:sp>
      <p:sp>
        <p:nvSpPr>
          <p:cNvPr id="36894" name="Text Box 32"/>
          <p:cNvSpPr txBox="1">
            <a:spLocks noChangeArrowheads="1"/>
          </p:cNvSpPr>
          <p:nvPr/>
        </p:nvSpPr>
        <p:spPr bwMode="auto">
          <a:xfrm>
            <a:off x="6858000" y="5029200"/>
            <a:ext cx="1663700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300">
                <a:solidFill>
                  <a:schemeClr val="hlink"/>
                </a:solidFill>
                <a:latin typeface="Calibri" charset="0"/>
              </a:rPr>
              <a:t>Flooding</a:t>
            </a:r>
            <a:endParaRPr lang="en-US" sz="3300">
              <a:latin typeface="Calibri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b="1" kern="1200" dirty="0" smtClean="0">
                <a:solidFill>
                  <a:schemeClr val="tx1"/>
                </a:solidFill>
                <a:latin typeface="Minion Pro"/>
                <a:ea typeface="+mj-ea"/>
                <a:cs typeface="Minion Pro"/>
              </a:rPr>
              <a:t>Gnutella: Flooding on Overlays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38915" name="Picture 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3200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6" name="Picture 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3352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7" name="Picture 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4191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8" name="Picture 6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5105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9" name="Picture 7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4114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0" name="Picture 8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3600" y="5410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1" name="Picture 9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2667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2" name="Picture 10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0400" y="4343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3" name="Picture 1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2514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24" name="Line 12"/>
          <p:cNvSpPr>
            <a:spLocks noChangeShapeType="1"/>
          </p:cNvSpPr>
          <p:nvPr/>
        </p:nvSpPr>
        <p:spPr bwMode="auto">
          <a:xfrm>
            <a:off x="1905000" y="3657600"/>
            <a:ext cx="76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25" name="Line 13"/>
          <p:cNvSpPr>
            <a:spLocks noChangeShapeType="1"/>
          </p:cNvSpPr>
          <p:nvPr/>
        </p:nvSpPr>
        <p:spPr bwMode="auto">
          <a:xfrm flipV="1">
            <a:off x="2057400" y="2667000"/>
            <a:ext cx="1828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26" name="Line 14"/>
          <p:cNvSpPr>
            <a:spLocks noChangeShapeType="1"/>
          </p:cNvSpPr>
          <p:nvPr/>
        </p:nvSpPr>
        <p:spPr bwMode="auto">
          <a:xfrm flipH="1">
            <a:off x="3886200" y="2971800"/>
            <a:ext cx="1524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27" name="Line 15"/>
          <p:cNvSpPr>
            <a:spLocks noChangeShapeType="1"/>
          </p:cNvSpPr>
          <p:nvPr/>
        </p:nvSpPr>
        <p:spPr bwMode="auto">
          <a:xfrm>
            <a:off x="1905000" y="4648200"/>
            <a:ext cx="3048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28" name="Line 16"/>
          <p:cNvSpPr>
            <a:spLocks noChangeShapeType="1"/>
          </p:cNvSpPr>
          <p:nvPr/>
        </p:nvSpPr>
        <p:spPr bwMode="auto">
          <a:xfrm flipH="1">
            <a:off x="2514600" y="4572000"/>
            <a:ext cx="12192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29" name="Line 17"/>
          <p:cNvSpPr>
            <a:spLocks noChangeShapeType="1"/>
          </p:cNvSpPr>
          <p:nvPr/>
        </p:nvSpPr>
        <p:spPr bwMode="auto">
          <a:xfrm>
            <a:off x="4267200" y="26670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30" name="Line 18"/>
          <p:cNvSpPr>
            <a:spLocks noChangeShapeType="1"/>
          </p:cNvSpPr>
          <p:nvPr/>
        </p:nvSpPr>
        <p:spPr bwMode="auto">
          <a:xfrm flipV="1">
            <a:off x="4038600" y="3581400"/>
            <a:ext cx="10668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31" name="Line 19"/>
          <p:cNvSpPr>
            <a:spLocks noChangeShapeType="1"/>
          </p:cNvSpPr>
          <p:nvPr/>
        </p:nvSpPr>
        <p:spPr bwMode="auto">
          <a:xfrm flipH="1">
            <a:off x="4953000" y="3810000"/>
            <a:ext cx="3048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32" name="Line 20"/>
          <p:cNvSpPr>
            <a:spLocks noChangeShapeType="1"/>
          </p:cNvSpPr>
          <p:nvPr/>
        </p:nvSpPr>
        <p:spPr bwMode="auto">
          <a:xfrm flipV="1">
            <a:off x="2667000" y="5334000"/>
            <a:ext cx="2057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33" name="Line 21"/>
          <p:cNvSpPr>
            <a:spLocks noChangeShapeType="1"/>
          </p:cNvSpPr>
          <p:nvPr/>
        </p:nvSpPr>
        <p:spPr bwMode="auto">
          <a:xfrm>
            <a:off x="4038600" y="4495800"/>
            <a:ext cx="762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34" name="Line 22"/>
          <p:cNvSpPr>
            <a:spLocks noChangeShapeType="1"/>
          </p:cNvSpPr>
          <p:nvPr/>
        </p:nvSpPr>
        <p:spPr bwMode="auto">
          <a:xfrm>
            <a:off x="4267200" y="2590800"/>
            <a:ext cx="2133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35" name="Line 23"/>
          <p:cNvSpPr>
            <a:spLocks noChangeShapeType="1"/>
          </p:cNvSpPr>
          <p:nvPr/>
        </p:nvSpPr>
        <p:spPr bwMode="auto">
          <a:xfrm>
            <a:off x="6629400" y="3124200"/>
            <a:ext cx="5334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36" name="Line 24"/>
          <p:cNvSpPr>
            <a:spLocks noChangeShapeType="1"/>
          </p:cNvSpPr>
          <p:nvPr/>
        </p:nvSpPr>
        <p:spPr bwMode="auto">
          <a:xfrm>
            <a:off x="5486400" y="3733800"/>
            <a:ext cx="15240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37" name="Line 25"/>
          <p:cNvSpPr>
            <a:spLocks noChangeShapeType="1"/>
          </p:cNvSpPr>
          <p:nvPr/>
        </p:nvSpPr>
        <p:spPr bwMode="auto">
          <a:xfrm flipV="1">
            <a:off x="5105400" y="4648200"/>
            <a:ext cx="1905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38" name="Line 26"/>
          <p:cNvSpPr>
            <a:spLocks noChangeShapeType="1"/>
          </p:cNvSpPr>
          <p:nvPr/>
        </p:nvSpPr>
        <p:spPr bwMode="auto">
          <a:xfrm>
            <a:off x="2209800" y="3505200"/>
            <a:ext cx="14478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" name="Group 41"/>
          <p:cNvGrpSpPr>
            <a:grpSpLocks/>
          </p:cNvGrpSpPr>
          <p:nvPr/>
        </p:nvGrpSpPr>
        <p:grpSpPr bwMode="auto">
          <a:xfrm>
            <a:off x="4191000" y="2895600"/>
            <a:ext cx="2133600" cy="2590800"/>
            <a:chOff x="2640" y="1824"/>
            <a:chExt cx="1344" cy="1632"/>
          </a:xfrm>
        </p:grpSpPr>
        <p:sp>
          <p:nvSpPr>
            <p:cNvPr id="38943" name="Line 30"/>
            <p:cNvSpPr>
              <a:spLocks noChangeShapeType="1"/>
            </p:cNvSpPr>
            <p:nvPr/>
          </p:nvSpPr>
          <p:spPr bwMode="auto">
            <a:xfrm flipV="1">
              <a:off x="3216" y="2880"/>
              <a:ext cx="48" cy="240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944" name="Line 31"/>
            <p:cNvSpPr>
              <a:spLocks noChangeShapeType="1"/>
            </p:cNvSpPr>
            <p:nvPr/>
          </p:nvSpPr>
          <p:spPr bwMode="auto">
            <a:xfrm flipH="1" flipV="1">
              <a:off x="2736" y="3072"/>
              <a:ext cx="240" cy="192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945" name="Line 32"/>
            <p:cNvSpPr>
              <a:spLocks noChangeShapeType="1"/>
            </p:cNvSpPr>
            <p:nvPr/>
          </p:nvSpPr>
          <p:spPr bwMode="auto">
            <a:xfrm flipH="1">
              <a:off x="2640" y="3456"/>
              <a:ext cx="288" cy="0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946" name="Line 33"/>
            <p:cNvSpPr>
              <a:spLocks noChangeShapeType="1"/>
            </p:cNvSpPr>
            <p:nvPr/>
          </p:nvSpPr>
          <p:spPr bwMode="auto">
            <a:xfrm flipH="1">
              <a:off x="3744" y="1824"/>
              <a:ext cx="240" cy="0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947" name="Line 34"/>
            <p:cNvSpPr>
              <a:spLocks noChangeShapeType="1"/>
            </p:cNvSpPr>
            <p:nvPr/>
          </p:nvSpPr>
          <p:spPr bwMode="auto">
            <a:xfrm flipH="1">
              <a:off x="3024" y="2208"/>
              <a:ext cx="144" cy="96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948" name="Line 35"/>
            <p:cNvSpPr>
              <a:spLocks noChangeShapeType="1"/>
            </p:cNvSpPr>
            <p:nvPr/>
          </p:nvSpPr>
          <p:spPr bwMode="auto">
            <a:xfrm flipH="1" flipV="1">
              <a:off x="3072" y="1872"/>
              <a:ext cx="144" cy="144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949" name="Line 36"/>
            <p:cNvSpPr>
              <a:spLocks noChangeShapeType="1"/>
            </p:cNvSpPr>
            <p:nvPr/>
          </p:nvSpPr>
          <p:spPr bwMode="auto">
            <a:xfrm flipH="1">
              <a:off x="3312" y="2448"/>
              <a:ext cx="48" cy="192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8940" name="Text Box 37"/>
          <p:cNvSpPr txBox="1">
            <a:spLocks noChangeArrowheads="1"/>
          </p:cNvSpPr>
          <p:nvPr/>
        </p:nvSpPr>
        <p:spPr bwMode="auto">
          <a:xfrm>
            <a:off x="7391400" y="4267200"/>
            <a:ext cx="13493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chemeClr val="tx2"/>
                </a:solidFill>
                <a:latin typeface="Calibri" charset="0"/>
              </a:rPr>
              <a:t>xyz.mp3 ?</a:t>
            </a:r>
          </a:p>
        </p:txBody>
      </p:sp>
      <p:sp>
        <p:nvSpPr>
          <p:cNvPr id="38941" name="Text Box 38"/>
          <p:cNvSpPr txBox="1">
            <a:spLocks noChangeArrowheads="1"/>
          </p:cNvSpPr>
          <p:nvPr/>
        </p:nvSpPr>
        <p:spPr bwMode="auto">
          <a:xfrm>
            <a:off x="2884488" y="3810000"/>
            <a:ext cx="11525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>
                <a:latin typeface="Calibri" charset="0"/>
              </a:rPr>
              <a:t>xyz.mp3</a:t>
            </a:r>
          </a:p>
        </p:txBody>
      </p:sp>
      <p:sp>
        <p:nvSpPr>
          <p:cNvPr id="38942" name="Text Box 32"/>
          <p:cNvSpPr txBox="1">
            <a:spLocks noChangeArrowheads="1"/>
          </p:cNvSpPr>
          <p:nvPr/>
        </p:nvSpPr>
        <p:spPr bwMode="auto">
          <a:xfrm>
            <a:off x="6858000" y="5029200"/>
            <a:ext cx="1663700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300">
                <a:solidFill>
                  <a:schemeClr val="hlink"/>
                </a:solidFill>
                <a:latin typeface="Calibri" charset="0"/>
              </a:rPr>
              <a:t>Flooding</a:t>
            </a:r>
            <a:endParaRPr lang="en-US" sz="3300">
              <a:latin typeface="Calibri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b="1" kern="1200" dirty="0" smtClean="0">
                <a:solidFill>
                  <a:schemeClr val="tx1"/>
                </a:solidFill>
                <a:latin typeface="Minion Pro"/>
                <a:ea typeface="+mj-ea"/>
                <a:cs typeface="Minion Pro"/>
              </a:rPr>
              <a:t>Gnutella: Flooding on Overlays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0963" name="Picture 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3200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4" name="Picture 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3352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5" name="Picture 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4191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6" name="Picture 6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5105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7" name="Picture 7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4114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8" name="Picture 8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3600" y="5410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9" name="Picture 9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2667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70" name="Picture 10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0400" y="4343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71" name="Picture 1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2514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72" name="Line 12"/>
          <p:cNvSpPr>
            <a:spLocks noChangeShapeType="1"/>
          </p:cNvSpPr>
          <p:nvPr/>
        </p:nvSpPr>
        <p:spPr bwMode="auto">
          <a:xfrm>
            <a:off x="1905000" y="3657600"/>
            <a:ext cx="76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73" name="Line 13"/>
          <p:cNvSpPr>
            <a:spLocks noChangeShapeType="1"/>
          </p:cNvSpPr>
          <p:nvPr/>
        </p:nvSpPr>
        <p:spPr bwMode="auto">
          <a:xfrm flipV="1">
            <a:off x="2057400" y="2667000"/>
            <a:ext cx="1828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74" name="Line 14"/>
          <p:cNvSpPr>
            <a:spLocks noChangeShapeType="1"/>
          </p:cNvSpPr>
          <p:nvPr/>
        </p:nvSpPr>
        <p:spPr bwMode="auto">
          <a:xfrm flipH="1">
            <a:off x="3886200" y="2971800"/>
            <a:ext cx="1524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75" name="Line 15"/>
          <p:cNvSpPr>
            <a:spLocks noChangeShapeType="1"/>
          </p:cNvSpPr>
          <p:nvPr/>
        </p:nvSpPr>
        <p:spPr bwMode="auto">
          <a:xfrm>
            <a:off x="1905000" y="4648200"/>
            <a:ext cx="3048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76" name="Line 16"/>
          <p:cNvSpPr>
            <a:spLocks noChangeShapeType="1"/>
          </p:cNvSpPr>
          <p:nvPr/>
        </p:nvSpPr>
        <p:spPr bwMode="auto">
          <a:xfrm flipH="1">
            <a:off x="2514600" y="4572000"/>
            <a:ext cx="12192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77" name="Line 17"/>
          <p:cNvSpPr>
            <a:spLocks noChangeShapeType="1"/>
          </p:cNvSpPr>
          <p:nvPr/>
        </p:nvSpPr>
        <p:spPr bwMode="auto">
          <a:xfrm>
            <a:off x="4267200" y="26670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78" name="Line 18"/>
          <p:cNvSpPr>
            <a:spLocks noChangeShapeType="1"/>
          </p:cNvSpPr>
          <p:nvPr/>
        </p:nvSpPr>
        <p:spPr bwMode="auto">
          <a:xfrm flipV="1">
            <a:off x="4038600" y="3581400"/>
            <a:ext cx="10668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79" name="Line 19"/>
          <p:cNvSpPr>
            <a:spLocks noChangeShapeType="1"/>
          </p:cNvSpPr>
          <p:nvPr/>
        </p:nvSpPr>
        <p:spPr bwMode="auto">
          <a:xfrm flipH="1">
            <a:off x="4953000" y="3810000"/>
            <a:ext cx="3048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80" name="Line 20"/>
          <p:cNvSpPr>
            <a:spLocks noChangeShapeType="1"/>
          </p:cNvSpPr>
          <p:nvPr/>
        </p:nvSpPr>
        <p:spPr bwMode="auto">
          <a:xfrm flipV="1">
            <a:off x="2667000" y="5334000"/>
            <a:ext cx="2057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81" name="Line 21"/>
          <p:cNvSpPr>
            <a:spLocks noChangeShapeType="1"/>
          </p:cNvSpPr>
          <p:nvPr/>
        </p:nvSpPr>
        <p:spPr bwMode="auto">
          <a:xfrm>
            <a:off x="4038600" y="4495800"/>
            <a:ext cx="762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82" name="Line 22"/>
          <p:cNvSpPr>
            <a:spLocks noChangeShapeType="1"/>
          </p:cNvSpPr>
          <p:nvPr/>
        </p:nvSpPr>
        <p:spPr bwMode="auto">
          <a:xfrm>
            <a:off x="4267200" y="2590800"/>
            <a:ext cx="2133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83" name="Line 23"/>
          <p:cNvSpPr>
            <a:spLocks noChangeShapeType="1"/>
          </p:cNvSpPr>
          <p:nvPr/>
        </p:nvSpPr>
        <p:spPr bwMode="auto">
          <a:xfrm>
            <a:off x="6629400" y="3124200"/>
            <a:ext cx="5334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84" name="Line 24"/>
          <p:cNvSpPr>
            <a:spLocks noChangeShapeType="1"/>
          </p:cNvSpPr>
          <p:nvPr/>
        </p:nvSpPr>
        <p:spPr bwMode="auto">
          <a:xfrm>
            <a:off x="5486400" y="3733800"/>
            <a:ext cx="15240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85" name="Line 25"/>
          <p:cNvSpPr>
            <a:spLocks noChangeShapeType="1"/>
          </p:cNvSpPr>
          <p:nvPr/>
        </p:nvSpPr>
        <p:spPr bwMode="auto">
          <a:xfrm flipV="1">
            <a:off x="5105400" y="4648200"/>
            <a:ext cx="1905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86" name="Line 26"/>
          <p:cNvSpPr>
            <a:spLocks noChangeShapeType="1"/>
          </p:cNvSpPr>
          <p:nvPr/>
        </p:nvSpPr>
        <p:spPr bwMode="auto">
          <a:xfrm>
            <a:off x="2209800" y="3505200"/>
            <a:ext cx="14478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187" name="Line 27"/>
          <p:cNvSpPr>
            <a:spLocks noChangeShapeType="1"/>
          </p:cNvSpPr>
          <p:nvPr/>
        </p:nvSpPr>
        <p:spPr bwMode="auto">
          <a:xfrm>
            <a:off x="4191000" y="4343400"/>
            <a:ext cx="2819400" cy="2286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88" name="Text Box 28"/>
          <p:cNvSpPr txBox="1">
            <a:spLocks noChangeArrowheads="1"/>
          </p:cNvSpPr>
          <p:nvPr/>
        </p:nvSpPr>
        <p:spPr bwMode="auto">
          <a:xfrm>
            <a:off x="5170488" y="4433888"/>
            <a:ext cx="11525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>
                <a:latin typeface="Calibri" charset="0"/>
              </a:rPr>
              <a:t>xyz.mp3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536222" y="224156"/>
            <a:ext cx="8071556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 err="1" smtClean="0"/>
              <a:t>KaZaA</a:t>
            </a:r>
            <a:r>
              <a:rPr lang="en-US" dirty="0" smtClean="0"/>
              <a:t>: Flooding </a:t>
            </a:r>
            <a:r>
              <a:rPr lang="en-US" dirty="0" err="1" smtClean="0"/>
              <a:t>w</a:t>
            </a:r>
            <a:r>
              <a:rPr lang="en-US" dirty="0" smtClean="0"/>
              <a:t>/ Super Peers (2001)</a:t>
            </a:r>
            <a:endParaRPr lang="en-US" dirty="0"/>
          </a:p>
        </p:txBody>
      </p:sp>
      <p:pic>
        <p:nvPicPr>
          <p:cNvPr id="43012" name="Picture 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3429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3" name="Picture 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3581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4" name="Picture 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4419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5" name="Picture 6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5334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6" name="Picture 7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4343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7" name="Picture 9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2895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8" name="Picture 10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0400" y="4572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9" name="Picture 1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2743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20" name="Line 12"/>
          <p:cNvSpPr>
            <a:spLocks noChangeShapeType="1"/>
          </p:cNvSpPr>
          <p:nvPr/>
        </p:nvSpPr>
        <p:spPr bwMode="auto">
          <a:xfrm>
            <a:off x="1905000" y="3886200"/>
            <a:ext cx="76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1" name="Line 13"/>
          <p:cNvSpPr>
            <a:spLocks noChangeShapeType="1"/>
          </p:cNvSpPr>
          <p:nvPr/>
        </p:nvSpPr>
        <p:spPr bwMode="auto">
          <a:xfrm flipV="1">
            <a:off x="2057400" y="2895600"/>
            <a:ext cx="1828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2" name="Line 14"/>
          <p:cNvSpPr>
            <a:spLocks noChangeShapeType="1"/>
          </p:cNvSpPr>
          <p:nvPr/>
        </p:nvSpPr>
        <p:spPr bwMode="auto">
          <a:xfrm flipH="1">
            <a:off x="3886200" y="3200400"/>
            <a:ext cx="1524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3" name="Line 15"/>
          <p:cNvSpPr>
            <a:spLocks noChangeShapeType="1"/>
          </p:cNvSpPr>
          <p:nvPr/>
        </p:nvSpPr>
        <p:spPr bwMode="auto">
          <a:xfrm>
            <a:off x="1905000" y="4876800"/>
            <a:ext cx="3048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4" name="Line 16"/>
          <p:cNvSpPr>
            <a:spLocks noChangeShapeType="1"/>
          </p:cNvSpPr>
          <p:nvPr/>
        </p:nvSpPr>
        <p:spPr bwMode="auto">
          <a:xfrm flipH="1">
            <a:off x="2514600" y="4800600"/>
            <a:ext cx="12192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5" name="Line 17"/>
          <p:cNvSpPr>
            <a:spLocks noChangeShapeType="1"/>
          </p:cNvSpPr>
          <p:nvPr/>
        </p:nvSpPr>
        <p:spPr bwMode="auto">
          <a:xfrm>
            <a:off x="4267200" y="28956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6" name="Line 18"/>
          <p:cNvSpPr>
            <a:spLocks noChangeShapeType="1"/>
          </p:cNvSpPr>
          <p:nvPr/>
        </p:nvSpPr>
        <p:spPr bwMode="auto">
          <a:xfrm flipV="1">
            <a:off x="4038600" y="3810000"/>
            <a:ext cx="10668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7" name="Line 19"/>
          <p:cNvSpPr>
            <a:spLocks noChangeShapeType="1"/>
          </p:cNvSpPr>
          <p:nvPr/>
        </p:nvSpPr>
        <p:spPr bwMode="auto">
          <a:xfrm flipH="1">
            <a:off x="4953000" y="4038600"/>
            <a:ext cx="3048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8" name="Line 20"/>
          <p:cNvSpPr>
            <a:spLocks noChangeShapeType="1"/>
          </p:cNvSpPr>
          <p:nvPr/>
        </p:nvSpPr>
        <p:spPr bwMode="auto">
          <a:xfrm flipV="1">
            <a:off x="2667000" y="5562600"/>
            <a:ext cx="2057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9" name="Line 21"/>
          <p:cNvSpPr>
            <a:spLocks noChangeShapeType="1"/>
          </p:cNvSpPr>
          <p:nvPr/>
        </p:nvSpPr>
        <p:spPr bwMode="auto">
          <a:xfrm>
            <a:off x="4038600" y="4724400"/>
            <a:ext cx="762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30" name="Line 22"/>
          <p:cNvSpPr>
            <a:spLocks noChangeShapeType="1"/>
          </p:cNvSpPr>
          <p:nvPr/>
        </p:nvSpPr>
        <p:spPr bwMode="auto">
          <a:xfrm>
            <a:off x="4267200" y="2819400"/>
            <a:ext cx="2133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31" name="Line 23"/>
          <p:cNvSpPr>
            <a:spLocks noChangeShapeType="1"/>
          </p:cNvSpPr>
          <p:nvPr/>
        </p:nvSpPr>
        <p:spPr bwMode="auto">
          <a:xfrm>
            <a:off x="6629400" y="3352800"/>
            <a:ext cx="5334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32" name="Line 24"/>
          <p:cNvSpPr>
            <a:spLocks noChangeShapeType="1"/>
          </p:cNvSpPr>
          <p:nvPr/>
        </p:nvSpPr>
        <p:spPr bwMode="auto">
          <a:xfrm>
            <a:off x="5486400" y="3962400"/>
            <a:ext cx="15240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33" name="Line 25"/>
          <p:cNvSpPr>
            <a:spLocks noChangeShapeType="1"/>
          </p:cNvSpPr>
          <p:nvPr/>
        </p:nvSpPr>
        <p:spPr bwMode="auto">
          <a:xfrm flipV="1">
            <a:off x="5105400" y="4876800"/>
            <a:ext cx="1905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34" name="Line 26"/>
          <p:cNvSpPr>
            <a:spLocks noChangeShapeType="1"/>
          </p:cNvSpPr>
          <p:nvPr/>
        </p:nvSpPr>
        <p:spPr bwMode="auto">
          <a:xfrm>
            <a:off x="2209800" y="3733800"/>
            <a:ext cx="14478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3035" name="Picture 4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43400" y="60198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36" name="Picture 4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95800" y="61722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37" name="Picture 4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8200" y="63246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38" name="Picture 4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61722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39" name="Picture 4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53000" y="60198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3040" name="AutoShape 46"/>
          <p:cNvCxnSpPr>
            <a:cxnSpLocks noChangeShapeType="1"/>
          </p:cNvCxnSpPr>
          <p:nvPr/>
        </p:nvCxnSpPr>
        <p:spPr bwMode="auto">
          <a:xfrm flipV="1">
            <a:off x="4457700" y="5791200"/>
            <a:ext cx="4191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41" name="AutoShape 47"/>
          <p:cNvCxnSpPr>
            <a:cxnSpLocks noChangeShapeType="1"/>
          </p:cNvCxnSpPr>
          <p:nvPr/>
        </p:nvCxnSpPr>
        <p:spPr bwMode="auto">
          <a:xfrm flipV="1">
            <a:off x="4610100" y="5791200"/>
            <a:ext cx="26670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42" name="AutoShape 48"/>
          <p:cNvCxnSpPr>
            <a:cxnSpLocks noChangeShapeType="1"/>
          </p:cNvCxnSpPr>
          <p:nvPr/>
        </p:nvCxnSpPr>
        <p:spPr bwMode="auto">
          <a:xfrm flipV="1">
            <a:off x="4762500" y="5791200"/>
            <a:ext cx="114300" cy="533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43" name="AutoShape 49"/>
          <p:cNvCxnSpPr>
            <a:cxnSpLocks noChangeShapeType="1"/>
          </p:cNvCxnSpPr>
          <p:nvPr/>
        </p:nvCxnSpPr>
        <p:spPr bwMode="auto">
          <a:xfrm flipH="1" flipV="1">
            <a:off x="4876800" y="5867400"/>
            <a:ext cx="38100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44" name="AutoShape 50"/>
          <p:cNvCxnSpPr>
            <a:cxnSpLocks noChangeShapeType="1"/>
          </p:cNvCxnSpPr>
          <p:nvPr/>
        </p:nvCxnSpPr>
        <p:spPr bwMode="auto">
          <a:xfrm flipH="1" flipV="1">
            <a:off x="4876800" y="5791200"/>
            <a:ext cx="1905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pic>
        <p:nvPicPr>
          <p:cNvPr id="43045" name="Picture 5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05600" y="52578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46" name="Picture 5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0" y="54102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47" name="Picture 5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0400" y="55626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48" name="Picture 5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62800" y="54102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49" name="Picture 5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2578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3050" name="AutoShape 56"/>
          <p:cNvCxnSpPr>
            <a:cxnSpLocks noChangeShapeType="1"/>
          </p:cNvCxnSpPr>
          <p:nvPr/>
        </p:nvCxnSpPr>
        <p:spPr bwMode="auto">
          <a:xfrm flipV="1">
            <a:off x="6819900" y="5029200"/>
            <a:ext cx="4191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51" name="AutoShape 57"/>
          <p:cNvCxnSpPr>
            <a:cxnSpLocks noChangeShapeType="1"/>
          </p:cNvCxnSpPr>
          <p:nvPr/>
        </p:nvCxnSpPr>
        <p:spPr bwMode="auto">
          <a:xfrm flipV="1">
            <a:off x="6972300" y="5029200"/>
            <a:ext cx="26670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52" name="AutoShape 58"/>
          <p:cNvCxnSpPr>
            <a:cxnSpLocks noChangeShapeType="1"/>
          </p:cNvCxnSpPr>
          <p:nvPr/>
        </p:nvCxnSpPr>
        <p:spPr bwMode="auto">
          <a:xfrm flipV="1">
            <a:off x="7124700" y="5029200"/>
            <a:ext cx="114300" cy="533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53" name="AutoShape 59"/>
          <p:cNvCxnSpPr>
            <a:cxnSpLocks noChangeShapeType="1"/>
          </p:cNvCxnSpPr>
          <p:nvPr/>
        </p:nvCxnSpPr>
        <p:spPr bwMode="auto">
          <a:xfrm flipH="1" flipV="1">
            <a:off x="7239000" y="5105400"/>
            <a:ext cx="38100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54" name="AutoShape 60"/>
          <p:cNvCxnSpPr>
            <a:cxnSpLocks noChangeShapeType="1"/>
          </p:cNvCxnSpPr>
          <p:nvPr/>
        </p:nvCxnSpPr>
        <p:spPr bwMode="auto">
          <a:xfrm flipH="1" flipV="1">
            <a:off x="7239000" y="5029200"/>
            <a:ext cx="1905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pic>
        <p:nvPicPr>
          <p:cNvPr id="43055" name="Picture 6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42672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56" name="Picture 6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76800" y="44196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57" name="Picture 6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29200" y="45720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58" name="Picture 6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81600" y="44196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59" name="Picture 6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0" y="42672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3060" name="AutoShape 66"/>
          <p:cNvCxnSpPr>
            <a:cxnSpLocks noChangeShapeType="1"/>
          </p:cNvCxnSpPr>
          <p:nvPr/>
        </p:nvCxnSpPr>
        <p:spPr bwMode="auto">
          <a:xfrm flipV="1">
            <a:off x="4838700" y="4038600"/>
            <a:ext cx="4191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61" name="AutoShape 67"/>
          <p:cNvCxnSpPr>
            <a:cxnSpLocks noChangeShapeType="1"/>
          </p:cNvCxnSpPr>
          <p:nvPr/>
        </p:nvCxnSpPr>
        <p:spPr bwMode="auto">
          <a:xfrm flipV="1">
            <a:off x="4991100" y="4038600"/>
            <a:ext cx="26670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62" name="AutoShape 68"/>
          <p:cNvCxnSpPr>
            <a:cxnSpLocks noChangeShapeType="1"/>
          </p:cNvCxnSpPr>
          <p:nvPr/>
        </p:nvCxnSpPr>
        <p:spPr bwMode="auto">
          <a:xfrm flipV="1">
            <a:off x="5143500" y="4038600"/>
            <a:ext cx="114300" cy="533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63" name="AutoShape 69"/>
          <p:cNvCxnSpPr>
            <a:cxnSpLocks noChangeShapeType="1"/>
          </p:cNvCxnSpPr>
          <p:nvPr/>
        </p:nvCxnSpPr>
        <p:spPr bwMode="auto">
          <a:xfrm flipH="1" flipV="1">
            <a:off x="5257800" y="4114800"/>
            <a:ext cx="38100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64" name="AutoShape 70"/>
          <p:cNvCxnSpPr>
            <a:cxnSpLocks noChangeShapeType="1"/>
          </p:cNvCxnSpPr>
          <p:nvPr/>
        </p:nvCxnSpPr>
        <p:spPr bwMode="auto">
          <a:xfrm flipH="1" flipV="1">
            <a:off x="5257800" y="4038600"/>
            <a:ext cx="1905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pic>
        <p:nvPicPr>
          <p:cNvPr id="43065" name="Picture 7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52800" y="50292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66" name="Picture 7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5200" y="51816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67" name="Picture 7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53340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68" name="Picture 7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51816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69" name="Picture 7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62400" y="50292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3070" name="AutoShape 76"/>
          <p:cNvCxnSpPr>
            <a:cxnSpLocks noChangeShapeType="1"/>
          </p:cNvCxnSpPr>
          <p:nvPr/>
        </p:nvCxnSpPr>
        <p:spPr bwMode="auto">
          <a:xfrm flipV="1">
            <a:off x="3467100" y="4800600"/>
            <a:ext cx="4191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71" name="AutoShape 77"/>
          <p:cNvCxnSpPr>
            <a:cxnSpLocks noChangeShapeType="1"/>
          </p:cNvCxnSpPr>
          <p:nvPr/>
        </p:nvCxnSpPr>
        <p:spPr bwMode="auto">
          <a:xfrm flipV="1">
            <a:off x="3619500" y="4800600"/>
            <a:ext cx="26670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72" name="AutoShape 78"/>
          <p:cNvCxnSpPr>
            <a:cxnSpLocks noChangeShapeType="1"/>
          </p:cNvCxnSpPr>
          <p:nvPr/>
        </p:nvCxnSpPr>
        <p:spPr bwMode="auto">
          <a:xfrm flipV="1">
            <a:off x="3771900" y="4800600"/>
            <a:ext cx="114300" cy="533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73" name="AutoShape 79"/>
          <p:cNvCxnSpPr>
            <a:cxnSpLocks noChangeShapeType="1"/>
          </p:cNvCxnSpPr>
          <p:nvPr/>
        </p:nvCxnSpPr>
        <p:spPr bwMode="auto">
          <a:xfrm flipH="1" flipV="1">
            <a:off x="3886200" y="4876800"/>
            <a:ext cx="38100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74" name="AutoShape 80"/>
          <p:cNvCxnSpPr>
            <a:cxnSpLocks noChangeShapeType="1"/>
          </p:cNvCxnSpPr>
          <p:nvPr/>
        </p:nvCxnSpPr>
        <p:spPr bwMode="auto">
          <a:xfrm flipH="1" flipV="1">
            <a:off x="3886200" y="4800600"/>
            <a:ext cx="1905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pic>
        <p:nvPicPr>
          <p:cNvPr id="43075" name="Picture 8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71600" y="51054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76" name="Picture 8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52578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77" name="Picture 8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54102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78" name="Picture 8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28800" y="52578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79" name="Picture 8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81200" y="51054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3080" name="AutoShape 86"/>
          <p:cNvCxnSpPr>
            <a:cxnSpLocks noChangeShapeType="1"/>
          </p:cNvCxnSpPr>
          <p:nvPr/>
        </p:nvCxnSpPr>
        <p:spPr bwMode="auto">
          <a:xfrm flipV="1">
            <a:off x="1485900" y="4876800"/>
            <a:ext cx="4191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81" name="AutoShape 87"/>
          <p:cNvCxnSpPr>
            <a:cxnSpLocks noChangeShapeType="1"/>
          </p:cNvCxnSpPr>
          <p:nvPr/>
        </p:nvCxnSpPr>
        <p:spPr bwMode="auto">
          <a:xfrm flipV="1">
            <a:off x="1638300" y="4876800"/>
            <a:ext cx="26670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82" name="AutoShape 88"/>
          <p:cNvCxnSpPr>
            <a:cxnSpLocks noChangeShapeType="1"/>
          </p:cNvCxnSpPr>
          <p:nvPr/>
        </p:nvCxnSpPr>
        <p:spPr bwMode="auto">
          <a:xfrm flipV="1">
            <a:off x="1790700" y="4876800"/>
            <a:ext cx="114300" cy="533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83" name="AutoShape 89"/>
          <p:cNvCxnSpPr>
            <a:cxnSpLocks noChangeShapeType="1"/>
          </p:cNvCxnSpPr>
          <p:nvPr/>
        </p:nvCxnSpPr>
        <p:spPr bwMode="auto">
          <a:xfrm flipH="1" flipV="1">
            <a:off x="1905000" y="4953000"/>
            <a:ext cx="38100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84" name="AutoShape 90"/>
          <p:cNvCxnSpPr>
            <a:cxnSpLocks noChangeShapeType="1"/>
          </p:cNvCxnSpPr>
          <p:nvPr/>
        </p:nvCxnSpPr>
        <p:spPr bwMode="auto">
          <a:xfrm flipH="1" flipV="1">
            <a:off x="1905000" y="4876800"/>
            <a:ext cx="1905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pic>
        <p:nvPicPr>
          <p:cNvPr id="43085" name="Picture 9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71600" y="41148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86" name="Picture 9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42672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87" name="Picture 9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44196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88" name="Picture 9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28800" y="42672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89" name="Picture 9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81200" y="41148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3090" name="AutoShape 96"/>
          <p:cNvCxnSpPr>
            <a:cxnSpLocks noChangeShapeType="1"/>
          </p:cNvCxnSpPr>
          <p:nvPr/>
        </p:nvCxnSpPr>
        <p:spPr bwMode="auto">
          <a:xfrm flipV="1">
            <a:off x="1485900" y="3886200"/>
            <a:ext cx="4191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91" name="AutoShape 97"/>
          <p:cNvCxnSpPr>
            <a:cxnSpLocks noChangeShapeType="1"/>
          </p:cNvCxnSpPr>
          <p:nvPr/>
        </p:nvCxnSpPr>
        <p:spPr bwMode="auto">
          <a:xfrm flipV="1">
            <a:off x="1638300" y="3886200"/>
            <a:ext cx="26670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92" name="AutoShape 98"/>
          <p:cNvCxnSpPr>
            <a:cxnSpLocks noChangeShapeType="1"/>
          </p:cNvCxnSpPr>
          <p:nvPr/>
        </p:nvCxnSpPr>
        <p:spPr bwMode="auto">
          <a:xfrm flipV="1">
            <a:off x="1790700" y="3886200"/>
            <a:ext cx="114300" cy="533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93" name="AutoShape 99"/>
          <p:cNvCxnSpPr>
            <a:cxnSpLocks noChangeShapeType="1"/>
          </p:cNvCxnSpPr>
          <p:nvPr/>
        </p:nvCxnSpPr>
        <p:spPr bwMode="auto">
          <a:xfrm flipH="1" flipV="1">
            <a:off x="1905000" y="3962400"/>
            <a:ext cx="38100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94" name="AutoShape 100"/>
          <p:cNvCxnSpPr>
            <a:cxnSpLocks noChangeShapeType="1"/>
          </p:cNvCxnSpPr>
          <p:nvPr/>
        </p:nvCxnSpPr>
        <p:spPr bwMode="auto">
          <a:xfrm flipH="1" flipV="1">
            <a:off x="1905000" y="3886200"/>
            <a:ext cx="1905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pic>
        <p:nvPicPr>
          <p:cNvPr id="43095" name="Picture 10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5200" y="34290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96" name="Picture 10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35814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97" name="Picture 10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37338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98" name="Picture 10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62400" y="35814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99" name="Picture 10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14800" y="34290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3100" name="AutoShape 106"/>
          <p:cNvCxnSpPr>
            <a:cxnSpLocks noChangeShapeType="1"/>
          </p:cNvCxnSpPr>
          <p:nvPr/>
        </p:nvCxnSpPr>
        <p:spPr bwMode="auto">
          <a:xfrm flipV="1">
            <a:off x="3619500" y="3200400"/>
            <a:ext cx="4191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101" name="AutoShape 107"/>
          <p:cNvCxnSpPr>
            <a:cxnSpLocks noChangeShapeType="1"/>
          </p:cNvCxnSpPr>
          <p:nvPr/>
        </p:nvCxnSpPr>
        <p:spPr bwMode="auto">
          <a:xfrm flipV="1">
            <a:off x="3771900" y="3200400"/>
            <a:ext cx="26670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102" name="AutoShape 108"/>
          <p:cNvCxnSpPr>
            <a:cxnSpLocks noChangeShapeType="1"/>
          </p:cNvCxnSpPr>
          <p:nvPr/>
        </p:nvCxnSpPr>
        <p:spPr bwMode="auto">
          <a:xfrm flipV="1">
            <a:off x="3924300" y="3200400"/>
            <a:ext cx="114300" cy="533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103" name="AutoShape 109"/>
          <p:cNvCxnSpPr>
            <a:cxnSpLocks noChangeShapeType="1"/>
          </p:cNvCxnSpPr>
          <p:nvPr/>
        </p:nvCxnSpPr>
        <p:spPr bwMode="auto">
          <a:xfrm flipH="1" flipV="1">
            <a:off x="4038600" y="3276600"/>
            <a:ext cx="38100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104" name="AutoShape 110"/>
          <p:cNvCxnSpPr>
            <a:cxnSpLocks noChangeShapeType="1"/>
          </p:cNvCxnSpPr>
          <p:nvPr/>
        </p:nvCxnSpPr>
        <p:spPr bwMode="auto">
          <a:xfrm flipH="1" flipV="1">
            <a:off x="4038600" y="3200400"/>
            <a:ext cx="1905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pic>
        <p:nvPicPr>
          <p:cNvPr id="43105" name="Picture 11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0" y="35814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106" name="Picture 11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48400" y="37338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107" name="Picture 11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38862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108" name="Picture 11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53200" y="37338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109" name="Picture 11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05600" y="35814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3110" name="AutoShape 116"/>
          <p:cNvCxnSpPr>
            <a:cxnSpLocks noChangeShapeType="1"/>
          </p:cNvCxnSpPr>
          <p:nvPr/>
        </p:nvCxnSpPr>
        <p:spPr bwMode="auto">
          <a:xfrm flipV="1">
            <a:off x="6210300" y="3352800"/>
            <a:ext cx="4191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111" name="AutoShape 117"/>
          <p:cNvCxnSpPr>
            <a:cxnSpLocks noChangeShapeType="1"/>
          </p:cNvCxnSpPr>
          <p:nvPr/>
        </p:nvCxnSpPr>
        <p:spPr bwMode="auto">
          <a:xfrm flipV="1">
            <a:off x="6362700" y="3352800"/>
            <a:ext cx="26670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112" name="AutoShape 118"/>
          <p:cNvCxnSpPr>
            <a:cxnSpLocks noChangeShapeType="1"/>
          </p:cNvCxnSpPr>
          <p:nvPr/>
        </p:nvCxnSpPr>
        <p:spPr bwMode="auto">
          <a:xfrm flipV="1">
            <a:off x="6515100" y="3352800"/>
            <a:ext cx="114300" cy="533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113" name="AutoShape 119"/>
          <p:cNvCxnSpPr>
            <a:cxnSpLocks noChangeShapeType="1"/>
          </p:cNvCxnSpPr>
          <p:nvPr/>
        </p:nvCxnSpPr>
        <p:spPr bwMode="auto">
          <a:xfrm flipH="1" flipV="1">
            <a:off x="6629400" y="3429000"/>
            <a:ext cx="38100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114" name="AutoShape 120"/>
          <p:cNvCxnSpPr>
            <a:cxnSpLocks noChangeShapeType="1"/>
          </p:cNvCxnSpPr>
          <p:nvPr/>
        </p:nvCxnSpPr>
        <p:spPr bwMode="auto">
          <a:xfrm flipH="1" flipV="1">
            <a:off x="6629400" y="3352800"/>
            <a:ext cx="1905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pic>
        <p:nvPicPr>
          <p:cNvPr id="43115" name="Picture 8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3600" y="5562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116" name="Picture 29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28800" y="62484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117" name="Picture 3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81200" y="64008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118" name="Picture 3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3600" y="65532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119" name="Picture 3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0" y="64008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120" name="Picture 3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38400" y="62484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3121" name="AutoShape 36"/>
          <p:cNvCxnSpPr>
            <a:cxnSpLocks noChangeShapeType="1"/>
          </p:cNvCxnSpPr>
          <p:nvPr/>
        </p:nvCxnSpPr>
        <p:spPr bwMode="auto">
          <a:xfrm flipV="1">
            <a:off x="1943100" y="6019800"/>
            <a:ext cx="4191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122" name="AutoShape 37"/>
          <p:cNvCxnSpPr>
            <a:cxnSpLocks noChangeShapeType="1"/>
          </p:cNvCxnSpPr>
          <p:nvPr/>
        </p:nvCxnSpPr>
        <p:spPr bwMode="auto">
          <a:xfrm flipV="1">
            <a:off x="2095500" y="6019800"/>
            <a:ext cx="26670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123" name="AutoShape 38"/>
          <p:cNvCxnSpPr>
            <a:cxnSpLocks noChangeShapeType="1"/>
          </p:cNvCxnSpPr>
          <p:nvPr/>
        </p:nvCxnSpPr>
        <p:spPr bwMode="auto">
          <a:xfrm flipV="1">
            <a:off x="2247900" y="6019800"/>
            <a:ext cx="114300" cy="533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124" name="AutoShape 39"/>
          <p:cNvCxnSpPr>
            <a:cxnSpLocks noChangeShapeType="1"/>
          </p:cNvCxnSpPr>
          <p:nvPr/>
        </p:nvCxnSpPr>
        <p:spPr bwMode="auto">
          <a:xfrm flipH="1" flipV="1">
            <a:off x="2362200" y="6096000"/>
            <a:ext cx="38100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125" name="AutoShape 40"/>
          <p:cNvCxnSpPr>
            <a:cxnSpLocks noChangeShapeType="1"/>
          </p:cNvCxnSpPr>
          <p:nvPr/>
        </p:nvCxnSpPr>
        <p:spPr bwMode="auto">
          <a:xfrm flipH="1" flipV="1">
            <a:off x="2362200" y="6019800"/>
            <a:ext cx="1905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118" name="Content Placeholder 117"/>
          <p:cNvSpPr>
            <a:spLocks noGrp="1"/>
          </p:cNvSpPr>
          <p:nvPr>
            <p:ph idx="1"/>
          </p:nvPr>
        </p:nvSpPr>
        <p:spPr>
          <a:xfrm>
            <a:off x="787400" y="1367157"/>
            <a:ext cx="7569200" cy="1452244"/>
          </a:xfrm>
        </p:spPr>
        <p:txBody>
          <a:bodyPr/>
          <a:lstStyle/>
          <a:p>
            <a:r>
              <a:rPr lang="en-US" dirty="0" smtClean="0"/>
              <a:t>Well connected nodes can be installed (</a:t>
            </a:r>
            <a:r>
              <a:rPr lang="en-US" dirty="0" err="1" smtClean="0"/>
              <a:t>KaZaA</a:t>
            </a:r>
            <a:r>
              <a:rPr lang="en-US" dirty="0" smtClean="0"/>
              <a:t>) or self-promoted (Gnutella) 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Say you want to make calls among peers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72011"/>
          </a:xfrm>
        </p:spPr>
        <p:txBody>
          <a:bodyPr/>
          <a:lstStyle/>
          <a:p>
            <a:r>
              <a:rPr lang="en-US" dirty="0" smtClean="0"/>
              <a:t>You need to find who to call</a:t>
            </a:r>
          </a:p>
          <a:p>
            <a:pPr lvl="1"/>
            <a:r>
              <a:rPr lang="en-US" dirty="0" smtClean="0"/>
              <a:t>Centralized server for authentication, billing</a:t>
            </a:r>
          </a:p>
          <a:p>
            <a:r>
              <a:rPr lang="en-US" dirty="0" smtClean="0"/>
              <a:t>You need to find where they are</a:t>
            </a:r>
          </a:p>
          <a:p>
            <a:pPr lvl="1"/>
            <a:r>
              <a:rPr lang="en-US" dirty="0" smtClean="0"/>
              <a:t>Can use central server, or a decentralized search, such as in </a:t>
            </a:r>
            <a:r>
              <a:rPr lang="en-US" dirty="0" err="1" smtClean="0"/>
              <a:t>KaZaA</a:t>
            </a:r>
            <a:endParaRPr lang="en-US" dirty="0" smtClean="0"/>
          </a:p>
          <a:p>
            <a:r>
              <a:rPr lang="en-US" dirty="0" smtClean="0"/>
              <a:t>You need to call them</a:t>
            </a:r>
          </a:p>
          <a:p>
            <a:pPr lvl="1"/>
            <a:r>
              <a:rPr lang="en-US" dirty="0" smtClean="0"/>
              <a:t>What if both of you are behind </a:t>
            </a:r>
            <a:r>
              <a:rPr lang="en-US" dirty="0" err="1" smtClean="0"/>
              <a:t>NATs</a:t>
            </a:r>
            <a:r>
              <a:rPr lang="en-US" dirty="0" smtClean="0"/>
              <a:t>? (only allow outgoing connections)</a:t>
            </a:r>
          </a:p>
          <a:p>
            <a:pPr lvl="1"/>
            <a:r>
              <a:rPr lang="en-US" dirty="0" smtClean="0"/>
              <a:t>You could use another peer as a relay…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Skype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Built by the founders of </a:t>
            </a:r>
            <a:r>
              <a:rPr lang="en-US" dirty="0" err="1" smtClean="0"/>
              <a:t>KaZaA</a:t>
            </a:r>
            <a:r>
              <a:rPr lang="en-US" dirty="0" smtClean="0"/>
              <a:t>!</a:t>
            </a:r>
          </a:p>
          <a:p>
            <a:r>
              <a:rPr lang="en-US" dirty="0" smtClean="0"/>
              <a:t>Uses </a:t>
            </a:r>
            <a:r>
              <a:rPr lang="en-US" dirty="0" err="1" smtClean="0"/>
              <a:t>Superpeers</a:t>
            </a:r>
            <a:r>
              <a:rPr lang="en-US" dirty="0" smtClean="0"/>
              <a:t> for registering</a:t>
            </a:r>
            <a:r>
              <a:rPr lang="en-US" baseline="0" dirty="0" smtClean="0"/>
              <a:t> presence, searching for where you are</a:t>
            </a:r>
          </a:p>
          <a:p>
            <a:r>
              <a:rPr lang="en-US" baseline="0" dirty="0" smtClean="0"/>
              <a:t>Uses regular nodes, outside of </a:t>
            </a:r>
            <a:r>
              <a:rPr lang="en-US" baseline="0" dirty="0" err="1" smtClean="0"/>
              <a:t>NATs</a:t>
            </a:r>
            <a:r>
              <a:rPr lang="en-US" baseline="0" dirty="0" smtClean="0"/>
              <a:t>, as decentralized relays</a:t>
            </a:r>
          </a:p>
          <a:p>
            <a:pPr lvl="1"/>
            <a:r>
              <a:rPr lang="en-US" dirty="0" smtClean="0"/>
              <a:t>This is their killer feature</a:t>
            </a:r>
            <a:endParaRPr lang="en-US" baseline="0" dirty="0" smtClean="0"/>
          </a:p>
          <a:p>
            <a:r>
              <a:rPr lang="en-US" dirty="0" smtClean="0"/>
              <a:t>This morning, from my computer:</a:t>
            </a:r>
          </a:p>
          <a:p>
            <a:pPr lvl="1"/>
            <a:r>
              <a:rPr lang="en-US" dirty="0" smtClean="0"/>
              <a:t>25,456,766 people online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8511" y="-89217"/>
            <a:ext cx="2449155" cy="24316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Lessons and Limitations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42396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Client-server performs well</a:t>
            </a:r>
          </a:p>
          <a:p>
            <a:pPr lvl="1"/>
            <a:r>
              <a:rPr lang="en-US" dirty="0" smtClean="0"/>
              <a:t>But not always feasible</a:t>
            </a:r>
          </a:p>
          <a:p>
            <a:r>
              <a:rPr lang="en-US" dirty="0" smtClean="0"/>
              <a:t>Things that flood-based systems do well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Organic scaling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Decentralization of visibility and liability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Finding popular stuff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Fancy </a:t>
            </a:r>
            <a:r>
              <a:rPr lang="en-US" i="1" dirty="0" smtClean="0"/>
              <a:t>local </a:t>
            </a:r>
            <a:r>
              <a:rPr lang="en-US" dirty="0" smtClean="0"/>
              <a:t>queries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Things that flood-based systems do poorly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Finding unpopular stuff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Fancy </a:t>
            </a:r>
            <a:r>
              <a:rPr lang="en-US" i="1" dirty="0" smtClean="0"/>
              <a:t>distributed</a:t>
            </a:r>
            <a:r>
              <a:rPr lang="en-US" dirty="0" smtClean="0"/>
              <a:t> queries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Vulnerabilities: data poisoning, tracking, etc.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Guarantees about anything (answer quality, privacy, etc</a:t>
            </a:r>
            <a:r>
              <a:rPr lang="en-US" smtClean="0"/>
              <a:t>.)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BitTorrent</a:t>
            </a:r>
            <a:r>
              <a:rPr lang="en-US" dirty="0" smtClean="0"/>
              <a:t> (2001)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49459"/>
          </a:xfrm>
        </p:spPr>
        <p:txBody>
          <a:bodyPr/>
          <a:lstStyle/>
          <a:p>
            <a:r>
              <a:rPr lang="en-US" dirty="0" smtClean="0"/>
              <a:t>One big problem with the previous approaches</a:t>
            </a:r>
          </a:p>
          <a:p>
            <a:pPr lvl="1"/>
            <a:r>
              <a:rPr lang="en-US" dirty="0" smtClean="0"/>
              <a:t>Asymmetric bandwidth</a:t>
            </a:r>
          </a:p>
          <a:p>
            <a:r>
              <a:rPr lang="en-US" dirty="0" err="1" smtClean="0"/>
              <a:t>BitTorrent</a:t>
            </a:r>
            <a:r>
              <a:rPr lang="en-US" dirty="0" smtClean="0"/>
              <a:t> (original design)</a:t>
            </a:r>
          </a:p>
          <a:p>
            <a:pPr lvl="1"/>
            <a:r>
              <a:rPr lang="en-US" dirty="0" smtClean="0"/>
              <a:t>Search: independent search engines (e.g. </a:t>
            </a:r>
            <a:r>
              <a:rPr lang="en-US" dirty="0" err="1" smtClean="0"/>
              <a:t>PirateBay</a:t>
            </a:r>
            <a:r>
              <a:rPr lang="en-US" dirty="0" smtClean="0"/>
              <a:t>, </a:t>
            </a:r>
            <a:r>
              <a:rPr lang="en-US" dirty="0" err="1" smtClean="0"/>
              <a:t>isoHunt</a:t>
            </a:r>
            <a:r>
              <a:rPr lang="en-US" dirty="0" smtClean="0"/>
              <a:t>)</a:t>
            </a:r>
          </a:p>
          <a:p>
            <a:pPr lvl="2"/>
            <a:r>
              <a:rPr lang="en-US" dirty="0" smtClean="0"/>
              <a:t>Maps keywords -&gt; .torrent file</a:t>
            </a:r>
          </a:p>
          <a:p>
            <a:pPr lvl="1"/>
            <a:r>
              <a:rPr lang="en-US" dirty="0" smtClean="0"/>
              <a:t>Location: centralized </a:t>
            </a:r>
            <a:r>
              <a:rPr lang="en-US" i="1" dirty="0" smtClean="0"/>
              <a:t>tracker</a:t>
            </a:r>
            <a:r>
              <a:rPr lang="en-US" dirty="0" smtClean="0"/>
              <a:t> node per file</a:t>
            </a:r>
          </a:p>
          <a:p>
            <a:pPr lvl="1"/>
            <a:r>
              <a:rPr lang="en-US" dirty="0" smtClean="0"/>
              <a:t>Download: chunked</a:t>
            </a:r>
          </a:p>
          <a:p>
            <a:pPr lvl="2"/>
            <a:r>
              <a:rPr lang="en-US" dirty="0" smtClean="0"/>
              <a:t>File split into many pieces</a:t>
            </a:r>
          </a:p>
          <a:p>
            <a:pPr lvl="2"/>
            <a:r>
              <a:rPr lang="en-US" dirty="0" smtClean="0"/>
              <a:t>Can download from many peers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"/>
            <a:ext cx="1721556" cy="17215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BitTorrent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does it work?</a:t>
            </a:r>
          </a:p>
          <a:p>
            <a:pPr lvl="1"/>
            <a:r>
              <a:rPr lang="en-US" dirty="0" smtClean="0"/>
              <a:t>Split files into large pieces (256KB ~ 1MB)</a:t>
            </a:r>
          </a:p>
          <a:p>
            <a:pPr lvl="1"/>
            <a:r>
              <a:rPr lang="en-US" dirty="0" smtClean="0"/>
              <a:t>Split pieces into </a:t>
            </a:r>
            <a:r>
              <a:rPr lang="en-US" dirty="0" err="1" smtClean="0"/>
              <a:t>subpieces</a:t>
            </a:r>
            <a:endParaRPr lang="en-US" dirty="0" smtClean="0"/>
          </a:p>
          <a:p>
            <a:pPr lvl="1"/>
            <a:r>
              <a:rPr lang="en-US" dirty="0" smtClean="0"/>
              <a:t>Get peers from tracker, exchange info on pieces</a:t>
            </a:r>
          </a:p>
          <a:p>
            <a:r>
              <a:rPr lang="en-US" dirty="0" smtClean="0"/>
              <a:t>Three-phases in download</a:t>
            </a:r>
          </a:p>
          <a:p>
            <a:pPr lvl="1"/>
            <a:r>
              <a:rPr lang="en-US" dirty="0" smtClean="0"/>
              <a:t>Start: get a piece as soon as possible (random)</a:t>
            </a:r>
          </a:p>
          <a:p>
            <a:pPr lvl="1"/>
            <a:r>
              <a:rPr lang="en-US" dirty="0" smtClean="0"/>
              <a:t>Middle: spread pieces fast (rarest piece)</a:t>
            </a:r>
          </a:p>
          <a:p>
            <a:pPr lvl="1"/>
            <a:r>
              <a:rPr lang="en-US" dirty="0" smtClean="0"/>
              <a:t>End: don’t get stuck (parallel downloads of last pieces)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"/>
            <a:ext cx="1721556" cy="17215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BitTorrent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32605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Self-scaling: incentivize sharing</a:t>
            </a:r>
          </a:p>
          <a:p>
            <a:pPr lvl="1"/>
            <a:r>
              <a:rPr lang="en-US" dirty="0" smtClean="0"/>
              <a:t>If people upload as much as they download, system scales with number of users (no free-loading)</a:t>
            </a:r>
          </a:p>
          <a:p>
            <a:r>
              <a:rPr lang="en-US" dirty="0" smtClean="0"/>
              <a:t>Uses </a:t>
            </a:r>
            <a:r>
              <a:rPr lang="en-US" i="1" dirty="0" smtClean="0"/>
              <a:t>tit-for-tat</a:t>
            </a:r>
            <a:r>
              <a:rPr lang="en-US" dirty="0" smtClean="0"/>
              <a:t>: only upload to who gives you data</a:t>
            </a:r>
          </a:p>
          <a:p>
            <a:pPr lvl="1"/>
            <a:r>
              <a:rPr lang="en-US" i="1" dirty="0" smtClean="0"/>
              <a:t>Choke</a:t>
            </a:r>
            <a:r>
              <a:rPr lang="en-US" dirty="0" smtClean="0"/>
              <a:t> most of your peers (don’t upload to them)</a:t>
            </a:r>
          </a:p>
          <a:p>
            <a:pPr lvl="1"/>
            <a:r>
              <a:rPr lang="en-US" dirty="0" smtClean="0"/>
              <a:t>Order peers by download rate, choke all but P best</a:t>
            </a:r>
          </a:p>
          <a:p>
            <a:pPr lvl="1"/>
            <a:r>
              <a:rPr lang="en-US" dirty="0" smtClean="0"/>
              <a:t>Occasionally </a:t>
            </a:r>
            <a:r>
              <a:rPr lang="en-US" dirty="0" err="1" smtClean="0"/>
              <a:t>unchoke</a:t>
            </a:r>
            <a:r>
              <a:rPr lang="en-US" dirty="0" smtClean="0"/>
              <a:t> a random peer (might become a nice </a:t>
            </a:r>
            <a:r>
              <a:rPr lang="en-US" dirty="0" err="1" smtClean="0"/>
              <a:t>uploader</a:t>
            </a:r>
            <a:r>
              <a:rPr lang="en-US" dirty="0" smtClean="0"/>
              <a:t>)</a:t>
            </a:r>
          </a:p>
          <a:p>
            <a:r>
              <a:rPr lang="en-US" dirty="0" smtClean="0"/>
              <a:t>Optional reading: </a:t>
            </a:r>
          </a:p>
          <a:p>
            <a:pPr>
              <a:buNone/>
            </a:pPr>
            <a:r>
              <a:rPr lang="en-US" sz="2400" i="1" dirty="0" smtClean="0"/>
              <a:t>	[</a:t>
            </a:r>
            <a:r>
              <a:rPr lang="en-US" sz="2400" i="1" dirty="0" smtClean="0">
                <a:hlinkClick r:id="rId2"/>
              </a:rPr>
              <a:t>Do Incentives Build Robustness in BitTorrent?</a:t>
            </a:r>
            <a:r>
              <a:rPr lang="en-US" sz="2400" dirty="0" smtClean="0">
                <a:hlinkClick r:id="rId2"/>
              </a:rPr>
              <a:t> </a:t>
            </a:r>
            <a:r>
              <a:rPr lang="en-US" sz="2400" dirty="0" err="1" smtClean="0"/>
              <a:t>Piatek</a:t>
            </a:r>
            <a:r>
              <a:rPr lang="en-US" sz="2400" dirty="0" smtClean="0"/>
              <a:t> et al, NSDI’07]</a:t>
            </a:r>
            <a:endParaRPr lang="en-US" i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1721556" cy="17215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Structured Overlays: </a:t>
            </a:r>
            <a:r>
              <a:rPr lang="en-US" dirty="0" err="1" smtClean="0"/>
              <a:t>DHTs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135334"/>
          </a:xfrm>
        </p:spPr>
        <p:txBody>
          <a:bodyPr/>
          <a:lstStyle/>
          <a:p>
            <a:r>
              <a:rPr lang="en-US" dirty="0" smtClean="0"/>
              <a:t>Academia came (a little later)…</a:t>
            </a:r>
          </a:p>
          <a:p>
            <a:r>
              <a:rPr lang="en-US" dirty="0" smtClean="0"/>
              <a:t>Goal: Solve </a:t>
            </a:r>
            <a:r>
              <a:rPr lang="en-US" dirty="0" smtClean="0">
                <a:solidFill>
                  <a:srgbClr val="FF0000"/>
                </a:solidFill>
              </a:rPr>
              <a:t>efficient decentralized location</a:t>
            </a:r>
          </a:p>
          <a:p>
            <a:pPr lvl="1"/>
            <a:r>
              <a:rPr lang="en-US" dirty="0" smtClean="0"/>
              <a:t>Remember the second key challenge?</a:t>
            </a:r>
          </a:p>
          <a:p>
            <a:pPr lvl="1"/>
            <a:r>
              <a:rPr lang="en-US" dirty="0" smtClean="0"/>
              <a:t>Given ID, map to host</a:t>
            </a:r>
          </a:p>
          <a:p>
            <a:r>
              <a:rPr lang="en-US" dirty="0" smtClean="0"/>
              <a:t>Remember the challenges?</a:t>
            </a:r>
          </a:p>
          <a:p>
            <a:pPr lvl="1"/>
            <a:r>
              <a:rPr lang="en-US" dirty="0" smtClean="0"/>
              <a:t>Scale to millions of nodes</a:t>
            </a:r>
          </a:p>
          <a:p>
            <a:pPr lvl="1"/>
            <a:r>
              <a:rPr lang="en-US" dirty="0" smtClean="0"/>
              <a:t>Churn</a:t>
            </a:r>
          </a:p>
          <a:p>
            <a:pPr lvl="1"/>
            <a:r>
              <a:rPr lang="en-US" dirty="0" smtClean="0"/>
              <a:t>Heterogeneity</a:t>
            </a:r>
          </a:p>
          <a:p>
            <a:pPr lvl="1"/>
            <a:r>
              <a:rPr lang="en-US" dirty="0" smtClean="0"/>
              <a:t>Trust (or lack thereof)</a:t>
            </a:r>
          </a:p>
          <a:p>
            <a:pPr lvl="2"/>
            <a:r>
              <a:rPr lang="en-US" dirty="0" smtClean="0"/>
              <a:t>Selfish and malicious users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424938" y="5576239"/>
            <a:ext cx="6241850" cy="387239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DHTs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655157"/>
          </a:xfrm>
        </p:spPr>
        <p:txBody>
          <a:bodyPr>
            <a:normAutofit/>
          </a:bodyPr>
          <a:lstStyle/>
          <a:p>
            <a:r>
              <a:rPr lang="en-US" dirty="0" smtClean="0"/>
              <a:t>IDs from a </a:t>
            </a:r>
            <a:r>
              <a:rPr lang="en-US" i="1" dirty="0" smtClean="0"/>
              <a:t>flat</a:t>
            </a:r>
            <a:r>
              <a:rPr lang="en-US" dirty="0" smtClean="0"/>
              <a:t> namespace</a:t>
            </a:r>
          </a:p>
          <a:p>
            <a:pPr lvl="1"/>
            <a:r>
              <a:rPr lang="en-US" dirty="0" smtClean="0"/>
              <a:t>Contrast with hierarchical IP, DNS</a:t>
            </a:r>
          </a:p>
          <a:p>
            <a:r>
              <a:rPr lang="en-US" dirty="0" smtClean="0"/>
              <a:t>Metaphor: hash table, but distributed</a:t>
            </a:r>
          </a:p>
          <a:p>
            <a:r>
              <a:rPr lang="en-US" dirty="0" smtClean="0"/>
              <a:t>Interface</a:t>
            </a:r>
          </a:p>
          <a:p>
            <a:pPr lvl="1"/>
            <a:r>
              <a:rPr lang="en-US" dirty="0" err="1" smtClean="0"/>
              <a:t>Get(key</a:t>
            </a:r>
            <a:r>
              <a:rPr lang="en-US" dirty="0" smtClean="0"/>
              <a:t>)</a:t>
            </a:r>
          </a:p>
          <a:p>
            <a:pPr lvl="1"/>
            <a:r>
              <a:rPr lang="en-US" dirty="0" err="1" smtClean="0"/>
              <a:t>Put(key</a:t>
            </a:r>
            <a:r>
              <a:rPr lang="en-US" dirty="0" smtClean="0"/>
              <a:t>, value)</a:t>
            </a:r>
          </a:p>
          <a:p>
            <a:r>
              <a:rPr lang="en-US" dirty="0" smtClean="0"/>
              <a:t>How?</a:t>
            </a:r>
          </a:p>
          <a:p>
            <a:pPr lvl="1"/>
            <a:r>
              <a:rPr lang="en-US" dirty="0" smtClean="0"/>
              <a:t>Every node supports a single operation:</a:t>
            </a:r>
          </a:p>
          <a:p>
            <a:pPr lvl="1">
              <a:buNone/>
            </a:pPr>
            <a:r>
              <a:rPr lang="en-US" dirty="0" smtClean="0"/>
              <a:t>	Given a </a:t>
            </a:r>
            <a:r>
              <a:rPr lang="en-US" i="1" dirty="0" smtClean="0"/>
              <a:t>key</a:t>
            </a:r>
            <a:r>
              <a:rPr lang="en-US" dirty="0" smtClean="0"/>
              <a:t>, route messages to node holding </a:t>
            </a:r>
            <a:r>
              <a:rPr lang="en-US" i="1" dirty="0" smtClean="0"/>
              <a:t>key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Identifier to Node Mapping Example</a:t>
            </a:r>
          </a:p>
        </p:txBody>
      </p:sp>
      <p:sp>
        <p:nvSpPr>
          <p:cNvPr id="13516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6200" y="1447800"/>
            <a:ext cx="3276600" cy="4724400"/>
          </a:xfrm>
        </p:spPr>
        <p:txBody>
          <a:bodyPr/>
          <a:lstStyle/>
          <a:p>
            <a:pPr marL="342900" indent="-342900"/>
            <a:r>
              <a:rPr lang="en-US" sz="2000"/>
              <a:t>Node  8 maps [5,8]</a:t>
            </a:r>
          </a:p>
          <a:p>
            <a:pPr marL="342900" indent="-342900"/>
            <a:r>
              <a:rPr lang="en-US" sz="2000"/>
              <a:t>Node 15 maps [9,15]</a:t>
            </a:r>
          </a:p>
          <a:p>
            <a:pPr marL="342900" indent="-342900"/>
            <a:r>
              <a:rPr lang="en-US" sz="2000"/>
              <a:t>Node 20 maps [16, 20]</a:t>
            </a:r>
          </a:p>
          <a:p>
            <a:pPr marL="342900" indent="-342900"/>
            <a:r>
              <a:rPr lang="en-US" sz="2000"/>
              <a:t>…</a:t>
            </a:r>
          </a:p>
          <a:p>
            <a:pPr marL="342900" indent="-342900"/>
            <a:r>
              <a:rPr lang="en-US" sz="2000"/>
              <a:t>Node 4 maps [59, 4]</a:t>
            </a:r>
          </a:p>
          <a:p>
            <a:pPr marL="342900" indent="-342900"/>
            <a:endParaRPr lang="en-US" sz="2000"/>
          </a:p>
          <a:p>
            <a:pPr marL="342900" indent="-342900"/>
            <a:endParaRPr lang="en-US" sz="2000"/>
          </a:p>
          <a:p>
            <a:pPr marL="342900" indent="-342900"/>
            <a:r>
              <a:rPr lang="en-US" sz="2000"/>
              <a:t>Each node maintains a pointer to its successor</a:t>
            </a:r>
          </a:p>
        </p:txBody>
      </p:sp>
      <p:sp>
        <p:nvSpPr>
          <p:cNvPr id="1351684" name="Oval 4"/>
          <p:cNvSpPr>
            <a:spLocks noChangeArrowheads="1"/>
          </p:cNvSpPr>
          <p:nvPr/>
        </p:nvSpPr>
        <p:spPr bwMode="auto">
          <a:xfrm>
            <a:off x="3538538" y="1600200"/>
            <a:ext cx="4648200" cy="457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685" name="Text Box 5"/>
          <p:cNvSpPr txBox="1">
            <a:spLocks noChangeArrowheads="1"/>
          </p:cNvSpPr>
          <p:nvPr/>
        </p:nvSpPr>
        <p:spPr bwMode="auto">
          <a:xfrm>
            <a:off x="6384925" y="1766888"/>
            <a:ext cx="3127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</a:t>
            </a:r>
          </a:p>
        </p:txBody>
      </p:sp>
      <p:pic>
        <p:nvPicPr>
          <p:cNvPr id="1351686" name="Picture 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53213" y="1219200"/>
            <a:ext cx="266700" cy="438150"/>
          </a:xfrm>
          <a:prstGeom prst="rect">
            <a:avLst/>
          </a:prstGeom>
          <a:noFill/>
        </p:spPr>
      </p:pic>
      <p:pic>
        <p:nvPicPr>
          <p:cNvPr id="1351687" name="Picture 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48638" y="4743450"/>
            <a:ext cx="266700" cy="438150"/>
          </a:xfrm>
          <a:prstGeom prst="rect">
            <a:avLst/>
          </a:prstGeom>
          <a:noFill/>
        </p:spPr>
      </p:pic>
      <p:sp>
        <p:nvSpPr>
          <p:cNvPr id="1351688" name="Text Box 8"/>
          <p:cNvSpPr txBox="1">
            <a:spLocks noChangeArrowheads="1"/>
          </p:cNvSpPr>
          <p:nvPr/>
        </p:nvSpPr>
        <p:spPr bwMode="auto">
          <a:xfrm>
            <a:off x="7461250" y="4572000"/>
            <a:ext cx="4397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20</a:t>
            </a:r>
          </a:p>
        </p:txBody>
      </p:sp>
      <p:pic>
        <p:nvPicPr>
          <p:cNvPr id="1351689" name="Picture 9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48338" y="6267450"/>
            <a:ext cx="266700" cy="438150"/>
          </a:xfrm>
          <a:prstGeom prst="rect">
            <a:avLst/>
          </a:prstGeom>
          <a:noFill/>
        </p:spPr>
      </p:pic>
      <p:sp>
        <p:nvSpPr>
          <p:cNvPr id="1351690" name="Text Box 10"/>
          <p:cNvSpPr txBox="1">
            <a:spLocks noChangeArrowheads="1"/>
          </p:cNvSpPr>
          <p:nvPr/>
        </p:nvSpPr>
        <p:spPr bwMode="auto">
          <a:xfrm>
            <a:off x="5614988" y="57150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32</a:t>
            </a:r>
          </a:p>
        </p:txBody>
      </p:sp>
      <p:sp>
        <p:nvSpPr>
          <p:cNvPr id="1351691" name="Text Box 11"/>
          <p:cNvSpPr txBox="1">
            <a:spLocks noChangeArrowheads="1"/>
          </p:cNvSpPr>
          <p:nvPr/>
        </p:nvSpPr>
        <p:spPr bwMode="auto">
          <a:xfrm>
            <a:off x="4605338" y="55768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35</a:t>
            </a:r>
          </a:p>
        </p:txBody>
      </p:sp>
      <p:pic>
        <p:nvPicPr>
          <p:cNvPr id="1351692" name="Picture 12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57738" y="6115050"/>
            <a:ext cx="266700" cy="438150"/>
          </a:xfrm>
          <a:prstGeom prst="rect">
            <a:avLst/>
          </a:prstGeom>
          <a:noFill/>
        </p:spPr>
      </p:pic>
      <p:sp>
        <p:nvSpPr>
          <p:cNvPr id="1351693" name="Text Box 13"/>
          <p:cNvSpPr txBox="1">
            <a:spLocks noChangeArrowheads="1"/>
          </p:cNvSpPr>
          <p:nvPr/>
        </p:nvSpPr>
        <p:spPr bwMode="auto">
          <a:xfrm>
            <a:off x="7119938" y="2224088"/>
            <a:ext cx="3095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8</a:t>
            </a:r>
          </a:p>
        </p:txBody>
      </p:sp>
      <p:sp>
        <p:nvSpPr>
          <p:cNvPr id="1351694" name="Text Box 14"/>
          <p:cNvSpPr txBox="1">
            <a:spLocks noChangeArrowheads="1"/>
          </p:cNvSpPr>
          <p:nvPr/>
        </p:nvSpPr>
        <p:spPr bwMode="auto">
          <a:xfrm>
            <a:off x="7729538" y="35956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15</a:t>
            </a:r>
          </a:p>
        </p:txBody>
      </p:sp>
      <p:sp>
        <p:nvSpPr>
          <p:cNvPr id="1351695" name="Text Box 15"/>
          <p:cNvSpPr txBox="1">
            <a:spLocks noChangeArrowheads="1"/>
          </p:cNvSpPr>
          <p:nvPr/>
        </p:nvSpPr>
        <p:spPr bwMode="auto">
          <a:xfrm>
            <a:off x="3767138" y="4495800"/>
            <a:ext cx="4365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44</a:t>
            </a:r>
          </a:p>
        </p:txBody>
      </p:sp>
      <p:sp>
        <p:nvSpPr>
          <p:cNvPr id="1351696" name="Text Box 16"/>
          <p:cNvSpPr txBox="1">
            <a:spLocks noChangeArrowheads="1"/>
          </p:cNvSpPr>
          <p:nvPr/>
        </p:nvSpPr>
        <p:spPr bwMode="auto">
          <a:xfrm>
            <a:off x="4548188" y="20574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58</a:t>
            </a:r>
          </a:p>
        </p:txBody>
      </p:sp>
      <p:pic>
        <p:nvPicPr>
          <p:cNvPr id="1351697" name="Picture 1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48038" y="4648200"/>
            <a:ext cx="266700" cy="438150"/>
          </a:xfrm>
          <a:prstGeom prst="rect">
            <a:avLst/>
          </a:prstGeom>
          <a:noFill/>
        </p:spPr>
      </p:pic>
      <p:pic>
        <p:nvPicPr>
          <p:cNvPr id="1351698" name="Picture 18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62438" y="1524000"/>
            <a:ext cx="266700" cy="438150"/>
          </a:xfrm>
          <a:prstGeom prst="rect">
            <a:avLst/>
          </a:prstGeom>
          <a:noFill/>
        </p:spPr>
      </p:pic>
      <p:sp>
        <p:nvSpPr>
          <p:cNvPr id="1351699" name="Line 19"/>
          <p:cNvSpPr>
            <a:spLocks noChangeShapeType="1"/>
          </p:cNvSpPr>
          <p:nvPr/>
        </p:nvSpPr>
        <p:spPr bwMode="auto">
          <a:xfrm flipV="1">
            <a:off x="3690938" y="47244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700" name="Line 20"/>
          <p:cNvSpPr>
            <a:spLocks noChangeShapeType="1"/>
          </p:cNvSpPr>
          <p:nvPr/>
        </p:nvSpPr>
        <p:spPr bwMode="auto">
          <a:xfrm>
            <a:off x="4519613" y="1963738"/>
            <a:ext cx="92075" cy="120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51701" name="Picture 21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62938" y="3505200"/>
            <a:ext cx="266700" cy="438150"/>
          </a:xfrm>
          <a:prstGeom prst="rect">
            <a:avLst/>
          </a:prstGeom>
          <a:noFill/>
        </p:spPr>
      </p:pic>
      <p:sp>
        <p:nvSpPr>
          <p:cNvPr id="1351702" name="Line 22"/>
          <p:cNvSpPr>
            <a:spLocks noChangeShapeType="1"/>
          </p:cNvSpPr>
          <p:nvPr/>
        </p:nvSpPr>
        <p:spPr bwMode="auto">
          <a:xfrm flipV="1">
            <a:off x="4910138" y="5867400"/>
            <a:ext cx="762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703" name="Line 23"/>
          <p:cNvSpPr>
            <a:spLocks noChangeShapeType="1"/>
          </p:cNvSpPr>
          <p:nvPr/>
        </p:nvSpPr>
        <p:spPr bwMode="auto">
          <a:xfrm flipV="1">
            <a:off x="5824538" y="6096000"/>
            <a:ext cx="1587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704" name="Line 24"/>
          <p:cNvSpPr>
            <a:spLocks noChangeShapeType="1"/>
          </p:cNvSpPr>
          <p:nvPr/>
        </p:nvSpPr>
        <p:spPr bwMode="auto">
          <a:xfrm flipH="1" flipV="1">
            <a:off x="7881938" y="48006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705" name="Line 25"/>
          <p:cNvSpPr>
            <a:spLocks noChangeShapeType="1"/>
          </p:cNvSpPr>
          <p:nvPr/>
        </p:nvSpPr>
        <p:spPr bwMode="auto">
          <a:xfrm flipH="1">
            <a:off x="8110538" y="3733800"/>
            <a:ext cx="152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706" name="Line 26"/>
          <p:cNvSpPr>
            <a:spLocks noChangeShapeType="1"/>
          </p:cNvSpPr>
          <p:nvPr/>
        </p:nvSpPr>
        <p:spPr bwMode="auto">
          <a:xfrm flipV="1">
            <a:off x="7396163" y="2200275"/>
            <a:ext cx="112712" cy="1047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51707" name="Picture 2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75550" y="1905000"/>
            <a:ext cx="268288" cy="438150"/>
          </a:xfrm>
          <a:prstGeom prst="rect">
            <a:avLst/>
          </a:prstGeom>
          <a:noFill/>
        </p:spPr>
      </p:pic>
      <p:sp>
        <p:nvSpPr>
          <p:cNvPr id="1351708" name="Line 28"/>
          <p:cNvSpPr>
            <a:spLocks noChangeShapeType="1"/>
          </p:cNvSpPr>
          <p:nvPr/>
        </p:nvSpPr>
        <p:spPr bwMode="auto">
          <a:xfrm rot="3575902">
            <a:off x="6584950" y="1662113"/>
            <a:ext cx="92075" cy="120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" name="Group 29"/>
          <p:cNvGrpSpPr>
            <a:grpSpLocks/>
          </p:cNvGrpSpPr>
          <p:nvPr/>
        </p:nvGrpSpPr>
        <p:grpSpPr bwMode="auto">
          <a:xfrm>
            <a:off x="3273425" y="1336675"/>
            <a:ext cx="5089525" cy="5133975"/>
            <a:chOff x="1930" y="844"/>
            <a:chExt cx="3210" cy="3240"/>
          </a:xfrm>
        </p:grpSpPr>
        <p:sp>
          <p:nvSpPr>
            <p:cNvPr id="1351710" name="Freeform 30"/>
            <p:cNvSpPr>
              <a:spLocks/>
            </p:cNvSpPr>
            <p:nvPr/>
          </p:nvSpPr>
          <p:spPr bwMode="auto">
            <a:xfrm>
              <a:off x="2788" y="844"/>
              <a:ext cx="1200" cy="168"/>
            </a:xfrm>
            <a:custGeom>
              <a:avLst/>
              <a:gdLst/>
              <a:ahLst/>
              <a:cxnLst>
                <a:cxn ang="0">
                  <a:pos x="0" y="168"/>
                </a:cxn>
                <a:cxn ang="0">
                  <a:pos x="432" y="24"/>
                </a:cxn>
                <a:cxn ang="0">
                  <a:pos x="960" y="24"/>
                </a:cxn>
                <a:cxn ang="0">
                  <a:pos x="1200" y="72"/>
                </a:cxn>
              </a:cxnLst>
              <a:rect l="0" t="0" r="r" b="b"/>
              <a:pathLst>
                <a:path w="1200" h="168">
                  <a:moveTo>
                    <a:pt x="0" y="168"/>
                  </a:moveTo>
                  <a:cubicBezTo>
                    <a:pt x="136" y="108"/>
                    <a:pt x="272" y="48"/>
                    <a:pt x="432" y="24"/>
                  </a:cubicBezTo>
                  <a:cubicBezTo>
                    <a:pt x="592" y="0"/>
                    <a:pt x="832" y="16"/>
                    <a:pt x="960" y="24"/>
                  </a:cubicBezTo>
                  <a:cubicBezTo>
                    <a:pt x="1088" y="32"/>
                    <a:pt x="1144" y="52"/>
                    <a:pt x="1200" y="72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1711" name="Freeform 31"/>
            <p:cNvSpPr>
              <a:spLocks/>
            </p:cNvSpPr>
            <p:nvPr/>
          </p:nvSpPr>
          <p:spPr bwMode="auto">
            <a:xfrm>
              <a:off x="4276" y="964"/>
              <a:ext cx="336" cy="24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2" y="96"/>
                </a:cxn>
                <a:cxn ang="0">
                  <a:pos x="336" y="240"/>
                </a:cxn>
              </a:cxnLst>
              <a:rect l="0" t="0" r="r" b="b"/>
              <a:pathLst>
                <a:path w="336" h="240">
                  <a:moveTo>
                    <a:pt x="0" y="0"/>
                  </a:moveTo>
                  <a:cubicBezTo>
                    <a:pt x="68" y="28"/>
                    <a:pt x="136" y="56"/>
                    <a:pt x="192" y="96"/>
                  </a:cubicBezTo>
                  <a:cubicBezTo>
                    <a:pt x="248" y="136"/>
                    <a:pt x="292" y="188"/>
                    <a:pt x="336" y="240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1712" name="Freeform 32"/>
            <p:cNvSpPr>
              <a:spLocks/>
            </p:cNvSpPr>
            <p:nvPr/>
          </p:nvSpPr>
          <p:spPr bwMode="auto">
            <a:xfrm>
              <a:off x="4852" y="1492"/>
              <a:ext cx="288" cy="62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2" y="240"/>
                </a:cxn>
                <a:cxn ang="0">
                  <a:pos x="288" y="624"/>
                </a:cxn>
              </a:cxnLst>
              <a:rect l="0" t="0" r="r" b="b"/>
              <a:pathLst>
                <a:path w="288" h="624">
                  <a:moveTo>
                    <a:pt x="0" y="0"/>
                  </a:moveTo>
                  <a:cubicBezTo>
                    <a:pt x="72" y="68"/>
                    <a:pt x="144" y="136"/>
                    <a:pt x="192" y="240"/>
                  </a:cubicBezTo>
                  <a:cubicBezTo>
                    <a:pt x="240" y="344"/>
                    <a:pt x="264" y="484"/>
                    <a:pt x="288" y="624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1713" name="Freeform 33"/>
            <p:cNvSpPr>
              <a:spLocks/>
            </p:cNvSpPr>
            <p:nvPr/>
          </p:nvSpPr>
          <p:spPr bwMode="auto">
            <a:xfrm>
              <a:off x="5072" y="2596"/>
              <a:ext cx="68" cy="340"/>
            </a:xfrm>
            <a:custGeom>
              <a:avLst/>
              <a:gdLst/>
              <a:ahLst/>
              <a:cxnLst>
                <a:cxn ang="0">
                  <a:pos x="68" y="0"/>
                </a:cxn>
                <a:cxn ang="0">
                  <a:pos x="40" y="204"/>
                </a:cxn>
                <a:cxn ang="0">
                  <a:pos x="0" y="340"/>
                </a:cxn>
              </a:cxnLst>
              <a:rect l="0" t="0" r="r" b="b"/>
              <a:pathLst>
                <a:path w="68" h="340">
                  <a:moveTo>
                    <a:pt x="68" y="0"/>
                  </a:moveTo>
                  <a:cubicBezTo>
                    <a:pt x="59" y="73"/>
                    <a:pt x="51" y="147"/>
                    <a:pt x="40" y="204"/>
                  </a:cubicBezTo>
                  <a:cubicBezTo>
                    <a:pt x="29" y="261"/>
                    <a:pt x="14" y="300"/>
                    <a:pt x="0" y="340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1714" name="Freeform 34"/>
            <p:cNvSpPr>
              <a:spLocks/>
            </p:cNvSpPr>
            <p:nvPr/>
          </p:nvSpPr>
          <p:spPr bwMode="auto">
            <a:xfrm>
              <a:off x="3760" y="3268"/>
              <a:ext cx="1188" cy="767"/>
            </a:xfrm>
            <a:custGeom>
              <a:avLst/>
              <a:gdLst/>
              <a:ahLst/>
              <a:cxnLst>
                <a:cxn ang="0">
                  <a:pos x="1188" y="0"/>
                </a:cxn>
                <a:cxn ang="0">
                  <a:pos x="824" y="460"/>
                </a:cxn>
                <a:cxn ang="0">
                  <a:pos x="320" y="716"/>
                </a:cxn>
                <a:cxn ang="0">
                  <a:pos x="0" y="764"/>
                </a:cxn>
              </a:cxnLst>
              <a:rect l="0" t="0" r="r" b="b"/>
              <a:pathLst>
                <a:path w="1188" h="767">
                  <a:moveTo>
                    <a:pt x="1188" y="0"/>
                  </a:moveTo>
                  <a:cubicBezTo>
                    <a:pt x="1078" y="170"/>
                    <a:pt x="969" y="341"/>
                    <a:pt x="824" y="460"/>
                  </a:cubicBezTo>
                  <a:cubicBezTo>
                    <a:pt x="679" y="579"/>
                    <a:pt x="457" y="665"/>
                    <a:pt x="320" y="716"/>
                  </a:cubicBezTo>
                  <a:cubicBezTo>
                    <a:pt x="183" y="767"/>
                    <a:pt x="91" y="765"/>
                    <a:pt x="0" y="764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1715" name="Freeform 35"/>
            <p:cNvSpPr>
              <a:spLocks/>
            </p:cNvSpPr>
            <p:nvPr/>
          </p:nvSpPr>
          <p:spPr bwMode="auto">
            <a:xfrm>
              <a:off x="1930" y="1216"/>
              <a:ext cx="542" cy="1620"/>
            </a:xfrm>
            <a:custGeom>
              <a:avLst/>
              <a:gdLst/>
              <a:ahLst/>
              <a:cxnLst>
                <a:cxn ang="0">
                  <a:pos x="90" y="1620"/>
                </a:cxn>
                <a:cxn ang="0">
                  <a:pos x="6" y="1136"/>
                </a:cxn>
                <a:cxn ang="0">
                  <a:pos x="126" y="520"/>
                </a:cxn>
                <a:cxn ang="0">
                  <a:pos x="542" y="0"/>
                </a:cxn>
              </a:cxnLst>
              <a:rect l="0" t="0" r="r" b="b"/>
              <a:pathLst>
                <a:path w="542" h="1620">
                  <a:moveTo>
                    <a:pt x="90" y="1620"/>
                  </a:moveTo>
                  <a:cubicBezTo>
                    <a:pt x="45" y="1469"/>
                    <a:pt x="0" y="1319"/>
                    <a:pt x="6" y="1136"/>
                  </a:cubicBezTo>
                  <a:cubicBezTo>
                    <a:pt x="12" y="953"/>
                    <a:pt x="37" y="709"/>
                    <a:pt x="126" y="520"/>
                  </a:cubicBezTo>
                  <a:cubicBezTo>
                    <a:pt x="215" y="331"/>
                    <a:pt x="378" y="165"/>
                    <a:pt x="542" y="0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1716" name="Freeform 36"/>
            <p:cNvSpPr>
              <a:spLocks/>
            </p:cNvSpPr>
            <p:nvPr/>
          </p:nvSpPr>
          <p:spPr bwMode="auto">
            <a:xfrm>
              <a:off x="2164" y="3268"/>
              <a:ext cx="624" cy="624"/>
            </a:xfrm>
            <a:custGeom>
              <a:avLst/>
              <a:gdLst/>
              <a:ahLst/>
              <a:cxnLst>
                <a:cxn ang="0">
                  <a:pos x="624" y="624"/>
                </a:cxn>
                <a:cxn ang="0">
                  <a:pos x="288" y="384"/>
                </a:cxn>
                <a:cxn ang="0">
                  <a:pos x="0" y="0"/>
                </a:cxn>
              </a:cxnLst>
              <a:rect l="0" t="0" r="r" b="b"/>
              <a:pathLst>
                <a:path w="624" h="624">
                  <a:moveTo>
                    <a:pt x="624" y="624"/>
                  </a:moveTo>
                  <a:cubicBezTo>
                    <a:pt x="508" y="556"/>
                    <a:pt x="392" y="488"/>
                    <a:pt x="288" y="384"/>
                  </a:cubicBezTo>
                  <a:cubicBezTo>
                    <a:pt x="184" y="280"/>
                    <a:pt x="92" y="140"/>
                    <a:pt x="0" y="0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1717" name="Line 37"/>
            <p:cNvSpPr>
              <a:spLocks noChangeShapeType="1"/>
            </p:cNvSpPr>
            <p:nvPr/>
          </p:nvSpPr>
          <p:spPr bwMode="auto">
            <a:xfrm flipH="1" flipV="1">
              <a:off x="3076" y="3988"/>
              <a:ext cx="384" cy="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6697663" y="6488668"/>
            <a:ext cx="24503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Example from Ion </a:t>
            </a:r>
            <a:r>
              <a:rPr lang="en-US" dirty="0" err="1" smtClean="0"/>
              <a:t>Stoica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Remember Consistent Hashing?</a:t>
            </a:r>
            <a:endParaRPr lang="en-US" dirty="0"/>
          </a:p>
        </p:txBody>
      </p:sp>
      <p:sp>
        <p:nvSpPr>
          <p:cNvPr id="13516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6200" y="1447800"/>
            <a:ext cx="3276600" cy="4724400"/>
          </a:xfrm>
        </p:spPr>
        <p:txBody>
          <a:bodyPr/>
          <a:lstStyle/>
          <a:p>
            <a:pPr marL="342900" indent="-342900"/>
            <a:r>
              <a:rPr lang="en-US" sz="2000" dirty="0" smtClean="0"/>
              <a:t>But each node only knows about a small number of other nodes (so far only their successors)</a:t>
            </a:r>
            <a:endParaRPr lang="en-US" sz="2000" dirty="0"/>
          </a:p>
        </p:txBody>
      </p:sp>
      <p:sp>
        <p:nvSpPr>
          <p:cNvPr id="1351684" name="Oval 4"/>
          <p:cNvSpPr>
            <a:spLocks noChangeArrowheads="1"/>
          </p:cNvSpPr>
          <p:nvPr/>
        </p:nvSpPr>
        <p:spPr bwMode="auto">
          <a:xfrm>
            <a:off x="3538538" y="1600200"/>
            <a:ext cx="4648200" cy="457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685" name="Text Box 5"/>
          <p:cNvSpPr txBox="1">
            <a:spLocks noChangeArrowheads="1"/>
          </p:cNvSpPr>
          <p:nvPr/>
        </p:nvSpPr>
        <p:spPr bwMode="auto">
          <a:xfrm>
            <a:off x="6384925" y="1766888"/>
            <a:ext cx="3127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</a:t>
            </a:r>
          </a:p>
        </p:txBody>
      </p:sp>
      <p:pic>
        <p:nvPicPr>
          <p:cNvPr id="1351686" name="Picture 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53213" y="1219200"/>
            <a:ext cx="266700" cy="438150"/>
          </a:xfrm>
          <a:prstGeom prst="rect">
            <a:avLst/>
          </a:prstGeom>
          <a:noFill/>
        </p:spPr>
      </p:pic>
      <p:pic>
        <p:nvPicPr>
          <p:cNvPr id="1351687" name="Picture 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48638" y="4743450"/>
            <a:ext cx="266700" cy="438150"/>
          </a:xfrm>
          <a:prstGeom prst="rect">
            <a:avLst/>
          </a:prstGeom>
          <a:noFill/>
        </p:spPr>
      </p:pic>
      <p:sp>
        <p:nvSpPr>
          <p:cNvPr id="1351688" name="Text Box 8"/>
          <p:cNvSpPr txBox="1">
            <a:spLocks noChangeArrowheads="1"/>
          </p:cNvSpPr>
          <p:nvPr/>
        </p:nvSpPr>
        <p:spPr bwMode="auto">
          <a:xfrm>
            <a:off x="7461250" y="4572000"/>
            <a:ext cx="4397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20</a:t>
            </a:r>
          </a:p>
        </p:txBody>
      </p:sp>
      <p:pic>
        <p:nvPicPr>
          <p:cNvPr id="1351689" name="Picture 9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48338" y="6267450"/>
            <a:ext cx="266700" cy="438150"/>
          </a:xfrm>
          <a:prstGeom prst="rect">
            <a:avLst/>
          </a:prstGeom>
          <a:noFill/>
        </p:spPr>
      </p:pic>
      <p:sp>
        <p:nvSpPr>
          <p:cNvPr id="1351690" name="Text Box 10"/>
          <p:cNvSpPr txBox="1">
            <a:spLocks noChangeArrowheads="1"/>
          </p:cNvSpPr>
          <p:nvPr/>
        </p:nvSpPr>
        <p:spPr bwMode="auto">
          <a:xfrm>
            <a:off x="5614988" y="57150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32</a:t>
            </a:r>
          </a:p>
        </p:txBody>
      </p:sp>
      <p:sp>
        <p:nvSpPr>
          <p:cNvPr id="1351691" name="Text Box 11"/>
          <p:cNvSpPr txBox="1">
            <a:spLocks noChangeArrowheads="1"/>
          </p:cNvSpPr>
          <p:nvPr/>
        </p:nvSpPr>
        <p:spPr bwMode="auto">
          <a:xfrm>
            <a:off x="4605338" y="55768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35</a:t>
            </a:r>
          </a:p>
        </p:txBody>
      </p:sp>
      <p:pic>
        <p:nvPicPr>
          <p:cNvPr id="1351692" name="Picture 12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57738" y="6115050"/>
            <a:ext cx="266700" cy="438150"/>
          </a:xfrm>
          <a:prstGeom prst="rect">
            <a:avLst/>
          </a:prstGeom>
          <a:noFill/>
        </p:spPr>
      </p:pic>
      <p:sp>
        <p:nvSpPr>
          <p:cNvPr id="1351693" name="Text Box 13"/>
          <p:cNvSpPr txBox="1">
            <a:spLocks noChangeArrowheads="1"/>
          </p:cNvSpPr>
          <p:nvPr/>
        </p:nvSpPr>
        <p:spPr bwMode="auto">
          <a:xfrm>
            <a:off x="7119938" y="2224088"/>
            <a:ext cx="3095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8</a:t>
            </a:r>
          </a:p>
        </p:txBody>
      </p:sp>
      <p:sp>
        <p:nvSpPr>
          <p:cNvPr id="1351694" name="Text Box 14"/>
          <p:cNvSpPr txBox="1">
            <a:spLocks noChangeArrowheads="1"/>
          </p:cNvSpPr>
          <p:nvPr/>
        </p:nvSpPr>
        <p:spPr bwMode="auto">
          <a:xfrm>
            <a:off x="7729538" y="35956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15</a:t>
            </a:r>
          </a:p>
        </p:txBody>
      </p:sp>
      <p:sp>
        <p:nvSpPr>
          <p:cNvPr id="1351695" name="Text Box 15"/>
          <p:cNvSpPr txBox="1">
            <a:spLocks noChangeArrowheads="1"/>
          </p:cNvSpPr>
          <p:nvPr/>
        </p:nvSpPr>
        <p:spPr bwMode="auto">
          <a:xfrm>
            <a:off x="3767138" y="4495800"/>
            <a:ext cx="4365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44</a:t>
            </a:r>
          </a:p>
        </p:txBody>
      </p:sp>
      <p:sp>
        <p:nvSpPr>
          <p:cNvPr id="1351696" name="Text Box 16"/>
          <p:cNvSpPr txBox="1">
            <a:spLocks noChangeArrowheads="1"/>
          </p:cNvSpPr>
          <p:nvPr/>
        </p:nvSpPr>
        <p:spPr bwMode="auto">
          <a:xfrm>
            <a:off x="4548188" y="20574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58</a:t>
            </a:r>
          </a:p>
        </p:txBody>
      </p:sp>
      <p:pic>
        <p:nvPicPr>
          <p:cNvPr id="1351697" name="Picture 1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48038" y="4648200"/>
            <a:ext cx="266700" cy="438150"/>
          </a:xfrm>
          <a:prstGeom prst="rect">
            <a:avLst/>
          </a:prstGeom>
          <a:noFill/>
        </p:spPr>
      </p:pic>
      <p:pic>
        <p:nvPicPr>
          <p:cNvPr id="1351698" name="Picture 18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62438" y="1524000"/>
            <a:ext cx="266700" cy="438150"/>
          </a:xfrm>
          <a:prstGeom prst="rect">
            <a:avLst/>
          </a:prstGeom>
          <a:noFill/>
        </p:spPr>
      </p:pic>
      <p:sp>
        <p:nvSpPr>
          <p:cNvPr id="1351699" name="Line 19"/>
          <p:cNvSpPr>
            <a:spLocks noChangeShapeType="1"/>
          </p:cNvSpPr>
          <p:nvPr/>
        </p:nvSpPr>
        <p:spPr bwMode="auto">
          <a:xfrm flipV="1">
            <a:off x="3690938" y="47244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700" name="Line 20"/>
          <p:cNvSpPr>
            <a:spLocks noChangeShapeType="1"/>
          </p:cNvSpPr>
          <p:nvPr/>
        </p:nvSpPr>
        <p:spPr bwMode="auto">
          <a:xfrm>
            <a:off x="4519613" y="1963738"/>
            <a:ext cx="92075" cy="120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51701" name="Picture 21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62938" y="3505200"/>
            <a:ext cx="266700" cy="438150"/>
          </a:xfrm>
          <a:prstGeom prst="rect">
            <a:avLst/>
          </a:prstGeom>
          <a:noFill/>
        </p:spPr>
      </p:pic>
      <p:sp>
        <p:nvSpPr>
          <p:cNvPr id="1351702" name="Line 22"/>
          <p:cNvSpPr>
            <a:spLocks noChangeShapeType="1"/>
          </p:cNvSpPr>
          <p:nvPr/>
        </p:nvSpPr>
        <p:spPr bwMode="auto">
          <a:xfrm flipV="1">
            <a:off x="4910138" y="5867400"/>
            <a:ext cx="762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703" name="Line 23"/>
          <p:cNvSpPr>
            <a:spLocks noChangeShapeType="1"/>
          </p:cNvSpPr>
          <p:nvPr/>
        </p:nvSpPr>
        <p:spPr bwMode="auto">
          <a:xfrm flipV="1">
            <a:off x="5824538" y="6096000"/>
            <a:ext cx="1587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704" name="Line 24"/>
          <p:cNvSpPr>
            <a:spLocks noChangeShapeType="1"/>
          </p:cNvSpPr>
          <p:nvPr/>
        </p:nvSpPr>
        <p:spPr bwMode="auto">
          <a:xfrm flipH="1" flipV="1">
            <a:off x="7881938" y="48006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705" name="Line 25"/>
          <p:cNvSpPr>
            <a:spLocks noChangeShapeType="1"/>
          </p:cNvSpPr>
          <p:nvPr/>
        </p:nvSpPr>
        <p:spPr bwMode="auto">
          <a:xfrm flipH="1">
            <a:off x="8110538" y="3733800"/>
            <a:ext cx="152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706" name="Line 26"/>
          <p:cNvSpPr>
            <a:spLocks noChangeShapeType="1"/>
          </p:cNvSpPr>
          <p:nvPr/>
        </p:nvSpPr>
        <p:spPr bwMode="auto">
          <a:xfrm flipV="1">
            <a:off x="7396163" y="2200275"/>
            <a:ext cx="112712" cy="1047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51707" name="Picture 2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75550" y="1905000"/>
            <a:ext cx="268288" cy="438150"/>
          </a:xfrm>
          <a:prstGeom prst="rect">
            <a:avLst/>
          </a:prstGeom>
          <a:noFill/>
        </p:spPr>
      </p:pic>
      <p:sp>
        <p:nvSpPr>
          <p:cNvPr id="1351708" name="Line 28"/>
          <p:cNvSpPr>
            <a:spLocks noChangeShapeType="1"/>
          </p:cNvSpPr>
          <p:nvPr/>
        </p:nvSpPr>
        <p:spPr bwMode="auto">
          <a:xfrm rot="3575902">
            <a:off x="6584950" y="1662113"/>
            <a:ext cx="92075" cy="120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" name="Group 29"/>
          <p:cNvGrpSpPr>
            <a:grpSpLocks/>
          </p:cNvGrpSpPr>
          <p:nvPr/>
        </p:nvGrpSpPr>
        <p:grpSpPr bwMode="auto">
          <a:xfrm>
            <a:off x="3273425" y="1336675"/>
            <a:ext cx="5089525" cy="5133975"/>
            <a:chOff x="1930" y="844"/>
            <a:chExt cx="3210" cy="3240"/>
          </a:xfrm>
        </p:grpSpPr>
        <p:sp>
          <p:nvSpPr>
            <p:cNvPr id="1351710" name="Freeform 30"/>
            <p:cNvSpPr>
              <a:spLocks/>
            </p:cNvSpPr>
            <p:nvPr/>
          </p:nvSpPr>
          <p:spPr bwMode="auto">
            <a:xfrm>
              <a:off x="2788" y="844"/>
              <a:ext cx="1200" cy="168"/>
            </a:xfrm>
            <a:custGeom>
              <a:avLst/>
              <a:gdLst/>
              <a:ahLst/>
              <a:cxnLst>
                <a:cxn ang="0">
                  <a:pos x="0" y="168"/>
                </a:cxn>
                <a:cxn ang="0">
                  <a:pos x="432" y="24"/>
                </a:cxn>
                <a:cxn ang="0">
                  <a:pos x="960" y="24"/>
                </a:cxn>
                <a:cxn ang="0">
                  <a:pos x="1200" y="72"/>
                </a:cxn>
              </a:cxnLst>
              <a:rect l="0" t="0" r="r" b="b"/>
              <a:pathLst>
                <a:path w="1200" h="168">
                  <a:moveTo>
                    <a:pt x="0" y="168"/>
                  </a:moveTo>
                  <a:cubicBezTo>
                    <a:pt x="136" y="108"/>
                    <a:pt x="272" y="48"/>
                    <a:pt x="432" y="24"/>
                  </a:cubicBezTo>
                  <a:cubicBezTo>
                    <a:pt x="592" y="0"/>
                    <a:pt x="832" y="16"/>
                    <a:pt x="960" y="24"/>
                  </a:cubicBezTo>
                  <a:cubicBezTo>
                    <a:pt x="1088" y="32"/>
                    <a:pt x="1144" y="52"/>
                    <a:pt x="1200" y="72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1711" name="Freeform 31"/>
            <p:cNvSpPr>
              <a:spLocks/>
            </p:cNvSpPr>
            <p:nvPr/>
          </p:nvSpPr>
          <p:spPr bwMode="auto">
            <a:xfrm>
              <a:off x="4276" y="964"/>
              <a:ext cx="336" cy="24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2" y="96"/>
                </a:cxn>
                <a:cxn ang="0">
                  <a:pos x="336" y="240"/>
                </a:cxn>
              </a:cxnLst>
              <a:rect l="0" t="0" r="r" b="b"/>
              <a:pathLst>
                <a:path w="336" h="240">
                  <a:moveTo>
                    <a:pt x="0" y="0"/>
                  </a:moveTo>
                  <a:cubicBezTo>
                    <a:pt x="68" y="28"/>
                    <a:pt x="136" y="56"/>
                    <a:pt x="192" y="96"/>
                  </a:cubicBezTo>
                  <a:cubicBezTo>
                    <a:pt x="248" y="136"/>
                    <a:pt x="292" y="188"/>
                    <a:pt x="336" y="240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1712" name="Freeform 32"/>
            <p:cNvSpPr>
              <a:spLocks/>
            </p:cNvSpPr>
            <p:nvPr/>
          </p:nvSpPr>
          <p:spPr bwMode="auto">
            <a:xfrm>
              <a:off x="4852" y="1492"/>
              <a:ext cx="288" cy="62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2" y="240"/>
                </a:cxn>
                <a:cxn ang="0">
                  <a:pos x="288" y="624"/>
                </a:cxn>
              </a:cxnLst>
              <a:rect l="0" t="0" r="r" b="b"/>
              <a:pathLst>
                <a:path w="288" h="624">
                  <a:moveTo>
                    <a:pt x="0" y="0"/>
                  </a:moveTo>
                  <a:cubicBezTo>
                    <a:pt x="72" y="68"/>
                    <a:pt x="144" y="136"/>
                    <a:pt x="192" y="240"/>
                  </a:cubicBezTo>
                  <a:cubicBezTo>
                    <a:pt x="240" y="344"/>
                    <a:pt x="264" y="484"/>
                    <a:pt x="288" y="624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1713" name="Freeform 33"/>
            <p:cNvSpPr>
              <a:spLocks/>
            </p:cNvSpPr>
            <p:nvPr/>
          </p:nvSpPr>
          <p:spPr bwMode="auto">
            <a:xfrm>
              <a:off x="5072" y="2596"/>
              <a:ext cx="68" cy="340"/>
            </a:xfrm>
            <a:custGeom>
              <a:avLst/>
              <a:gdLst/>
              <a:ahLst/>
              <a:cxnLst>
                <a:cxn ang="0">
                  <a:pos x="68" y="0"/>
                </a:cxn>
                <a:cxn ang="0">
                  <a:pos x="40" y="204"/>
                </a:cxn>
                <a:cxn ang="0">
                  <a:pos x="0" y="340"/>
                </a:cxn>
              </a:cxnLst>
              <a:rect l="0" t="0" r="r" b="b"/>
              <a:pathLst>
                <a:path w="68" h="340">
                  <a:moveTo>
                    <a:pt x="68" y="0"/>
                  </a:moveTo>
                  <a:cubicBezTo>
                    <a:pt x="59" y="73"/>
                    <a:pt x="51" y="147"/>
                    <a:pt x="40" y="204"/>
                  </a:cubicBezTo>
                  <a:cubicBezTo>
                    <a:pt x="29" y="261"/>
                    <a:pt x="14" y="300"/>
                    <a:pt x="0" y="340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1714" name="Freeform 34"/>
            <p:cNvSpPr>
              <a:spLocks/>
            </p:cNvSpPr>
            <p:nvPr/>
          </p:nvSpPr>
          <p:spPr bwMode="auto">
            <a:xfrm>
              <a:off x="3760" y="3268"/>
              <a:ext cx="1188" cy="767"/>
            </a:xfrm>
            <a:custGeom>
              <a:avLst/>
              <a:gdLst/>
              <a:ahLst/>
              <a:cxnLst>
                <a:cxn ang="0">
                  <a:pos x="1188" y="0"/>
                </a:cxn>
                <a:cxn ang="0">
                  <a:pos x="824" y="460"/>
                </a:cxn>
                <a:cxn ang="0">
                  <a:pos x="320" y="716"/>
                </a:cxn>
                <a:cxn ang="0">
                  <a:pos x="0" y="764"/>
                </a:cxn>
              </a:cxnLst>
              <a:rect l="0" t="0" r="r" b="b"/>
              <a:pathLst>
                <a:path w="1188" h="767">
                  <a:moveTo>
                    <a:pt x="1188" y="0"/>
                  </a:moveTo>
                  <a:cubicBezTo>
                    <a:pt x="1078" y="170"/>
                    <a:pt x="969" y="341"/>
                    <a:pt x="824" y="460"/>
                  </a:cubicBezTo>
                  <a:cubicBezTo>
                    <a:pt x="679" y="579"/>
                    <a:pt x="457" y="665"/>
                    <a:pt x="320" y="716"/>
                  </a:cubicBezTo>
                  <a:cubicBezTo>
                    <a:pt x="183" y="767"/>
                    <a:pt x="91" y="765"/>
                    <a:pt x="0" y="764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1715" name="Freeform 35"/>
            <p:cNvSpPr>
              <a:spLocks/>
            </p:cNvSpPr>
            <p:nvPr/>
          </p:nvSpPr>
          <p:spPr bwMode="auto">
            <a:xfrm>
              <a:off x="1930" y="1216"/>
              <a:ext cx="542" cy="1620"/>
            </a:xfrm>
            <a:custGeom>
              <a:avLst/>
              <a:gdLst/>
              <a:ahLst/>
              <a:cxnLst>
                <a:cxn ang="0">
                  <a:pos x="90" y="1620"/>
                </a:cxn>
                <a:cxn ang="0">
                  <a:pos x="6" y="1136"/>
                </a:cxn>
                <a:cxn ang="0">
                  <a:pos x="126" y="520"/>
                </a:cxn>
                <a:cxn ang="0">
                  <a:pos x="542" y="0"/>
                </a:cxn>
              </a:cxnLst>
              <a:rect l="0" t="0" r="r" b="b"/>
              <a:pathLst>
                <a:path w="542" h="1620">
                  <a:moveTo>
                    <a:pt x="90" y="1620"/>
                  </a:moveTo>
                  <a:cubicBezTo>
                    <a:pt x="45" y="1469"/>
                    <a:pt x="0" y="1319"/>
                    <a:pt x="6" y="1136"/>
                  </a:cubicBezTo>
                  <a:cubicBezTo>
                    <a:pt x="12" y="953"/>
                    <a:pt x="37" y="709"/>
                    <a:pt x="126" y="520"/>
                  </a:cubicBezTo>
                  <a:cubicBezTo>
                    <a:pt x="215" y="331"/>
                    <a:pt x="378" y="165"/>
                    <a:pt x="542" y="0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1716" name="Freeform 36"/>
            <p:cNvSpPr>
              <a:spLocks/>
            </p:cNvSpPr>
            <p:nvPr/>
          </p:nvSpPr>
          <p:spPr bwMode="auto">
            <a:xfrm>
              <a:off x="2164" y="3268"/>
              <a:ext cx="624" cy="624"/>
            </a:xfrm>
            <a:custGeom>
              <a:avLst/>
              <a:gdLst/>
              <a:ahLst/>
              <a:cxnLst>
                <a:cxn ang="0">
                  <a:pos x="624" y="624"/>
                </a:cxn>
                <a:cxn ang="0">
                  <a:pos x="288" y="384"/>
                </a:cxn>
                <a:cxn ang="0">
                  <a:pos x="0" y="0"/>
                </a:cxn>
              </a:cxnLst>
              <a:rect l="0" t="0" r="r" b="b"/>
              <a:pathLst>
                <a:path w="624" h="624">
                  <a:moveTo>
                    <a:pt x="624" y="624"/>
                  </a:moveTo>
                  <a:cubicBezTo>
                    <a:pt x="508" y="556"/>
                    <a:pt x="392" y="488"/>
                    <a:pt x="288" y="384"/>
                  </a:cubicBezTo>
                  <a:cubicBezTo>
                    <a:pt x="184" y="280"/>
                    <a:pt x="92" y="140"/>
                    <a:pt x="0" y="0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1717" name="Line 37"/>
            <p:cNvSpPr>
              <a:spLocks noChangeShapeType="1"/>
            </p:cNvSpPr>
            <p:nvPr/>
          </p:nvSpPr>
          <p:spPr bwMode="auto">
            <a:xfrm flipH="1" flipV="1">
              <a:off x="3076" y="3988"/>
              <a:ext cx="384" cy="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Lookup</a:t>
            </a:r>
          </a:p>
        </p:txBody>
      </p:sp>
      <p:sp>
        <p:nvSpPr>
          <p:cNvPr id="13537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6200" y="1447800"/>
            <a:ext cx="3429000" cy="4724400"/>
          </a:xfrm>
        </p:spPr>
        <p:txBody>
          <a:bodyPr/>
          <a:lstStyle/>
          <a:p>
            <a:pPr marL="342900" indent="-342900"/>
            <a:r>
              <a:rPr lang="en-US" sz="2000" dirty="0"/>
              <a:t>Each node maintains its successor </a:t>
            </a:r>
          </a:p>
          <a:p>
            <a:pPr marL="342900" indent="-342900"/>
            <a:endParaRPr lang="en-US" sz="2000" dirty="0"/>
          </a:p>
          <a:p>
            <a:pPr marL="342900" indent="-342900"/>
            <a:r>
              <a:rPr lang="en-US" sz="2000" dirty="0"/>
              <a:t>Route packet (ID, data) to the node responsible for ID using successor pointers</a:t>
            </a:r>
          </a:p>
        </p:txBody>
      </p:sp>
      <p:sp>
        <p:nvSpPr>
          <p:cNvPr id="1353732" name="Oval 4"/>
          <p:cNvSpPr>
            <a:spLocks noChangeArrowheads="1"/>
          </p:cNvSpPr>
          <p:nvPr/>
        </p:nvSpPr>
        <p:spPr bwMode="auto">
          <a:xfrm>
            <a:off x="3324225" y="1600200"/>
            <a:ext cx="4648200" cy="457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3733" name="Text Box 5"/>
          <p:cNvSpPr txBox="1">
            <a:spLocks noChangeArrowheads="1"/>
          </p:cNvSpPr>
          <p:nvPr/>
        </p:nvSpPr>
        <p:spPr bwMode="auto">
          <a:xfrm>
            <a:off x="6318250" y="16906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</a:t>
            </a:r>
          </a:p>
        </p:txBody>
      </p:sp>
      <p:pic>
        <p:nvPicPr>
          <p:cNvPr id="1353734" name="Picture 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38900" y="1219200"/>
            <a:ext cx="266700" cy="438150"/>
          </a:xfrm>
          <a:prstGeom prst="rect">
            <a:avLst/>
          </a:prstGeom>
          <a:noFill/>
        </p:spPr>
      </p:pic>
      <p:pic>
        <p:nvPicPr>
          <p:cNvPr id="1353735" name="Picture 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34325" y="4743450"/>
            <a:ext cx="266700" cy="438150"/>
          </a:xfrm>
          <a:prstGeom prst="rect">
            <a:avLst/>
          </a:prstGeom>
          <a:noFill/>
        </p:spPr>
      </p:pic>
      <p:sp>
        <p:nvSpPr>
          <p:cNvPr id="1353736" name="Text Box 8"/>
          <p:cNvSpPr txBox="1">
            <a:spLocks noChangeArrowheads="1"/>
          </p:cNvSpPr>
          <p:nvPr/>
        </p:nvSpPr>
        <p:spPr bwMode="auto">
          <a:xfrm>
            <a:off x="7248525" y="45720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20</a:t>
            </a:r>
          </a:p>
        </p:txBody>
      </p:sp>
      <p:pic>
        <p:nvPicPr>
          <p:cNvPr id="1353737" name="Picture 9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34025" y="6267450"/>
            <a:ext cx="266700" cy="438150"/>
          </a:xfrm>
          <a:prstGeom prst="rect">
            <a:avLst/>
          </a:prstGeom>
          <a:noFill/>
        </p:spPr>
      </p:pic>
      <p:sp>
        <p:nvSpPr>
          <p:cNvPr id="1353738" name="Text Box 10"/>
          <p:cNvSpPr txBox="1">
            <a:spLocks noChangeArrowheads="1"/>
          </p:cNvSpPr>
          <p:nvPr/>
        </p:nvSpPr>
        <p:spPr bwMode="auto">
          <a:xfrm>
            <a:off x="5400675" y="57150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32</a:t>
            </a:r>
          </a:p>
        </p:txBody>
      </p:sp>
      <p:sp>
        <p:nvSpPr>
          <p:cNvPr id="1353739" name="Text Box 11"/>
          <p:cNvSpPr txBox="1">
            <a:spLocks noChangeArrowheads="1"/>
          </p:cNvSpPr>
          <p:nvPr/>
        </p:nvSpPr>
        <p:spPr bwMode="auto">
          <a:xfrm>
            <a:off x="4391025" y="55768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35</a:t>
            </a:r>
          </a:p>
        </p:txBody>
      </p:sp>
      <p:pic>
        <p:nvPicPr>
          <p:cNvPr id="1353740" name="Picture 12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43425" y="6115050"/>
            <a:ext cx="266700" cy="438150"/>
          </a:xfrm>
          <a:prstGeom prst="rect">
            <a:avLst/>
          </a:prstGeom>
          <a:noFill/>
        </p:spPr>
      </p:pic>
      <p:sp>
        <p:nvSpPr>
          <p:cNvPr id="1353741" name="Text Box 13"/>
          <p:cNvSpPr txBox="1">
            <a:spLocks noChangeArrowheads="1"/>
          </p:cNvSpPr>
          <p:nvPr/>
        </p:nvSpPr>
        <p:spPr bwMode="auto">
          <a:xfrm>
            <a:off x="6905625" y="22240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8</a:t>
            </a:r>
          </a:p>
        </p:txBody>
      </p:sp>
      <p:sp>
        <p:nvSpPr>
          <p:cNvPr id="1353742" name="Text Box 14"/>
          <p:cNvSpPr txBox="1">
            <a:spLocks noChangeArrowheads="1"/>
          </p:cNvSpPr>
          <p:nvPr/>
        </p:nvSpPr>
        <p:spPr bwMode="auto">
          <a:xfrm>
            <a:off x="7515225" y="35956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15</a:t>
            </a:r>
          </a:p>
        </p:txBody>
      </p:sp>
      <p:sp>
        <p:nvSpPr>
          <p:cNvPr id="1353743" name="Text Box 15"/>
          <p:cNvSpPr txBox="1">
            <a:spLocks noChangeArrowheads="1"/>
          </p:cNvSpPr>
          <p:nvPr/>
        </p:nvSpPr>
        <p:spPr bwMode="auto">
          <a:xfrm>
            <a:off x="3552825" y="4495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44</a:t>
            </a:r>
          </a:p>
        </p:txBody>
      </p:sp>
      <p:sp>
        <p:nvSpPr>
          <p:cNvPr id="1353744" name="Text Box 16"/>
          <p:cNvSpPr txBox="1">
            <a:spLocks noChangeArrowheads="1"/>
          </p:cNvSpPr>
          <p:nvPr/>
        </p:nvSpPr>
        <p:spPr bwMode="auto">
          <a:xfrm>
            <a:off x="4333875" y="20574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58</a:t>
            </a:r>
          </a:p>
        </p:txBody>
      </p:sp>
      <p:pic>
        <p:nvPicPr>
          <p:cNvPr id="1353745" name="Picture 1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33725" y="4648200"/>
            <a:ext cx="266700" cy="438150"/>
          </a:xfrm>
          <a:prstGeom prst="rect">
            <a:avLst/>
          </a:prstGeom>
          <a:noFill/>
        </p:spPr>
      </p:pic>
      <p:pic>
        <p:nvPicPr>
          <p:cNvPr id="1353746" name="Picture 18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48125" y="1524000"/>
            <a:ext cx="266700" cy="438150"/>
          </a:xfrm>
          <a:prstGeom prst="rect">
            <a:avLst/>
          </a:prstGeom>
          <a:noFill/>
        </p:spPr>
      </p:pic>
      <p:sp>
        <p:nvSpPr>
          <p:cNvPr id="1353747" name="Line 19"/>
          <p:cNvSpPr>
            <a:spLocks noChangeShapeType="1"/>
          </p:cNvSpPr>
          <p:nvPr/>
        </p:nvSpPr>
        <p:spPr bwMode="auto">
          <a:xfrm flipV="1">
            <a:off x="3476625" y="47244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3748" name="Line 20"/>
          <p:cNvSpPr>
            <a:spLocks noChangeShapeType="1"/>
          </p:cNvSpPr>
          <p:nvPr/>
        </p:nvSpPr>
        <p:spPr bwMode="auto">
          <a:xfrm>
            <a:off x="4305300" y="1963738"/>
            <a:ext cx="92075" cy="120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53749" name="Picture 21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48625" y="3505200"/>
            <a:ext cx="266700" cy="438150"/>
          </a:xfrm>
          <a:prstGeom prst="rect">
            <a:avLst/>
          </a:prstGeom>
          <a:noFill/>
        </p:spPr>
      </p:pic>
      <p:sp>
        <p:nvSpPr>
          <p:cNvPr id="1353750" name="Line 22"/>
          <p:cNvSpPr>
            <a:spLocks noChangeShapeType="1"/>
          </p:cNvSpPr>
          <p:nvPr/>
        </p:nvSpPr>
        <p:spPr bwMode="auto">
          <a:xfrm flipV="1">
            <a:off x="4695825" y="5867400"/>
            <a:ext cx="762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3751" name="Line 23"/>
          <p:cNvSpPr>
            <a:spLocks noChangeShapeType="1"/>
          </p:cNvSpPr>
          <p:nvPr/>
        </p:nvSpPr>
        <p:spPr bwMode="auto">
          <a:xfrm flipV="1">
            <a:off x="5610225" y="6096000"/>
            <a:ext cx="1588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3752" name="Line 24"/>
          <p:cNvSpPr>
            <a:spLocks noChangeShapeType="1"/>
          </p:cNvSpPr>
          <p:nvPr/>
        </p:nvSpPr>
        <p:spPr bwMode="auto">
          <a:xfrm flipH="1" flipV="1">
            <a:off x="7667625" y="48006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3753" name="Line 25"/>
          <p:cNvSpPr>
            <a:spLocks noChangeShapeType="1"/>
          </p:cNvSpPr>
          <p:nvPr/>
        </p:nvSpPr>
        <p:spPr bwMode="auto">
          <a:xfrm flipH="1">
            <a:off x="7896225" y="3733800"/>
            <a:ext cx="152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3754" name="Line 26"/>
          <p:cNvSpPr>
            <a:spLocks noChangeShapeType="1"/>
          </p:cNvSpPr>
          <p:nvPr/>
        </p:nvSpPr>
        <p:spPr bwMode="auto">
          <a:xfrm flipV="1">
            <a:off x="7181850" y="2200275"/>
            <a:ext cx="114300" cy="1047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53755" name="Picture 2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62825" y="1905000"/>
            <a:ext cx="266700" cy="438150"/>
          </a:xfrm>
          <a:prstGeom prst="rect">
            <a:avLst/>
          </a:prstGeom>
          <a:noFill/>
        </p:spPr>
      </p:pic>
      <p:sp>
        <p:nvSpPr>
          <p:cNvPr id="1353756" name="Line 28"/>
          <p:cNvSpPr>
            <a:spLocks noChangeShapeType="1"/>
          </p:cNvSpPr>
          <p:nvPr/>
        </p:nvSpPr>
        <p:spPr bwMode="auto">
          <a:xfrm flipH="1">
            <a:off x="6607175" y="1714500"/>
            <a:ext cx="22225" cy="1905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3757" name="Text Box 29"/>
          <p:cNvSpPr txBox="1">
            <a:spLocks noChangeArrowheads="1"/>
          </p:cNvSpPr>
          <p:nvPr/>
        </p:nvSpPr>
        <p:spPr bwMode="auto">
          <a:xfrm>
            <a:off x="6778625" y="1276350"/>
            <a:ext cx="1335088" cy="3619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lookup(37)</a:t>
            </a:r>
          </a:p>
        </p:txBody>
      </p:sp>
      <p:sp>
        <p:nvSpPr>
          <p:cNvPr id="1353758" name="Freeform 30"/>
          <p:cNvSpPr>
            <a:spLocks/>
          </p:cNvSpPr>
          <p:nvPr/>
        </p:nvSpPr>
        <p:spPr bwMode="auto">
          <a:xfrm>
            <a:off x="6632575" y="1827213"/>
            <a:ext cx="612775" cy="4476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6" y="240"/>
              </a:cxn>
              <a:cxn ang="0">
                <a:pos x="384" y="240"/>
              </a:cxn>
            </a:cxnLst>
            <a:rect l="0" t="0" r="r" b="b"/>
            <a:pathLst>
              <a:path w="384" h="280">
                <a:moveTo>
                  <a:pt x="0" y="0"/>
                </a:moveTo>
                <a:cubicBezTo>
                  <a:pt x="16" y="100"/>
                  <a:pt x="32" y="200"/>
                  <a:pt x="96" y="240"/>
                </a:cubicBezTo>
                <a:cubicBezTo>
                  <a:pt x="160" y="280"/>
                  <a:pt x="272" y="260"/>
                  <a:pt x="384" y="240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3759" name="Freeform 31"/>
          <p:cNvSpPr>
            <a:spLocks/>
          </p:cNvSpPr>
          <p:nvPr/>
        </p:nvSpPr>
        <p:spPr bwMode="auto">
          <a:xfrm>
            <a:off x="7200900" y="2209800"/>
            <a:ext cx="723900" cy="1524000"/>
          </a:xfrm>
          <a:custGeom>
            <a:avLst/>
            <a:gdLst/>
            <a:ahLst/>
            <a:cxnLst>
              <a:cxn ang="0">
                <a:pos x="24" y="0"/>
              </a:cxn>
              <a:cxn ang="0">
                <a:pos x="72" y="528"/>
              </a:cxn>
              <a:cxn ang="0">
                <a:pos x="456" y="960"/>
              </a:cxn>
            </a:cxnLst>
            <a:rect l="0" t="0" r="r" b="b"/>
            <a:pathLst>
              <a:path w="456" h="960">
                <a:moveTo>
                  <a:pt x="24" y="0"/>
                </a:moveTo>
                <a:cubicBezTo>
                  <a:pt x="12" y="184"/>
                  <a:pt x="0" y="368"/>
                  <a:pt x="72" y="528"/>
                </a:cubicBezTo>
                <a:cubicBezTo>
                  <a:pt x="144" y="688"/>
                  <a:pt x="300" y="824"/>
                  <a:pt x="456" y="960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3760" name="Freeform 32"/>
          <p:cNvSpPr>
            <a:spLocks/>
          </p:cNvSpPr>
          <p:nvPr/>
        </p:nvSpPr>
        <p:spPr bwMode="auto">
          <a:xfrm>
            <a:off x="7670800" y="3733800"/>
            <a:ext cx="254000" cy="1143000"/>
          </a:xfrm>
          <a:custGeom>
            <a:avLst/>
            <a:gdLst/>
            <a:ahLst/>
            <a:cxnLst>
              <a:cxn ang="0">
                <a:pos x="160" y="0"/>
              </a:cxn>
              <a:cxn ang="0">
                <a:pos x="16" y="288"/>
              </a:cxn>
              <a:cxn ang="0">
                <a:pos x="64" y="720"/>
              </a:cxn>
            </a:cxnLst>
            <a:rect l="0" t="0" r="r" b="b"/>
            <a:pathLst>
              <a:path w="160" h="720">
                <a:moveTo>
                  <a:pt x="160" y="0"/>
                </a:moveTo>
                <a:cubicBezTo>
                  <a:pt x="96" y="84"/>
                  <a:pt x="32" y="168"/>
                  <a:pt x="16" y="288"/>
                </a:cubicBezTo>
                <a:cubicBezTo>
                  <a:pt x="0" y="408"/>
                  <a:pt x="32" y="564"/>
                  <a:pt x="64" y="720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3761" name="Freeform 33"/>
          <p:cNvSpPr>
            <a:spLocks/>
          </p:cNvSpPr>
          <p:nvPr/>
        </p:nvSpPr>
        <p:spPr bwMode="auto">
          <a:xfrm>
            <a:off x="5638800" y="4876800"/>
            <a:ext cx="2133600" cy="1295400"/>
          </a:xfrm>
          <a:custGeom>
            <a:avLst/>
            <a:gdLst/>
            <a:ahLst/>
            <a:cxnLst>
              <a:cxn ang="0">
                <a:pos x="1344" y="0"/>
              </a:cxn>
              <a:cxn ang="0">
                <a:pos x="672" y="192"/>
              </a:cxn>
              <a:cxn ang="0">
                <a:pos x="0" y="816"/>
              </a:cxn>
            </a:cxnLst>
            <a:rect l="0" t="0" r="r" b="b"/>
            <a:pathLst>
              <a:path w="1344" h="816">
                <a:moveTo>
                  <a:pt x="1344" y="0"/>
                </a:moveTo>
                <a:cubicBezTo>
                  <a:pt x="1120" y="28"/>
                  <a:pt x="896" y="56"/>
                  <a:pt x="672" y="192"/>
                </a:cubicBezTo>
                <a:cubicBezTo>
                  <a:pt x="448" y="328"/>
                  <a:pt x="224" y="572"/>
                  <a:pt x="0" y="816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3762" name="Freeform 34"/>
          <p:cNvSpPr>
            <a:spLocks/>
          </p:cNvSpPr>
          <p:nvPr/>
        </p:nvSpPr>
        <p:spPr bwMode="auto">
          <a:xfrm>
            <a:off x="4724400" y="5829300"/>
            <a:ext cx="914400" cy="342900"/>
          </a:xfrm>
          <a:custGeom>
            <a:avLst/>
            <a:gdLst/>
            <a:ahLst/>
            <a:cxnLst>
              <a:cxn ang="0">
                <a:pos x="576" y="216"/>
              </a:cxn>
              <a:cxn ang="0">
                <a:pos x="336" y="24"/>
              </a:cxn>
              <a:cxn ang="0">
                <a:pos x="0" y="72"/>
              </a:cxn>
            </a:cxnLst>
            <a:rect l="0" t="0" r="r" b="b"/>
            <a:pathLst>
              <a:path w="576" h="216">
                <a:moveTo>
                  <a:pt x="576" y="216"/>
                </a:moveTo>
                <a:cubicBezTo>
                  <a:pt x="504" y="132"/>
                  <a:pt x="432" y="48"/>
                  <a:pt x="336" y="24"/>
                </a:cubicBezTo>
                <a:cubicBezTo>
                  <a:pt x="240" y="0"/>
                  <a:pt x="120" y="36"/>
                  <a:pt x="0" y="72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3763" name="Freeform 35"/>
          <p:cNvSpPr>
            <a:spLocks/>
          </p:cNvSpPr>
          <p:nvPr/>
        </p:nvSpPr>
        <p:spPr bwMode="auto">
          <a:xfrm>
            <a:off x="4800600" y="1831975"/>
            <a:ext cx="1520825" cy="4030663"/>
          </a:xfrm>
          <a:custGeom>
            <a:avLst/>
            <a:gdLst/>
            <a:ahLst/>
            <a:cxnLst>
              <a:cxn ang="0">
                <a:pos x="0" y="2544"/>
              </a:cxn>
              <a:cxn ang="0">
                <a:pos x="288" y="1248"/>
              </a:cxn>
              <a:cxn ang="0">
                <a:pos x="960" y="0"/>
              </a:cxn>
            </a:cxnLst>
            <a:rect l="0" t="0" r="r" b="b"/>
            <a:pathLst>
              <a:path w="960" h="2544">
                <a:moveTo>
                  <a:pt x="0" y="2544"/>
                </a:moveTo>
                <a:cubicBezTo>
                  <a:pt x="64" y="2108"/>
                  <a:pt x="128" y="1672"/>
                  <a:pt x="288" y="1248"/>
                </a:cubicBezTo>
                <a:cubicBezTo>
                  <a:pt x="448" y="824"/>
                  <a:pt x="704" y="412"/>
                  <a:pt x="960" y="0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3764" name="Text Box 36"/>
          <p:cNvSpPr txBox="1">
            <a:spLocks noChangeArrowheads="1"/>
          </p:cNvSpPr>
          <p:nvPr/>
        </p:nvSpPr>
        <p:spPr bwMode="auto">
          <a:xfrm>
            <a:off x="4030663" y="3281363"/>
            <a:ext cx="1225550" cy="376237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343" tIns="44379" rIns="90343" bIns="44379">
            <a:prstTxWarp prst="textNoShape">
              <a:avLst/>
            </a:prstTxWarp>
            <a:spAutoFit/>
          </a:bodyPr>
          <a:lstStyle/>
          <a:p>
            <a:pPr algn="ctr" defTabSz="912813"/>
            <a:r>
              <a:rPr lang="en-US" sz="1800"/>
              <a:t>node=44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3758" grpId="0" animBg="1"/>
      <p:bldP spid="1353759" grpId="0" animBg="1"/>
      <p:bldP spid="1353760" grpId="0" animBg="1"/>
      <p:bldP spid="1353761" grpId="0" animBg="1"/>
      <p:bldP spid="1353762" grpId="0" animBg="1"/>
      <p:bldP spid="1353763" grpId="0" animBg="1"/>
      <p:bldP spid="135376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Stabilization Procedure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9263"/>
            <a:ext cx="8229600" cy="1023937"/>
          </a:xfrm>
        </p:spPr>
        <p:txBody>
          <a:bodyPr/>
          <a:lstStyle/>
          <a:p>
            <a:r>
              <a:rPr lang="en-US" dirty="0" smtClean="0"/>
              <a:t>Periodic </a:t>
            </a:r>
            <a:r>
              <a:rPr lang="en-US" dirty="0" smtClean="0"/>
              <a:t>operations </a:t>
            </a:r>
            <a:r>
              <a:rPr lang="en-US" dirty="0" smtClean="0"/>
              <a:t>performed by each node N to </a:t>
            </a:r>
            <a:r>
              <a:rPr lang="en-US" dirty="0" smtClean="0"/>
              <a:t>maintain the ring: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1219200" y="2747145"/>
            <a:ext cx="6400800" cy="3962400"/>
          </a:xfrm>
          <a:prstGeom prst="rect">
            <a:avLst/>
          </a:prstGeom>
          <a:solidFill>
            <a:srgbClr val="FFFFA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Content Placeholder 9"/>
          <p:cNvSpPr txBox="1">
            <a:spLocks/>
          </p:cNvSpPr>
          <p:nvPr/>
        </p:nvSpPr>
        <p:spPr bwMode="auto">
          <a:xfrm>
            <a:off x="1467989" y="2855988"/>
            <a:ext cx="5954424" cy="346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34950" indent="-347663" defTabSz="91440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2"/>
              <a:buNone/>
              <a:defRPr/>
            </a:pPr>
            <a:r>
              <a:rPr lang="en-US" sz="2000" kern="0" dirty="0" smtClean="0">
                <a:ea typeface="ＭＳ Ｐゴシック" charset="-128"/>
                <a:sym typeface="Wingdings"/>
              </a:rPr>
              <a:t>STABILIZE() [</a:t>
            </a:r>
            <a:r>
              <a:rPr lang="en-US" sz="2000" kern="0" dirty="0" err="1" smtClean="0">
                <a:ea typeface="ＭＳ Ｐゴシック" charset="-128"/>
                <a:sym typeface="Wingdings"/>
              </a:rPr>
              <a:t>N.successor</a:t>
            </a:r>
            <a:r>
              <a:rPr lang="en-US" sz="2000" kern="0" dirty="0" smtClean="0">
                <a:ea typeface="ＭＳ Ｐゴシック" charset="-128"/>
                <a:sym typeface="Wingdings"/>
              </a:rPr>
              <a:t> </a:t>
            </a:r>
            <a:r>
              <a:rPr lang="en-US" sz="2000" kern="0" dirty="0">
                <a:ea typeface="ＭＳ Ｐゴシック" charset="-128"/>
                <a:sym typeface="Wingdings"/>
              </a:rPr>
              <a:t>= </a:t>
            </a:r>
            <a:r>
              <a:rPr lang="en-US" sz="2000" kern="0" dirty="0" smtClean="0">
                <a:ea typeface="ＭＳ Ｐゴシック" charset="-128"/>
                <a:sym typeface="Wingdings"/>
              </a:rPr>
              <a:t>M]</a:t>
            </a:r>
            <a:endParaRPr lang="en-US" sz="2000" kern="0" dirty="0">
              <a:ea typeface="ＭＳ Ｐゴシック" charset="-128"/>
              <a:sym typeface="Wingdings"/>
            </a:endParaRPr>
          </a:p>
          <a:p>
            <a:pPr marL="234950" indent="-347663" defTabSz="91440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2"/>
              <a:buNone/>
              <a:defRPr/>
            </a:pPr>
            <a:r>
              <a:rPr lang="en-US" sz="2000" kern="0" dirty="0">
                <a:ea typeface="ＭＳ Ｐゴシック" charset="-128"/>
                <a:sym typeface="Wingdings"/>
              </a:rPr>
              <a:t>	N-&gt;M: </a:t>
            </a:r>
            <a:r>
              <a:rPr lang="en-US" sz="2000" i="1" kern="0" dirty="0">
                <a:ea typeface="ＭＳ Ｐゴシック" charset="-128"/>
                <a:sym typeface="Wingdings"/>
              </a:rPr>
              <a:t>“What is your predecessor?”</a:t>
            </a:r>
          </a:p>
          <a:p>
            <a:pPr marL="234950" indent="-347663" defTabSz="91440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2"/>
              <a:buNone/>
              <a:defRPr/>
            </a:pPr>
            <a:r>
              <a:rPr lang="en-US" sz="2000" kern="0" dirty="0">
                <a:ea typeface="ＭＳ Ｐゴシック" charset="-128"/>
                <a:sym typeface="Wingdings"/>
              </a:rPr>
              <a:t>	M-&gt;N: </a:t>
            </a:r>
            <a:r>
              <a:rPr lang="en-US" sz="2000" i="1" kern="0" dirty="0">
                <a:ea typeface="ＭＳ Ｐゴシック" charset="-128"/>
                <a:sym typeface="Wingdings"/>
              </a:rPr>
              <a:t>“x is my predecessor”</a:t>
            </a:r>
          </a:p>
          <a:p>
            <a:pPr marL="234950" indent="-347663" defTabSz="91440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defRPr/>
            </a:pPr>
            <a:r>
              <a:rPr lang="en-US" sz="2000" kern="0" dirty="0">
                <a:ea typeface="ＭＳ Ｐゴシック" charset="-128"/>
                <a:sym typeface="Wingdings"/>
              </a:rPr>
              <a:t>	if x between (N,M</a:t>
            </a:r>
            <a:r>
              <a:rPr lang="en-US" sz="2000" kern="0" dirty="0" smtClean="0">
                <a:ea typeface="ＭＳ Ｐゴシック" charset="-128"/>
                <a:sym typeface="Wingdings"/>
              </a:rPr>
              <a:t>), </a:t>
            </a:r>
            <a:r>
              <a:rPr lang="en-US" sz="2000" kern="0" dirty="0" err="1" smtClean="0">
                <a:ea typeface="ＭＳ Ｐゴシック" charset="-128"/>
                <a:sym typeface="Wingdings"/>
              </a:rPr>
              <a:t>N.successor</a:t>
            </a:r>
            <a:r>
              <a:rPr lang="en-US" sz="2000" kern="0" dirty="0" smtClean="0">
                <a:ea typeface="ＭＳ Ｐゴシック" charset="-128"/>
                <a:sym typeface="Wingdings"/>
              </a:rPr>
              <a:t> = x</a:t>
            </a:r>
          </a:p>
          <a:p>
            <a:pPr marL="234950" indent="-347663" defTabSz="91440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defRPr/>
            </a:pPr>
            <a:r>
              <a:rPr lang="en-US" sz="2000" kern="0" dirty="0" smtClean="0">
                <a:ea typeface="ＭＳ Ｐゴシック" charset="-128"/>
                <a:sym typeface="Wingdings"/>
              </a:rPr>
              <a:t> </a:t>
            </a:r>
            <a:r>
              <a:rPr lang="en-US" sz="2000" kern="0" dirty="0">
                <a:ea typeface="ＭＳ Ｐゴシック" charset="-128"/>
                <a:sym typeface="Wingdings"/>
              </a:rPr>
              <a:t>	</a:t>
            </a:r>
            <a:r>
              <a:rPr lang="en-US" sz="2000" kern="0" dirty="0" smtClean="0">
                <a:ea typeface="ＭＳ Ｐゴシック" charset="-128"/>
                <a:sym typeface="Wingdings"/>
              </a:rPr>
              <a:t>N-&gt;</a:t>
            </a:r>
            <a:r>
              <a:rPr lang="en-US" sz="2000" kern="0" dirty="0" err="1" smtClean="0">
                <a:ea typeface="ＭＳ Ｐゴシック" charset="-128"/>
                <a:sym typeface="Wingdings"/>
              </a:rPr>
              <a:t>N.successor</a:t>
            </a:r>
            <a:r>
              <a:rPr lang="en-US" sz="2000" kern="0" dirty="0" smtClean="0">
                <a:ea typeface="ＭＳ Ｐゴシック" charset="-128"/>
                <a:sym typeface="Wingdings"/>
              </a:rPr>
              <a:t>: NOTIFY()</a:t>
            </a:r>
            <a:endParaRPr lang="en-US" sz="2000" kern="0" dirty="0">
              <a:sym typeface="Wingdings"/>
            </a:endParaRPr>
          </a:p>
          <a:p>
            <a:pPr marL="234950" indent="-347663" defTabSz="91440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2"/>
              <a:buNone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  <a:sym typeface="Wingdings"/>
              </a:rPr>
              <a:t>NOTIFY()</a:t>
            </a:r>
          </a:p>
          <a:p>
            <a:pPr marL="692150" marR="0" lvl="1" indent="-347663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2"/>
              <a:buNone/>
              <a:tabLst/>
              <a:defRPr/>
            </a:pPr>
            <a:r>
              <a:rPr lang="en-US" sz="2000" kern="0" noProof="0" dirty="0" smtClean="0">
                <a:ea typeface="ＭＳ Ｐゴシック" charset="-128"/>
                <a:sym typeface="Wingdings"/>
              </a:rPr>
              <a:t>N-&gt;</a:t>
            </a:r>
            <a:r>
              <a:rPr lang="en-US" sz="2000" kern="0" noProof="0" dirty="0" err="1" smtClean="0">
                <a:ea typeface="ＭＳ Ｐゴシック" charset="-128"/>
                <a:sym typeface="Wingdings"/>
              </a:rPr>
              <a:t>N.successor</a:t>
            </a:r>
            <a:r>
              <a:rPr lang="en-US" sz="2000" kern="0" noProof="0" dirty="0" smtClean="0">
                <a:ea typeface="ＭＳ Ｐゴシック" charset="-128"/>
                <a:sym typeface="Wingdings"/>
              </a:rPr>
              <a:t>: </a:t>
            </a:r>
            <a:r>
              <a:rPr lang="en-US" sz="2000" i="1" kern="0" noProof="0" dirty="0" smtClean="0">
                <a:ea typeface="ＭＳ Ｐゴシック" charset="-128"/>
                <a:sym typeface="Wingdings"/>
              </a:rPr>
              <a:t>“I think you are my successor”</a:t>
            </a: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ＭＳ Ｐゴシック" charset="-128"/>
              <a:sym typeface="Wingding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charset="2"/>
              <a:buNone/>
              <a:tabLst/>
              <a:defRPr/>
            </a:pPr>
            <a:r>
              <a:rPr lang="en-US" sz="2000" b="0" kern="0" dirty="0" smtClean="0">
                <a:latin typeface="+mn-lt"/>
                <a:sym typeface="Wingdings"/>
              </a:rPr>
              <a:t>M: </a:t>
            </a:r>
            <a:r>
              <a:rPr lang="en-US" sz="2000" b="0" kern="0" dirty="0" err="1" smtClean="0">
                <a:latin typeface="+mn-lt"/>
                <a:sym typeface="Wingdings"/>
              </a:rPr>
              <a:t>u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pon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 receiving 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NOTIFY 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from N:</a:t>
            </a:r>
          </a:p>
          <a:p>
            <a:pPr marL="692150" marR="0" lvl="1" indent="-347663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2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  <a:sym typeface="Wingdings"/>
              </a:rPr>
              <a:t>If (N between (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  <a:sym typeface="Wingdings"/>
              </a:rPr>
              <a:t>M.predecessor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  <a:sym typeface="Wingdings"/>
              </a:rPr>
              <a:t>,</a:t>
            </a:r>
            <a:r>
              <a:rPr kumimoji="0" lang="en-US" sz="20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  <a:sym typeface="Wingdings"/>
              </a:rPr>
              <a:t> M))</a:t>
            </a:r>
          </a:p>
          <a:p>
            <a:pPr marL="692150" marR="0" lvl="1" indent="-347663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2"/>
              <a:buNone/>
              <a:tabLst/>
              <a:defRPr/>
            </a:pPr>
            <a:r>
              <a:rPr lang="en-US" sz="2000" kern="0" baseline="0" dirty="0">
                <a:ea typeface="ＭＳ Ｐゴシック" charset="-128"/>
                <a:sym typeface="Wingdings"/>
              </a:rPr>
              <a:t>	</a:t>
            </a:r>
            <a:r>
              <a:rPr lang="en-US" sz="2000" kern="0" baseline="0" dirty="0" err="1" smtClean="0">
                <a:ea typeface="ＭＳ Ｐゴシック" charset="-128"/>
                <a:sym typeface="Wingdings"/>
              </a:rPr>
              <a:t>M.predecessor</a:t>
            </a:r>
            <a:r>
              <a:rPr lang="en-US" sz="2000" kern="0" baseline="0" dirty="0" smtClean="0">
                <a:ea typeface="ＭＳ Ｐゴシック" charset="-128"/>
                <a:sym typeface="Wingdings"/>
              </a:rPr>
              <a:t> = N</a:t>
            </a:r>
          </a:p>
        </p:txBody>
      </p:sp>
    </p:spTree>
    <p:extLst>
      <p:ext uri="{BB962C8B-B14F-4D97-AF65-F5344CB8AC3E}">
        <p14:creationId xmlns:p14="http://schemas.microsoft.com/office/powerpoint/2010/main" val="40350348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Joining Operation</a:t>
            </a:r>
          </a:p>
        </p:txBody>
      </p:sp>
      <p:sp>
        <p:nvSpPr>
          <p:cNvPr id="1357827" name="Oval 3"/>
          <p:cNvSpPr>
            <a:spLocks noChangeArrowheads="1"/>
          </p:cNvSpPr>
          <p:nvPr/>
        </p:nvSpPr>
        <p:spPr bwMode="auto">
          <a:xfrm>
            <a:off x="4010025" y="1676400"/>
            <a:ext cx="4648200" cy="457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7828" name="Text Box 4"/>
          <p:cNvSpPr txBox="1">
            <a:spLocks noChangeArrowheads="1"/>
          </p:cNvSpPr>
          <p:nvPr/>
        </p:nvSpPr>
        <p:spPr bwMode="auto">
          <a:xfrm>
            <a:off x="7004050" y="17668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</a:t>
            </a:r>
          </a:p>
        </p:txBody>
      </p:sp>
      <p:pic>
        <p:nvPicPr>
          <p:cNvPr id="1357829" name="Picture 5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24700" y="1295400"/>
            <a:ext cx="266700" cy="438150"/>
          </a:xfrm>
          <a:prstGeom prst="rect">
            <a:avLst/>
          </a:prstGeom>
          <a:noFill/>
        </p:spPr>
      </p:pic>
      <p:pic>
        <p:nvPicPr>
          <p:cNvPr id="1357830" name="Picture 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20125" y="4819650"/>
            <a:ext cx="266700" cy="438150"/>
          </a:xfrm>
          <a:prstGeom prst="rect">
            <a:avLst/>
          </a:prstGeom>
          <a:noFill/>
        </p:spPr>
      </p:pic>
      <p:sp>
        <p:nvSpPr>
          <p:cNvPr id="1357831" name="Text Box 7"/>
          <p:cNvSpPr txBox="1">
            <a:spLocks noChangeArrowheads="1"/>
          </p:cNvSpPr>
          <p:nvPr/>
        </p:nvSpPr>
        <p:spPr bwMode="auto">
          <a:xfrm>
            <a:off x="7934325" y="46482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20</a:t>
            </a:r>
          </a:p>
        </p:txBody>
      </p:sp>
      <p:pic>
        <p:nvPicPr>
          <p:cNvPr id="1357832" name="Picture 8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9825" y="6343650"/>
            <a:ext cx="266700" cy="438150"/>
          </a:xfrm>
          <a:prstGeom prst="rect">
            <a:avLst/>
          </a:prstGeom>
          <a:noFill/>
        </p:spPr>
      </p:pic>
      <p:sp>
        <p:nvSpPr>
          <p:cNvPr id="1357833" name="Text Box 9"/>
          <p:cNvSpPr txBox="1">
            <a:spLocks noChangeArrowheads="1"/>
          </p:cNvSpPr>
          <p:nvPr/>
        </p:nvSpPr>
        <p:spPr bwMode="auto">
          <a:xfrm>
            <a:off x="6086475" y="57912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32</a:t>
            </a:r>
          </a:p>
        </p:txBody>
      </p:sp>
      <p:sp>
        <p:nvSpPr>
          <p:cNvPr id="1357834" name="Text Box 10"/>
          <p:cNvSpPr txBox="1">
            <a:spLocks noChangeArrowheads="1"/>
          </p:cNvSpPr>
          <p:nvPr/>
        </p:nvSpPr>
        <p:spPr bwMode="auto">
          <a:xfrm>
            <a:off x="5353050" y="5638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35</a:t>
            </a:r>
          </a:p>
        </p:txBody>
      </p:sp>
      <p:pic>
        <p:nvPicPr>
          <p:cNvPr id="1357835" name="Picture 11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29225" y="6191250"/>
            <a:ext cx="266700" cy="438150"/>
          </a:xfrm>
          <a:prstGeom prst="rect">
            <a:avLst/>
          </a:prstGeom>
          <a:noFill/>
        </p:spPr>
      </p:pic>
      <p:sp>
        <p:nvSpPr>
          <p:cNvPr id="1357836" name="Text Box 12"/>
          <p:cNvSpPr txBox="1">
            <a:spLocks noChangeArrowheads="1"/>
          </p:cNvSpPr>
          <p:nvPr/>
        </p:nvSpPr>
        <p:spPr bwMode="auto">
          <a:xfrm>
            <a:off x="7591425" y="23002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8</a:t>
            </a:r>
          </a:p>
        </p:txBody>
      </p:sp>
      <p:sp>
        <p:nvSpPr>
          <p:cNvPr id="1357837" name="Text Box 13"/>
          <p:cNvSpPr txBox="1">
            <a:spLocks noChangeArrowheads="1"/>
          </p:cNvSpPr>
          <p:nvPr/>
        </p:nvSpPr>
        <p:spPr bwMode="auto">
          <a:xfrm>
            <a:off x="8201025" y="36718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15</a:t>
            </a:r>
          </a:p>
        </p:txBody>
      </p:sp>
      <p:sp>
        <p:nvSpPr>
          <p:cNvPr id="1357838" name="Text Box 14"/>
          <p:cNvSpPr txBox="1">
            <a:spLocks noChangeArrowheads="1"/>
          </p:cNvSpPr>
          <p:nvPr/>
        </p:nvSpPr>
        <p:spPr bwMode="auto">
          <a:xfrm>
            <a:off x="4267200" y="4495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44</a:t>
            </a:r>
          </a:p>
        </p:txBody>
      </p:sp>
      <p:sp>
        <p:nvSpPr>
          <p:cNvPr id="1357839" name="Text Box 15"/>
          <p:cNvSpPr txBox="1">
            <a:spLocks noChangeArrowheads="1"/>
          </p:cNvSpPr>
          <p:nvPr/>
        </p:nvSpPr>
        <p:spPr bwMode="auto">
          <a:xfrm>
            <a:off x="5019675" y="21336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58</a:t>
            </a:r>
          </a:p>
        </p:txBody>
      </p:sp>
      <p:pic>
        <p:nvPicPr>
          <p:cNvPr id="1357840" name="Picture 1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9525" y="4724400"/>
            <a:ext cx="266700" cy="438150"/>
          </a:xfrm>
          <a:prstGeom prst="rect">
            <a:avLst/>
          </a:prstGeom>
          <a:noFill/>
        </p:spPr>
      </p:pic>
      <p:pic>
        <p:nvPicPr>
          <p:cNvPr id="1357841" name="Picture 1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33925" y="1600200"/>
            <a:ext cx="266700" cy="438150"/>
          </a:xfrm>
          <a:prstGeom prst="rect">
            <a:avLst/>
          </a:prstGeom>
          <a:noFill/>
        </p:spPr>
      </p:pic>
      <p:sp>
        <p:nvSpPr>
          <p:cNvPr id="1357842" name="Line 18"/>
          <p:cNvSpPr>
            <a:spLocks noChangeShapeType="1"/>
          </p:cNvSpPr>
          <p:nvPr/>
        </p:nvSpPr>
        <p:spPr bwMode="auto">
          <a:xfrm flipV="1">
            <a:off x="4162425" y="48006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7843" name="Line 19"/>
          <p:cNvSpPr>
            <a:spLocks noChangeShapeType="1"/>
          </p:cNvSpPr>
          <p:nvPr/>
        </p:nvSpPr>
        <p:spPr bwMode="auto">
          <a:xfrm>
            <a:off x="4991100" y="2039938"/>
            <a:ext cx="92075" cy="120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57844" name="Picture 20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34425" y="3581400"/>
            <a:ext cx="266700" cy="438150"/>
          </a:xfrm>
          <a:prstGeom prst="rect">
            <a:avLst/>
          </a:prstGeom>
          <a:noFill/>
        </p:spPr>
      </p:pic>
      <p:sp>
        <p:nvSpPr>
          <p:cNvPr id="1357845" name="Line 21"/>
          <p:cNvSpPr>
            <a:spLocks noChangeShapeType="1"/>
          </p:cNvSpPr>
          <p:nvPr/>
        </p:nvSpPr>
        <p:spPr bwMode="auto">
          <a:xfrm flipV="1">
            <a:off x="5381625" y="5943600"/>
            <a:ext cx="762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7846" name="Line 22"/>
          <p:cNvSpPr>
            <a:spLocks noChangeShapeType="1"/>
          </p:cNvSpPr>
          <p:nvPr/>
        </p:nvSpPr>
        <p:spPr bwMode="auto">
          <a:xfrm flipV="1">
            <a:off x="6296025" y="6172200"/>
            <a:ext cx="1588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7847" name="Line 23"/>
          <p:cNvSpPr>
            <a:spLocks noChangeShapeType="1"/>
          </p:cNvSpPr>
          <p:nvPr/>
        </p:nvSpPr>
        <p:spPr bwMode="auto">
          <a:xfrm flipH="1" flipV="1">
            <a:off x="8353425" y="48768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7848" name="Line 24"/>
          <p:cNvSpPr>
            <a:spLocks noChangeShapeType="1"/>
          </p:cNvSpPr>
          <p:nvPr/>
        </p:nvSpPr>
        <p:spPr bwMode="auto">
          <a:xfrm flipH="1">
            <a:off x="8582025" y="3810000"/>
            <a:ext cx="152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7849" name="Line 25"/>
          <p:cNvSpPr>
            <a:spLocks noChangeShapeType="1"/>
          </p:cNvSpPr>
          <p:nvPr/>
        </p:nvSpPr>
        <p:spPr bwMode="auto">
          <a:xfrm flipV="1">
            <a:off x="7867650" y="2276475"/>
            <a:ext cx="114300" cy="1047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57850" name="Picture 2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48625" y="1981200"/>
            <a:ext cx="266700" cy="438150"/>
          </a:xfrm>
          <a:prstGeom prst="rect">
            <a:avLst/>
          </a:prstGeom>
          <a:noFill/>
        </p:spPr>
      </p:pic>
      <p:pic>
        <p:nvPicPr>
          <p:cNvPr id="1357851" name="Picture 27" descr="j0230337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352800" y="3352800"/>
            <a:ext cx="265113" cy="438150"/>
          </a:xfrm>
          <a:noFill/>
          <a:ln/>
        </p:spPr>
      </p:pic>
      <p:sp>
        <p:nvSpPr>
          <p:cNvPr id="1357852" name="Text Box 28"/>
          <p:cNvSpPr txBox="1">
            <a:spLocks noChangeArrowheads="1"/>
          </p:cNvSpPr>
          <p:nvPr/>
        </p:nvSpPr>
        <p:spPr bwMode="auto">
          <a:xfrm>
            <a:off x="3297238" y="3973513"/>
            <a:ext cx="438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50</a:t>
            </a:r>
          </a:p>
        </p:txBody>
      </p:sp>
      <p:sp>
        <p:nvSpPr>
          <p:cNvPr id="1357853" name="Rectangle 29"/>
          <p:cNvSpPr>
            <a:spLocks noChangeArrowheads="1"/>
          </p:cNvSpPr>
          <p:nvPr/>
        </p:nvSpPr>
        <p:spPr bwMode="auto">
          <a:xfrm>
            <a:off x="0" y="1447800"/>
            <a:ext cx="2895600" cy="4724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70" tIns="44442" rIns="90470" bIns="44442">
            <a:prstTxWarp prst="textNoShape">
              <a:avLst/>
            </a:prstTxWarp>
          </a:bodyPr>
          <a:lstStyle/>
          <a:p>
            <a:pPr marL="342900" indent="-3429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75000"/>
              <a:buFont typeface="Wingdings" charset="2"/>
              <a:buChar char="§"/>
            </a:pPr>
            <a:r>
              <a:rPr lang="en-US" sz="2000" b="0" dirty="0"/>
              <a:t>Node with id=50 joins the ring</a:t>
            </a:r>
          </a:p>
          <a:p>
            <a:pPr marL="342900" indent="-3429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75000"/>
              <a:buFont typeface="Wingdings" charset="2"/>
              <a:buChar char="§"/>
            </a:pPr>
            <a:r>
              <a:rPr lang="en-US" sz="2000" b="0" dirty="0"/>
              <a:t>Node 50 needs to know at least one node already in the system</a:t>
            </a:r>
          </a:p>
          <a:p>
            <a:pPr marL="392113" lvl="1" indent="-28575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100000"/>
              <a:buFontTx/>
              <a:buChar char="-"/>
            </a:pPr>
            <a:r>
              <a:rPr lang="en-US" sz="1800" b="0" dirty="0">
                <a:ea typeface="ＭＳ Ｐゴシック" charset="-128"/>
              </a:rPr>
              <a:t>Assume known </a:t>
            </a:r>
            <a:r>
              <a:rPr lang="en-US" sz="1800" b="0" dirty="0" smtClean="0">
                <a:ea typeface="ＭＳ Ｐゴシック" charset="-128"/>
              </a:rPr>
              <a:t>node</a:t>
            </a:r>
          </a:p>
          <a:p>
            <a:pPr marL="106363" lvl="1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100000"/>
            </a:pPr>
            <a:r>
              <a:rPr lang="en-US" dirty="0">
                <a:ea typeface="ＭＳ Ｐゴシック" charset="-128"/>
              </a:rPr>
              <a:t> </a:t>
            </a:r>
            <a:r>
              <a:rPr lang="en-US" dirty="0" smtClean="0">
                <a:ea typeface="ＭＳ Ｐゴシック" charset="-128"/>
              </a:rPr>
              <a:t>   </a:t>
            </a:r>
            <a:r>
              <a:rPr lang="en-US" sz="1800" b="0" dirty="0" smtClean="0">
                <a:ea typeface="ＭＳ Ｐゴシック" charset="-128"/>
              </a:rPr>
              <a:t> </a:t>
            </a:r>
            <a:r>
              <a:rPr lang="en-US" sz="1800" b="0" dirty="0">
                <a:ea typeface="ＭＳ Ｐゴシック" charset="-128"/>
              </a:rPr>
              <a:t>is 15				</a:t>
            </a:r>
          </a:p>
        </p:txBody>
      </p:sp>
      <p:sp>
        <p:nvSpPr>
          <p:cNvPr id="1357854" name="Text Box 30"/>
          <p:cNvSpPr txBox="1">
            <a:spLocks noChangeArrowheads="1"/>
          </p:cNvSpPr>
          <p:nvPr/>
        </p:nvSpPr>
        <p:spPr bwMode="auto">
          <a:xfrm>
            <a:off x="3963988" y="1374775"/>
            <a:ext cx="7461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succ=4</a:t>
            </a:r>
          </a:p>
        </p:txBody>
      </p:sp>
      <p:sp>
        <p:nvSpPr>
          <p:cNvPr id="1357855" name="Text Box 31"/>
          <p:cNvSpPr txBox="1">
            <a:spLocks noChangeArrowheads="1"/>
          </p:cNvSpPr>
          <p:nvPr/>
        </p:nvSpPr>
        <p:spPr bwMode="auto">
          <a:xfrm>
            <a:off x="3963988" y="1606550"/>
            <a:ext cx="833437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pred=44</a:t>
            </a:r>
          </a:p>
        </p:txBody>
      </p:sp>
      <p:sp>
        <p:nvSpPr>
          <p:cNvPr id="1357856" name="Text Box 32"/>
          <p:cNvSpPr txBox="1">
            <a:spLocks noChangeArrowheads="1"/>
          </p:cNvSpPr>
          <p:nvPr/>
        </p:nvSpPr>
        <p:spPr bwMode="auto">
          <a:xfrm>
            <a:off x="2441575" y="3355975"/>
            <a:ext cx="825500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succ=nil</a:t>
            </a:r>
          </a:p>
        </p:txBody>
      </p:sp>
      <p:sp>
        <p:nvSpPr>
          <p:cNvPr id="1357857" name="Text Box 33"/>
          <p:cNvSpPr txBox="1">
            <a:spLocks noChangeArrowheads="1"/>
          </p:cNvSpPr>
          <p:nvPr/>
        </p:nvSpPr>
        <p:spPr bwMode="auto">
          <a:xfrm>
            <a:off x="2441575" y="3581400"/>
            <a:ext cx="814388" cy="3000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pred=nil</a:t>
            </a:r>
          </a:p>
        </p:txBody>
      </p:sp>
      <p:sp>
        <p:nvSpPr>
          <p:cNvPr id="1357858" name="Text Box 34"/>
          <p:cNvSpPr txBox="1">
            <a:spLocks noChangeArrowheads="1"/>
          </p:cNvSpPr>
          <p:nvPr/>
        </p:nvSpPr>
        <p:spPr bwMode="auto">
          <a:xfrm>
            <a:off x="3041650" y="4646613"/>
            <a:ext cx="846138" cy="3000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succ=58</a:t>
            </a:r>
          </a:p>
        </p:txBody>
      </p:sp>
      <p:sp>
        <p:nvSpPr>
          <p:cNvPr id="1357859" name="Text Box 35"/>
          <p:cNvSpPr txBox="1">
            <a:spLocks noChangeArrowheads="1"/>
          </p:cNvSpPr>
          <p:nvPr/>
        </p:nvSpPr>
        <p:spPr bwMode="auto">
          <a:xfrm>
            <a:off x="3049588" y="4876800"/>
            <a:ext cx="8350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pred=35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9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Joining Operation</a:t>
            </a:r>
          </a:p>
        </p:txBody>
      </p:sp>
      <p:sp>
        <p:nvSpPr>
          <p:cNvPr id="1359875" name="Oval 3"/>
          <p:cNvSpPr>
            <a:spLocks noChangeArrowheads="1"/>
          </p:cNvSpPr>
          <p:nvPr/>
        </p:nvSpPr>
        <p:spPr bwMode="auto">
          <a:xfrm>
            <a:off x="4010025" y="1676400"/>
            <a:ext cx="4648200" cy="457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9876" name="Text Box 4"/>
          <p:cNvSpPr txBox="1">
            <a:spLocks noChangeArrowheads="1"/>
          </p:cNvSpPr>
          <p:nvPr/>
        </p:nvSpPr>
        <p:spPr bwMode="auto">
          <a:xfrm>
            <a:off x="7004050" y="17668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</a:t>
            </a:r>
          </a:p>
        </p:txBody>
      </p:sp>
      <p:pic>
        <p:nvPicPr>
          <p:cNvPr id="1359877" name="Picture 5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24700" y="1295400"/>
            <a:ext cx="266700" cy="438150"/>
          </a:xfrm>
          <a:prstGeom prst="rect">
            <a:avLst/>
          </a:prstGeom>
          <a:noFill/>
        </p:spPr>
      </p:pic>
      <p:pic>
        <p:nvPicPr>
          <p:cNvPr id="1359878" name="Picture 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20125" y="4819650"/>
            <a:ext cx="266700" cy="438150"/>
          </a:xfrm>
          <a:prstGeom prst="rect">
            <a:avLst/>
          </a:prstGeom>
          <a:noFill/>
        </p:spPr>
      </p:pic>
      <p:sp>
        <p:nvSpPr>
          <p:cNvPr id="1359879" name="Text Box 7"/>
          <p:cNvSpPr txBox="1">
            <a:spLocks noChangeArrowheads="1"/>
          </p:cNvSpPr>
          <p:nvPr/>
        </p:nvSpPr>
        <p:spPr bwMode="auto">
          <a:xfrm>
            <a:off x="7934325" y="46482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20</a:t>
            </a:r>
          </a:p>
        </p:txBody>
      </p:sp>
      <p:pic>
        <p:nvPicPr>
          <p:cNvPr id="1359880" name="Picture 8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9825" y="6343650"/>
            <a:ext cx="266700" cy="438150"/>
          </a:xfrm>
          <a:prstGeom prst="rect">
            <a:avLst/>
          </a:prstGeom>
          <a:noFill/>
        </p:spPr>
      </p:pic>
      <p:sp>
        <p:nvSpPr>
          <p:cNvPr id="1359881" name="Text Box 9"/>
          <p:cNvSpPr txBox="1">
            <a:spLocks noChangeArrowheads="1"/>
          </p:cNvSpPr>
          <p:nvPr/>
        </p:nvSpPr>
        <p:spPr bwMode="auto">
          <a:xfrm>
            <a:off x="6086475" y="57912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32</a:t>
            </a:r>
          </a:p>
        </p:txBody>
      </p:sp>
      <p:sp>
        <p:nvSpPr>
          <p:cNvPr id="1359882" name="Text Box 10"/>
          <p:cNvSpPr txBox="1">
            <a:spLocks noChangeArrowheads="1"/>
          </p:cNvSpPr>
          <p:nvPr/>
        </p:nvSpPr>
        <p:spPr bwMode="auto">
          <a:xfrm>
            <a:off x="5334000" y="56530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35</a:t>
            </a:r>
          </a:p>
        </p:txBody>
      </p:sp>
      <p:pic>
        <p:nvPicPr>
          <p:cNvPr id="1359883" name="Picture 11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29225" y="6191250"/>
            <a:ext cx="266700" cy="438150"/>
          </a:xfrm>
          <a:prstGeom prst="rect">
            <a:avLst/>
          </a:prstGeom>
          <a:noFill/>
        </p:spPr>
      </p:pic>
      <p:sp>
        <p:nvSpPr>
          <p:cNvPr id="1359884" name="Text Box 12"/>
          <p:cNvSpPr txBox="1">
            <a:spLocks noChangeArrowheads="1"/>
          </p:cNvSpPr>
          <p:nvPr/>
        </p:nvSpPr>
        <p:spPr bwMode="auto">
          <a:xfrm>
            <a:off x="7591425" y="23002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8</a:t>
            </a:r>
          </a:p>
        </p:txBody>
      </p:sp>
      <p:sp>
        <p:nvSpPr>
          <p:cNvPr id="1359885" name="Text Box 13"/>
          <p:cNvSpPr txBox="1">
            <a:spLocks noChangeArrowheads="1"/>
          </p:cNvSpPr>
          <p:nvPr/>
        </p:nvSpPr>
        <p:spPr bwMode="auto">
          <a:xfrm>
            <a:off x="8201025" y="36718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15</a:t>
            </a:r>
          </a:p>
        </p:txBody>
      </p:sp>
      <p:sp>
        <p:nvSpPr>
          <p:cNvPr id="1359886" name="Text Box 14"/>
          <p:cNvSpPr txBox="1">
            <a:spLocks noChangeArrowheads="1"/>
          </p:cNvSpPr>
          <p:nvPr/>
        </p:nvSpPr>
        <p:spPr bwMode="auto">
          <a:xfrm>
            <a:off x="4267200" y="4495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44</a:t>
            </a:r>
          </a:p>
        </p:txBody>
      </p:sp>
      <p:sp>
        <p:nvSpPr>
          <p:cNvPr id="1359887" name="Text Box 15"/>
          <p:cNvSpPr txBox="1">
            <a:spLocks noChangeArrowheads="1"/>
          </p:cNvSpPr>
          <p:nvPr/>
        </p:nvSpPr>
        <p:spPr bwMode="auto">
          <a:xfrm>
            <a:off x="5019675" y="21336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58</a:t>
            </a:r>
          </a:p>
        </p:txBody>
      </p:sp>
      <p:pic>
        <p:nvPicPr>
          <p:cNvPr id="1359888" name="Picture 1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9525" y="4724400"/>
            <a:ext cx="266700" cy="438150"/>
          </a:xfrm>
          <a:prstGeom prst="rect">
            <a:avLst/>
          </a:prstGeom>
          <a:noFill/>
        </p:spPr>
      </p:pic>
      <p:pic>
        <p:nvPicPr>
          <p:cNvPr id="1359889" name="Picture 1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33925" y="1600200"/>
            <a:ext cx="266700" cy="438150"/>
          </a:xfrm>
          <a:prstGeom prst="rect">
            <a:avLst/>
          </a:prstGeom>
          <a:noFill/>
        </p:spPr>
      </p:pic>
      <p:sp>
        <p:nvSpPr>
          <p:cNvPr id="1359890" name="Line 18"/>
          <p:cNvSpPr>
            <a:spLocks noChangeShapeType="1"/>
          </p:cNvSpPr>
          <p:nvPr/>
        </p:nvSpPr>
        <p:spPr bwMode="auto">
          <a:xfrm flipV="1">
            <a:off x="4162425" y="48006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9891" name="Line 19"/>
          <p:cNvSpPr>
            <a:spLocks noChangeShapeType="1"/>
          </p:cNvSpPr>
          <p:nvPr/>
        </p:nvSpPr>
        <p:spPr bwMode="auto">
          <a:xfrm>
            <a:off x="4991100" y="2039938"/>
            <a:ext cx="92075" cy="120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59892" name="Picture 20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34425" y="3581400"/>
            <a:ext cx="266700" cy="438150"/>
          </a:xfrm>
          <a:prstGeom prst="rect">
            <a:avLst/>
          </a:prstGeom>
          <a:noFill/>
        </p:spPr>
      </p:pic>
      <p:sp>
        <p:nvSpPr>
          <p:cNvPr id="1359893" name="Line 21"/>
          <p:cNvSpPr>
            <a:spLocks noChangeShapeType="1"/>
          </p:cNvSpPr>
          <p:nvPr/>
        </p:nvSpPr>
        <p:spPr bwMode="auto">
          <a:xfrm flipV="1">
            <a:off x="5381625" y="5943600"/>
            <a:ext cx="762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9894" name="Line 22"/>
          <p:cNvSpPr>
            <a:spLocks noChangeShapeType="1"/>
          </p:cNvSpPr>
          <p:nvPr/>
        </p:nvSpPr>
        <p:spPr bwMode="auto">
          <a:xfrm flipV="1">
            <a:off x="6296025" y="6172200"/>
            <a:ext cx="1588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9895" name="Line 23"/>
          <p:cNvSpPr>
            <a:spLocks noChangeShapeType="1"/>
          </p:cNvSpPr>
          <p:nvPr/>
        </p:nvSpPr>
        <p:spPr bwMode="auto">
          <a:xfrm flipH="1" flipV="1">
            <a:off x="8353425" y="48768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9896" name="Line 24"/>
          <p:cNvSpPr>
            <a:spLocks noChangeShapeType="1"/>
          </p:cNvSpPr>
          <p:nvPr/>
        </p:nvSpPr>
        <p:spPr bwMode="auto">
          <a:xfrm flipH="1">
            <a:off x="8582025" y="3810000"/>
            <a:ext cx="152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9897" name="Line 25"/>
          <p:cNvSpPr>
            <a:spLocks noChangeShapeType="1"/>
          </p:cNvSpPr>
          <p:nvPr/>
        </p:nvSpPr>
        <p:spPr bwMode="auto">
          <a:xfrm flipV="1">
            <a:off x="7867650" y="2276475"/>
            <a:ext cx="114300" cy="1047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59898" name="Picture 2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48625" y="1981200"/>
            <a:ext cx="266700" cy="438150"/>
          </a:xfrm>
          <a:prstGeom prst="rect">
            <a:avLst/>
          </a:prstGeom>
          <a:noFill/>
        </p:spPr>
      </p:pic>
      <p:pic>
        <p:nvPicPr>
          <p:cNvPr id="1359899" name="Picture 27" descr="j0230337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352800" y="3352800"/>
            <a:ext cx="265113" cy="438150"/>
          </a:xfrm>
          <a:noFill/>
          <a:ln/>
        </p:spPr>
      </p:pic>
      <p:sp>
        <p:nvSpPr>
          <p:cNvPr id="1359900" name="Text Box 28"/>
          <p:cNvSpPr txBox="1">
            <a:spLocks noChangeArrowheads="1"/>
          </p:cNvSpPr>
          <p:nvPr/>
        </p:nvSpPr>
        <p:spPr bwMode="auto">
          <a:xfrm>
            <a:off x="3297238" y="3973513"/>
            <a:ext cx="438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50</a:t>
            </a:r>
          </a:p>
        </p:txBody>
      </p:sp>
      <p:sp>
        <p:nvSpPr>
          <p:cNvPr id="1359901" name="Rectangle 29"/>
          <p:cNvSpPr>
            <a:spLocks noChangeArrowheads="1"/>
          </p:cNvSpPr>
          <p:nvPr/>
        </p:nvSpPr>
        <p:spPr bwMode="auto">
          <a:xfrm>
            <a:off x="1588" y="1443038"/>
            <a:ext cx="3048000" cy="4724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70" tIns="44442" rIns="90470" bIns="44442">
            <a:prstTxWarp prst="textNoShape">
              <a:avLst/>
            </a:prstTxWarp>
          </a:bodyPr>
          <a:lstStyle/>
          <a:p>
            <a:pPr marL="381000" indent="-3810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75000"/>
              <a:buFont typeface="Wingdings" charset="2"/>
              <a:buChar char="§"/>
            </a:pPr>
            <a:r>
              <a:rPr lang="en-US" sz="2000" b="0" dirty="0"/>
              <a:t>Node 50: send join(50) to node 15 </a:t>
            </a:r>
          </a:p>
          <a:p>
            <a:pPr marL="381000" indent="-3810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75000"/>
              <a:buFont typeface="Wingdings" charset="2"/>
              <a:buChar char="§"/>
            </a:pPr>
            <a:r>
              <a:rPr lang="en-US" sz="2000" b="0" dirty="0"/>
              <a:t>Node 44: returns node 58 </a:t>
            </a:r>
          </a:p>
          <a:p>
            <a:pPr marL="381000" indent="-3810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75000"/>
              <a:buFont typeface="Wingdings" charset="2"/>
              <a:buChar char="§"/>
            </a:pPr>
            <a:r>
              <a:rPr lang="en-US" sz="2000" b="0" dirty="0"/>
              <a:t>Node 50 updates its successor to 58</a:t>
            </a:r>
          </a:p>
        </p:txBody>
      </p:sp>
      <p:sp>
        <p:nvSpPr>
          <p:cNvPr id="1359902" name="Freeform 30"/>
          <p:cNvSpPr>
            <a:spLocks/>
          </p:cNvSpPr>
          <p:nvPr/>
        </p:nvSpPr>
        <p:spPr bwMode="auto">
          <a:xfrm>
            <a:off x="6324600" y="4953000"/>
            <a:ext cx="2133600" cy="1295400"/>
          </a:xfrm>
          <a:custGeom>
            <a:avLst/>
            <a:gdLst/>
            <a:ahLst/>
            <a:cxnLst>
              <a:cxn ang="0">
                <a:pos x="1344" y="0"/>
              </a:cxn>
              <a:cxn ang="0">
                <a:pos x="672" y="192"/>
              </a:cxn>
              <a:cxn ang="0">
                <a:pos x="0" y="816"/>
              </a:cxn>
            </a:cxnLst>
            <a:rect l="0" t="0" r="r" b="b"/>
            <a:pathLst>
              <a:path w="1344" h="816">
                <a:moveTo>
                  <a:pt x="1344" y="0"/>
                </a:moveTo>
                <a:cubicBezTo>
                  <a:pt x="1120" y="28"/>
                  <a:pt x="896" y="56"/>
                  <a:pt x="672" y="192"/>
                </a:cubicBezTo>
                <a:cubicBezTo>
                  <a:pt x="448" y="328"/>
                  <a:pt x="224" y="572"/>
                  <a:pt x="0" y="816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9903" name="Freeform 31"/>
          <p:cNvSpPr>
            <a:spLocks/>
          </p:cNvSpPr>
          <p:nvPr/>
        </p:nvSpPr>
        <p:spPr bwMode="auto">
          <a:xfrm>
            <a:off x="8356600" y="3810000"/>
            <a:ext cx="254000" cy="1143000"/>
          </a:xfrm>
          <a:custGeom>
            <a:avLst/>
            <a:gdLst/>
            <a:ahLst/>
            <a:cxnLst>
              <a:cxn ang="0">
                <a:pos x="160" y="0"/>
              </a:cxn>
              <a:cxn ang="0">
                <a:pos x="16" y="288"/>
              </a:cxn>
              <a:cxn ang="0">
                <a:pos x="64" y="720"/>
              </a:cxn>
            </a:cxnLst>
            <a:rect l="0" t="0" r="r" b="b"/>
            <a:pathLst>
              <a:path w="160" h="720">
                <a:moveTo>
                  <a:pt x="160" y="0"/>
                </a:moveTo>
                <a:cubicBezTo>
                  <a:pt x="96" y="84"/>
                  <a:pt x="32" y="168"/>
                  <a:pt x="16" y="288"/>
                </a:cubicBezTo>
                <a:cubicBezTo>
                  <a:pt x="0" y="408"/>
                  <a:pt x="32" y="564"/>
                  <a:pt x="64" y="720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9904" name="Freeform 32"/>
          <p:cNvSpPr>
            <a:spLocks/>
          </p:cNvSpPr>
          <p:nvPr/>
        </p:nvSpPr>
        <p:spPr bwMode="auto">
          <a:xfrm>
            <a:off x="5410200" y="5905500"/>
            <a:ext cx="914400" cy="342900"/>
          </a:xfrm>
          <a:custGeom>
            <a:avLst/>
            <a:gdLst/>
            <a:ahLst/>
            <a:cxnLst>
              <a:cxn ang="0">
                <a:pos x="576" y="216"/>
              </a:cxn>
              <a:cxn ang="0">
                <a:pos x="336" y="24"/>
              </a:cxn>
              <a:cxn ang="0">
                <a:pos x="0" y="72"/>
              </a:cxn>
            </a:cxnLst>
            <a:rect l="0" t="0" r="r" b="b"/>
            <a:pathLst>
              <a:path w="576" h="216">
                <a:moveTo>
                  <a:pt x="576" y="216"/>
                </a:moveTo>
                <a:cubicBezTo>
                  <a:pt x="504" y="132"/>
                  <a:pt x="432" y="48"/>
                  <a:pt x="336" y="24"/>
                </a:cubicBezTo>
                <a:cubicBezTo>
                  <a:pt x="240" y="0"/>
                  <a:pt x="120" y="36"/>
                  <a:pt x="0" y="72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9905" name="Freeform 33"/>
          <p:cNvSpPr>
            <a:spLocks/>
          </p:cNvSpPr>
          <p:nvPr/>
        </p:nvSpPr>
        <p:spPr bwMode="auto">
          <a:xfrm>
            <a:off x="4267200" y="4876800"/>
            <a:ext cx="1143000" cy="1143000"/>
          </a:xfrm>
          <a:custGeom>
            <a:avLst/>
            <a:gdLst/>
            <a:ahLst/>
            <a:cxnLst>
              <a:cxn ang="0">
                <a:pos x="720" y="720"/>
              </a:cxn>
              <a:cxn ang="0">
                <a:pos x="480" y="192"/>
              </a:cxn>
              <a:cxn ang="0">
                <a:pos x="0" y="0"/>
              </a:cxn>
            </a:cxnLst>
            <a:rect l="0" t="0" r="r" b="b"/>
            <a:pathLst>
              <a:path w="720" h="720">
                <a:moveTo>
                  <a:pt x="720" y="720"/>
                </a:moveTo>
                <a:cubicBezTo>
                  <a:pt x="660" y="516"/>
                  <a:pt x="600" y="312"/>
                  <a:pt x="480" y="192"/>
                </a:cubicBezTo>
                <a:cubicBezTo>
                  <a:pt x="360" y="72"/>
                  <a:pt x="180" y="36"/>
                  <a:pt x="0" y="0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3505200" y="2984500"/>
            <a:ext cx="5257800" cy="749300"/>
            <a:chOff x="2208" y="1880"/>
            <a:chExt cx="3312" cy="472"/>
          </a:xfrm>
        </p:grpSpPr>
        <p:sp>
          <p:nvSpPr>
            <p:cNvPr id="1359907" name="Freeform 35"/>
            <p:cNvSpPr>
              <a:spLocks/>
            </p:cNvSpPr>
            <p:nvPr/>
          </p:nvSpPr>
          <p:spPr bwMode="auto">
            <a:xfrm>
              <a:off x="2208" y="2096"/>
              <a:ext cx="3312" cy="256"/>
            </a:xfrm>
            <a:custGeom>
              <a:avLst/>
              <a:gdLst/>
              <a:ahLst/>
              <a:cxnLst>
                <a:cxn ang="0">
                  <a:pos x="232" y="160"/>
                </a:cxn>
                <a:cxn ang="0">
                  <a:pos x="280" y="160"/>
                </a:cxn>
                <a:cxn ang="0">
                  <a:pos x="1912" y="16"/>
                </a:cxn>
                <a:cxn ang="0">
                  <a:pos x="3496" y="256"/>
                </a:cxn>
              </a:cxnLst>
              <a:rect l="0" t="0" r="r" b="b"/>
              <a:pathLst>
                <a:path w="3496" h="256">
                  <a:moveTo>
                    <a:pt x="232" y="160"/>
                  </a:moveTo>
                  <a:cubicBezTo>
                    <a:pt x="116" y="172"/>
                    <a:pt x="0" y="184"/>
                    <a:pt x="280" y="160"/>
                  </a:cubicBezTo>
                  <a:cubicBezTo>
                    <a:pt x="560" y="136"/>
                    <a:pt x="1376" y="0"/>
                    <a:pt x="1912" y="16"/>
                  </a:cubicBezTo>
                  <a:cubicBezTo>
                    <a:pt x="2448" y="32"/>
                    <a:pt x="2972" y="144"/>
                    <a:pt x="3496" y="256"/>
                  </a:cubicBezTo>
                </a:path>
              </a:pathLst>
            </a:custGeom>
            <a:noFill/>
            <a:ln w="25400" cap="flat" cmpd="sng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9908" name="Text Box 36"/>
            <p:cNvSpPr txBox="1">
              <a:spLocks noChangeArrowheads="1"/>
            </p:cNvSpPr>
            <p:nvPr/>
          </p:nvSpPr>
          <p:spPr bwMode="auto">
            <a:xfrm>
              <a:off x="3255" y="1880"/>
              <a:ext cx="486" cy="19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79" tIns="44446" rIns="90479" bIns="44446">
              <a:prstTxWarp prst="textNoShape">
                <a:avLst/>
              </a:prstTxWarp>
              <a:spAutoFit/>
            </a:bodyPr>
            <a:lstStyle/>
            <a:p>
              <a:r>
                <a:rPr lang="en-US" sz="1400">
                  <a:solidFill>
                    <a:srgbClr val="FF0000"/>
                  </a:solidFill>
                </a:rPr>
                <a:t>join(50)</a:t>
              </a:r>
            </a:p>
          </p:txBody>
        </p:sp>
      </p:grpSp>
      <p:sp>
        <p:nvSpPr>
          <p:cNvPr id="1359909" name="Text Box 37"/>
          <p:cNvSpPr txBox="1">
            <a:spLocks noChangeArrowheads="1"/>
          </p:cNvSpPr>
          <p:nvPr/>
        </p:nvSpPr>
        <p:spPr bwMode="auto">
          <a:xfrm>
            <a:off x="2441575" y="3352800"/>
            <a:ext cx="846138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succ=58</a:t>
            </a:r>
          </a:p>
        </p:txBody>
      </p:sp>
      <p:sp>
        <p:nvSpPr>
          <p:cNvPr id="1359910" name="Text Box 38"/>
          <p:cNvSpPr txBox="1">
            <a:spLocks noChangeArrowheads="1"/>
          </p:cNvSpPr>
          <p:nvPr/>
        </p:nvSpPr>
        <p:spPr bwMode="auto">
          <a:xfrm>
            <a:off x="3963988" y="1374775"/>
            <a:ext cx="7461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succ=4</a:t>
            </a:r>
          </a:p>
        </p:txBody>
      </p:sp>
      <p:sp>
        <p:nvSpPr>
          <p:cNvPr id="1359911" name="Text Box 39"/>
          <p:cNvSpPr txBox="1">
            <a:spLocks noChangeArrowheads="1"/>
          </p:cNvSpPr>
          <p:nvPr/>
        </p:nvSpPr>
        <p:spPr bwMode="auto">
          <a:xfrm>
            <a:off x="3967163" y="1606550"/>
            <a:ext cx="833437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pred=44</a:t>
            </a:r>
          </a:p>
        </p:txBody>
      </p:sp>
      <p:sp>
        <p:nvSpPr>
          <p:cNvPr id="1359912" name="Text Box 40"/>
          <p:cNvSpPr txBox="1">
            <a:spLocks noChangeArrowheads="1"/>
          </p:cNvSpPr>
          <p:nvPr/>
        </p:nvSpPr>
        <p:spPr bwMode="auto">
          <a:xfrm>
            <a:off x="2441575" y="3352800"/>
            <a:ext cx="825500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succ=nil</a:t>
            </a:r>
          </a:p>
        </p:txBody>
      </p:sp>
      <p:sp>
        <p:nvSpPr>
          <p:cNvPr id="1359913" name="Text Box 41"/>
          <p:cNvSpPr txBox="1">
            <a:spLocks noChangeArrowheads="1"/>
          </p:cNvSpPr>
          <p:nvPr/>
        </p:nvSpPr>
        <p:spPr bwMode="auto">
          <a:xfrm>
            <a:off x="2441575" y="3581400"/>
            <a:ext cx="814388" cy="3000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pred=nil</a:t>
            </a:r>
          </a:p>
        </p:txBody>
      </p:sp>
      <p:sp>
        <p:nvSpPr>
          <p:cNvPr id="1359914" name="Text Box 42"/>
          <p:cNvSpPr txBox="1">
            <a:spLocks noChangeArrowheads="1"/>
          </p:cNvSpPr>
          <p:nvPr/>
        </p:nvSpPr>
        <p:spPr bwMode="auto">
          <a:xfrm>
            <a:off x="3041650" y="4646613"/>
            <a:ext cx="846138" cy="3000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succ=58</a:t>
            </a:r>
          </a:p>
        </p:txBody>
      </p:sp>
      <p:sp>
        <p:nvSpPr>
          <p:cNvPr id="1359915" name="Text Box 43"/>
          <p:cNvSpPr txBox="1">
            <a:spLocks noChangeArrowheads="1"/>
          </p:cNvSpPr>
          <p:nvPr/>
        </p:nvSpPr>
        <p:spPr bwMode="auto">
          <a:xfrm>
            <a:off x="3049588" y="4876800"/>
            <a:ext cx="8350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pred=35</a:t>
            </a:r>
          </a:p>
        </p:txBody>
      </p:sp>
      <p:grpSp>
        <p:nvGrpSpPr>
          <p:cNvPr id="3" name="Group 44"/>
          <p:cNvGrpSpPr>
            <a:grpSpLocks/>
          </p:cNvGrpSpPr>
          <p:nvPr/>
        </p:nvGrpSpPr>
        <p:grpSpPr bwMode="auto">
          <a:xfrm>
            <a:off x="3582988" y="3783013"/>
            <a:ext cx="608012" cy="1017587"/>
            <a:chOff x="2260" y="2387"/>
            <a:chExt cx="384" cy="643"/>
          </a:xfrm>
        </p:grpSpPr>
        <p:sp>
          <p:nvSpPr>
            <p:cNvPr id="1359917" name="Freeform 45"/>
            <p:cNvSpPr>
              <a:spLocks/>
            </p:cNvSpPr>
            <p:nvPr/>
          </p:nvSpPr>
          <p:spPr bwMode="auto">
            <a:xfrm flipH="1">
              <a:off x="2260" y="2404"/>
              <a:ext cx="384" cy="626"/>
            </a:xfrm>
            <a:custGeom>
              <a:avLst/>
              <a:gdLst/>
              <a:ahLst/>
              <a:cxnLst>
                <a:cxn ang="0">
                  <a:pos x="0" y="1680"/>
                </a:cxn>
                <a:cxn ang="0">
                  <a:pos x="288" y="912"/>
                </a:cxn>
                <a:cxn ang="0">
                  <a:pos x="528" y="0"/>
                </a:cxn>
              </a:cxnLst>
              <a:rect l="0" t="0" r="r" b="b"/>
              <a:pathLst>
                <a:path w="528" h="1680">
                  <a:moveTo>
                    <a:pt x="0" y="1680"/>
                  </a:moveTo>
                  <a:cubicBezTo>
                    <a:pt x="100" y="1436"/>
                    <a:pt x="200" y="1192"/>
                    <a:pt x="288" y="912"/>
                  </a:cubicBezTo>
                  <a:cubicBezTo>
                    <a:pt x="376" y="632"/>
                    <a:pt x="452" y="316"/>
                    <a:pt x="528" y="0"/>
                  </a:cubicBezTo>
                </a:path>
              </a:pathLst>
            </a:custGeom>
            <a:noFill/>
            <a:ln w="25400" cap="flat" cmpd="sng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9918" name="Text Box 46"/>
            <p:cNvSpPr txBox="1">
              <a:spLocks noChangeArrowheads="1"/>
            </p:cNvSpPr>
            <p:nvPr/>
          </p:nvSpPr>
          <p:spPr bwMode="auto">
            <a:xfrm>
              <a:off x="2299" y="2387"/>
              <a:ext cx="277" cy="23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343" tIns="44379" rIns="90343" bIns="44379">
              <a:prstTxWarp prst="textNoShape">
                <a:avLst/>
              </a:prstTxWarp>
              <a:spAutoFit/>
            </a:bodyPr>
            <a:lstStyle/>
            <a:p>
              <a:pPr algn="l" defTabSz="912813"/>
              <a:r>
                <a:rPr lang="en-US" b="1">
                  <a:solidFill>
                    <a:srgbClr val="FF0000"/>
                  </a:solidFill>
                </a:rPr>
                <a:t>58</a:t>
              </a: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9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9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9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9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99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99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9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9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359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9902" grpId="0" animBg="1"/>
      <p:bldP spid="1359903" grpId="0" animBg="1"/>
      <p:bldP spid="1359904" grpId="0" animBg="1"/>
      <p:bldP spid="1359905" grpId="0" animBg="1"/>
      <p:bldP spid="1359909" grpId="0"/>
      <p:bldP spid="135991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Joining Operation</a:t>
            </a:r>
          </a:p>
        </p:txBody>
      </p:sp>
      <p:sp>
        <p:nvSpPr>
          <p:cNvPr id="1361923" name="Oval 3"/>
          <p:cNvSpPr>
            <a:spLocks noChangeArrowheads="1"/>
          </p:cNvSpPr>
          <p:nvPr/>
        </p:nvSpPr>
        <p:spPr bwMode="auto">
          <a:xfrm>
            <a:off x="4010025" y="1676400"/>
            <a:ext cx="4648200" cy="457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1924" name="Text Box 4"/>
          <p:cNvSpPr txBox="1">
            <a:spLocks noChangeArrowheads="1"/>
          </p:cNvSpPr>
          <p:nvPr/>
        </p:nvSpPr>
        <p:spPr bwMode="auto">
          <a:xfrm>
            <a:off x="7004050" y="17668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</a:t>
            </a:r>
          </a:p>
        </p:txBody>
      </p:sp>
      <p:pic>
        <p:nvPicPr>
          <p:cNvPr id="1361925" name="Picture 5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24700" y="1295400"/>
            <a:ext cx="266700" cy="438150"/>
          </a:xfrm>
          <a:prstGeom prst="rect">
            <a:avLst/>
          </a:prstGeom>
          <a:noFill/>
        </p:spPr>
      </p:pic>
      <p:pic>
        <p:nvPicPr>
          <p:cNvPr id="1361926" name="Picture 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20125" y="4819650"/>
            <a:ext cx="266700" cy="438150"/>
          </a:xfrm>
          <a:prstGeom prst="rect">
            <a:avLst/>
          </a:prstGeom>
          <a:noFill/>
        </p:spPr>
      </p:pic>
      <p:sp>
        <p:nvSpPr>
          <p:cNvPr id="1361927" name="Text Box 7"/>
          <p:cNvSpPr txBox="1">
            <a:spLocks noChangeArrowheads="1"/>
          </p:cNvSpPr>
          <p:nvPr/>
        </p:nvSpPr>
        <p:spPr bwMode="auto">
          <a:xfrm>
            <a:off x="7934325" y="46482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20</a:t>
            </a:r>
          </a:p>
        </p:txBody>
      </p:sp>
      <p:pic>
        <p:nvPicPr>
          <p:cNvPr id="1361928" name="Picture 8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9825" y="6343650"/>
            <a:ext cx="266700" cy="438150"/>
          </a:xfrm>
          <a:prstGeom prst="rect">
            <a:avLst/>
          </a:prstGeom>
          <a:noFill/>
        </p:spPr>
      </p:pic>
      <p:sp>
        <p:nvSpPr>
          <p:cNvPr id="1361929" name="Text Box 9"/>
          <p:cNvSpPr txBox="1">
            <a:spLocks noChangeArrowheads="1"/>
          </p:cNvSpPr>
          <p:nvPr/>
        </p:nvSpPr>
        <p:spPr bwMode="auto">
          <a:xfrm>
            <a:off x="6086475" y="57912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32</a:t>
            </a:r>
          </a:p>
        </p:txBody>
      </p:sp>
      <p:sp>
        <p:nvSpPr>
          <p:cNvPr id="1361930" name="Text Box 10"/>
          <p:cNvSpPr txBox="1">
            <a:spLocks noChangeArrowheads="1"/>
          </p:cNvSpPr>
          <p:nvPr/>
        </p:nvSpPr>
        <p:spPr bwMode="auto">
          <a:xfrm>
            <a:off x="5334000" y="56530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35</a:t>
            </a:r>
          </a:p>
        </p:txBody>
      </p:sp>
      <p:pic>
        <p:nvPicPr>
          <p:cNvPr id="1361931" name="Picture 11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29225" y="6191250"/>
            <a:ext cx="266700" cy="438150"/>
          </a:xfrm>
          <a:prstGeom prst="rect">
            <a:avLst/>
          </a:prstGeom>
          <a:noFill/>
        </p:spPr>
      </p:pic>
      <p:sp>
        <p:nvSpPr>
          <p:cNvPr id="1361932" name="Text Box 12"/>
          <p:cNvSpPr txBox="1">
            <a:spLocks noChangeArrowheads="1"/>
          </p:cNvSpPr>
          <p:nvPr/>
        </p:nvSpPr>
        <p:spPr bwMode="auto">
          <a:xfrm>
            <a:off x="7591425" y="23002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8</a:t>
            </a:r>
          </a:p>
        </p:txBody>
      </p:sp>
      <p:sp>
        <p:nvSpPr>
          <p:cNvPr id="1361933" name="Text Box 13"/>
          <p:cNvSpPr txBox="1">
            <a:spLocks noChangeArrowheads="1"/>
          </p:cNvSpPr>
          <p:nvPr/>
        </p:nvSpPr>
        <p:spPr bwMode="auto">
          <a:xfrm>
            <a:off x="8201025" y="36718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15</a:t>
            </a:r>
          </a:p>
        </p:txBody>
      </p:sp>
      <p:sp>
        <p:nvSpPr>
          <p:cNvPr id="1361934" name="Text Box 14"/>
          <p:cNvSpPr txBox="1">
            <a:spLocks noChangeArrowheads="1"/>
          </p:cNvSpPr>
          <p:nvPr/>
        </p:nvSpPr>
        <p:spPr bwMode="auto">
          <a:xfrm>
            <a:off x="4267200" y="4495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44</a:t>
            </a:r>
          </a:p>
        </p:txBody>
      </p:sp>
      <p:sp>
        <p:nvSpPr>
          <p:cNvPr id="1361935" name="Text Box 15"/>
          <p:cNvSpPr txBox="1">
            <a:spLocks noChangeArrowheads="1"/>
          </p:cNvSpPr>
          <p:nvPr/>
        </p:nvSpPr>
        <p:spPr bwMode="auto">
          <a:xfrm>
            <a:off x="5019675" y="21336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58</a:t>
            </a:r>
          </a:p>
        </p:txBody>
      </p:sp>
      <p:pic>
        <p:nvPicPr>
          <p:cNvPr id="1361936" name="Picture 1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9525" y="4724400"/>
            <a:ext cx="266700" cy="438150"/>
          </a:xfrm>
          <a:prstGeom prst="rect">
            <a:avLst/>
          </a:prstGeom>
          <a:noFill/>
        </p:spPr>
      </p:pic>
      <p:pic>
        <p:nvPicPr>
          <p:cNvPr id="1361937" name="Picture 1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33925" y="1600200"/>
            <a:ext cx="266700" cy="438150"/>
          </a:xfrm>
          <a:prstGeom prst="rect">
            <a:avLst/>
          </a:prstGeom>
          <a:noFill/>
        </p:spPr>
      </p:pic>
      <p:sp>
        <p:nvSpPr>
          <p:cNvPr id="1361938" name="Line 18"/>
          <p:cNvSpPr>
            <a:spLocks noChangeShapeType="1"/>
          </p:cNvSpPr>
          <p:nvPr/>
        </p:nvSpPr>
        <p:spPr bwMode="auto">
          <a:xfrm flipV="1">
            <a:off x="4162425" y="48006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1939" name="Line 19"/>
          <p:cNvSpPr>
            <a:spLocks noChangeShapeType="1"/>
          </p:cNvSpPr>
          <p:nvPr/>
        </p:nvSpPr>
        <p:spPr bwMode="auto">
          <a:xfrm>
            <a:off x="4991100" y="2039938"/>
            <a:ext cx="92075" cy="120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61940" name="Picture 20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34425" y="3581400"/>
            <a:ext cx="266700" cy="438150"/>
          </a:xfrm>
          <a:prstGeom prst="rect">
            <a:avLst/>
          </a:prstGeom>
          <a:noFill/>
        </p:spPr>
      </p:pic>
      <p:sp>
        <p:nvSpPr>
          <p:cNvPr id="1361941" name="Line 21"/>
          <p:cNvSpPr>
            <a:spLocks noChangeShapeType="1"/>
          </p:cNvSpPr>
          <p:nvPr/>
        </p:nvSpPr>
        <p:spPr bwMode="auto">
          <a:xfrm flipV="1">
            <a:off x="5381625" y="5943600"/>
            <a:ext cx="762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1942" name="Line 22"/>
          <p:cNvSpPr>
            <a:spLocks noChangeShapeType="1"/>
          </p:cNvSpPr>
          <p:nvPr/>
        </p:nvSpPr>
        <p:spPr bwMode="auto">
          <a:xfrm flipV="1">
            <a:off x="6296025" y="6172200"/>
            <a:ext cx="1588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1943" name="Line 23"/>
          <p:cNvSpPr>
            <a:spLocks noChangeShapeType="1"/>
          </p:cNvSpPr>
          <p:nvPr/>
        </p:nvSpPr>
        <p:spPr bwMode="auto">
          <a:xfrm flipH="1" flipV="1">
            <a:off x="8353425" y="48768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1944" name="Line 24"/>
          <p:cNvSpPr>
            <a:spLocks noChangeShapeType="1"/>
          </p:cNvSpPr>
          <p:nvPr/>
        </p:nvSpPr>
        <p:spPr bwMode="auto">
          <a:xfrm flipH="1">
            <a:off x="8582025" y="3810000"/>
            <a:ext cx="152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1945" name="Line 25"/>
          <p:cNvSpPr>
            <a:spLocks noChangeShapeType="1"/>
          </p:cNvSpPr>
          <p:nvPr/>
        </p:nvSpPr>
        <p:spPr bwMode="auto">
          <a:xfrm flipV="1">
            <a:off x="7867650" y="2276475"/>
            <a:ext cx="114300" cy="1047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61946" name="Picture 2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48625" y="1981200"/>
            <a:ext cx="266700" cy="438150"/>
          </a:xfrm>
          <a:prstGeom prst="rect">
            <a:avLst/>
          </a:prstGeom>
          <a:noFill/>
        </p:spPr>
      </p:pic>
      <p:pic>
        <p:nvPicPr>
          <p:cNvPr id="1361947" name="Picture 27" descr="j0230337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352800" y="3352800"/>
            <a:ext cx="265113" cy="438150"/>
          </a:xfrm>
          <a:noFill/>
          <a:ln/>
        </p:spPr>
      </p:pic>
      <p:sp>
        <p:nvSpPr>
          <p:cNvPr id="1361948" name="Text Box 28"/>
          <p:cNvSpPr txBox="1">
            <a:spLocks noChangeArrowheads="1"/>
          </p:cNvSpPr>
          <p:nvPr/>
        </p:nvSpPr>
        <p:spPr bwMode="auto">
          <a:xfrm>
            <a:off x="3297238" y="3973513"/>
            <a:ext cx="438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50</a:t>
            </a:r>
          </a:p>
        </p:txBody>
      </p:sp>
      <p:sp>
        <p:nvSpPr>
          <p:cNvPr id="1361949" name="Rectangle 29"/>
          <p:cNvSpPr>
            <a:spLocks noChangeArrowheads="1"/>
          </p:cNvSpPr>
          <p:nvPr/>
        </p:nvSpPr>
        <p:spPr bwMode="auto">
          <a:xfrm>
            <a:off x="0" y="1447800"/>
            <a:ext cx="2441575" cy="4724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70" tIns="44442" rIns="90470" bIns="44442">
            <a:prstTxWarp prst="textNoShape">
              <a:avLst/>
            </a:prstTxWarp>
          </a:bodyPr>
          <a:lstStyle/>
          <a:p>
            <a:pPr marL="381000" indent="-3810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75000"/>
              <a:buFont typeface="Wingdings" charset="2"/>
              <a:buChar char="§"/>
            </a:pPr>
            <a:r>
              <a:rPr lang="en-US" sz="2000" b="0" dirty="0"/>
              <a:t>Node 50: send stabilize() to node 58</a:t>
            </a:r>
          </a:p>
          <a:p>
            <a:pPr marL="381000" indent="-3810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75000"/>
              <a:buFont typeface="Wingdings" charset="2"/>
              <a:buChar char="§"/>
            </a:pPr>
            <a:r>
              <a:rPr lang="en-US" sz="2000" b="0" dirty="0"/>
              <a:t>Node 58: </a:t>
            </a:r>
          </a:p>
          <a:p>
            <a:pPr marL="800100" lvl="1" indent="-3429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100000"/>
              <a:buFontTx/>
              <a:buChar char="-"/>
            </a:pPr>
            <a:r>
              <a:rPr lang="en-US" sz="1800" b="0" dirty="0" smtClean="0">
                <a:ea typeface="ＭＳ Ｐゴシック" charset="-128"/>
              </a:rPr>
              <a:t>Replies with 44</a:t>
            </a:r>
            <a:endParaRPr lang="en-US" sz="1800" b="0" dirty="0">
              <a:ea typeface="ＭＳ Ｐゴシック" charset="-128"/>
            </a:endParaRPr>
          </a:p>
          <a:p>
            <a:pPr marL="800100" lvl="1" indent="-3429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100000"/>
              <a:buFontTx/>
              <a:buChar char="-"/>
            </a:pPr>
            <a:r>
              <a:rPr lang="en-US" sz="1800" b="0" dirty="0" smtClean="0">
                <a:ea typeface="ＭＳ Ｐゴシック" charset="-128"/>
              </a:rPr>
              <a:t>50 determines it is the right predecessor</a:t>
            </a:r>
            <a:endParaRPr lang="en-US" sz="1800" b="0" dirty="0">
              <a:ea typeface="ＭＳ Ｐゴシック" charset="-128"/>
            </a:endParaRPr>
          </a:p>
        </p:txBody>
      </p:sp>
      <p:sp>
        <p:nvSpPr>
          <p:cNvPr id="1361950" name="Text Box 30"/>
          <p:cNvSpPr txBox="1">
            <a:spLocks noChangeArrowheads="1"/>
          </p:cNvSpPr>
          <p:nvPr/>
        </p:nvSpPr>
        <p:spPr bwMode="auto">
          <a:xfrm>
            <a:off x="2391226" y="3352800"/>
            <a:ext cx="896487" cy="30520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 dirty="0" err="1">
                <a:solidFill>
                  <a:srgbClr val="FF0000"/>
                </a:solidFill>
              </a:rPr>
              <a:t>succ</a:t>
            </a:r>
            <a:r>
              <a:rPr lang="en-US" sz="1400" dirty="0">
                <a:solidFill>
                  <a:srgbClr val="FF0000"/>
                </a:solidFill>
              </a:rPr>
              <a:t>=58</a:t>
            </a:r>
          </a:p>
        </p:txBody>
      </p:sp>
      <p:sp>
        <p:nvSpPr>
          <p:cNvPr id="1361951" name="Text Box 31"/>
          <p:cNvSpPr txBox="1">
            <a:spLocks noChangeArrowheads="1"/>
          </p:cNvSpPr>
          <p:nvPr/>
        </p:nvSpPr>
        <p:spPr bwMode="auto">
          <a:xfrm>
            <a:off x="2441575" y="3581400"/>
            <a:ext cx="814388" cy="3000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pred=nil</a:t>
            </a:r>
          </a:p>
        </p:txBody>
      </p:sp>
      <p:sp>
        <p:nvSpPr>
          <p:cNvPr id="1361952" name="Text Box 32"/>
          <p:cNvSpPr txBox="1">
            <a:spLocks noChangeArrowheads="1"/>
          </p:cNvSpPr>
          <p:nvPr/>
        </p:nvSpPr>
        <p:spPr bwMode="auto">
          <a:xfrm>
            <a:off x="3041650" y="4646613"/>
            <a:ext cx="846138" cy="3000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succ=58</a:t>
            </a:r>
          </a:p>
        </p:txBody>
      </p:sp>
      <p:sp>
        <p:nvSpPr>
          <p:cNvPr id="1361953" name="Text Box 33"/>
          <p:cNvSpPr txBox="1">
            <a:spLocks noChangeArrowheads="1"/>
          </p:cNvSpPr>
          <p:nvPr/>
        </p:nvSpPr>
        <p:spPr bwMode="auto">
          <a:xfrm>
            <a:off x="3049588" y="4876800"/>
            <a:ext cx="8350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pred=35</a:t>
            </a: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3657600" y="1981200"/>
            <a:ext cx="2637439" cy="1524000"/>
            <a:chOff x="2688" y="1392"/>
            <a:chExt cx="1043" cy="1632"/>
          </a:xfrm>
        </p:grpSpPr>
        <p:sp>
          <p:nvSpPr>
            <p:cNvPr id="1361955" name="Freeform 35"/>
            <p:cNvSpPr>
              <a:spLocks/>
            </p:cNvSpPr>
            <p:nvPr/>
          </p:nvSpPr>
          <p:spPr bwMode="auto">
            <a:xfrm>
              <a:off x="2688" y="1392"/>
              <a:ext cx="432" cy="1632"/>
            </a:xfrm>
            <a:custGeom>
              <a:avLst/>
              <a:gdLst/>
              <a:ahLst/>
              <a:cxnLst>
                <a:cxn ang="0">
                  <a:pos x="0" y="1728"/>
                </a:cxn>
                <a:cxn ang="0">
                  <a:pos x="96" y="864"/>
                </a:cxn>
                <a:cxn ang="0">
                  <a:pos x="576" y="0"/>
                </a:cxn>
              </a:cxnLst>
              <a:rect l="0" t="0" r="r" b="b"/>
              <a:pathLst>
                <a:path w="576" h="1728">
                  <a:moveTo>
                    <a:pt x="0" y="1728"/>
                  </a:moveTo>
                  <a:cubicBezTo>
                    <a:pt x="0" y="1440"/>
                    <a:pt x="0" y="1152"/>
                    <a:pt x="96" y="864"/>
                  </a:cubicBezTo>
                  <a:cubicBezTo>
                    <a:pt x="192" y="576"/>
                    <a:pt x="384" y="288"/>
                    <a:pt x="576" y="0"/>
                  </a:cubicBezTo>
                </a:path>
              </a:pathLst>
            </a:custGeom>
            <a:noFill/>
            <a:ln w="25400" cap="flat" cmpd="sng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1956" name="Text Box 36"/>
            <p:cNvSpPr txBox="1">
              <a:spLocks noChangeArrowheads="1"/>
            </p:cNvSpPr>
            <p:nvPr/>
          </p:nvSpPr>
          <p:spPr bwMode="auto">
            <a:xfrm>
              <a:off x="2823" y="1976"/>
              <a:ext cx="908" cy="55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79" tIns="44446" rIns="90479" bIns="44446">
              <a:prstTxWarp prst="textNoShape">
                <a:avLst/>
              </a:prstTxWarp>
              <a:spAutoFit/>
            </a:bodyPr>
            <a:lstStyle/>
            <a:p>
              <a:r>
                <a:rPr lang="en-US" sz="1400" dirty="0" smtClean="0">
                  <a:solidFill>
                    <a:srgbClr val="FF0000"/>
                  </a:solidFill>
                </a:rPr>
                <a:t>stabilize():</a:t>
              </a:r>
            </a:p>
            <a:p>
              <a:r>
                <a:rPr lang="en-US" sz="1400" i="1" dirty="0" smtClean="0">
                  <a:solidFill>
                    <a:srgbClr val="FF0000"/>
                  </a:solidFill>
                </a:rPr>
                <a:t>“What is your predecessor?”</a:t>
              </a:r>
              <a:endParaRPr lang="en-US" sz="1400" i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" name="Group 37"/>
          <p:cNvGrpSpPr>
            <a:grpSpLocks/>
          </p:cNvGrpSpPr>
          <p:nvPr/>
        </p:nvGrpSpPr>
        <p:grpSpPr bwMode="auto">
          <a:xfrm>
            <a:off x="3349631" y="1546637"/>
            <a:ext cx="1222368" cy="1802992"/>
            <a:chOff x="2113" y="1074"/>
            <a:chExt cx="771" cy="1138"/>
          </a:xfrm>
        </p:grpSpPr>
        <p:sp>
          <p:nvSpPr>
            <p:cNvPr id="1361958" name="Freeform 38"/>
            <p:cNvSpPr>
              <a:spLocks/>
            </p:cNvSpPr>
            <p:nvPr/>
          </p:nvSpPr>
          <p:spPr bwMode="auto">
            <a:xfrm>
              <a:off x="2116" y="1252"/>
              <a:ext cx="768" cy="960"/>
            </a:xfrm>
            <a:custGeom>
              <a:avLst/>
              <a:gdLst/>
              <a:ahLst/>
              <a:cxnLst>
                <a:cxn ang="0">
                  <a:pos x="768" y="0"/>
                </a:cxn>
                <a:cxn ang="0">
                  <a:pos x="432" y="192"/>
                </a:cxn>
                <a:cxn ang="0">
                  <a:pos x="144" y="528"/>
                </a:cxn>
                <a:cxn ang="0">
                  <a:pos x="0" y="960"/>
                </a:cxn>
              </a:cxnLst>
              <a:rect l="0" t="0" r="r" b="b"/>
              <a:pathLst>
                <a:path w="768" h="960">
                  <a:moveTo>
                    <a:pt x="768" y="0"/>
                  </a:moveTo>
                  <a:cubicBezTo>
                    <a:pt x="652" y="52"/>
                    <a:pt x="536" y="104"/>
                    <a:pt x="432" y="192"/>
                  </a:cubicBezTo>
                  <a:cubicBezTo>
                    <a:pt x="328" y="280"/>
                    <a:pt x="216" y="400"/>
                    <a:pt x="144" y="528"/>
                  </a:cubicBezTo>
                  <a:cubicBezTo>
                    <a:pt x="72" y="656"/>
                    <a:pt x="36" y="808"/>
                    <a:pt x="0" y="960"/>
                  </a:cubicBezTo>
                </a:path>
              </a:pathLst>
            </a:custGeom>
            <a:noFill/>
            <a:ln w="25400" cap="flat" cmpd="sng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1959" name="Text Box 39"/>
            <p:cNvSpPr txBox="1">
              <a:spLocks noChangeArrowheads="1"/>
            </p:cNvSpPr>
            <p:nvPr/>
          </p:nvSpPr>
          <p:spPr bwMode="auto">
            <a:xfrm rot="18015715">
              <a:off x="1645" y="1542"/>
              <a:ext cx="1130" cy="19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79" tIns="44446" rIns="90479" bIns="44446">
              <a:prstTxWarp prst="textNoShape">
                <a:avLst/>
              </a:prstTxWarp>
              <a:spAutoFit/>
            </a:bodyPr>
            <a:lstStyle/>
            <a:p>
              <a:r>
                <a:rPr lang="en-US" sz="1400" dirty="0" smtClean="0">
                  <a:solidFill>
                    <a:srgbClr val="FF0000"/>
                  </a:solidFill>
                </a:rPr>
                <a:t>“my predecessor is 44</a:t>
              </a:r>
              <a:endParaRPr lang="en-US" sz="1400" dirty="0">
                <a:solidFill>
                  <a:srgbClr val="FF0000"/>
                </a:solidFill>
              </a:endParaRPr>
            </a:p>
          </p:txBody>
        </p:sp>
      </p:grpSp>
      <p:sp>
        <p:nvSpPr>
          <p:cNvPr id="1361961" name="Text Box 41"/>
          <p:cNvSpPr txBox="1">
            <a:spLocks noChangeArrowheads="1"/>
          </p:cNvSpPr>
          <p:nvPr/>
        </p:nvSpPr>
        <p:spPr bwMode="auto">
          <a:xfrm>
            <a:off x="3963988" y="1374775"/>
            <a:ext cx="7461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succ=4</a:t>
            </a:r>
          </a:p>
        </p:txBody>
      </p:sp>
      <p:sp>
        <p:nvSpPr>
          <p:cNvPr id="1361962" name="Text Box 42"/>
          <p:cNvSpPr txBox="1">
            <a:spLocks noChangeArrowheads="1"/>
          </p:cNvSpPr>
          <p:nvPr/>
        </p:nvSpPr>
        <p:spPr bwMode="auto">
          <a:xfrm>
            <a:off x="3963988" y="1530148"/>
            <a:ext cx="798278" cy="30520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 dirty="0" err="1"/>
              <a:t>pred</a:t>
            </a:r>
            <a:r>
              <a:rPr lang="en-US" sz="1400" dirty="0"/>
              <a:t>=</a:t>
            </a:r>
            <a:r>
              <a:rPr lang="en-US" sz="1400" dirty="0" smtClean="0"/>
              <a:t>44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1949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Joining Operation</a:t>
            </a:r>
          </a:p>
        </p:txBody>
      </p:sp>
      <p:sp>
        <p:nvSpPr>
          <p:cNvPr id="1361923" name="Oval 3"/>
          <p:cNvSpPr>
            <a:spLocks noChangeArrowheads="1"/>
          </p:cNvSpPr>
          <p:nvPr/>
        </p:nvSpPr>
        <p:spPr bwMode="auto">
          <a:xfrm>
            <a:off x="4010025" y="1676400"/>
            <a:ext cx="4648200" cy="457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1924" name="Text Box 4"/>
          <p:cNvSpPr txBox="1">
            <a:spLocks noChangeArrowheads="1"/>
          </p:cNvSpPr>
          <p:nvPr/>
        </p:nvSpPr>
        <p:spPr bwMode="auto">
          <a:xfrm>
            <a:off x="7004050" y="17668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</a:t>
            </a:r>
          </a:p>
        </p:txBody>
      </p:sp>
      <p:pic>
        <p:nvPicPr>
          <p:cNvPr id="1361925" name="Picture 5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24700" y="1295400"/>
            <a:ext cx="266700" cy="438150"/>
          </a:xfrm>
          <a:prstGeom prst="rect">
            <a:avLst/>
          </a:prstGeom>
          <a:noFill/>
        </p:spPr>
      </p:pic>
      <p:pic>
        <p:nvPicPr>
          <p:cNvPr id="1361926" name="Picture 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20125" y="4819650"/>
            <a:ext cx="266700" cy="438150"/>
          </a:xfrm>
          <a:prstGeom prst="rect">
            <a:avLst/>
          </a:prstGeom>
          <a:noFill/>
        </p:spPr>
      </p:pic>
      <p:sp>
        <p:nvSpPr>
          <p:cNvPr id="1361927" name="Text Box 7"/>
          <p:cNvSpPr txBox="1">
            <a:spLocks noChangeArrowheads="1"/>
          </p:cNvSpPr>
          <p:nvPr/>
        </p:nvSpPr>
        <p:spPr bwMode="auto">
          <a:xfrm>
            <a:off x="7934325" y="46482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20</a:t>
            </a:r>
          </a:p>
        </p:txBody>
      </p:sp>
      <p:pic>
        <p:nvPicPr>
          <p:cNvPr id="1361928" name="Picture 8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9825" y="6343650"/>
            <a:ext cx="266700" cy="438150"/>
          </a:xfrm>
          <a:prstGeom prst="rect">
            <a:avLst/>
          </a:prstGeom>
          <a:noFill/>
        </p:spPr>
      </p:pic>
      <p:sp>
        <p:nvSpPr>
          <p:cNvPr id="1361929" name="Text Box 9"/>
          <p:cNvSpPr txBox="1">
            <a:spLocks noChangeArrowheads="1"/>
          </p:cNvSpPr>
          <p:nvPr/>
        </p:nvSpPr>
        <p:spPr bwMode="auto">
          <a:xfrm>
            <a:off x="6086475" y="57912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32</a:t>
            </a:r>
          </a:p>
        </p:txBody>
      </p:sp>
      <p:sp>
        <p:nvSpPr>
          <p:cNvPr id="1361930" name="Text Box 10"/>
          <p:cNvSpPr txBox="1">
            <a:spLocks noChangeArrowheads="1"/>
          </p:cNvSpPr>
          <p:nvPr/>
        </p:nvSpPr>
        <p:spPr bwMode="auto">
          <a:xfrm>
            <a:off x="5334000" y="56530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35</a:t>
            </a:r>
          </a:p>
        </p:txBody>
      </p:sp>
      <p:pic>
        <p:nvPicPr>
          <p:cNvPr id="1361931" name="Picture 11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29225" y="6191250"/>
            <a:ext cx="266700" cy="438150"/>
          </a:xfrm>
          <a:prstGeom prst="rect">
            <a:avLst/>
          </a:prstGeom>
          <a:noFill/>
        </p:spPr>
      </p:pic>
      <p:sp>
        <p:nvSpPr>
          <p:cNvPr id="1361932" name="Text Box 12"/>
          <p:cNvSpPr txBox="1">
            <a:spLocks noChangeArrowheads="1"/>
          </p:cNvSpPr>
          <p:nvPr/>
        </p:nvSpPr>
        <p:spPr bwMode="auto">
          <a:xfrm>
            <a:off x="7591425" y="23002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8</a:t>
            </a:r>
          </a:p>
        </p:txBody>
      </p:sp>
      <p:sp>
        <p:nvSpPr>
          <p:cNvPr id="1361933" name="Text Box 13"/>
          <p:cNvSpPr txBox="1">
            <a:spLocks noChangeArrowheads="1"/>
          </p:cNvSpPr>
          <p:nvPr/>
        </p:nvSpPr>
        <p:spPr bwMode="auto">
          <a:xfrm>
            <a:off x="8201025" y="36718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15</a:t>
            </a:r>
          </a:p>
        </p:txBody>
      </p:sp>
      <p:sp>
        <p:nvSpPr>
          <p:cNvPr id="1361934" name="Text Box 14"/>
          <p:cNvSpPr txBox="1">
            <a:spLocks noChangeArrowheads="1"/>
          </p:cNvSpPr>
          <p:nvPr/>
        </p:nvSpPr>
        <p:spPr bwMode="auto">
          <a:xfrm>
            <a:off x="4267200" y="4495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44</a:t>
            </a:r>
          </a:p>
        </p:txBody>
      </p:sp>
      <p:sp>
        <p:nvSpPr>
          <p:cNvPr id="1361935" name="Text Box 15"/>
          <p:cNvSpPr txBox="1">
            <a:spLocks noChangeArrowheads="1"/>
          </p:cNvSpPr>
          <p:nvPr/>
        </p:nvSpPr>
        <p:spPr bwMode="auto">
          <a:xfrm>
            <a:off x="5019675" y="21336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58</a:t>
            </a:r>
          </a:p>
        </p:txBody>
      </p:sp>
      <p:pic>
        <p:nvPicPr>
          <p:cNvPr id="1361936" name="Picture 1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9525" y="4724400"/>
            <a:ext cx="266700" cy="438150"/>
          </a:xfrm>
          <a:prstGeom prst="rect">
            <a:avLst/>
          </a:prstGeom>
          <a:noFill/>
        </p:spPr>
      </p:pic>
      <p:pic>
        <p:nvPicPr>
          <p:cNvPr id="1361937" name="Picture 1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33925" y="1600200"/>
            <a:ext cx="266700" cy="438150"/>
          </a:xfrm>
          <a:prstGeom prst="rect">
            <a:avLst/>
          </a:prstGeom>
          <a:noFill/>
        </p:spPr>
      </p:pic>
      <p:sp>
        <p:nvSpPr>
          <p:cNvPr id="1361938" name="Line 18"/>
          <p:cNvSpPr>
            <a:spLocks noChangeShapeType="1"/>
          </p:cNvSpPr>
          <p:nvPr/>
        </p:nvSpPr>
        <p:spPr bwMode="auto">
          <a:xfrm flipV="1">
            <a:off x="4162425" y="48006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1939" name="Line 19"/>
          <p:cNvSpPr>
            <a:spLocks noChangeShapeType="1"/>
          </p:cNvSpPr>
          <p:nvPr/>
        </p:nvSpPr>
        <p:spPr bwMode="auto">
          <a:xfrm>
            <a:off x="4991100" y="2039938"/>
            <a:ext cx="92075" cy="120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61940" name="Picture 20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34425" y="3581400"/>
            <a:ext cx="266700" cy="438150"/>
          </a:xfrm>
          <a:prstGeom prst="rect">
            <a:avLst/>
          </a:prstGeom>
          <a:noFill/>
        </p:spPr>
      </p:pic>
      <p:sp>
        <p:nvSpPr>
          <p:cNvPr id="1361941" name="Line 21"/>
          <p:cNvSpPr>
            <a:spLocks noChangeShapeType="1"/>
          </p:cNvSpPr>
          <p:nvPr/>
        </p:nvSpPr>
        <p:spPr bwMode="auto">
          <a:xfrm flipV="1">
            <a:off x="5381625" y="5943600"/>
            <a:ext cx="762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1942" name="Line 22"/>
          <p:cNvSpPr>
            <a:spLocks noChangeShapeType="1"/>
          </p:cNvSpPr>
          <p:nvPr/>
        </p:nvSpPr>
        <p:spPr bwMode="auto">
          <a:xfrm flipV="1">
            <a:off x="6296025" y="6172200"/>
            <a:ext cx="1588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1943" name="Line 23"/>
          <p:cNvSpPr>
            <a:spLocks noChangeShapeType="1"/>
          </p:cNvSpPr>
          <p:nvPr/>
        </p:nvSpPr>
        <p:spPr bwMode="auto">
          <a:xfrm flipH="1" flipV="1">
            <a:off x="8353425" y="48768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1944" name="Line 24"/>
          <p:cNvSpPr>
            <a:spLocks noChangeShapeType="1"/>
          </p:cNvSpPr>
          <p:nvPr/>
        </p:nvSpPr>
        <p:spPr bwMode="auto">
          <a:xfrm flipH="1">
            <a:off x="8582025" y="3810000"/>
            <a:ext cx="152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1945" name="Line 25"/>
          <p:cNvSpPr>
            <a:spLocks noChangeShapeType="1"/>
          </p:cNvSpPr>
          <p:nvPr/>
        </p:nvSpPr>
        <p:spPr bwMode="auto">
          <a:xfrm flipV="1">
            <a:off x="7867650" y="2276475"/>
            <a:ext cx="114300" cy="1047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61946" name="Picture 2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48625" y="1981200"/>
            <a:ext cx="266700" cy="438150"/>
          </a:xfrm>
          <a:prstGeom prst="rect">
            <a:avLst/>
          </a:prstGeom>
          <a:noFill/>
        </p:spPr>
      </p:pic>
      <p:pic>
        <p:nvPicPr>
          <p:cNvPr id="1361947" name="Picture 27" descr="j0230337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352800" y="3352800"/>
            <a:ext cx="265113" cy="438150"/>
          </a:xfrm>
          <a:noFill/>
          <a:ln/>
        </p:spPr>
      </p:pic>
      <p:sp>
        <p:nvSpPr>
          <p:cNvPr id="1361948" name="Text Box 28"/>
          <p:cNvSpPr txBox="1">
            <a:spLocks noChangeArrowheads="1"/>
          </p:cNvSpPr>
          <p:nvPr/>
        </p:nvSpPr>
        <p:spPr bwMode="auto">
          <a:xfrm>
            <a:off x="3297238" y="3973513"/>
            <a:ext cx="438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50</a:t>
            </a:r>
          </a:p>
        </p:txBody>
      </p:sp>
      <p:sp>
        <p:nvSpPr>
          <p:cNvPr id="1361949" name="Rectangle 29"/>
          <p:cNvSpPr>
            <a:spLocks noChangeArrowheads="1"/>
          </p:cNvSpPr>
          <p:nvPr/>
        </p:nvSpPr>
        <p:spPr bwMode="auto">
          <a:xfrm>
            <a:off x="0" y="1447800"/>
            <a:ext cx="2441575" cy="4724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70" tIns="44442" rIns="90470" bIns="44442">
            <a:prstTxWarp prst="textNoShape">
              <a:avLst/>
            </a:prstTxWarp>
          </a:bodyPr>
          <a:lstStyle/>
          <a:p>
            <a:pPr marL="381000" indent="-3810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75000"/>
              <a:buFont typeface="Wingdings" charset="2"/>
              <a:buChar char="§"/>
            </a:pPr>
            <a:r>
              <a:rPr lang="en-US" sz="2000" b="0" dirty="0"/>
              <a:t>Node 50: send </a:t>
            </a:r>
            <a:r>
              <a:rPr lang="en-US" sz="2000" b="0" dirty="0" smtClean="0"/>
              <a:t>notify(</a:t>
            </a:r>
            <a:r>
              <a:rPr lang="en-US" sz="2000" b="0" dirty="0"/>
              <a:t>) to node 58</a:t>
            </a:r>
          </a:p>
          <a:p>
            <a:pPr marL="381000" indent="-3810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75000"/>
              <a:buFont typeface="Wingdings" charset="2"/>
              <a:buChar char="§"/>
            </a:pPr>
            <a:r>
              <a:rPr lang="en-US" sz="2000" b="0" dirty="0"/>
              <a:t>Node 58: </a:t>
            </a:r>
          </a:p>
          <a:p>
            <a:pPr marL="800100" lvl="1" indent="-3429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100000"/>
              <a:buFontTx/>
              <a:buChar char="-"/>
            </a:pPr>
            <a:r>
              <a:rPr lang="en-US" sz="1800" b="0" dirty="0">
                <a:ea typeface="ＭＳ Ｐゴシック" charset="-128"/>
              </a:rPr>
              <a:t>update predecessor to 50 </a:t>
            </a:r>
          </a:p>
        </p:txBody>
      </p:sp>
      <p:sp>
        <p:nvSpPr>
          <p:cNvPr id="1361950" name="Text Box 30"/>
          <p:cNvSpPr txBox="1">
            <a:spLocks noChangeArrowheads="1"/>
          </p:cNvSpPr>
          <p:nvPr/>
        </p:nvSpPr>
        <p:spPr bwMode="auto">
          <a:xfrm>
            <a:off x="2391226" y="3352800"/>
            <a:ext cx="896487" cy="30520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 dirty="0" err="1">
                <a:solidFill>
                  <a:srgbClr val="FF0000"/>
                </a:solidFill>
              </a:rPr>
              <a:t>succ</a:t>
            </a:r>
            <a:r>
              <a:rPr lang="en-US" sz="1400" dirty="0">
                <a:solidFill>
                  <a:srgbClr val="FF0000"/>
                </a:solidFill>
              </a:rPr>
              <a:t>=58</a:t>
            </a:r>
          </a:p>
        </p:txBody>
      </p:sp>
      <p:sp>
        <p:nvSpPr>
          <p:cNvPr id="1361951" name="Text Box 31"/>
          <p:cNvSpPr txBox="1">
            <a:spLocks noChangeArrowheads="1"/>
          </p:cNvSpPr>
          <p:nvPr/>
        </p:nvSpPr>
        <p:spPr bwMode="auto">
          <a:xfrm>
            <a:off x="2441575" y="3581400"/>
            <a:ext cx="814388" cy="3000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pred=nil</a:t>
            </a:r>
          </a:p>
        </p:txBody>
      </p:sp>
      <p:sp>
        <p:nvSpPr>
          <p:cNvPr id="1361952" name="Text Box 32"/>
          <p:cNvSpPr txBox="1">
            <a:spLocks noChangeArrowheads="1"/>
          </p:cNvSpPr>
          <p:nvPr/>
        </p:nvSpPr>
        <p:spPr bwMode="auto">
          <a:xfrm>
            <a:off x="3041650" y="4646613"/>
            <a:ext cx="846138" cy="3000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succ=58</a:t>
            </a:r>
          </a:p>
        </p:txBody>
      </p:sp>
      <p:sp>
        <p:nvSpPr>
          <p:cNvPr id="1361953" name="Text Box 33"/>
          <p:cNvSpPr txBox="1">
            <a:spLocks noChangeArrowheads="1"/>
          </p:cNvSpPr>
          <p:nvPr/>
        </p:nvSpPr>
        <p:spPr bwMode="auto">
          <a:xfrm>
            <a:off x="3049588" y="4876800"/>
            <a:ext cx="8350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pred=35</a:t>
            </a: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3657605" y="1981200"/>
            <a:ext cx="2751234" cy="1524000"/>
            <a:chOff x="2688" y="1392"/>
            <a:chExt cx="1088" cy="1632"/>
          </a:xfrm>
        </p:grpSpPr>
        <p:sp>
          <p:nvSpPr>
            <p:cNvPr id="1361955" name="Freeform 35"/>
            <p:cNvSpPr>
              <a:spLocks/>
            </p:cNvSpPr>
            <p:nvPr/>
          </p:nvSpPr>
          <p:spPr bwMode="auto">
            <a:xfrm>
              <a:off x="2688" y="1392"/>
              <a:ext cx="432" cy="1632"/>
            </a:xfrm>
            <a:custGeom>
              <a:avLst/>
              <a:gdLst/>
              <a:ahLst/>
              <a:cxnLst>
                <a:cxn ang="0">
                  <a:pos x="0" y="1728"/>
                </a:cxn>
                <a:cxn ang="0">
                  <a:pos x="96" y="864"/>
                </a:cxn>
                <a:cxn ang="0">
                  <a:pos x="576" y="0"/>
                </a:cxn>
              </a:cxnLst>
              <a:rect l="0" t="0" r="r" b="b"/>
              <a:pathLst>
                <a:path w="576" h="1728">
                  <a:moveTo>
                    <a:pt x="0" y="1728"/>
                  </a:moveTo>
                  <a:cubicBezTo>
                    <a:pt x="0" y="1440"/>
                    <a:pt x="0" y="1152"/>
                    <a:pt x="96" y="864"/>
                  </a:cubicBezTo>
                  <a:cubicBezTo>
                    <a:pt x="192" y="576"/>
                    <a:pt x="384" y="288"/>
                    <a:pt x="576" y="0"/>
                  </a:cubicBezTo>
                </a:path>
              </a:pathLst>
            </a:custGeom>
            <a:noFill/>
            <a:ln w="25400" cap="flat" cmpd="sng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1956" name="Text Box 36"/>
            <p:cNvSpPr txBox="1">
              <a:spLocks noChangeArrowheads="1"/>
            </p:cNvSpPr>
            <p:nvPr/>
          </p:nvSpPr>
          <p:spPr bwMode="auto">
            <a:xfrm>
              <a:off x="2823" y="1976"/>
              <a:ext cx="953" cy="55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79" tIns="44446" rIns="90479" bIns="44446">
              <a:prstTxWarp prst="textNoShape">
                <a:avLst/>
              </a:prstTxWarp>
              <a:spAutoFit/>
            </a:bodyPr>
            <a:lstStyle/>
            <a:p>
              <a:r>
                <a:rPr lang="en-US" sz="1400" dirty="0" smtClean="0">
                  <a:solidFill>
                    <a:srgbClr val="FF0000"/>
                  </a:solidFill>
                </a:rPr>
                <a:t>notify()</a:t>
              </a:r>
              <a:r>
                <a:rPr lang="en-US" sz="1400" dirty="0" smtClean="0">
                  <a:solidFill>
                    <a:srgbClr val="FF0000"/>
                  </a:solidFill>
                </a:rPr>
                <a:t>: </a:t>
              </a:r>
            </a:p>
            <a:p>
              <a:r>
                <a:rPr lang="en-US" sz="1400" i="1" dirty="0" smtClean="0">
                  <a:solidFill>
                    <a:srgbClr val="FF0000"/>
                  </a:solidFill>
                </a:rPr>
                <a:t>“I think you are my successor”</a:t>
              </a:r>
              <a:endParaRPr lang="en-US" sz="1400" i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1361960" name="Text Box 40"/>
          <p:cNvSpPr txBox="1">
            <a:spLocks noChangeArrowheads="1"/>
          </p:cNvSpPr>
          <p:nvPr/>
        </p:nvSpPr>
        <p:spPr bwMode="auto">
          <a:xfrm>
            <a:off x="3965575" y="1600200"/>
            <a:ext cx="8350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pred=50</a:t>
            </a:r>
          </a:p>
        </p:txBody>
      </p:sp>
      <p:sp>
        <p:nvSpPr>
          <p:cNvPr id="1361961" name="Text Box 41"/>
          <p:cNvSpPr txBox="1">
            <a:spLocks noChangeArrowheads="1"/>
          </p:cNvSpPr>
          <p:nvPr/>
        </p:nvSpPr>
        <p:spPr bwMode="auto">
          <a:xfrm>
            <a:off x="3963988" y="1374775"/>
            <a:ext cx="7461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succ=4</a:t>
            </a:r>
          </a:p>
        </p:txBody>
      </p:sp>
      <p:sp>
        <p:nvSpPr>
          <p:cNvPr id="1361962" name="Text Box 42"/>
          <p:cNvSpPr txBox="1">
            <a:spLocks noChangeArrowheads="1"/>
          </p:cNvSpPr>
          <p:nvPr/>
        </p:nvSpPr>
        <p:spPr bwMode="auto">
          <a:xfrm>
            <a:off x="3963988" y="1606550"/>
            <a:ext cx="833437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pred=44</a:t>
            </a:r>
          </a:p>
        </p:txBody>
      </p:sp>
    </p:spTree>
    <p:extLst>
      <p:ext uri="{BB962C8B-B14F-4D97-AF65-F5344CB8AC3E}">
        <p14:creationId xmlns:p14="http://schemas.microsoft.com/office/powerpoint/2010/main" val="30415846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3619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1960" grpId="0"/>
      <p:bldP spid="136196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Joining </a:t>
            </a:r>
            <a:r>
              <a:rPr lang="en-US" dirty="0" smtClean="0"/>
              <a:t>Operation</a:t>
            </a:r>
            <a:endParaRPr lang="en-US" dirty="0"/>
          </a:p>
        </p:txBody>
      </p:sp>
      <p:sp>
        <p:nvSpPr>
          <p:cNvPr id="1363971" name="Oval 3"/>
          <p:cNvSpPr>
            <a:spLocks noChangeArrowheads="1"/>
          </p:cNvSpPr>
          <p:nvPr/>
        </p:nvSpPr>
        <p:spPr bwMode="auto">
          <a:xfrm>
            <a:off x="4010025" y="1676400"/>
            <a:ext cx="4648200" cy="457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3972" name="Text Box 4"/>
          <p:cNvSpPr txBox="1">
            <a:spLocks noChangeArrowheads="1"/>
          </p:cNvSpPr>
          <p:nvPr/>
        </p:nvSpPr>
        <p:spPr bwMode="auto">
          <a:xfrm>
            <a:off x="7004050" y="17668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</a:t>
            </a:r>
          </a:p>
        </p:txBody>
      </p:sp>
      <p:pic>
        <p:nvPicPr>
          <p:cNvPr id="1363973" name="Picture 5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24700" y="1295400"/>
            <a:ext cx="266700" cy="438150"/>
          </a:xfrm>
          <a:prstGeom prst="rect">
            <a:avLst/>
          </a:prstGeom>
          <a:noFill/>
        </p:spPr>
      </p:pic>
      <p:pic>
        <p:nvPicPr>
          <p:cNvPr id="1363974" name="Picture 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20125" y="4819650"/>
            <a:ext cx="266700" cy="438150"/>
          </a:xfrm>
          <a:prstGeom prst="rect">
            <a:avLst/>
          </a:prstGeom>
          <a:noFill/>
        </p:spPr>
      </p:pic>
      <p:sp>
        <p:nvSpPr>
          <p:cNvPr id="1363975" name="Text Box 7"/>
          <p:cNvSpPr txBox="1">
            <a:spLocks noChangeArrowheads="1"/>
          </p:cNvSpPr>
          <p:nvPr/>
        </p:nvSpPr>
        <p:spPr bwMode="auto">
          <a:xfrm>
            <a:off x="7934325" y="46482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20</a:t>
            </a:r>
          </a:p>
        </p:txBody>
      </p:sp>
      <p:pic>
        <p:nvPicPr>
          <p:cNvPr id="1363976" name="Picture 8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9825" y="6343650"/>
            <a:ext cx="266700" cy="438150"/>
          </a:xfrm>
          <a:prstGeom prst="rect">
            <a:avLst/>
          </a:prstGeom>
          <a:noFill/>
        </p:spPr>
      </p:pic>
      <p:sp>
        <p:nvSpPr>
          <p:cNvPr id="1363977" name="Text Box 9"/>
          <p:cNvSpPr txBox="1">
            <a:spLocks noChangeArrowheads="1"/>
          </p:cNvSpPr>
          <p:nvPr/>
        </p:nvSpPr>
        <p:spPr bwMode="auto">
          <a:xfrm>
            <a:off x="6086475" y="57912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32</a:t>
            </a:r>
          </a:p>
        </p:txBody>
      </p:sp>
      <p:sp>
        <p:nvSpPr>
          <p:cNvPr id="1363978" name="Text Box 10"/>
          <p:cNvSpPr txBox="1">
            <a:spLocks noChangeArrowheads="1"/>
          </p:cNvSpPr>
          <p:nvPr/>
        </p:nvSpPr>
        <p:spPr bwMode="auto">
          <a:xfrm>
            <a:off x="5334000" y="56530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35</a:t>
            </a:r>
          </a:p>
        </p:txBody>
      </p:sp>
      <p:pic>
        <p:nvPicPr>
          <p:cNvPr id="1363979" name="Picture 11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29225" y="6191250"/>
            <a:ext cx="266700" cy="438150"/>
          </a:xfrm>
          <a:prstGeom prst="rect">
            <a:avLst/>
          </a:prstGeom>
          <a:noFill/>
        </p:spPr>
      </p:pic>
      <p:sp>
        <p:nvSpPr>
          <p:cNvPr id="1363980" name="Text Box 12"/>
          <p:cNvSpPr txBox="1">
            <a:spLocks noChangeArrowheads="1"/>
          </p:cNvSpPr>
          <p:nvPr/>
        </p:nvSpPr>
        <p:spPr bwMode="auto">
          <a:xfrm>
            <a:off x="7591425" y="23002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8</a:t>
            </a:r>
          </a:p>
        </p:txBody>
      </p:sp>
      <p:sp>
        <p:nvSpPr>
          <p:cNvPr id="1363981" name="Text Box 13"/>
          <p:cNvSpPr txBox="1">
            <a:spLocks noChangeArrowheads="1"/>
          </p:cNvSpPr>
          <p:nvPr/>
        </p:nvSpPr>
        <p:spPr bwMode="auto">
          <a:xfrm>
            <a:off x="8201025" y="36718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15</a:t>
            </a:r>
          </a:p>
        </p:txBody>
      </p:sp>
      <p:sp>
        <p:nvSpPr>
          <p:cNvPr id="1363982" name="Text Box 14"/>
          <p:cNvSpPr txBox="1">
            <a:spLocks noChangeArrowheads="1"/>
          </p:cNvSpPr>
          <p:nvPr/>
        </p:nvSpPr>
        <p:spPr bwMode="auto">
          <a:xfrm>
            <a:off x="4343400" y="45720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44</a:t>
            </a:r>
          </a:p>
        </p:txBody>
      </p:sp>
      <p:sp>
        <p:nvSpPr>
          <p:cNvPr id="1363983" name="Text Box 15"/>
          <p:cNvSpPr txBox="1">
            <a:spLocks noChangeArrowheads="1"/>
          </p:cNvSpPr>
          <p:nvPr/>
        </p:nvSpPr>
        <p:spPr bwMode="auto">
          <a:xfrm>
            <a:off x="5029200" y="20574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58</a:t>
            </a:r>
          </a:p>
        </p:txBody>
      </p:sp>
      <p:pic>
        <p:nvPicPr>
          <p:cNvPr id="1363984" name="Picture 1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9525" y="4724400"/>
            <a:ext cx="266700" cy="438150"/>
          </a:xfrm>
          <a:prstGeom prst="rect">
            <a:avLst/>
          </a:prstGeom>
          <a:noFill/>
        </p:spPr>
      </p:pic>
      <p:pic>
        <p:nvPicPr>
          <p:cNvPr id="1363985" name="Picture 1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33925" y="1600200"/>
            <a:ext cx="266700" cy="438150"/>
          </a:xfrm>
          <a:prstGeom prst="rect">
            <a:avLst/>
          </a:prstGeom>
          <a:noFill/>
        </p:spPr>
      </p:pic>
      <p:sp>
        <p:nvSpPr>
          <p:cNvPr id="1363986" name="Line 18"/>
          <p:cNvSpPr>
            <a:spLocks noChangeShapeType="1"/>
          </p:cNvSpPr>
          <p:nvPr/>
        </p:nvSpPr>
        <p:spPr bwMode="auto">
          <a:xfrm flipV="1">
            <a:off x="4162425" y="48006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3987" name="Line 19"/>
          <p:cNvSpPr>
            <a:spLocks noChangeShapeType="1"/>
          </p:cNvSpPr>
          <p:nvPr/>
        </p:nvSpPr>
        <p:spPr bwMode="auto">
          <a:xfrm>
            <a:off x="4953000" y="2057400"/>
            <a:ext cx="92075" cy="120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63988" name="Picture 20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34425" y="3581400"/>
            <a:ext cx="266700" cy="438150"/>
          </a:xfrm>
          <a:prstGeom prst="rect">
            <a:avLst/>
          </a:prstGeom>
          <a:noFill/>
        </p:spPr>
      </p:pic>
      <p:sp>
        <p:nvSpPr>
          <p:cNvPr id="1363989" name="Line 21"/>
          <p:cNvSpPr>
            <a:spLocks noChangeShapeType="1"/>
          </p:cNvSpPr>
          <p:nvPr/>
        </p:nvSpPr>
        <p:spPr bwMode="auto">
          <a:xfrm flipV="1">
            <a:off x="5381625" y="5943600"/>
            <a:ext cx="762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3990" name="Line 22"/>
          <p:cNvSpPr>
            <a:spLocks noChangeShapeType="1"/>
          </p:cNvSpPr>
          <p:nvPr/>
        </p:nvSpPr>
        <p:spPr bwMode="auto">
          <a:xfrm flipV="1">
            <a:off x="6296025" y="6172200"/>
            <a:ext cx="1588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3991" name="Line 23"/>
          <p:cNvSpPr>
            <a:spLocks noChangeShapeType="1"/>
          </p:cNvSpPr>
          <p:nvPr/>
        </p:nvSpPr>
        <p:spPr bwMode="auto">
          <a:xfrm flipH="1" flipV="1">
            <a:off x="8353425" y="48768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3992" name="Line 24"/>
          <p:cNvSpPr>
            <a:spLocks noChangeShapeType="1"/>
          </p:cNvSpPr>
          <p:nvPr/>
        </p:nvSpPr>
        <p:spPr bwMode="auto">
          <a:xfrm flipH="1">
            <a:off x="8582025" y="3810000"/>
            <a:ext cx="152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3993" name="Line 25"/>
          <p:cNvSpPr>
            <a:spLocks noChangeShapeType="1"/>
          </p:cNvSpPr>
          <p:nvPr/>
        </p:nvSpPr>
        <p:spPr bwMode="auto">
          <a:xfrm flipV="1">
            <a:off x="7867650" y="2276475"/>
            <a:ext cx="114300" cy="1047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63994" name="Picture 2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48625" y="1981200"/>
            <a:ext cx="266700" cy="438150"/>
          </a:xfrm>
          <a:prstGeom prst="rect">
            <a:avLst/>
          </a:prstGeom>
          <a:noFill/>
        </p:spPr>
      </p:pic>
      <p:pic>
        <p:nvPicPr>
          <p:cNvPr id="1363995" name="Picture 27" descr="j0230337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352800" y="3352800"/>
            <a:ext cx="265113" cy="438150"/>
          </a:xfrm>
          <a:noFill/>
          <a:ln/>
        </p:spPr>
      </p:pic>
      <p:sp>
        <p:nvSpPr>
          <p:cNvPr id="1363996" name="Text Box 28"/>
          <p:cNvSpPr txBox="1">
            <a:spLocks noChangeArrowheads="1"/>
          </p:cNvSpPr>
          <p:nvPr/>
        </p:nvSpPr>
        <p:spPr bwMode="auto">
          <a:xfrm>
            <a:off x="3297238" y="3973513"/>
            <a:ext cx="438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50</a:t>
            </a:r>
          </a:p>
        </p:txBody>
      </p:sp>
      <p:sp>
        <p:nvSpPr>
          <p:cNvPr id="1363997" name="Rectangle 29"/>
          <p:cNvSpPr>
            <a:spLocks noChangeArrowheads="1"/>
          </p:cNvSpPr>
          <p:nvPr/>
        </p:nvSpPr>
        <p:spPr bwMode="auto">
          <a:xfrm>
            <a:off x="0" y="1447800"/>
            <a:ext cx="3810000" cy="4724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70" tIns="44442" rIns="90470" bIns="44442">
            <a:prstTxWarp prst="textNoShape">
              <a:avLst/>
            </a:prstTxWarp>
          </a:bodyPr>
          <a:lstStyle/>
          <a:p>
            <a:pPr marL="342900" indent="-3429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75000"/>
              <a:buFont typeface="Wingdings" charset="2"/>
              <a:buChar char="§"/>
            </a:pPr>
            <a:r>
              <a:rPr lang="en-US" sz="2000" b="0" dirty="0"/>
              <a:t>Node 44 sends a stabilize message to its successor, node 58</a:t>
            </a:r>
          </a:p>
          <a:p>
            <a:pPr marL="342900" indent="-3429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75000"/>
              <a:buFont typeface="Wingdings" charset="2"/>
              <a:buChar char="§"/>
            </a:pPr>
            <a:r>
              <a:rPr lang="en-US" sz="2000" b="0" dirty="0"/>
              <a:t>Node 58 </a:t>
            </a:r>
            <a:r>
              <a:rPr lang="en-US" sz="2000" b="0" dirty="0" smtClean="0"/>
              <a:t>replies with 50</a:t>
            </a:r>
            <a:endParaRPr lang="en-US" sz="2000" b="0" dirty="0"/>
          </a:p>
          <a:p>
            <a:pPr marL="342900" indent="-3429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75000"/>
              <a:buFont typeface="Wingdings" charset="2"/>
              <a:buChar char="§"/>
            </a:pPr>
            <a:r>
              <a:rPr lang="en-US" sz="2000" b="0" dirty="0"/>
              <a:t>Node 44 updates its successor to </a:t>
            </a:r>
            <a:r>
              <a:rPr lang="en-US" sz="2000" b="0" dirty="0" smtClean="0"/>
              <a:t>50</a:t>
            </a:r>
            <a:endParaRPr lang="en-US" sz="2000" b="0" dirty="0"/>
          </a:p>
        </p:txBody>
      </p:sp>
      <p:sp>
        <p:nvSpPr>
          <p:cNvPr id="1363998" name="Text Box 30"/>
          <p:cNvSpPr txBox="1">
            <a:spLocks noChangeArrowheads="1"/>
          </p:cNvSpPr>
          <p:nvPr/>
        </p:nvSpPr>
        <p:spPr bwMode="auto">
          <a:xfrm>
            <a:off x="2365375" y="3355975"/>
            <a:ext cx="846138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succ=58</a:t>
            </a:r>
          </a:p>
        </p:txBody>
      </p:sp>
      <p:grpSp>
        <p:nvGrpSpPr>
          <p:cNvPr id="2" name="Group 31"/>
          <p:cNvGrpSpPr>
            <a:grpSpLocks/>
          </p:cNvGrpSpPr>
          <p:nvPr/>
        </p:nvGrpSpPr>
        <p:grpSpPr bwMode="auto">
          <a:xfrm>
            <a:off x="4267209" y="2209800"/>
            <a:ext cx="2509842" cy="2590800"/>
            <a:chOff x="2688" y="1392"/>
            <a:chExt cx="1581" cy="1632"/>
          </a:xfrm>
        </p:grpSpPr>
        <p:sp>
          <p:nvSpPr>
            <p:cNvPr id="1364000" name="Freeform 32"/>
            <p:cNvSpPr>
              <a:spLocks/>
            </p:cNvSpPr>
            <p:nvPr/>
          </p:nvSpPr>
          <p:spPr bwMode="auto">
            <a:xfrm>
              <a:off x="2688" y="1392"/>
              <a:ext cx="432" cy="1632"/>
            </a:xfrm>
            <a:custGeom>
              <a:avLst/>
              <a:gdLst/>
              <a:ahLst/>
              <a:cxnLst>
                <a:cxn ang="0">
                  <a:pos x="0" y="1728"/>
                </a:cxn>
                <a:cxn ang="0">
                  <a:pos x="96" y="864"/>
                </a:cxn>
                <a:cxn ang="0">
                  <a:pos x="576" y="0"/>
                </a:cxn>
              </a:cxnLst>
              <a:rect l="0" t="0" r="r" b="b"/>
              <a:pathLst>
                <a:path w="576" h="1728">
                  <a:moveTo>
                    <a:pt x="0" y="1728"/>
                  </a:moveTo>
                  <a:cubicBezTo>
                    <a:pt x="0" y="1440"/>
                    <a:pt x="0" y="1152"/>
                    <a:pt x="96" y="864"/>
                  </a:cubicBezTo>
                  <a:cubicBezTo>
                    <a:pt x="192" y="576"/>
                    <a:pt x="384" y="288"/>
                    <a:pt x="576" y="0"/>
                  </a:cubicBezTo>
                </a:path>
              </a:pathLst>
            </a:custGeom>
            <a:noFill/>
            <a:ln w="25400" cap="flat" cmpd="sng">
              <a:solidFill>
                <a:srgbClr val="FF33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4001" name="Text Box 33"/>
            <p:cNvSpPr txBox="1">
              <a:spLocks noChangeArrowheads="1"/>
            </p:cNvSpPr>
            <p:nvPr/>
          </p:nvSpPr>
          <p:spPr bwMode="auto">
            <a:xfrm>
              <a:off x="2823" y="1976"/>
              <a:ext cx="1446" cy="32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79" tIns="44446" rIns="90479" bIns="44446">
              <a:prstTxWarp prst="textNoShape">
                <a:avLst/>
              </a:prstTxWarp>
              <a:spAutoFit/>
            </a:bodyPr>
            <a:lstStyle/>
            <a:p>
              <a:r>
                <a:rPr lang="en-US" sz="1400" dirty="0">
                  <a:solidFill>
                    <a:srgbClr val="FF0000"/>
                  </a:solidFill>
                </a:rPr>
                <a:t>stabilize(</a:t>
              </a:r>
              <a:r>
                <a:rPr lang="en-US" sz="1400" dirty="0" smtClean="0">
                  <a:solidFill>
                    <a:srgbClr val="FF0000"/>
                  </a:solidFill>
                </a:rPr>
                <a:t>): </a:t>
              </a:r>
            </a:p>
            <a:p>
              <a:r>
                <a:rPr lang="en-US" sz="1400" i="1" dirty="0" smtClean="0">
                  <a:solidFill>
                    <a:srgbClr val="FF0000"/>
                  </a:solidFill>
                </a:rPr>
                <a:t>“What is your predecessor?”</a:t>
              </a:r>
              <a:endParaRPr lang="en-US" sz="1400" i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" name="Group 34"/>
          <p:cNvGrpSpPr>
            <a:grpSpLocks/>
          </p:cNvGrpSpPr>
          <p:nvPr/>
        </p:nvGrpSpPr>
        <p:grpSpPr bwMode="auto">
          <a:xfrm>
            <a:off x="3759200" y="1633539"/>
            <a:ext cx="1041400" cy="3090864"/>
            <a:chOff x="2368" y="1029"/>
            <a:chExt cx="656" cy="1947"/>
          </a:xfrm>
        </p:grpSpPr>
        <p:sp>
          <p:nvSpPr>
            <p:cNvPr id="1364003" name="Freeform 35"/>
            <p:cNvSpPr>
              <a:spLocks/>
            </p:cNvSpPr>
            <p:nvPr/>
          </p:nvSpPr>
          <p:spPr bwMode="auto">
            <a:xfrm>
              <a:off x="2368" y="1344"/>
              <a:ext cx="656" cy="1632"/>
            </a:xfrm>
            <a:custGeom>
              <a:avLst/>
              <a:gdLst/>
              <a:ahLst/>
              <a:cxnLst>
                <a:cxn ang="0">
                  <a:pos x="656" y="0"/>
                </a:cxn>
                <a:cxn ang="0">
                  <a:pos x="368" y="192"/>
                </a:cxn>
                <a:cxn ang="0">
                  <a:pos x="32" y="816"/>
                </a:cxn>
                <a:cxn ang="0">
                  <a:pos x="176" y="1632"/>
                </a:cxn>
              </a:cxnLst>
              <a:rect l="0" t="0" r="r" b="b"/>
              <a:pathLst>
                <a:path w="656" h="1632">
                  <a:moveTo>
                    <a:pt x="656" y="0"/>
                  </a:moveTo>
                  <a:cubicBezTo>
                    <a:pt x="564" y="28"/>
                    <a:pt x="472" y="56"/>
                    <a:pt x="368" y="192"/>
                  </a:cubicBezTo>
                  <a:cubicBezTo>
                    <a:pt x="264" y="328"/>
                    <a:pt x="64" y="576"/>
                    <a:pt x="32" y="816"/>
                  </a:cubicBezTo>
                  <a:cubicBezTo>
                    <a:pt x="0" y="1056"/>
                    <a:pt x="88" y="1344"/>
                    <a:pt x="176" y="1632"/>
                  </a:cubicBezTo>
                </a:path>
              </a:pathLst>
            </a:custGeom>
            <a:noFill/>
            <a:ln w="25400" cap="flat" cmpd="sng">
              <a:solidFill>
                <a:srgbClr val="FF33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4004" name="Text Box 36"/>
            <p:cNvSpPr txBox="1">
              <a:spLocks noChangeArrowheads="1"/>
            </p:cNvSpPr>
            <p:nvPr/>
          </p:nvSpPr>
          <p:spPr bwMode="auto">
            <a:xfrm rot="18181192">
              <a:off x="1968" y="1527"/>
              <a:ext cx="1188" cy="19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79" tIns="44446" rIns="90479" bIns="44446">
              <a:prstTxWarp prst="textNoShape">
                <a:avLst/>
              </a:prstTxWarp>
              <a:spAutoFit/>
            </a:bodyPr>
            <a:lstStyle/>
            <a:p>
              <a:r>
                <a:rPr lang="en-US" sz="1400" i="1" dirty="0" smtClean="0">
                  <a:solidFill>
                    <a:srgbClr val="FF0000"/>
                  </a:solidFill>
                </a:rPr>
                <a:t>“my predecessor is 50”</a:t>
              </a:r>
              <a:endParaRPr lang="en-US" sz="1400" i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1364005" name="Text Box 37"/>
          <p:cNvSpPr txBox="1">
            <a:spLocks noChangeArrowheads="1"/>
          </p:cNvSpPr>
          <p:nvPr/>
        </p:nvSpPr>
        <p:spPr bwMode="auto">
          <a:xfrm>
            <a:off x="3041650" y="4646613"/>
            <a:ext cx="846138" cy="3000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succ=50</a:t>
            </a:r>
          </a:p>
        </p:txBody>
      </p:sp>
      <p:sp>
        <p:nvSpPr>
          <p:cNvPr id="1364006" name="Text Box 38"/>
          <p:cNvSpPr txBox="1">
            <a:spLocks noChangeArrowheads="1"/>
          </p:cNvSpPr>
          <p:nvPr/>
        </p:nvSpPr>
        <p:spPr bwMode="auto">
          <a:xfrm>
            <a:off x="3965575" y="1447800"/>
            <a:ext cx="8350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pred=50</a:t>
            </a:r>
          </a:p>
        </p:txBody>
      </p:sp>
      <p:sp>
        <p:nvSpPr>
          <p:cNvPr id="1364007" name="Text Box 39"/>
          <p:cNvSpPr txBox="1">
            <a:spLocks noChangeArrowheads="1"/>
          </p:cNvSpPr>
          <p:nvPr/>
        </p:nvSpPr>
        <p:spPr bwMode="auto">
          <a:xfrm>
            <a:off x="3963988" y="1223963"/>
            <a:ext cx="746125" cy="3000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succ=4</a:t>
            </a:r>
          </a:p>
        </p:txBody>
      </p:sp>
      <p:sp>
        <p:nvSpPr>
          <p:cNvPr id="1364008" name="Text Box 40"/>
          <p:cNvSpPr txBox="1">
            <a:spLocks noChangeArrowheads="1"/>
          </p:cNvSpPr>
          <p:nvPr/>
        </p:nvSpPr>
        <p:spPr bwMode="auto">
          <a:xfrm>
            <a:off x="2365375" y="3584575"/>
            <a:ext cx="814388" cy="3000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pred=nil</a:t>
            </a:r>
          </a:p>
        </p:txBody>
      </p:sp>
      <p:sp>
        <p:nvSpPr>
          <p:cNvPr id="1364009" name="Text Box 41"/>
          <p:cNvSpPr txBox="1">
            <a:spLocks noChangeArrowheads="1"/>
          </p:cNvSpPr>
          <p:nvPr/>
        </p:nvSpPr>
        <p:spPr bwMode="auto">
          <a:xfrm>
            <a:off x="3041650" y="4646613"/>
            <a:ext cx="846138" cy="3000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succ=58</a:t>
            </a:r>
          </a:p>
        </p:txBody>
      </p:sp>
      <p:sp>
        <p:nvSpPr>
          <p:cNvPr id="1364010" name="Text Box 42"/>
          <p:cNvSpPr txBox="1">
            <a:spLocks noChangeArrowheads="1"/>
          </p:cNvSpPr>
          <p:nvPr/>
        </p:nvSpPr>
        <p:spPr bwMode="auto">
          <a:xfrm>
            <a:off x="3049588" y="4876800"/>
            <a:ext cx="8350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pred=35</a:t>
            </a:r>
          </a:p>
        </p:txBody>
      </p:sp>
    </p:spTree>
    <p:extLst>
      <p:ext uri="{BB962C8B-B14F-4D97-AF65-F5344CB8AC3E}">
        <p14:creationId xmlns:p14="http://schemas.microsoft.com/office/powerpoint/2010/main" val="25702413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39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39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39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4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4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3640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4005" grpId="0"/>
      <p:bldP spid="1364009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Joining </a:t>
            </a:r>
            <a:r>
              <a:rPr lang="en-US" dirty="0" smtClean="0"/>
              <a:t>Operation</a:t>
            </a:r>
            <a:endParaRPr lang="en-US" dirty="0"/>
          </a:p>
        </p:txBody>
      </p:sp>
      <p:sp>
        <p:nvSpPr>
          <p:cNvPr id="1366019" name="Oval 3"/>
          <p:cNvSpPr>
            <a:spLocks noChangeArrowheads="1"/>
          </p:cNvSpPr>
          <p:nvPr/>
        </p:nvSpPr>
        <p:spPr bwMode="auto">
          <a:xfrm>
            <a:off x="4010025" y="1676400"/>
            <a:ext cx="4648200" cy="457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6020" name="Text Box 4"/>
          <p:cNvSpPr txBox="1">
            <a:spLocks noChangeArrowheads="1"/>
          </p:cNvSpPr>
          <p:nvPr/>
        </p:nvSpPr>
        <p:spPr bwMode="auto">
          <a:xfrm>
            <a:off x="7004050" y="17668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</a:t>
            </a:r>
          </a:p>
        </p:txBody>
      </p:sp>
      <p:pic>
        <p:nvPicPr>
          <p:cNvPr id="1366021" name="Picture 5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24700" y="1295400"/>
            <a:ext cx="266700" cy="438150"/>
          </a:xfrm>
          <a:prstGeom prst="rect">
            <a:avLst/>
          </a:prstGeom>
          <a:noFill/>
        </p:spPr>
      </p:pic>
      <p:pic>
        <p:nvPicPr>
          <p:cNvPr id="1366022" name="Picture 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20125" y="4819650"/>
            <a:ext cx="266700" cy="438150"/>
          </a:xfrm>
          <a:prstGeom prst="rect">
            <a:avLst/>
          </a:prstGeom>
          <a:noFill/>
        </p:spPr>
      </p:pic>
      <p:sp>
        <p:nvSpPr>
          <p:cNvPr id="1366023" name="Text Box 7"/>
          <p:cNvSpPr txBox="1">
            <a:spLocks noChangeArrowheads="1"/>
          </p:cNvSpPr>
          <p:nvPr/>
        </p:nvSpPr>
        <p:spPr bwMode="auto">
          <a:xfrm>
            <a:off x="7934325" y="46482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20</a:t>
            </a:r>
          </a:p>
        </p:txBody>
      </p:sp>
      <p:pic>
        <p:nvPicPr>
          <p:cNvPr id="1366024" name="Picture 8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9825" y="6343650"/>
            <a:ext cx="266700" cy="438150"/>
          </a:xfrm>
          <a:prstGeom prst="rect">
            <a:avLst/>
          </a:prstGeom>
          <a:noFill/>
        </p:spPr>
      </p:pic>
      <p:sp>
        <p:nvSpPr>
          <p:cNvPr id="1366025" name="Text Box 9"/>
          <p:cNvSpPr txBox="1">
            <a:spLocks noChangeArrowheads="1"/>
          </p:cNvSpPr>
          <p:nvPr/>
        </p:nvSpPr>
        <p:spPr bwMode="auto">
          <a:xfrm>
            <a:off x="6086475" y="57912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32</a:t>
            </a:r>
          </a:p>
        </p:txBody>
      </p:sp>
      <p:sp>
        <p:nvSpPr>
          <p:cNvPr id="1366026" name="Text Box 10"/>
          <p:cNvSpPr txBox="1">
            <a:spLocks noChangeArrowheads="1"/>
          </p:cNvSpPr>
          <p:nvPr/>
        </p:nvSpPr>
        <p:spPr bwMode="auto">
          <a:xfrm>
            <a:off x="5334000" y="56530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35</a:t>
            </a:r>
          </a:p>
        </p:txBody>
      </p:sp>
      <p:pic>
        <p:nvPicPr>
          <p:cNvPr id="1366027" name="Picture 11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29225" y="6191250"/>
            <a:ext cx="266700" cy="438150"/>
          </a:xfrm>
          <a:prstGeom prst="rect">
            <a:avLst/>
          </a:prstGeom>
          <a:noFill/>
        </p:spPr>
      </p:pic>
      <p:sp>
        <p:nvSpPr>
          <p:cNvPr id="1366028" name="Text Box 12"/>
          <p:cNvSpPr txBox="1">
            <a:spLocks noChangeArrowheads="1"/>
          </p:cNvSpPr>
          <p:nvPr/>
        </p:nvSpPr>
        <p:spPr bwMode="auto">
          <a:xfrm>
            <a:off x="7591425" y="23002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8</a:t>
            </a:r>
          </a:p>
        </p:txBody>
      </p:sp>
      <p:sp>
        <p:nvSpPr>
          <p:cNvPr id="1366029" name="Text Box 13"/>
          <p:cNvSpPr txBox="1">
            <a:spLocks noChangeArrowheads="1"/>
          </p:cNvSpPr>
          <p:nvPr/>
        </p:nvSpPr>
        <p:spPr bwMode="auto">
          <a:xfrm>
            <a:off x="8201025" y="36718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15</a:t>
            </a:r>
          </a:p>
        </p:txBody>
      </p:sp>
      <p:sp>
        <p:nvSpPr>
          <p:cNvPr id="1366030" name="Text Box 14"/>
          <p:cNvSpPr txBox="1">
            <a:spLocks noChangeArrowheads="1"/>
          </p:cNvSpPr>
          <p:nvPr/>
        </p:nvSpPr>
        <p:spPr bwMode="auto">
          <a:xfrm>
            <a:off x="4343400" y="45720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44</a:t>
            </a:r>
          </a:p>
        </p:txBody>
      </p:sp>
      <p:sp>
        <p:nvSpPr>
          <p:cNvPr id="1366031" name="Text Box 15"/>
          <p:cNvSpPr txBox="1">
            <a:spLocks noChangeArrowheads="1"/>
          </p:cNvSpPr>
          <p:nvPr/>
        </p:nvSpPr>
        <p:spPr bwMode="auto">
          <a:xfrm>
            <a:off x="5029200" y="20574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58</a:t>
            </a:r>
          </a:p>
        </p:txBody>
      </p:sp>
      <p:pic>
        <p:nvPicPr>
          <p:cNvPr id="1366032" name="Picture 1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9525" y="4724400"/>
            <a:ext cx="266700" cy="438150"/>
          </a:xfrm>
          <a:prstGeom prst="rect">
            <a:avLst/>
          </a:prstGeom>
          <a:noFill/>
        </p:spPr>
      </p:pic>
      <p:pic>
        <p:nvPicPr>
          <p:cNvPr id="1366033" name="Picture 1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33925" y="1600200"/>
            <a:ext cx="266700" cy="438150"/>
          </a:xfrm>
          <a:prstGeom prst="rect">
            <a:avLst/>
          </a:prstGeom>
          <a:noFill/>
        </p:spPr>
      </p:pic>
      <p:sp>
        <p:nvSpPr>
          <p:cNvPr id="1366034" name="Line 18"/>
          <p:cNvSpPr>
            <a:spLocks noChangeShapeType="1"/>
          </p:cNvSpPr>
          <p:nvPr/>
        </p:nvSpPr>
        <p:spPr bwMode="auto">
          <a:xfrm flipV="1">
            <a:off x="4162425" y="48006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6035" name="Line 19"/>
          <p:cNvSpPr>
            <a:spLocks noChangeShapeType="1"/>
          </p:cNvSpPr>
          <p:nvPr/>
        </p:nvSpPr>
        <p:spPr bwMode="auto">
          <a:xfrm>
            <a:off x="4953000" y="2057400"/>
            <a:ext cx="92075" cy="120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66036" name="Picture 20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34425" y="3581400"/>
            <a:ext cx="266700" cy="438150"/>
          </a:xfrm>
          <a:prstGeom prst="rect">
            <a:avLst/>
          </a:prstGeom>
          <a:noFill/>
        </p:spPr>
      </p:pic>
      <p:sp>
        <p:nvSpPr>
          <p:cNvPr id="1366037" name="Line 21"/>
          <p:cNvSpPr>
            <a:spLocks noChangeShapeType="1"/>
          </p:cNvSpPr>
          <p:nvPr/>
        </p:nvSpPr>
        <p:spPr bwMode="auto">
          <a:xfrm flipV="1">
            <a:off x="5381625" y="5943600"/>
            <a:ext cx="762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6038" name="Line 22"/>
          <p:cNvSpPr>
            <a:spLocks noChangeShapeType="1"/>
          </p:cNvSpPr>
          <p:nvPr/>
        </p:nvSpPr>
        <p:spPr bwMode="auto">
          <a:xfrm flipV="1">
            <a:off x="6296025" y="6172200"/>
            <a:ext cx="1588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6039" name="Line 23"/>
          <p:cNvSpPr>
            <a:spLocks noChangeShapeType="1"/>
          </p:cNvSpPr>
          <p:nvPr/>
        </p:nvSpPr>
        <p:spPr bwMode="auto">
          <a:xfrm flipH="1" flipV="1">
            <a:off x="8353425" y="48768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6040" name="Line 24"/>
          <p:cNvSpPr>
            <a:spLocks noChangeShapeType="1"/>
          </p:cNvSpPr>
          <p:nvPr/>
        </p:nvSpPr>
        <p:spPr bwMode="auto">
          <a:xfrm flipH="1">
            <a:off x="8582025" y="3810000"/>
            <a:ext cx="152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6041" name="Line 25"/>
          <p:cNvSpPr>
            <a:spLocks noChangeShapeType="1"/>
          </p:cNvSpPr>
          <p:nvPr/>
        </p:nvSpPr>
        <p:spPr bwMode="auto">
          <a:xfrm flipV="1">
            <a:off x="7867650" y="2276475"/>
            <a:ext cx="114300" cy="1047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66042" name="Picture 2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48625" y="1981200"/>
            <a:ext cx="266700" cy="438150"/>
          </a:xfrm>
          <a:prstGeom prst="rect">
            <a:avLst/>
          </a:prstGeom>
          <a:noFill/>
        </p:spPr>
      </p:pic>
      <p:pic>
        <p:nvPicPr>
          <p:cNvPr id="1366043" name="Picture 27" descr="j0230337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352800" y="3352800"/>
            <a:ext cx="265113" cy="438150"/>
          </a:xfrm>
          <a:noFill/>
          <a:ln/>
        </p:spPr>
      </p:pic>
      <p:sp>
        <p:nvSpPr>
          <p:cNvPr id="1366044" name="Text Box 28"/>
          <p:cNvSpPr txBox="1">
            <a:spLocks noChangeArrowheads="1"/>
          </p:cNvSpPr>
          <p:nvPr/>
        </p:nvSpPr>
        <p:spPr bwMode="auto">
          <a:xfrm>
            <a:off x="3297238" y="3973513"/>
            <a:ext cx="438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50</a:t>
            </a:r>
          </a:p>
        </p:txBody>
      </p:sp>
      <p:sp>
        <p:nvSpPr>
          <p:cNvPr id="1366045" name="Rectangle 29"/>
          <p:cNvSpPr>
            <a:spLocks noChangeArrowheads="1"/>
          </p:cNvSpPr>
          <p:nvPr/>
        </p:nvSpPr>
        <p:spPr bwMode="auto">
          <a:xfrm>
            <a:off x="0" y="1447800"/>
            <a:ext cx="3810000" cy="4724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70" tIns="44442" rIns="90470" bIns="44442">
            <a:prstTxWarp prst="textNoShape">
              <a:avLst/>
            </a:prstTxWarp>
          </a:bodyPr>
          <a:lstStyle/>
          <a:p>
            <a:pPr marL="342900" indent="-3429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75000"/>
              <a:buFont typeface="Wingdings" charset="2"/>
              <a:buChar char="§"/>
            </a:pPr>
            <a:r>
              <a:rPr lang="en-US" sz="2000" b="0" dirty="0"/>
              <a:t>Node 44 sends a </a:t>
            </a:r>
            <a:r>
              <a:rPr lang="en-US" sz="2000" b="0" dirty="0" smtClean="0"/>
              <a:t>notify </a:t>
            </a:r>
            <a:r>
              <a:rPr lang="en-US" sz="2000" b="0" dirty="0"/>
              <a:t>message to its new successor, node 50</a:t>
            </a:r>
          </a:p>
          <a:p>
            <a:pPr marL="342900" indent="-3429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75000"/>
              <a:buFont typeface="Wingdings" charset="2"/>
              <a:buChar char="§"/>
            </a:pPr>
            <a:r>
              <a:rPr lang="en-US" sz="2000" b="0" dirty="0"/>
              <a:t>Node 50 sets its predecessor to node 44</a:t>
            </a:r>
          </a:p>
        </p:txBody>
      </p:sp>
      <p:sp>
        <p:nvSpPr>
          <p:cNvPr id="1366046" name="Text Box 30"/>
          <p:cNvSpPr txBox="1">
            <a:spLocks noChangeArrowheads="1"/>
          </p:cNvSpPr>
          <p:nvPr/>
        </p:nvSpPr>
        <p:spPr bwMode="auto">
          <a:xfrm>
            <a:off x="2365375" y="3352800"/>
            <a:ext cx="846138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succ=58</a:t>
            </a:r>
          </a:p>
        </p:txBody>
      </p:sp>
      <p:sp>
        <p:nvSpPr>
          <p:cNvPr id="1366047" name="Text Box 31"/>
          <p:cNvSpPr txBox="1">
            <a:spLocks noChangeArrowheads="1"/>
          </p:cNvSpPr>
          <p:nvPr/>
        </p:nvSpPr>
        <p:spPr bwMode="auto">
          <a:xfrm>
            <a:off x="3041650" y="4646613"/>
            <a:ext cx="846138" cy="3000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succ=50</a:t>
            </a:r>
          </a:p>
        </p:txBody>
      </p:sp>
      <p:grpSp>
        <p:nvGrpSpPr>
          <p:cNvPr id="2" name="Group 32"/>
          <p:cNvGrpSpPr>
            <a:grpSpLocks/>
          </p:cNvGrpSpPr>
          <p:nvPr/>
        </p:nvGrpSpPr>
        <p:grpSpPr bwMode="auto">
          <a:xfrm>
            <a:off x="3733803" y="3581400"/>
            <a:ext cx="1208555" cy="1219200"/>
            <a:chOff x="2352" y="2208"/>
            <a:chExt cx="921" cy="816"/>
          </a:xfrm>
        </p:grpSpPr>
        <p:sp>
          <p:nvSpPr>
            <p:cNvPr id="1366049" name="Freeform 33"/>
            <p:cNvSpPr>
              <a:spLocks/>
            </p:cNvSpPr>
            <p:nvPr/>
          </p:nvSpPr>
          <p:spPr bwMode="auto">
            <a:xfrm>
              <a:off x="2352" y="2208"/>
              <a:ext cx="392" cy="816"/>
            </a:xfrm>
            <a:custGeom>
              <a:avLst/>
              <a:gdLst/>
              <a:ahLst/>
              <a:cxnLst>
                <a:cxn ang="0">
                  <a:pos x="336" y="816"/>
                </a:cxn>
                <a:cxn ang="0">
                  <a:pos x="336" y="240"/>
                </a:cxn>
                <a:cxn ang="0">
                  <a:pos x="0" y="0"/>
                </a:cxn>
              </a:cxnLst>
              <a:rect l="0" t="0" r="r" b="b"/>
              <a:pathLst>
                <a:path w="392" h="816">
                  <a:moveTo>
                    <a:pt x="336" y="816"/>
                  </a:moveTo>
                  <a:cubicBezTo>
                    <a:pt x="364" y="596"/>
                    <a:pt x="392" y="376"/>
                    <a:pt x="336" y="240"/>
                  </a:cubicBezTo>
                  <a:cubicBezTo>
                    <a:pt x="280" y="104"/>
                    <a:pt x="140" y="52"/>
                    <a:pt x="0" y="0"/>
                  </a:cubicBezTo>
                </a:path>
              </a:pathLst>
            </a:custGeom>
            <a:noFill/>
            <a:ln w="25400" cap="flat" cmpd="sng">
              <a:solidFill>
                <a:srgbClr val="FF33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6050" name="Text Box 34"/>
            <p:cNvSpPr txBox="1">
              <a:spLocks noChangeArrowheads="1"/>
            </p:cNvSpPr>
            <p:nvPr/>
          </p:nvSpPr>
          <p:spPr bwMode="auto">
            <a:xfrm>
              <a:off x="2727" y="2312"/>
              <a:ext cx="546" cy="20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79" tIns="44446" rIns="90479" bIns="44446">
              <a:prstTxWarp prst="textNoShape">
                <a:avLst/>
              </a:prstTxWarp>
              <a:spAutoFit/>
            </a:bodyPr>
            <a:lstStyle/>
            <a:p>
              <a:r>
                <a:rPr lang="en-US" sz="1400" dirty="0" smtClean="0">
                  <a:solidFill>
                    <a:srgbClr val="FF0000"/>
                  </a:solidFill>
                </a:rPr>
                <a:t>notify(</a:t>
              </a:r>
              <a:r>
                <a:rPr lang="en-US" sz="1400" dirty="0">
                  <a:solidFill>
                    <a:srgbClr val="FF0000"/>
                  </a:solidFill>
                </a:rPr>
                <a:t>)</a:t>
              </a:r>
            </a:p>
          </p:txBody>
        </p:sp>
      </p:grpSp>
      <p:sp>
        <p:nvSpPr>
          <p:cNvPr id="1366051" name="Text Box 35"/>
          <p:cNvSpPr txBox="1">
            <a:spLocks noChangeArrowheads="1"/>
          </p:cNvSpPr>
          <p:nvPr/>
        </p:nvSpPr>
        <p:spPr bwMode="auto">
          <a:xfrm>
            <a:off x="2365375" y="3581400"/>
            <a:ext cx="8350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pred=44</a:t>
            </a:r>
          </a:p>
        </p:txBody>
      </p:sp>
      <p:sp>
        <p:nvSpPr>
          <p:cNvPr id="1366052" name="Text Box 36"/>
          <p:cNvSpPr txBox="1">
            <a:spLocks noChangeArrowheads="1"/>
          </p:cNvSpPr>
          <p:nvPr/>
        </p:nvSpPr>
        <p:spPr bwMode="auto">
          <a:xfrm>
            <a:off x="3965575" y="1447800"/>
            <a:ext cx="8350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pred=50</a:t>
            </a:r>
          </a:p>
        </p:txBody>
      </p:sp>
      <p:sp>
        <p:nvSpPr>
          <p:cNvPr id="1366053" name="Text Box 37"/>
          <p:cNvSpPr txBox="1">
            <a:spLocks noChangeArrowheads="1"/>
          </p:cNvSpPr>
          <p:nvPr/>
        </p:nvSpPr>
        <p:spPr bwMode="auto">
          <a:xfrm>
            <a:off x="3049588" y="4876800"/>
            <a:ext cx="8350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pred=35</a:t>
            </a:r>
          </a:p>
        </p:txBody>
      </p:sp>
      <p:sp>
        <p:nvSpPr>
          <p:cNvPr id="1366054" name="Text Box 38"/>
          <p:cNvSpPr txBox="1">
            <a:spLocks noChangeArrowheads="1"/>
          </p:cNvSpPr>
          <p:nvPr/>
        </p:nvSpPr>
        <p:spPr bwMode="auto">
          <a:xfrm>
            <a:off x="3963988" y="1223963"/>
            <a:ext cx="746125" cy="3000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succ=4</a:t>
            </a:r>
          </a:p>
        </p:txBody>
      </p:sp>
      <p:sp>
        <p:nvSpPr>
          <p:cNvPr id="1366055" name="Text Box 39"/>
          <p:cNvSpPr txBox="1">
            <a:spLocks noChangeArrowheads="1"/>
          </p:cNvSpPr>
          <p:nvPr/>
        </p:nvSpPr>
        <p:spPr bwMode="auto">
          <a:xfrm>
            <a:off x="2387600" y="3584575"/>
            <a:ext cx="814388" cy="3000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pred=nil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6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6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366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6051" grpId="0"/>
      <p:bldP spid="1366055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Joining Operation (cont’d)</a:t>
            </a:r>
          </a:p>
        </p:txBody>
      </p:sp>
      <p:sp>
        <p:nvSpPr>
          <p:cNvPr id="1368067" name="Oval 3"/>
          <p:cNvSpPr>
            <a:spLocks noChangeArrowheads="1"/>
          </p:cNvSpPr>
          <p:nvPr/>
        </p:nvSpPr>
        <p:spPr bwMode="auto">
          <a:xfrm>
            <a:off x="4010025" y="1676400"/>
            <a:ext cx="4648200" cy="457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8068" name="Text Box 4"/>
          <p:cNvSpPr txBox="1">
            <a:spLocks noChangeArrowheads="1"/>
          </p:cNvSpPr>
          <p:nvPr/>
        </p:nvSpPr>
        <p:spPr bwMode="auto">
          <a:xfrm>
            <a:off x="7004050" y="17668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</a:t>
            </a:r>
          </a:p>
        </p:txBody>
      </p:sp>
      <p:pic>
        <p:nvPicPr>
          <p:cNvPr id="1368069" name="Picture 5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24700" y="1295400"/>
            <a:ext cx="266700" cy="438150"/>
          </a:xfrm>
          <a:prstGeom prst="rect">
            <a:avLst/>
          </a:prstGeom>
          <a:noFill/>
        </p:spPr>
      </p:pic>
      <p:pic>
        <p:nvPicPr>
          <p:cNvPr id="1368070" name="Picture 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20125" y="4819650"/>
            <a:ext cx="266700" cy="438150"/>
          </a:xfrm>
          <a:prstGeom prst="rect">
            <a:avLst/>
          </a:prstGeom>
          <a:noFill/>
        </p:spPr>
      </p:pic>
      <p:sp>
        <p:nvSpPr>
          <p:cNvPr id="1368071" name="Text Box 7"/>
          <p:cNvSpPr txBox="1">
            <a:spLocks noChangeArrowheads="1"/>
          </p:cNvSpPr>
          <p:nvPr/>
        </p:nvSpPr>
        <p:spPr bwMode="auto">
          <a:xfrm>
            <a:off x="7934325" y="46482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20</a:t>
            </a:r>
          </a:p>
        </p:txBody>
      </p:sp>
      <p:pic>
        <p:nvPicPr>
          <p:cNvPr id="1368072" name="Picture 8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9825" y="6343650"/>
            <a:ext cx="266700" cy="438150"/>
          </a:xfrm>
          <a:prstGeom prst="rect">
            <a:avLst/>
          </a:prstGeom>
          <a:noFill/>
        </p:spPr>
      </p:pic>
      <p:sp>
        <p:nvSpPr>
          <p:cNvPr id="1368073" name="Text Box 9"/>
          <p:cNvSpPr txBox="1">
            <a:spLocks noChangeArrowheads="1"/>
          </p:cNvSpPr>
          <p:nvPr/>
        </p:nvSpPr>
        <p:spPr bwMode="auto">
          <a:xfrm>
            <a:off x="6086475" y="57912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32</a:t>
            </a:r>
          </a:p>
        </p:txBody>
      </p:sp>
      <p:sp>
        <p:nvSpPr>
          <p:cNvPr id="1368074" name="Text Box 10"/>
          <p:cNvSpPr txBox="1">
            <a:spLocks noChangeArrowheads="1"/>
          </p:cNvSpPr>
          <p:nvPr/>
        </p:nvSpPr>
        <p:spPr bwMode="auto">
          <a:xfrm>
            <a:off x="5334000" y="56530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35</a:t>
            </a:r>
          </a:p>
        </p:txBody>
      </p:sp>
      <p:pic>
        <p:nvPicPr>
          <p:cNvPr id="1368075" name="Picture 11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29225" y="6191250"/>
            <a:ext cx="266700" cy="438150"/>
          </a:xfrm>
          <a:prstGeom prst="rect">
            <a:avLst/>
          </a:prstGeom>
          <a:noFill/>
        </p:spPr>
      </p:pic>
      <p:sp>
        <p:nvSpPr>
          <p:cNvPr id="1368076" name="Text Box 12"/>
          <p:cNvSpPr txBox="1">
            <a:spLocks noChangeArrowheads="1"/>
          </p:cNvSpPr>
          <p:nvPr/>
        </p:nvSpPr>
        <p:spPr bwMode="auto">
          <a:xfrm>
            <a:off x="7591425" y="23002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8</a:t>
            </a:r>
          </a:p>
        </p:txBody>
      </p:sp>
      <p:sp>
        <p:nvSpPr>
          <p:cNvPr id="1368077" name="Text Box 13"/>
          <p:cNvSpPr txBox="1">
            <a:spLocks noChangeArrowheads="1"/>
          </p:cNvSpPr>
          <p:nvPr/>
        </p:nvSpPr>
        <p:spPr bwMode="auto">
          <a:xfrm>
            <a:off x="8201025" y="36718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15</a:t>
            </a:r>
          </a:p>
        </p:txBody>
      </p:sp>
      <p:sp>
        <p:nvSpPr>
          <p:cNvPr id="1368078" name="Text Box 14"/>
          <p:cNvSpPr txBox="1">
            <a:spLocks noChangeArrowheads="1"/>
          </p:cNvSpPr>
          <p:nvPr/>
        </p:nvSpPr>
        <p:spPr bwMode="auto">
          <a:xfrm>
            <a:off x="4343400" y="45720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44</a:t>
            </a:r>
          </a:p>
        </p:txBody>
      </p:sp>
      <p:sp>
        <p:nvSpPr>
          <p:cNvPr id="1368079" name="Text Box 15"/>
          <p:cNvSpPr txBox="1">
            <a:spLocks noChangeArrowheads="1"/>
          </p:cNvSpPr>
          <p:nvPr/>
        </p:nvSpPr>
        <p:spPr bwMode="auto">
          <a:xfrm>
            <a:off x="5029200" y="20574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58</a:t>
            </a:r>
          </a:p>
        </p:txBody>
      </p:sp>
      <p:pic>
        <p:nvPicPr>
          <p:cNvPr id="1368080" name="Picture 1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9525" y="4724400"/>
            <a:ext cx="266700" cy="438150"/>
          </a:xfrm>
          <a:prstGeom prst="rect">
            <a:avLst/>
          </a:prstGeom>
          <a:noFill/>
        </p:spPr>
      </p:pic>
      <p:pic>
        <p:nvPicPr>
          <p:cNvPr id="1368081" name="Picture 1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33925" y="1600200"/>
            <a:ext cx="266700" cy="438150"/>
          </a:xfrm>
          <a:prstGeom prst="rect">
            <a:avLst/>
          </a:prstGeom>
          <a:noFill/>
        </p:spPr>
      </p:pic>
      <p:sp>
        <p:nvSpPr>
          <p:cNvPr id="1368082" name="Line 18"/>
          <p:cNvSpPr>
            <a:spLocks noChangeShapeType="1"/>
          </p:cNvSpPr>
          <p:nvPr/>
        </p:nvSpPr>
        <p:spPr bwMode="auto">
          <a:xfrm flipV="1">
            <a:off x="4162425" y="48006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8083" name="Line 19"/>
          <p:cNvSpPr>
            <a:spLocks noChangeShapeType="1"/>
          </p:cNvSpPr>
          <p:nvPr/>
        </p:nvSpPr>
        <p:spPr bwMode="auto">
          <a:xfrm>
            <a:off x="4953000" y="2057400"/>
            <a:ext cx="92075" cy="120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68084" name="Picture 20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34425" y="3581400"/>
            <a:ext cx="266700" cy="438150"/>
          </a:xfrm>
          <a:prstGeom prst="rect">
            <a:avLst/>
          </a:prstGeom>
          <a:noFill/>
        </p:spPr>
      </p:pic>
      <p:sp>
        <p:nvSpPr>
          <p:cNvPr id="1368085" name="Line 21"/>
          <p:cNvSpPr>
            <a:spLocks noChangeShapeType="1"/>
          </p:cNvSpPr>
          <p:nvPr/>
        </p:nvSpPr>
        <p:spPr bwMode="auto">
          <a:xfrm flipV="1">
            <a:off x="5381625" y="5943600"/>
            <a:ext cx="762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8086" name="Line 22"/>
          <p:cNvSpPr>
            <a:spLocks noChangeShapeType="1"/>
          </p:cNvSpPr>
          <p:nvPr/>
        </p:nvSpPr>
        <p:spPr bwMode="auto">
          <a:xfrm flipV="1">
            <a:off x="6296025" y="6172200"/>
            <a:ext cx="1588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8087" name="Line 23"/>
          <p:cNvSpPr>
            <a:spLocks noChangeShapeType="1"/>
          </p:cNvSpPr>
          <p:nvPr/>
        </p:nvSpPr>
        <p:spPr bwMode="auto">
          <a:xfrm flipH="1" flipV="1">
            <a:off x="8353425" y="48768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8088" name="Line 24"/>
          <p:cNvSpPr>
            <a:spLocks noChangeShapeType="1"/>
          </p:cNvSpPr>
          <p:nvPr/>
        </p:nvSpPr>
        <p:spPr bwMode="auto">
          <a:xfrm flipH="1">
            <a:off x="8582025" y="3810000"/>
            <a:ext cx="152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8089" name="Line 25"/>
          <p:cNvSpPr>
            <a:spLocks noChangeShapeType="1"/>
          </p:cNvSpPr>
          <p:nvPr/>
        </p:nvSpPr>
        <p:spPr bwMode="auto">
          <a:xfrm flipV="1">
            <a:off x="7867650" y="2276475"/>
            <a:ext cx="114300" cy="1047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68090" name="Picture 2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48625" y="1981200"/>
            <a:ext cx="266700" cy="438150"/>
          </a:xfrm>
          <a:prstGeom prst="rect">
            <a:avLst/>
          </a:prstGeom>
          <a:noFill/>
        </p:spPr>
      </p:pic>
      <p:pic>
        <p:nvPicPr>
          <p:cNvPr id="1368091" name="Picture 27" descr="j0230337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667125" y="3419475"/>
            <a:ext cx="263525" cy="438150"/>
          </a:xfrm>
          <a:noFill/>
          <a:ln/>
        </p:spPr>
      </p:pic>
      <p:sp>
        <p:nvSpPr>
          <p:cNvPr id="1368092" name="Text Box 28"/>
          <p:cNvSpPr txBox="1">
            <a:spLocks noChangeArrowheads="1"/>
          </p:cNvSpPr>
          <p:nvPr/>
        </p:nvSpPr>
        <p:spPr bwMode="auto">
          <a:xfrm>
            <a:off x="4057650" y="35052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50</a:t>
            </a:r>
          </a:p>
        </p:txBody>
      </p:sp>
      <p:sp>
        <p:nvSpPr>
          <p:cNvPr id="1368093" name="Rectangle 29"/>
          <p:cNvSpPr>
            <a:spLocks noChangeArrowheads="1"/>
          </p:cNvSpPr>
          <p:nvPr/>
        </p:nvSpPr>
        <p:spPr bwMode="auto">
          <a:xfrm>
            <a:off x="0" y="1447800"/>
            <a:ext cx="3810000" cy="4724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70" tIns="44442" rIns="90470" bIns="44442">
            <a:prstTxWarp prst="textNoShape">
              <a:avLst/>
            </a:prstTxWarp>
          </a:bodyPr>
          <a:lstStyle/>
          <a:p>
            <a:pPr marL="342900" indent="-3429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75000"/>
              <a:buFont typeface="Wingdings" charset="2"/>
              <a:buChar char="§"/>
            </a:pPr>
            <a:r>
              <a:rPr lang="en-US" sz="2000" b="0"/>
              <a:t>This completes the joining operation!</a:t>
            </a:r>
          </a:p>
        </p:txBody>
      </p:sp>
      <p:sp>
        <p:nvSpPr>
          <p:cNvPr id="1368094" name="Text Box 30"/>
          <p:cNvSpPr txBox="1">
            <a:spLocks noChangeArrowheads="1"/>
          </p:cNvSpPr>
          <p:nvPr/>
        </p:nvSpPr>
        <p:spPr bwMode="auto">
          <a:xfrm>
            <a:off x="2819400" y="3352800"/>
            <a:ext cx="846138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succ=58</a:t>
            </a:r>
          </a:p>
        </p:txBody>
      </p:sp>
      <p:sp>
        <p:nvSpPr>
          <p:cNvPr id="1368095" name="Text Box 31"/>
          <p:cNvSpPr txBox="1">
            <a:spLocks noChangeArrowheads="1"/>
          </p:cNvSpPr>
          <p:nvPr/>
        </p:nvSpPr>
        <p:spPr bwMode="auto">
          <a:xfrm>
            <a:off x="2971800" y="4727575"/>
            <a:ext cx="846138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succ=50</a:t>
            </a:r>
          </a:p>
        </p:txBody>
      </p:sp>
      <p:sp>
        <p:nvSpPr>
          <p:cNvPr id="1368096" name="Text Box 32"/>
          <p:cNvSpPr txBox="1">
            <a:spLocks noChangeArrowheads="1"/>
          </p:cNvSpPr>
          <p:nvPr/>
        </p:nvSpPr>
        <p:spPr bwMode="auto">
          <a:xfrm>
            <a:off x="2827338" y="3667125"/>
            <a:ext cx="8350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pred=44</a:t>
            </a:r>
          </a:p>
        </p:txBody>
      </p:sp>
      <p:sp>
        <p:nvSpPr>
          <p:cNvPr id="1368097" name="Text Box 33"/>
          <p:cNvSpPr txBox="1">
            <a:spLocks noChangeArrowheads="1"/>
          </p:cNvSpPr>
          <p:nvPr/>
        </p:nvSpPr>
        <p:spPr bwMode="auto">
          <a:xfrm>
            <a:off x="3965575" y="1447800"/>
            <a:ext cx="8350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pred=50</a:t>
            </a:r>
          </a:p>
        </p:txBody>
      </p:sp>
      <p:sp>
        <p:nvSpPr>
          <p:cNvPr id="1368098" name="Line 34"/>
          <p:cNvSpPr>
            <a:spLocks noChangeShapeType="1"/>
          </p:cNvSpPr>
          <p:nvPr/>
        </p:nvSpPr>
        <p:spPr bwMode="auto">
          <a:xfrm flipH="1">
            <a:off x="3962400" y="3733800"/>
            <a:ext cx="152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0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Achieving Efficiency: </a:t>
            </a:r>
            <a:r>
              <a:rPr lang="en-US" i="1"/>
              <a:t>finger tables</a:t>
            </a:r>
          </a:p>
        </p:txBody>
      </p:sp>
      <p:sp>
        <p:nvSpPr>
          <p:cNvPr id="1370115" name="Oval 3"/>
          <p:cNvSpPr>
            <a:spLocks noChangeArrowheads="1"/>
          </p:cNvSpPr>
          <p:nvPr/>
        </p:nvSpPr>
        <p:spPr bwMode="auto">
          <a:xfrm>
            <a:off x="2897188" y="2000250"/>
            <a:ext cx="3427412" cy="3427413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0116" name="Text Box 4"/>
          <p:cNvSpPr txBox="1">
            <a:spLocks noChangeArrowheads="1"/>
          </p:cNvSpPr>
          <p:nvPr/>
        </p:nvSpPr>
        <p:spPr bwMode="auto">
          <a:xfrm>
            <a:off x="2590800" y="4665663"/>
            <a:ext cx="758825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400" b="1">
                <a:latin typeface="Helvetica" charset="0"/>
                <a:ea typeface="Times New Roman" charset="0"/>
                <a:cs typeface="Times New Roman" charset="0"/>
              </a:rPr>
              <a:t>80 + 2</a:t>
            </a:r>
            <a:r>
              <a:rPr lang="en-US" b="1" baseline="20000">
                <a:latin typeface="Helvetica" charset="0"/>
                <a:ea typeface="Times New Roman" charset="0"/>
                <a:cs typeface="Times New Roman" charset="0"/>
              </a:rPr>
              <a:t>0</a:t>
            </a:r>
            <a:endParaRPr lang="en-US" sz="1400" b="1">
              <a:latin typeface="Helvetica" charset="0"/>
            </a:endParaRPr>
          </a:p>
        </p:txBody>
      </p:sp>
      <p:sp>
        <p:nvSpPr>
          <p:cNvPr id="1370117" name="Freeform 5"/>
          <p:cNvSpPr>
            <a:spLocks/>
          </p:cNvSpPr>
          <p:nvPr/>
        </p:nvSpPr>
        <p:spPr bwMode="auto">
          <a:xfrm>
            <a:off x="3200400" y="4540250"/>
            <a:ext cx="177800" cy="354013"/>
          </a:xfrm>
          <a:custGeom>
            <a:avLst/>
            <a:gdLst/>
            <a:ahLst/>
            <a:cxnLst>
              <a:cxn ang="0">
                <a:pos x="96" y="224"/>
              </a:cxn>
              <a:cxn ang="0">
                <a:pos x="96" y="32"/>
              </a:cxn>
              <a:cxn ang="0">
                <a:pos x="0" y="32"/>
              </a:cxn>
            </a:cxnLst>
            <a:rect l="0" t="0" r="r" b="b"/>
            <a:pathLst>
              <a:path w="112" h="224">
                <a:moveTo>
                  <a:pt x="96" y="224"/>
                </a:moveTo>
                <a:cubicBezTo>
                  <a:pt x="104" y="144"/>
                  <a:pt x="112" y="64"/>
                  <a:pt x="96" y="32"/>
                </a:cubicBezTo>
                <a:cubicBezTo>
                  <a:pt x="80" y="0"/>
                  <a:pt x="40" y="16"/>
                  <a:pt x="0" y="32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70118" name="Freeform 6"/>
          <p:cNvSpPr>
            <a:spLocks/>
          </p:cNvSpPr>
          <p:nvPr/>
        </p:nvSpPr>
        <p:spPr bwMode="auto">
          <a:xfrm>
            <a:off x="3124200" y="4360863"/>
            <a:ext cx="419100" cy="457200"/>
          </a:xfrm>
          <a:custGeom>
            <a:avLst/>
            <a:gdLst/>
            <a:ahLst/>
            <a:cxnLst>
              <a:cxn ang="0">
                <a:pos x="144" y="280"/>
              </a:cxn>
              <a:cxn ang="0">
                <a:pos x="240" y="40"/>
              </a:cxn>
              <a:cxn ang="0">
                <a:pos x="0" y="40"/>
              </a:cxn>
            </a:cxnLst>
            <a:rect l="0" t="0" r="r" b="b"/>
            <a:pathLst>
              <a:path w="264" h="280">
                <a:moveTo>
                  <a:pt x="144" y="280"/>
                </a:moveTo>
                <a:cubicBezTo>
                  <a:pt x="204" y="180"/>
                  <a:pt x="264" y="80"/>
                  <a:pt x="240" y="40"/>
                </a:cubicBezTo>
                <a:cubicBezTo>
                  <a:pt x="216" y="0"/>
                  <a:pt x="108" y="20"/>
                  <a:pt x="0" y="40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70119" name="Freeform 7"/>
          <p:cNvSpPr>
            <a:spLocks/>
          </p:cNvSpPr>
          <p:nvPr/>
        </p:nvSpPr>
        <p:spPr bwMode="auto">
          <a:xfrm>
            <a:off x="2971800" y="4054475"/>
            <a:ext cx="812800" cy="763588"/>
          </a:xfrm>
          <a:custGeom>
            <a:avLst/>
            <a:gdLst/>
            <a:ahLst/>
            <a:cxnLst>
              <a:cxn ang="0">
                <a:pos x="192" y="392"/>
              </a:cxn>
              <a:cxn ang="0">
                <a:pos x="432" y="56"/>
              </a:cxn>
              <a:cxn ang="0">
                <a:pos x="0" y="56"/>
              </a:cxn>
            </a:cxnLst>
            <a:rect l="0" t="0" r="r" b="b"/>
            <a:pathLst>
              <a:path w="464" h="392">
                <a:moveTo>
                  <a:pt x="192" y="392"/>
                </a:moveTo>
                <a:cubicBezTo>
                  <a:pt x="328" y="252"/>
                  <a:pt x="464" y="112"/>
                  <a:pt x="432" y="56"/>
                </a:cubicBezTo>
                <a:cubicBezTo>
                  <a:pt x="400" y="0"/>
                  <a:pt x="200" y="28"/>
                  <a:pt x="0" y="56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70120" name="Freeform 8"/>
          <p:cNvSpPr>
            <a:spLocks/>
          </p:cNvSpPr>
          <p:nvPr/>
        </p:nvSpPr>
        <p:spPr bwMode="auto">
          <a:xfrm>
            <a:off x="2895600" y="3676650"/>
            <a:ext cx="1447800" cy="1141413"/>
          </a:xfrm>
          <a:custGeom>
            <a:avLst/>
            <a:gdLst/>
            <a:ahLst/>
            <a:cxnLst>
              <a:cxn ang="0">
                <a:pos x="288" y="720"/>
              </a:cxn>
              <a:cxn ang="0">
                <a:pos x="864" y="144"/>
              </a:cxn>
              <a:cxn ang="0">
                <a:pos x="0" y="0"/>
              </a:cxn>
            </a:cxnLst>
            <a:rect l="0" t="0" r="r" b="b"/>
            <a:pathLst>
              <a:path w="912" h="720">
                <a:moveTo>
                  <a:pt x="288" y="720"/>
                </a:moveTo>
                <a:cubicBezTo>
                  <a:pt x="600" y="492"/>
                  <a:pt x="912" y="264"/>
                  <a:pt x="864" y="144"/>
                </a:cubicBezTo>
                <a:cubicBezTo>
                  <a:pt x="816" y="24"/>
                  <a:pt x="408" y="12"/>
                  <a:pt x="0" y="0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70121" name="Freeform 9"/>
          <p:cNvSpPr>
            <a:spLocks/>
          </p:cNvSpPr>
          <p:nvPr/>
        </p:nvSpPr>
        <p:spPr bwMode="auto">
          <a:xfrm>
            <a:off x="3352800" y="2533650"/>
            <a:ext cx="1231900" cy="2284413"/>
          </a:xfrm>
          <a:custGeom>
            <a:avLst/>
            <a:gdLst/>
            <a:ahLst/>
            <a:cxnLst>
              <a:cxn ang="0">
                <a:pos x="0" y="1440"/>
              </a:cxn>
              <a:cxn ang="0">
                <a:pos x="768" y="864"/>
              </a:cxn>
              <a:cxn ang="0">
                <a:pos x="48" y="0"/>
              </a:cxn>
            </a:cxnLst>
            <a:rect l="0" t="0" r="r" b="b"/>
            <a:pathLst>
              <a:path w="776" h="1440">
                <a:moveTo>
                  <a:pt x="0" y="1440"/>
                </a:moveTo>
                <a:cubicBezTo>
                  <a:pt x="380" y="1272"/>
                  <a:pt x="760" y="1104"/>
                  <a:pt x="768" y="864"/>
                </a:cubicBezTo>
                <a:cubicBezTo>
                  <a:pt x="776" y="624"/>
                  <a:pt x="412" y="312"/>
                  <a:pt x="48" y="0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70122" name="Freeform 10"/>
          <p:cNvSpPr>
            <a:spLocks/>
          </p:cNvSpPr>
          <p:nvPr/>
        </p:nvSpPr>
        <p:spPr bwMode="auto">
          <a:xfrm>
            <a:off x="3352800" y="2439988"/>
            <a:ext cx="2360613" cy="2378075"/>
          </a:xfrm>
          <a:custGeom>
            <a:avLst/>
            <a:gdLst/>
            <a:ahLst/>
            <a:cxnLst>
              <a:cxn ang="0">
                <a:pos x="0" y="1392"/>
              </a:cxn>
              <a:cxn ang="0">
                <a:pos x="864" y="960"/>
              </a:cxn>
              <a:cxn ang="0">
                <a:pos x="1584" y="0"/>
              </a:cxn>
            </a:cxnLst>
            <a:rect l="0" t="0" r="r" b="b"/>
            <a:pathLst>
              <a:path w="1584" h="1392">
                <a:moveTo>
                  <a:pt x="0" y="1392"/>
                </a:moveTo>
                <a:cubicBezTo>
                  <a:pt x="300" y="1292"/>
                  <a:pt x="600" y="1192"/>
                  <a:pt x="864" y="960"/>
                </a:cubicBezTo>
                <a:cubicBezTo>
                  <a:pt x="1128" y="728"/>
                  <a:pt x="1356" y="364"/>
                  <a:pt x="1584" y="0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70123" name="Text Box 11"/>
          <p:cNvSpPr txBox="1">
            <a:spLocks noChangeArrowheads="1"/>
          </p:cNvSpPr>
          <p:nvPr/>
        </p:nvSpPr>
        <p:spPr bwMode="auto">
          <a:xfrm>
            <a:off x="2441575" y="4513263"/>
            <a:ext cx="758825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400" b="1">
                <a:latin typeface="Helvetica" charset="0"/>
                <a:ea typeface="Times New Roman" charset="0"/>
                <a:cs typeface="Times New Roman" charset="0"/>
              </a:rPr>
              <a:t>80 + 2</a:t>
            </a:r>
            <a:r>
              <a:rPr lang="en-US" b="1" baseline="20000">
                <a:latin typeface="Helvetica" charset="0"/>
                <a:ea typeface="Times New Roman" charset="0"/>
                <a:cs typeface="Times New Roman" charset="0"/>
              </a:rPr>
              <a:t>1</a:t>
            </a:r>
            <a:endParaRPr lang="en-US" sz="1400" b="1">
              <a:latin typeface="Helvetica" charset="0"/>
            </a:endParaRPr>
          </a:p>
        </p:txBody>
      </p:sp>
      <p:sp>
        <p:nvSpPr>
          <p:cNvPr id="1370124" name="Text Box 12"/>
          <p:cNvSpPr txBox="1">
            <a:spLocks noChangeArrowheads="1"/>
          </p:cNvSpPr>
          <p:nvPr/>
        </p:nvSpPr>
        <p:spPr bwMode="auto">
          <a:xfrm>
            <a:off x="2362200" y="4284663"/>
            <a:ext cx="7588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400" b="1">
                <a:latin typeface="Helvetica" charset="0"/>
                <a:ea typeface="Times New Roman" charset="0"/>
                <a:cs typeface="Times New Roman" charset="0"/>
              </a:rPr>
              <a:t>80 + 2</a:t>
            </a:r>
            <a:r>
              <a:rPr lang="en-US" b="1" baseline="20000">
                <a:latin typeface="Helvetica" charset="0"/>
                <a:ea typeface="Times New Roman" charset="0"/>
                <a:cs typeface="Times New Roman" charset="0"/>
              </a:rPr>
              <a:t>2</a:t>
            </a:r>
            <a:endParaRPr lang="en-US" sz="1400" b="1">
              <a:latin typeface="Helvetica" charset="0"/>
            </a:endParaRPr>
          </a:p>
        </p:txBody>
      </p:sp>
      <p:sp>
        <p:nvSpPr>
          <p:cNvPr id="1370125" name="Text Box 13"/>
          <p:cNvSpPr txBox="1">
            <a:spLocks noChangeArrowheads="1"/>
          </p:cNvSpPr>
          <p:nvPr/>
        </p:nvSpPr>
        <p:spPr bwMode="auto">
          <a:xfrm>
            <a:off x="2209800" y="4054475"/>
            <a:ext cx="75882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400" b="1">
                <a:latin typeface="Helvetica" charset="0"/>
                <a:ea typeface="Times New Roman" charset="0"/>
                <a:cs typeface="Times New Roman" charset="0"/>
              </a:rPr>
              <a:t>80 + 2</a:t>
            </a:r>
            <a:r>
              <a:rPr lang="en-US" b="1" baseline="20000">
                <a:latin typeface="Helvetica" charset="0"/>
                <a:ea typeface="Times New Roman" charset="0"/>
                <a:cs typeface="Times New Roman" charset="0"/>
              </a:rPr>
              <a:t>3</a:t>
            </a:r>
            <a:endParaRPr lang="en-US" sz="1400" b="1">
              <a:latin typeface="Helvetica" charset="0"/>
            </a:endParaRPr>
          </a:p>
        </p:txBody>
      </p:sp>
      <p:sp>
        <p:nvSpPr>
          <p:cNvPr id="1370126" name="Text Box 14"/>
          <p:cNvSpPr txBox="1">
            <a:spLocks noChangeArrowheads="1"/>
          </p:cNvSpPr>
          <p:nvPr/>
        </p:nvSpPr>
        <p:spPr bwMode="auto">
          <a:xfrm>
            <a:off x="2136775" y="3522663"/>
            <a:ext cx="758825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400" b="1">
                <a:latin typeface="Helvetica" charset="0"/>
                <a:ea typeface="Times New Roman" charset="0"/>
                <a:cs typeface="Times New Roman" charset="0"/>
              </a:rPr>
              <a:t>80 + 2</a:t>
            </a:r>
            <a:r>
              <a:rPr lang="en-US" b="1" baseline="20000">
                <a:latin typeface="Helvetica" charset="0"/>
                <a:ea typeface="Times New Roman" charset="0"/>
                <a:cs typeface="Times New Roman" charset="0"/>
              </a:rPr>
              <a:t>4</a:t>
            </a:r>
            <a:endParaRPr lang="en-US" sz="1400" b="1">
              <a:latin typeface="Helvetica" charset="0"/>
            </a:endParaRPr>
          </a:p>
        </p:txBody>
      </p:sp>
      <p:sp>
        <p:nvSpPr>
          <p:cNvPr id="1370127" name="Text Box 15"/>
          <p:cNvSpPr txBox="1">
            <a:spLocks noChangeArrowheads="1"/>
          </p:cNvSpPr>
          <p:nvPr/>
        </p:nvSpPr>
        <p:spPr bwMode="auto">
          <a:xfrm>
            <a:off x="2517775" y="2378075"/>
            <a:ext cx="8318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b="1">
                <a:latin typeface="Helvetica" charset="0"/>
                <a:ea typeface="Times New Roman" charset="0"/>
                <a:cs typeface="Times New Roman" charset="0"/>
              </a:rPr>
              <a:t>80 + 2</a:t>
            </a:r>
            <a:r>
              <a:rPr lang="en-US" b="1" baseline="20000">
                <a:latin typeface="Helvetica" charset="0"/>
                <a:ea typeface="Times New Roman" charset="0"/>
                <a:cs typeface="Times New Roman" charset="0"/>
              </a:rPr>
              <a:t>5</a:t>
            </a:r>
            <a:endParaRPr lang="en-US" b="1">
              <a:latin typeface="Helvetica" charset="0"/>
            </a:endParaRPr>
          </a:p>
        </p:txBody>
      </p:sp>
      <p:sp>
        <p:nvSpPr>
          <p:cNvPr id="1370128" name="Text Box 16"/>
          <p:cNvSpPr txBox="1">
            <a:spLocks noChangeArrowheads="1"/>
          </p:cNvSpPr>
          <p:nvPr/>
        </p:nvSpPr>
        <p:spPr bwMode="auto">
          <a:xfrm>
            <a:off x="5608638" y="2105025"/>
            <a:ext cx="215900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b="1">
                <a:latin typeface="Helvetica" charset="0"/>
                <a:ea typeface="Times New Roman" charset="0"/>
                <a:cs typeface="Times New Roman" charset="0"/>
              </a:rPr>
              <a:t>(80 + 2</a:t>
            </a:r>
            <a:r>
              <a:rPr lang="en-US" b="1" baseline="20000">
                <a:latin typeface="Helvetica" charset="0"/>
                <a:ea typeface="Times New Roman" charset="0"/>
                <a:cs typeface="Times New Roman" charset="0"/>
              </a:rPr>
              <a:t>6</a:t>
            </a:r>
            <a:r>
              <a:rPr lang="en-US" b="1">
                <a:latin typeface="Helvetica" charset="0"/>
                <a:ea typeface="Times New Roman" charset="0"/>
                <a:cs typeface="Times New Roman" charset="0"/>
              </a:rPr>
              <a:t>) mod 2</a:t>
            </a:r>
            <a:r>
              <a:rPr lang="en-US" b="1" baseline="30000">
                <a:latin typeface="Helvetica" charset="0"/>
                <a:ea typeface="Times New Roman" charset="0"/>
                <a:cs typeface="Times New Roman" charset="0"/>
              </a:rPr>
              <a:t>7</a:t>
            </a:r>
            <a:r>
              <a:rPr lang="en-US" b="1">
                <a:latin typeface="Helvetica" charset="0"/>
                <a:ea typeface="Times New Roman" charset="0"/>
                <a:cs typeface="Times New Roman" charset="0"/>
              </a:rPr>
              <a:t> = 16</a:t>
            </a:r>
            <a:endParaRPr lang="en-US" b="1">
              <a:latin typeface="Helvetica" charset="0"/>
            </a:endParaRPr>
          </a:p>
        </p:txBody>
      </p:sp>
      <p:sp>
        <p:nvSpPr>
          <p:cNvPr id="1370129" name="Line 17"/>
          <p:cNvSpPr>
            <a:spLocks noChangeShapeType="1"/>
          </p:cNvSpPr>
          <p:nvPr/>
        </p:nvSpPr>
        <p:spPr bwMode="auto">
          <a:xfrm>
            <a:off x="4616450" y="1943100"/>
            <a:ext cx="0" cy="2270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0130" name="Text Box 18"/>
          <p:cNvSpPr txBox="1">
            <a:spLocks noChangeArrowheads="1"/>
          </p:cNvSpPr>
          <p:nvPr/>
        </p:nvSpPr>
        <p:spPr bwMode="auto">
          <a:xfrm>
            <a:off x="4464050" y="1560513"/>
            <a:ext cx="33655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>
                <a:latin typeface="Times New Roman" charset="0"/>
              </a:rPr>
              <a:t>0</a:t>
            </a:r>
          </a:p>
        </p:txBody>
      </p:sp>
      <p:sp>
        <p:nvSpPr>
          <p:cNvPr id="1370131" name="Text Box 19"/>
          <p:cNvSpPr txBox="1">
            <a:spLocks noChangeArrowheads="1"/>
          </p:cNvSpPr>
          <p:nvPr/>
        </p:nvSpPr>
        <p:spPr bwMode="auto">
          <a:xfrm>
            <a:off x="7086600" y="1298575"/>
            <a:ext cx="1296988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2400">
                <a:latin typeface="Times New Roman" charset="0"/>
              </a:rPr>
              <a:t>Say </a:t>
            </a:r>
            <a:r>
              <a:rPr lang="en-US" sz="2400" i="1">
                <a:latin typeface="Times New Roman" charset="0"/>
              </a:rPr>
              <a:t>m=7</a:t>
            </a:r>
          </a:p>
        </p:txBody>
      </p:sp>
      <p:sp>
        <p:nvSpPr>
          <p:cNvPr id="1370132" name="Text Box 20"/>
          <p:cNvSpPr txBox="1">
            <a:spLocks noChangeArrowheads="1"/>
          </p:cNvSpPr>
          <p:nvPr/>
        </p:nvSpPr>
        <p:spPr bwMode="auto">
          <a:xfrm>
            <a:off x="452438" y="5873750"/>
            <a:ext cx="8386762" cy="46165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1430" tIns="45716" rIns="91430" bIns="45716">
            <a:prstTxWarp prst="textNoShape">
              <a:avLst/>
            </a:prstTxWarp>
            <a:spAutoFit/>
          </a:bodyPr>
          <a:lstStyle/>
          <a:p>
            <a:pPr algn="l" eaLnBrk="1" hangingPunct="1"/>
            <a:r>
              <a:rPr lang="en-US" sz="2400" b="0" i="1" dirty="0" err="1">
                <a:latin typeface="Times New Roman" charset="0"/>
              </a:rPr>
              <a:t>i</a:t>
            </a:r>
            <a:r>
              <a:rPr lang="en-US" sz="2400" b="0" dirty="0" err="1">
                <a:latin typeface="Times New Roman" charset="0"/>
              </a:rPr>
              <a:t>th</a:t>
            </a:r>
            <a:r>
              <a:rPr lang="en-US" sz="2400" b="0" dirty="0">
                <a:latin typeface="Times New Roman" charset="0"/>
              </a:rPr>
              <a:t> entry at peer with id </a:t>
            </a:r>
            <a:r>
              <a:rPr lang="en-US" sz="2400" b="0" i="1" dirty="0" err="1">
                <a:latin typeface="Times New Roman" charset="0"/>
              </a:rPr>
              <a:t>n</a:t>
            </a:r>
            <a:r>
              <a:rPr lang="en-US" sz="2400" b="0" i="1" dirty="0">
                <a:latin typeface="Times New Roman" charset="0"/>
              </a:rPr>
              <a:t> </a:t>
            </a:r>
            <a:r>
              <a:rPr lang="en-US" sz="2400" b="0" dirty="0">
                <a:latin typeface="Times New Roman" charset="0"/>
              </a:rPr>
              <a:t>is first peer with id &gt;=                          </a:t>
            </a:r>
          </a:p>
        </p:txBody>
      </p:sp>
      <p:graphicFrame>
        <p:nvGraphicFramePr>
          <p:cNvPr id="1370133" name="Object 21"/>
          <p:cNvGraphicFramePr>
            <a:graphicFrameLocks noChangeAspect="1"/>
          </p:cNvGraphicFramePr>
          <p:nvPr/>
        </p:nvGraphicFramePr>
        <p:xfrm>
          <a:off x="6583363" y="5862638"/>
          <a:ext cx="1946275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273" name="Equation" r:id="rId4" imgW="939600" imgH="228600" progId="Equation.3">
                  <p:embed/>
                </p:oleObj>
              </mc:Choice>
              <mc:Fallback>
                <p:oleObj name="Equation" r:id="rId4" imgW="939600" imgH="2286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83363" y="5862638"/>
                        <a:ext cx="1946275" cy="473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70134" name="Text Box 22"/>
          <p:cNvSpPr txBox="1">
            <a:spLocks noChangeArrowheads="1"/>
          </p:cNvSpPr>
          <p:nvPr/>
        </p:nvSpPr>
        <p:spPr bwMode="auto">
          <a:xfrm>
            <a:off x="228600" y="2595563"/>
            <a:ext cx="184150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pPr eaLnBrk="1" hangingPunct="1"/>
            <a:endParaRPr lang="en-US" sz="2400">
              <a:latin typeface="Times New Roman" charset="0"/>
            </a:endParaRPr>
          </a:p>
        </p:txBody>
      </p:sp>
      <p:sp>
        <p:nvSpPr>
          <p:cNvPr id="1370135" name="Text Box 23"/>
          <p:cNvSpPr txBox="1">
            <a:spLocks noChangeArrowheads="1"/>
          </p:cNvSpPr>
          <p:nvPr/>
        </p:nvSpPr>
        <p:spPr bwMode="auto">
          <a:xfrm>
            <a:off x="276417" y="2062163"/>
            <a:ext cx="1118996" cy="304698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2400" b="0" i="1">
                <a:latin typeface="Times New Roman" charset="0"/>
              </a:rPr>
              <a:t>i   ft[i]</a:t>
            </a:r>
          </a:p>
          <a:p>
            <a:pPr eaLnBrk="1" hangingPunct="1"/>
            <a:r>
              <a:rPr lang="en-US" sz="2400" b="0">
                <a:latin typeface="Times New Roman" charset="0"/>
              </a:rPr>
              <a:t>0  96</a:t>
            </a:r>
          </a:p>
          <a:p>
            <a:pPr eaLnBrk="1" hangingPunct="1"/>
            <a:r>
              <a:rPr lang="en-US" sz="2400" b="0">
                <a:latin typeface="Times New Roman" charset="0"/>
              </a:rPr>
              <a:t>1  96</a:t>
            </a:r>
          </a:p>
          <a:p>
            <a:pPr eaLnBrk="1" hangingPunct="1"/>
            <a:r>
              <a:rPr lang="en-US" sz="2400" b="0">
                <a:latin typeface="Times New Roman" charset="0"/>
              </a:rPr>
              <a:t>2  96</a:t>
            </a:r>
          </a:p>
          <a:p>
            <a:pPr eaLnBrk="1" hangingPunct="1"/>
            <a:r>
              <a:rPr lang="en-US" sz="2400" b="0">
                <a:latin typeface="Times New Roman" charset="0"/>
              </a:rPr>
              <a:t>3  96</a:t>
            </a:r>
          </a:p>
          <a:p>
            <a:pPr eaLnBrk="1" hangingPunct="1"/>
            <a:r>
              <a:rPr lang="en-US" sz="2400" b="0">
                <a:latin typeface="Times New Roman" charset="0"/>
              </a:rPr>
              <a:t>4  96</a:t>
            </a:r>
          </a:p>
          <a:p>
            <a:pPr eaLnBrk="1" hangingPunct="1"/>
            <a:r>
              <a:rPr lang="en-US" sz="2400" b="0">
                <a:latin typeface="Times New Roman" charset="0"/>
              </a:rPr>
              <a:t>5  112</a:t>
            </a:r>
          </a:p>
          <a:p>
            <a:pPr eaLnBrk="1" hangingPunct="1"/>
            <a:r>
              <a:rPr lang="en-US" sz="2400" b="0">
                <a:latin typeface="Times New Roman" charset="0"/>
              </a:rPr>
              <a:t>6  20</a:t>
            </a:r>
          </a:p>
        </p:txBody>
      </p:sp>
      <p:sp>
        <p:nvSpPr>
          <p:cNvPr id="1370136" name="Line 24"/>
          <p:cNvSpPr>
            <a:spLocks noChangeShapeType="1"/>
          </p:cNvSpPr>
          <p:nvPr/>
        </p:nvSpPr>
        <p:spPr bwMode="auto">
          <a:xfrm flipH="1" flipV="1">
            <a:off x="1295400" y="3889375"/>
            <a:ext cx="1450975" cy="1212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0137" name="Text Box 25"/>
          <p:cNvSpPr txBox="1">
            <a:spLocks noChangeArrowheads="1"/>
          </p:cNvSpPr>
          <p:nvPr/>
        </p:nvSpPr>
        <p:spPr bwMode="auto">
          <a:xfrm>
            <a:off x="20638" y="1492250"/>
            <a:ext cx="24209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2400">
                <a:latin typeface="Times New Roman" charset="0"/>
              </a:rPr>
              <a:t>Finger Table at 80</a:t>
            </a:r>
          </a:p>
        </p:txBody>
      </p:sp>
      <p:pic>
        <p:nvPicPr>
          <p:cNvPr id="1370138" name="Picture 26" descr="j023033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435725" y="3524250"/>
            <a:ext cx="266700" cy="436563"/>
          </a:xfrm>
          <a:prstGeom prst="rect">
            <a:avLst/>
          </a:prstGeom>
          <a:noFill/>
        </p:spPr>
      </p:pic>
      <p:sp>
        <p:nvSpPr>
          <p:cNvPr id="1370139" name="Line 27"/>
          <p:cNvSpPr>
            <a:spLocks noChangeShapeType="1"/>
          </p:cNvSpPr>
          <p:nvPr/>
        </p:nvSpPr>
        <p:spPr bwMode="auto">
          <a:xfrm>
            <a:off x="6246813" y="3733800"/>
            <a:ext cx="15081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0140" name="Text Box 28"/>
          <p:cNvSpPr txBox="1">
            <a:spLocks noChangeArrowheads="1"/>
          </p:cNvSpPr>
          <p:nvPr/>
        </p:nvSpPr>
        <p:spPr bwMode="auto">
          <a:xfrm>
            <a:off x="5865813" y="3519488"/>
            <a:ext cx="436562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32</a:t>
            </a:r>
          </a:p>
        </p:txBody>
      </p:sp>
      <p:sp>
        <p:nvSpPr>
          <p:cNvPr id="1370141" name="Line 29"/>
          <p:cNvSpPr>
            <a:spLocks noChangeShapeType="1"/>
          </p:cNvSpPr>
          <p:nvPr/>
        </p:nvSpPr>
        <p:spPr bwMode="auto">
          <a:xfrm>
            <a:off x="5789613" y="4797425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0142" name="Text Box 30"/>
          <p:cNvSpPr txBox="1">
            <a:spLocks noChangeArrowheads="1"/>
          </p:cNvSpPr>
          <p:nvPr/>
        </p:nvSpPr>
        <p:spPr bwMode="auto">
          <a:xfrm>
            <a:off x="5351463" y="4584700"/>
            <a:ext cx="4381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45</a:t>
            </a:r>
          </a:p>
        </p:txBody>
      </p:sp>
      <p:sp>
        <p:nvSpPr>
          <p:cNvPr id="1370143" name="Text Box 31"/>
          <p:cNvSpPr txBox="1">
            <a:spLocks noChangeArrowheads="1"/>
          </p:cNvSpPr>
          <p:nvPr/>
        </p:nvSpPr>
        <p:spPr bwMode="auto">
          <a:xfrm>
            <a:off x="3430588" y="4721225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80</a:t>
            </a:r>
          </a:p>
        </p:txBody>
      </p:sp>
      <p:sp>
        <p:nvSpPr>
          <p:cNvPr id="1370144" name="Line 32"/>
          <p:cNvSpPr>
            <a:spLocks noChangeShapeType="1"/>
          </p:cNvSpPr>
          <p:nvPr/>
        </p:nvSpPr>
        <p:spPr bwMode="auto">
          <a:xfrm flipV="1">
            <a:off x="5884863" y="2643188"/>
            <a:ext cx="171450" cy="1079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0145" name="Text Box 33"/>
          <p:cNvSpPr txBox="1">
            <a:spLocks noChangeArrowheads="1"/>
          </p:cNvSpPr>
          <p:nvPr/>
        </p:nvSpPr>
        <p:spPr bwMode="auto">
          <a:xfrm>
            <a:off x="5484813" y="25923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20</a:t>
            </a:r>
          </a:p>
        </p:txBody>
      </p:sp>
      <p:sp>
        <p:nvSpPr>
          <p:cNvPr id="1370146" name="Line 34"/>
          <p:cNvSpPr>
            <a:spLocks noChangeShapeType="1"/>
          </p:cNvSpPr>
          <p:nvPr/>
        </p:nvSpPr>
        <p:spPr bwMode="auto">
          <a:xfrm flipH="1" flipV="1">
            <a:off x="3354388" y="2427288"/>
            <a:ext cx="107950" cy="1651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0147" name="Text Box 35"/>
          <p:cNvSpPr txBox="1">
            <a:spLocks noChangeArrowheads="1"/>
          </p:cNvSpPr>
          <p:nvPr/>
        </p:nvSpPr>
        <p:spPr bwMode="auto">
          <a:xfrm>
            <a:off x="3430588" y="2301875"/>
            <a:ext cx="565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112</a:t>
            </a:r>
          </a:p>
        </p:txBody>
      </p:sp>
      <p:sp>
        <p:nvSpPr>
          <p:cNvPr id="1370148" name="Text Box 36"/>
          <p:cNvSpPr txBox="1">
            <a:spLocks noChangeArrowheads="1"/>
          </p:cNvSpPr>
          <p:nvPr/>
        </p:nvSpPr>
        <p:spPr bwMode="auto">
          <a:xfrm>
            <a:off x="2897188" y="32146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96</a:t>
            </a:r>
          </a:p>
        </p:txBody>
      </p:sp>
      <p:sp>
        <p:nvSpPr>
          <p:cNvPr id="1370149" name="Line 37"/>
          <p:cNvSpPr>
            <a:spLocks noChangeShapeType="1"/>
          </p:cNvSpPr>
          <p:nvPr/>
        </p:nvSpPr>
        <p:spPr bwMode="auto">
          <a:xfrm flipH="1">
            <a:off x="2822575" y="3429000"/>
            <a:ext cx="150813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70150" name="Picture 38" descr="j023033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094413" y="4740275"/>
            <a:ext cx="265112" cy="438150"/>
          </a:xfrm>
          <a:prstGeom prst="rect">
            <a:avLst/>
          </a:prstGeom>
          <a:noFill/>
        </p:spPr>
      </p:pic>
      <p:pic>
        <p:nvPicPr>
          <p:cNvPr id="1370151" name="Picture 39" descr="j023033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973388" y="4968875"/>
            <a:ext cx="266700" cy="438150"/>
          </a:xfrm>
          <a:prstGeom prst="rect">
            <a:avLst/>
          </a:prstGeom>
          <a:noFill/>
        </p:spPr>
      </p:pic>
      <p:pic>
        <p:nvPicPr>
          <p:cNvPr id="1370152" name="Picture 40" descr="j023033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479675" y="3143250"/>
            <a:ext cx="266700" cy="438150"/>
          </a:xfrm>
          <a:prstGeom prst="rect">
            <a:avLst/>
          </a:prstGeom>
          <a:noFill/>
        </p:spPr>
      </p:pic>
      <p:pic>
        <p:nvPicPr>
          <p:cNvPr id="1370153" name="Picture 41" descr="j023033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125788" y="1927225"/>
            <a:ext cx="266700" cy="436563"/>
          </a:xfrm>
          <a:prstGeom prst="rect">
            <a:avLst/>
          </a:prstGeom>
          <a:noFill/>
        </p:spPr>
      </p:pic>
      <p:pic>
        <p:nvPicPr>
          <p:cNvPr id="1370154" name="Picture 42" descr="j023033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170613" y="2439988"/>
            <a:ext cx="265112" cy="4381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Chord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 is a tradeoff between routing table size and diameter of the network</a:t>
            </a:r>
          </a:p>
          <a:p>
            <a:r>
              <a:rPr lang="en-US" dirty="0" smtClean="0"/>
              <a:t>Chord achieves diameter </a:t>
            </a:r>
            <a:r>
              <a:rPr lang="en-US" dirty="0" err="1" smtClean="0"/>
              <a:t>O(log</a:t>
            </a:r>
            <a:r>
              <a:rPr lang="en-US" dirty="0" smtClean="0"/>
              <a:t> </a:t>
            </a:r>
            <a:r>
              <a:rPr lang="en-US" dirty="0" err="1" smtClean="0"/>
              <a:t>n</a:t>
            </a:r>
            <a:r>
              <a:rPr lang="en-US" dirty="0" smtClean="0"/>
              <a:t>) with </a:t>
            </a:r>
            <a:r>
              <a:rPr lang="en-US" dirty="0" err="1" smtClean="0"/>
              <a:t>O(log</a:t>
            </a:r>
            <a:r>
              <a:rPr lang="en-US" dirty="0" smtClean="0"/>
              <a:t> </a:t>
            </a:r>
            <a:r>
              <a:rPr lang="en-US" dirty="0" err="1" smtClean="0"/>
              <a:t>n</a:t>
            </a:r>
            <a:r>
              <a:rPr lang="en-US" dirty="0" smtClean="0"/>
              <a:t>)-entry routing tables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Many other </a:t>
            </a:r>
            <a:r>
              <a:rPr lang="en-US" dirty="0" err="1" smtClean="0"/>
              <a:t>DHTs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4"/>
            <a:ext cx="7569200" cy="5348315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CAN</a:t>
            </a:r>
          </a:p>
          <a:p>
            <a:pPr lvl="1"/>
            <a:r>
              <a:rPr lang="en-US" dirty="0" smtClean="0"/>
              <a:t>Routing in </a:t>
            </a:r>
            <a:r>
              <a:rPr lang="en-US" dirty="0" err="1" smtClean="0"/>
              <a:t>n</a:t>
            </a:r>
            <a:r>
              <a:rPr lang="en-US" dirty="0" smtClean="0"/>
              <a:t>-dimensional space</a:t>
            </a:r>
          </a:p>
          <a:p>
            <a:r>
              <a:rPr lang="en-US" dirty="0" smtClean="0"/>
              <a:t>Pastry/Tapestry/Bamboo</a:t>
            </a:r>
          </a:p>
          <a:p>
            <a:pPr lvl="1"/>
            <a:r>
              <a:rPr lang="en-US" dirty="0" smtClean="0"/>
              <a:t>(Book describes Pastry)</a:t>
            </a:r>
          </a:p>
          <a:p>
            <a:pPr lvl="1"/>
            <a:r>
              <a:rPr lang="en-US" dirty="0" smtClean="0"/>
              <a:t>Names are fixed bit strings</a:t>
            </a:r>
          </a:p>
          <a:p>
            <a:pPr lvl="1"/>
            <a:r>
              <a:rPr lang="en-US" dirty="0" smtClean="0"/>
              <a:t>Topology: hypercube (plus a ring for fallback)</a:t>
            </a:r>
          </a:p>
          <a:p>
            <a:r>
              <a:rPr lang="en-US" dirty="0" err="1" smtClean="0"/>
              <a:t>Kademlia</a:t>
            </a:r>
            <a:endParaRPr lang="en-US" dirty="0" smtClean="0"/>
          </a:p>
          <a:p>
            <a:pPr lvl="1"/>
            <a:r>
              <a:rPr lang="en-US" dirty="0" smtClean="0"/>
              <a:t>Similar to Pastry/Tapestry</a:t>
            </a:r>
          </a:p>
          <a:p>
            <a:pPr lvl="1"/>
            <a:r>
              <a:rPr lang="en-US" dirty="0" smtClean="0"/>
              <a:t>But the ring is ordered by the XOR metric</a:t>
            </a:r>
          </a:p>
          <a:p>
            <a:pPr lvl="1"/>
            <a:r>
              <a:rPr lang="en-US" dirty="0" smtClean="0"/>
              <a:t>Used by </a:t>
            </a:r>
            <a:r>
              <a:rPr lang="en-US" dirty="0" err="1" smtClean="0"/>
              <a:t>BitTorrent</a:t>
            </a:r>
            <a:r>
              <a:rPr lang="en-US" dirty="0" smtClean="0"/>
              <a:t> for distributed tracker</a:t>
            </a:r>
          </a:p>
          <a:p>
            <a:r>
              <a:rPr lang="en-US" dirty="0" smtClean="0"/>
              <a:t>Viceroy</a:t>
            </a:r>
          </a:p>
          <a:p>
            <a:pPr lvl="1"/>
            <a:r>
              <a:rPr lang="en-US" dirty="0" smtClean="0"/>
              <a:t>Emulated butterfly network</a:t>
            </a:r>
          </a:p>
          <a:p>
            <a:r>
              <a:rPr lang="en-US" dirty="0" err="1" smtClean="0"/>
              <a:t>Koorde</a:t>
            </a:r>
            <a:endParaRPr lang="en-US" dirty="0" smtClean="0"/>
          </a:p>
          <a:p>
            <a:pPr lvl="1"/>
            <a:r>
              <a:rPr lang="en-US" dirty="0" err="1" smtClean="0"/>
              <a:t>DeBruijn</a:t>
            </a:r>
            <a:r>
              <a:rPr lang="en-US" dirty="0" smtClean="0"/>
              <a:t> Graph</a:t>
            </a:r>
          </a:p>
          <a:p>
            <a:pPr lvl="1"/>
            <a:r>
              <a:rPr lang="en-US" dirty="0" smtClean="0"/>
              <a:t>Each node connects to 2n, 2n+1</a:t>
            </a:r>
          </a:p>
          <a:p>
            <a:pPr lvl="1"/>
            <a:r>
              <a:rPr lang="en-US" dirty="0" smtClean="0"/>
              <a:t>Degree 2, diameter </a:t>
            </a:r>
            <a:r>
              <a:rPr lang="en-US" dirty="0" err="1" smtClean="0"/>
              <a:t>log(n</a:t>
            </a:r>
            <a:r>
              <a:rPr lang="en-US" dirty="0" smtClean="0"/>
              <a:t>)</a:t>
            </a:r>
          </a:p>
          <a:p>
            <a:r>
              <a:rPr lang="en-US" dirty="0" smtClean="0"/>
              <a:t>…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6731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Query can be implemented</a:t>
            </a:r>
          </a:p>
          <a:p>
            <a:pPr lvl="1"/>
            <a:r>
              <a:rPr lang="en-US" dirty="0" smtClean="0"/>
              <a:t>Iteratively: easier to debug</a:t>
            </a:r>
          </a:p>
          <a:p>
            <a:pPr lvl="1"/>
            <a:r>
              <a:rPr lang="en-US" dirty="0" smtClean="0"/>
              <a:t>Recursively: easier to maintain timeout values</a:t>
            </a:r>
          </a:p>
          <a:p>
            <a:r>
              <a:rPr lang="en-US" dirty="0" smtClean="0"/>
              <a:t>Robustness</a:t>
            </a:r>
          </a:p>
          <a:p>
            <a:pPr lvl="1"/>
            <a:r>
              <a:rPr lang="en-US" dirty="0" smtClean="0"/>
              <a:t>Nodes can maintain (</a:t>
            </a:r>
            <a:r>
              <a:rPr lang="en-US" dirty="0" err="1" smtClean="0"/>
              <a:t>k</a:t>
            </a:r>
            <a:r>
              <a:rPr lang="en-US" dirty="0" smtClean="0"/>
              <a:t>&gt;1) successors</a:t>
            </a:r>
          </a:p>
          <a:p>
            <a:pPr lvl="1"/>
            <a:r>
              <a:rPr lang="en-US" dirty="0" smtClean="0"/>
              <a:t>Change notify() messages to take that into account</a:t>
            </a:r>
          </a:p>
          <a:p>
            <a:r>
              <a:rPr lang="en-US" dirty="0" smtClean="0"/>
              <a:t>Performance</a:t>
            </a:r>
          </a:p>
          <a:p>
            <a:pPr lvl="1"/>
            <a:r>
              <a:rPr lang="en-US" dirty="0" smtClean="0"/>
              <a:t>Routing in overlay can be worse than in the underlay</a:t>
            </a:r>
          </a:p>
          <a:p>
            <a:pPr lvl="1"/>
            <a:r>
              <a:rPr lang="en-US" dirty="0" smtClean="0"/>
              <a:t>Solution: flexibility in neighbor selection</a:t>
            </a:r>
          </a:p>
          <a:p>
            <a:pPr lvl="2"/>
            <a:r>
              <a:rPr lang="en-US" dirty="0" smtClean="0"/>
              <a:t>Tapestry handles this implicitly (multiple possible next hops)</a:t>
            </a:r>
          </a:p>
          <a:p>
            <a:pPr lvl="2"/>
            <a:r>
              <a:rPr lang="en-US" dirty="0" smtClean="0"/>
              <a:t>Chord can select any peer between [2</a:t>
            </a:r>
            <a:r>
              <a:rPr lang="en-US" baseline="30000" dirty="0" smtClean="0"/>
              <a:t>n</a:t>
            </a:r>
            <a:r>
              <a:rPr lang="en-US" dirty="0" smtClean="0"/>
              <a:t>,2</a:t>
            </a:r>
            <a:r>
              <a:rPr lang="en-US" baseline="30000" dirty="0" smtClean="0"/>
              <a:t>n+1</a:t>
            </a:r>
            <a:r>
              <a:rPr lang="en-US" dirty="0" smtClean="0"/>
              <a:t>) for finger, choose the closest in latency to route through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are they now?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6"/>
            <a:ext cx="7569200" cy="3400982"/>
          </a:xfrm>
        </p:spPr>
        <p:txBody>
          <a:bodyPr>
            <a:normAutofit/>
          </a:bodyPr>
          <a:lstStyle/>
          <a:p>
            <a:r>
              <a:rPr lang="en-US" dirty="0" smtClean="0"/>
              <a:t>Many P2P networks shut down</a:t>
            </a:r>
          </a:p>
          <a:p>
            <a:pPr lvl="1"/>
            <a:r>
              <a:rPr lang="en-US" baseline="0" dirty="0" smtClean="0"/>
              <a:t>Not for technical reasons!</a:t>
            </a:r>
          </a:p>
          <a:p>
            <a:pPr lvl="1"/>
            <a:r>
              <a:rPr lang="en-US" dirty="0" smtClean="0"/>
              <a:t>Centralized systems work well (or better) sometimes</a:t>
            </a:r>
          </a:p>
          <a:p>
            <a:r>
              <a:rPr lang="en-US" baseline="0" dirty="0" smtClean="0"/>
              <a:t>But…</a:t>
            </a:r>
          </a:p>
          <a:p>
            <a:pPr lvl="1"/>
            <a:r>
              <a:rPr lang="en-US" baseline="0" dirty="0" err="1" smtClean="0"/>
              <a:t>Vuze</a:t>
            </a:r>
            <a:r>
              <a:rPr lang="en-US" baseline="0" dirty="0" smtClean="0"/>
              <a:t> network:</a:t>
            </a:r>
            <a:r>
              <a:rPr lang="en-US" dirty="0" smtClean="0"/>
              <a:t> </a:t>
            </a:r>
            <a:r>
              <a:rPr lang="en-US" dirty="0" err="1" smtClean="0"/>
              <a:t>Kademlia</a:t>
            </a:r>
            <a:r>
              <a:rPr lang="en-US" dirty="0" smtClean="0"/>
              <a:t> DHT, millions of users</a:t>
            </a:r>
          </a:p>
          <a:p>
            <a:pPr lvl="1"/>
            <a:r>
              <a:rPr lang="en-US" dirty="0" smtClean="0"/>
              <a:t>Skype uses a P2P network similar to </a:t>
            </a:r>
            <a:r>
              <a:rPr lang="en-US" dirty="0" err="1" smtClean="0"/>
              <a:t>KaZaA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are they now?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150759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 smtClean="0"/>
              <a:t>DHTs</a:t>
            </a:r>
            <a:r>
              <a:rPr lang="en-US" dirty="0" smtClean="0"/>
              <a:t> allow coordination of MANY nodes</a:t>
            </a:r>
          </a:p>
          <a:p>
            <a:pPr lvl="1"/>
            <a:r>
              <a:rPr lang="en-US" dirty="0" smtClean="0"/>
              <a:t>Efficient </a:t>
            </a:r>
            <a:r>
              <a:rPr lang="en-US" i="1" dirty="0" smtClean="0"/>
              <a:t>flat</a:t>
            </a:r>
            <a:r>
              <a:rPr lang="en-US" dirty="0" smtClean="0"/>
              <a:t> namespace for routing and lookup</a:t>
            </a:r>
          </a:p>
          <a:p>
            <a:pPr lvl="1"/>
            <a:r>
              <a:rPr lang="en-US" dirty="0" smtClean="0"/>
              <a:t>Robust, scalable, fault-tolerant</a:t>
            </a:r>
          </a:p>
          <a:p>
            <a:r>
              <a:rPr lang="en-US" dirty="0" smtClean="0"/>
              <a:t>If you can do that</a:t>
            </a:r>
          </a:p>
          <a:p>
            <a:pPr lvl="1"/>
            <a:r>
              <a:rPr lang="en-US" dirty="0" smtClean="0"/>
              <a:t>You can also coordinate co-located peers</a:t>
            </a:r>
          </a:p>
          <a:p>
            <a:pPr lvl="1"/>
            <a:r>
              <a:rPr lang="en-US" dirty="0" smtClean="0"/>
              <a:t>Now dominant design style in datacenters</a:t>
            </a:r>
          </a:p>
          <a:p>
            <a:pPr lvl="2"/>
            <a:r>
              <a:rPr lang="en-US" dirty="0" smtClean="0"/>
              <a:t>E.g., Amazon’s Dynamo storage system</a:t>
            </a:r>
          </a:p>
          <a:p>
            <a:pPr lvl="1"/>
            <a:r>
              <a:rPr lang="en-US" dirty="0" smtClean="0"/>
              <a:t>DHT-style systems everywhere</a:t>
            </a:r>
          </a:p>
          <a:p>
            <a:r>
              <a:rPr lang="en-US" dirty="0" smtClean="0"/>
              <a:t>Similar to Google’s philosophy</a:t>
            </a:r>
          </a:p>
          <a:p>
            <a:pPr lvl="1"/>
            <a:r>
              <a:rPr lang="en-US" dirty="0" smtClean="0"/>
              <a:t>Design with failure as the common case</a:t>
            </a:r>
          </a:p>
          <a:p>
            <a:pPr lvl="1"/>
            <a:r>
              <a:rPr lang="en-US" dirty="0" smtClean="0"/>
              <a:t>Recover from failure only at the highest layer</a:t>
            </a:r>
          </a:p>
          <a:p>
            <a:pPr lvl="1"/>
            <a:r>
              <a:rPr lang="en-US" dirty="0" smtClean="0"/>
              <a:t>Use low cost components</a:t>
            </a:r>
          </a:p>
          <a:p>
            <a:pPr lvl="1"/>
            <a:r>
              <a:rPr lang="en-US" dirty="0" smtClean="0"/>
              <a:t>Scale out, not up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time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Wireless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25713</TotalTime>
  <Words>2157</Words>
  <Application>Microsoft Macintosh PowerPoint</Application>
  <PresentationFormat>On-screen Show (4:3)</PresentationFormat>
  <Paragraphs>505</Paragraphs>
  <Slides>47</Slides>
  <Notes>22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49" baseType="lpstr">
      <vt:lpstr>cs168</vt:lpstr>
      <vt:lpstr>Equation</vt:lpstr>
      <vt:lpstr>CSCI-1680 P2P</vt:lpstr>
      <vt:lpstr>Today</vt:lpstr>
      <vt:lpstr>Motivation</vt:lpstr>
      <vt:lpstr>Overlay Networks</vt:lpstr>
      <vt:lpstr>Why would you want that anyway?</vt:lpstr>
      <vt:lpstr>Case Studies</vt:lpstr>
      <vt:lpstr>Resilient Overlay Network - RON</vt:lpstr>
      <vt:lpstr>RON</vt:lpstr>
      <vt:lpstr>RON</vt:lpstr>
      <vt:lpstr>Peer-to-Peer Systems</vt:lpstr>
      <vt:lpstr>3 Key Requirements</vt:lpstr>
      <vt:lpstr>Napster (1999)</vt:lpstr>
      <vt:lpstr>Napster</vt:lpstr>
      <vt:lpstr>Napster</vt:lpstr>
      <vt:lpstr>Napster</vt:lpstr>
      <vt:lpstr>Napster</vt:lpstr>
      <vt:lpstr>Gnutella: Flooding on Overlays (2000)</vt:lpstr>
      <vt:lpstr>Gnutella: Flooding on Overlays </vt:lpstr>
      <vt:lpstr>Gnutella: Flooding on Overlays </vt:lpstr>
      <vt:lpstr>Gnutella: Flooding on Overlays </vt:lpstr>
      <vt:lpstr>KaZaA: Flooding w/ Super Peers (2001)</vt:lpstr>
      <vt:lpstr>Say you want to make calls among peers</vt:lpstr>
      <vt:lpstr>Skype</vt:lpstr>
      <vt:lpstr>Lessons and Limitations</vt:lpstr>
      <vt:lpstr>BitTorrent (2001)</vt:lpstr>
      <vt:lpstr>BitTorrent</vt:lpstr>
      <vt:lpstr>BitTorrent</vt:lpstr>
      <vt:lpstr>Structured Overlays: DHTs</vt:lpstr>
      <vt:lpstr>DHTs</vt:lpstr>
      <vt:lpstr>Identifier to Node Mapping Example</vt:lpstr>
      <vt:lpstr>Remember Consistent Hashing?</vt:lpstr>
      <vt:lpstr>Lookup</vt:lpstr>
      <vt:lpstr>Stabilization Procedure</vt:lpstr>
      <vt:lpstr>Joining Operation</vt:lpstr>
      <vt:lpstr>Joining Operation</vt:lpstr>
      <vt:lpstr>Joining Operation</vt:lpstr>
      <vt:lpstr>Joining Operation</vt:lpstr>
      <vt:lpstr>Joining Operation</vt:lpstr>
      <vt:lpstr>Joining Operation</vt:lpstr>
      <vt:lpstr>Joining Operation (cont’d)</vt:lpstr>
      <vt:lpstr>Achieving Efficiency: finger tables</vt:lpstr>
      <vt:lpstr>Chord</vt:lpstr>
      <vt:lpstr>Many other DHTs</vt:lpstr>
      <vt:lpstr>Discussion</vt:lpstr>
      <vt:lpstr>Where are they now?</vt:lpstr>
      <vt:lpstr>Where are they now?</vt:lpstr>
      <vt:lpstr>Next time</vt:lpstr>
    </vt:vector>
  </TitlesOfParts>
  <Company>Brown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98</cp:revision>
  <dcterms:created xsi:type="dcterms:W3CDTF">2011-04-07T09:43:40Z</dcterms:created>
  <dcterms:modified xsi:type="dcterms:W3CDTF">2012-04-17T13:19:59Z</dcterms:modified>
</cp:coreProperties>
</file>