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xls" ContentType="application/vnd.ms-excel"/>
  <Default Extension="bin" ContentType="application/vnd.openxmlformats-officedocument.presentationml.printerSettings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9"/>
  </p:notesMasterIdLst>
  <p:sldIdLst>
    <p:sldId id="256" r:id="rId2"/>
    <p:sldId id="316" r:id="rId3"/>
    <p:sldId id="367" r:id="rId4"/>
    <p:sldId id="368" r:id="rId5"/>
    <p:sldId id="341" r:id="rId6"/>
    <p:sldId id="411" r:id="rId7"/>
    <p:sldId id="350" r:id="rId8"/>
    <p:sldId id="369" r:id="rId9"/>
    <p:sldId id="328" r:id="rId10"/>
    <p:sldId id="329" r:id="rId11"/>
    <p:sldId id="330" r:id="rId12"/>
    <p:sldId id="331" r:id="rId13"/>
    <p:sldId id="332" r:id="rId14"/>
    <p:sldId id="396" r:id="rId15"/>
    <p:sldId id="399" r:id="rId16"/>
    <p:sldId id="397" r:id="rId17"/>
    <p:sldId id="398" r:id="rId18"/>
    <p:sldId id="401" r:id="rId19"/>
    <p:sldId id="402" r:id="rId20"/>
    <p:sldId id="387" r:id="rId21"/>
    <p:sldId id="388" r:id="rId22"/>
    <p:sldId id="389" r:id="rId23"/>
    <p:sldId id="390" r:id="rId24"/>
    <p:sldId id="391" r:id="rId25"/>
    <p:sldId id="392" r:id="rId26"/>
    <p:sldId id="393" r:id="rId27"/>
    <p:sldId id="394" r:id="rId28"/>
    <p:sldId id="374" r:id="rId29"/>
    <p:sldId id="376" r:id="rId30"/>
    <p:sldId id="377" r:id="rId31"/>
    <p:sldId id="378" r:id="rId32"/>
    <p:sldId id="379" r:id="rId33"/>
    <p:sldId id="370" r:id="rId34"/>
    <p:sldId id="371" r:id="rId35"/>
    <p:sldId id="372" r:id="rId36"/>
    <p:sldId id="373" r:id="rId37"/>
    <p:sldId id="381" r:id="rId38"/>
    <p:sldId id="412" r:id="rId39"/>
    <p:sldId id="413" r:id="rId40"/>
    <p:sldId id="403" r:id="rId41"/>
    <p:sldId id="404" r:id="rId42"/>
    <p:sldId id="405" r:id="rId43"/>
    <p:sldId id="406" r:id="rId44"/>
    <p:sldId id="407" r:id="rId45"/>
    <p:sldId id="408" r:id="rId46"/>
    <p:sldId id="410" r:id="rId47"/>
    <p:sldId id="409" r:id="rId4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03" autoAdjust="0"/>
    <p:restoredTop sz="86441" autoAdjust="0"/>
  </p:normalViewPr>
  <p:slideViewPr>
    <p:cSldViewPr snapToGrid="0" snapToObjects="1">
      <p:cViewPr varScale="1">
        <p:scale>
          <a:sx n="75" d="100"/>
          <a:sy n="75" d="100"/>
        </p:scale>
        <p:origin x="-104" y="-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4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0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image" Target="../media/image6.emf"/><Relationship Id="rId3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Relationship Id="rId2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697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Fair, efficient, distributed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344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137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of max-min fairness:</a:t>
            </a:r>
            <a:r>
              <a:rPr lang="en-US" baseline="0" dirty="0" smtClean="0"/>
              <a:t> 10: 8, 6, 2 =&gt; 10/3 = 3.33; 2 gets 2; 8 remaining: 8/2 = 4, others get 8,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oleObject" Target="../embeddings/Microsoft_Excel_97_-_2004_Worksheet1.xls"/><Relationship Id="rId5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5.e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6.emf"/><Relationship Id="rId7" Type="http://schemas.openxmlformats.org/officeDocument/2006/relationships/oleObject" Target="../embeddings/oleObject4.bin"/><Relationship Id="rId8" Type="http://schemas.openxmlformats.org/officeDocument/2006/relationships/image" Target="../media/image7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oleObject" Target="../embeddings/Microsoft_Excel_97_-_2004_Worksheet2.xls"/><Relationship Id="rId5" Type="http://schemas.openxmlformats.org/officeDocument/2006/relationships/image" Target="../media/image8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washington.edu/homes/tom/pubs/CCR99.pdf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oleObject" Target="../embeddings/Microsoft_Excel_97_-_2004_Worksheet3.xls"/><Relationship Id="rId5" Type="http://schemas.openxmlformats.org/officeDocument/2006/relationships/image" Target="../media/image16.emf"/><Relationship Id="rId6" Type="http://schemas.openxmlformats.org/officeDocument/2006/relationships/oleObject" Target="../embeddings/oleObject7.bin"/><Relationship Id="rId7" Type="http://schemas.openxmlformats.org/officeDocument/2006/relationships/oleObject" Target="../embeddings/Microsoft_Excel_97_-_2004_Worksheet4.xls"/><Relationship Id="rId8" Type="http://schemas.openxmlformats.org/officeDocument/2006/relationships/image" Target="../media/image4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Transport Layer III</a:t>
            </a:r>
            <a:br>
              <a:rPr lang="en-US" dirty="0" smtClean="0"/>
            </a:br>
            <a:r>
              <a:rPr lang="en-US" dirty="0" smtClean="0"/>
              <a:t>Congestion Control Strikes Back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864303" y="6550223"/>
            <a:ext cx="62796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r>
              <a:rPr lang="en-US" sz="1400" dirty="0" smtClean="0"/>
              <a:t>, Ion </a:t>
            </a:r>
            <a:r>
              <a:rPr lang="en-US" sz="1400" dirty="0" err="1" smtClean="0"/>
              <a:t>Stoica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Flow Control</a:t>
            </a:r>
          </a:p>
          <a:p>
            <a:r>
              <a:rPr lang="en-US" dirty="0" smtClean="0"/>
              <a:t>Congestion Control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More TCP Fun!</a:t>
            </a:r>
          </a:p>
          <a:p>
            <a:r>
              <a:rPr lang="en-US" dirty="0" smtClean="0"/>
              <a:t>Congestion Control Continued</a:t>
            </a:r>
          </a:p>
          <a:p>
            <a:pPr lvl="1"/>
            <a:r>
              <a:rPr lang="en-US" dirty="0" smtClean="0"/>
              <a:t>Quick Review</a:t>
            </a:r>
          </a:p>
          <a:p>
            <a:pPr lvl="1"/>
            <a:r>
              <a:rPr lang="en-US" dirty="0" smtClean="0"/>
              <a:t>RTT Estimation</a:t>
            </a:r>
          </a:p>
          <a:p>
            <a:r>
              <a:rPr lang="en-US" dirty="0" smtClean="0"/>
              <a:t>TCP Friendliness</a:t>
            </a:r>
          </a:p>
          <a:p>
            <a:pPr lvl="1"/>
            <a:r>
              <a:rPr lang="en-US" dirty="0" smtClean="0"/>
              <a:t>Equation Based Rate Control</a:t>
            </a:r>
          </a:p>
          <a:p>
            <a:r>
              <a:rPr lang="en-US" dirty="0" smtClean="0"/>
              <a:t>TCP on </a:t>
            </a:r>
            <a:r>
              <a:rPr lang="en-US" dirty="0" err="1" smtClean="0"/>
              <a:t>Lossy</a:t>
            </a:r>
            <a:r>
              <a:rPr lang="en-US" dirty="0" smtClean="0"/>
              <a:t> Links</a:t>
            </a:r>
          </a:p>
          <a:p>
            <a:r>
              <a:rPr lang="en-US" dirty="0" smtClean="0"/>
              <a:t>Congestion Control versus Avoidance</a:t>
            </a:r>
          </a:p>
          <a:p>
            <a:pPr lvl="1"/>
            <a:r>
              <a:rPr lang="en-US" dirty="0" smtClean="0"/>
              <a:t>Getting help from the network</a:t>
            </a:r>
          </a:p>
          <a:p>
            <a:r>
              <a:rPr lang="en-US" dirty="0" smtClean="0"/>
              <a:t>Cheating TCP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1141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Flow Control:</a:t>
            </a:r>
          </a:p>
          <a:p>
            <a:pPr lvl="1"/>
            <a:r>
              <a:rPr lang="en-US" dirty="0" smtClean="0"/>
              <a:t>Receiver sets Advertised Window</a:t>
            </a:r>
          </a:p>
          <a:p>
            <a:r>
              <a:rPr lang="en-US" dirty="0" smtClean="0"/>
              <a:t>Congestion Control</a:t>
            </a:r>
          </a:p>
          <a:p>
            <a:pPr lvl="1"/>
            <a:r>
              <a:rPr lang="en-US" dirty="0" smtClean="0"/>
              <a:t>Two states: Slow Start (SS) and Congestion Avoidance (CA)</a:t>
            </a:r>
          </a:p>
          <a:p>
            <a:pPr lvl="1"/>
            <a:r>
              <a:rPr lang="en-US" dirty="0" smtClean="0"/>
              <a:t>A window size threshold governs the state transition</a:t>
            </a:r>
          </a:p>
          <a:p>
            <a:pPr lvl="2"/>
            <a:r>
              <a:rPr lang="en-US" dirty="0" smtClean="0"/>
              <a:t>Window &lt;= </a:t>
            </a:r>
            <a:r>
              <a:rPr lang="en-US" dirty="0" err="1" smtClean="0"/>
              <a:t>ssthresh</a:t>
            </a:r>
            <a:r>
              <a:rPr lang="en-US" dirty="0" smtClean="0"/>
              <a:t>: SS</a:t>
            </a:r>
          </a:p>
          <a:p>
            <a:pPr lvl="2"/>
            <a:r>
              <a:rPr lang="en-US" dirty="0" smtClean="0"/>
              <a:t>Window &gt; </a:t>
            </a:r>
            <a:r>
              <a:rPr lang="en-US" dirty="0" err="1" smtClean="0"/>
              <a:t>ssthresh</a:t>
            </a:r>
            <a:r>
              <a:rPr lang="en-US" dirty="0" smtClean="0"/>
              <a:t>: Congestion Avoidance</a:t>
            </a:r>
          </a:p>
          <a:p>
            <a:pPr lvl="1"/>
            <a:r>
              <a:rPr lang="en-US" dirty="0" smtClean="0"/>
              <a:t>States differ in how they respond to </a:t>
            </a:r>
            <a:r>
              <a:rPr lang="en-US" dirty="0" err="1" smtClean="0"/>
              <a:t>ACKs</a:t>
            </a:r>
            <a:endParaRPr lang="en-US" dirty="0" smtClean="0"/>
          </a:p>
          <a:p>
            <a:pPr lvl="2"/>
            <a:r>
              <a:rPr lang="en-US" dirty="0" smtClean="0"/>
              <a:t>Slow start: +1 w per RTT (Exponential increase)</a:t>
            </a:r>
          </a:p>
          <a:p>
            <a:pPr lvl="2"/>
            <a:r>
              <a:rPr lang="en-US" dirty="0" smtClean="0"/>
              <a:t>Congestion Avoidance: +1 MSS per RTT (Additive increase)</a:t>
            </a:r>
          </a:p>
          <a:p>
            <a:pPr lvl="1"/>
            <a:r>
              <a:rPr lang="en-US" dirty="0" smtClean="0"/>
              <a:t>On loss event: set </a:t>
            </a:r>
            <a:r>
              <a:rPr lang="en-US" dirty="0" err="1" smtClean="0"/>
              <a:t>ssthresh</a:t>
            </a:r>
            <a:r>
              <a:rPr lang="en-US" dirty="0" smtClean="0"/>
              <a:t> = w/2, </a:t>
            </a:r>
            <a:r>
              <a:rPr lang="en-US" dirty="0" err="1" smtClean="0"/>
              <a:t>w</a:t>
            </a:r>
            <a:r>
              <a:rPr lang="en-US" dirty="0" smtClean="0"/>
              <a:t> = 1, slow start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AIMD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6" idx="7"/>
            <a:endCxn id="20" idx="7"/>
          </p:cNvCxnSpPr>
          <p:nvPr/>
        </p:nvCxnSpPr>
        <p:spPr>
          <a:xfrm rot="5400000" flipH="1" flipV="1">
            <a:off x="2968004" y="2870442"/>
            <a:ext cx="1028020" cy="414161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6" idx="3"/>
            <a:endCxn id="25" idx="3"/>
          </p:cNvCxnSpPr>
          <p:nvPr/>
        </p:nvCxnSpPr>
        <p:spPr>
          <a:xfrm rot="5400000" flipH="1" flipV="1">
            <a:off x="3193599" y="2961666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7" idx="7"/>
            <a:endCxn id="25" idx="4"/>
          </p:cNvCxnSpPr>
          <p:nvPr/>
        </p:nvCxnSpPr>
        <p:spPr>
          <a:xfrm rot="5400000" flipH="1" flipV="1">
            <a:off x="3344432" y="3155594"/>
            <a:ext cx="780596" cy="44687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 flipH="1" flipV="1">
            <a:off x="3464537" y="3088665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42" idx="7"/>
            <a:endCxn id="37" idx="7"/>
          </p:cNvCxnSpPr>
          <p:nvPr/>
        </p:nvCxnSpPr>
        <p:spPr>
          <a:xfrm rot="5400000" flipH="1" flipV="1">
            <a:off x="3515884" y="3214409"/>
            <a:ext cx="795860" cy="55104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3591535" y="3352803"/>
            <a:ext cx="597804" cy="58252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038600" y="2455333"/>
            <a:ext cx="37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166533" y="35729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806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894668" y="28617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402892" y="3750730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080936" y="307340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529891" y="386926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148666" y="3285071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4226986" y="2454301"/>
            <a:ext cx="52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25" grpId="0" animBg="1"/>
      <p:bldP spid="27" grpId="0" animBg="1"/>
      <p:bldP spid="37" grpId="0" animBg="1"/>
      <p:bldP spid="42" grpId="0" animBg="1"/>
      <p:bldP spid="47" grpId="0" animBg="1"/>
      <p:bldP spid="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States differ in how they respond to </a:t>
            </a:r>
            <a:r>
              <a:rPr lang="en-US" dirty="0" err="1" smtClean="0"/>
              <a:t>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Slow start: double w in one RTT</a:t>
            </a:r>
          </a:p>
          <a:p>
            <a:pPr lvl="1"/>
            <a:r>
              <a:rPr lang="en-US" dirty="0" smtClean="0"/>
              <a:t>There are w/MSS segments (and </a:t>
            </a:r>
            <a:r>
              <a:rPr lang="en-US" dirty="0" err="1" smtClean="0"/>
              <a:t>acks</a:t>
            </a:r>
            <a:r>
              <a:rPr lang="en-US" dirty="0" smtClean="0"/>
              <a:t>) per RTT</a:t>
            </a:r>
          </a:p>
          <a:p>
            <a:pPr lvl="1"/>
            <a:r>
              <a:rPr lang="en-US" dirty="0" smtClean="0"/>
              <a:t> Increase w per RTT </a:t>
            </a:r>
            <a:r>
              <a:rPr lang="en-US" dirty="0" smtClean="0">
                <a:sym typeface="Wingdings"/>
              </a:rPr>
              <a:t> how much to increase per </a:t>
            </a:r>
            <a:r>
              <a:rPr lang="en-US" dirty="0" err="1" smtClean="0">
                <a:sym typeface="Wingdings"/>
              </a:rPr>
              <a:t>ack</a:t>
            </a:r>
            <a:r>
              <a:rPr lang="en-US" dirty="0" smtClean="0">
                <a:sym typeface="Wingdings"/>
              </a:rPr>
              <a:t>?</a:t>
            </a:r>
          </a:p>
          <a:p>
            <a:pPr lvl="2"/>
            <a:r>
              <a:rPr lang="en-US" dirty="0" smtClean="0">
                <a:sym typeface="Wingdings"/>
              </a:rPr>
              <a:t>w / (w/MSS) = MSS</a:t>
            </a:r>
            <a:endParaRPr lang="en-US" dirty="0" smtClean="0"/>
          </a:p>
          <a:p>
            <a:r>
              <a:rPr lang="en-US" dirty="0" smtClean="0"/>
              <a:t>AIMD:</a:t>
            </a:r>
            <a:r>
              <a:rPr lang="en-US" baseline="0" dirty="0" smtClean="0"/>
              <a:t> Add 1 MSS per RTT</a:t>
            </a:r>
          </a:p>
          <a:p>
            <a:pPr lvl="1"/>
            <a:r>
              <a:rPr lang="en-US" dirty="0" smtClean="0"/>
              <a:t>MSS/(w/MSS) = MSS</a:t>
            </a:r>
            <a:r>
              <a:rPr lang="en-US" baseline="30000" dirty="0" smtClean="0"/>
              <a:t>2</a:t>
            </a:r>
            <a:r>
              <a:rPr lang="en-US" dirty="0" smtClean="0"/>
              <a:t>/w per received 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825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1295400" y="2057400"/>
            <a:ext cx="0" cy="3048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295400" y="5105400"/>
            <a:ext cx="7086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756525" y="5203825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400"/>
              <a:t>Time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93725" y="2003425"/>
            <a:ext cx="657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cwnd</a:t>
            </a:r>
          </a:p>
        </p:txBody>
      </p:sp>
      <p:sp>
        <p:nvSpPr>
          <p:cNvPr id="9" name="Arc 7"/>
          <p:cNvSpPr>
            <a:spLocks/>
          </p:cNvSpPr>
          <p:nvPr/>
        </p:nvSpPr>
        <p:spPr bwMode="auto">
          <a:xfrm>
            <a:off x="1295400" y="3200400"/>
            <a:ext cx="1524000" cy="19050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2819400" y="32004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3200400" y="3200400"/>
            <a:ext cx="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3200400" y="41148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rc 11"/>
          <p:cNvSpPr>
            <a:spLocks/>
          </p:cNvSpPr>
          <p:nvPr/>
        </p:nvSpPr>
        <p:spPr bwMode="auto">
          <a:xfrm>
            <a:off x="3200400" y="4114800"/>
            <a:ext cx="990600" cy="9906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V="1">
            <a:off x="4191000" y="3733800"/>
            <a:ext cx="11430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5334000" y="37338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5715000" y="3733800"/>
            <a:ext cx="0" cy="137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5715000" y="44196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rc 16"/>
          <p:cNvSpPr>
            <a:spLocks/>
          </p:cNvSpPr>
          <p:nvPr/>
        </p:nvSpPr>
        <p:spPr bwMode="auto">
          <a:xfrm>
            <a:off x="5715000" y="4419600"/>
            <a:ext cx="914400" cy="6858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 flipV="1">
            <a:off x="6629400" y="3962400"/>
            <a:ext cx="13716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2590800" y="26670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16002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4267200" y="35052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5410200" y="4419600"/>
            <a:ext cx="228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4495800" y="4191000"/>
            <a:ext cx="952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ssthresh</a:t>
            </a:r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 flipH="1" flipV="1">
            <a:off x="3962400" y="4191000"/>
            <a:ext cx="53340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5105400" y="33528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5943600" y="51816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33528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6781800" y="37338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Recovery and Fast Retransmit</a:t>
            </a:r>
            <a:endParaRPr lang="en-US" dirty="0"/>
          </a:p>
        </p:txBody>
      </p:sp>
      <p:grpSp>
        <p:nvGrpSpPr>
          <p:cNvPr id="3" name="Group 18"/>
          <p:cNvGrpSpPr/>
          <p:nvPr/>
        </p:nvGrpSpPr>
        <p:grpSpPr>
          <a:xfrm>
            <a:off x="187606" y="2458826"/>
            <a:ext cx="8762638" cy="3061002"/>
            <a:chOff x="593725" y="1524000"/>
            <a:chExt cx="7788275" cy="2651593"/>
          </a:xfrm>
        </p:grpSpPr>
        <p:sp>
          <p:nvSpPr>
            <p:cNvPr id="4" name="Line 4"/>
            <p:cNvSpPr>
              <a:spLocks noChangeShapeType="1"/>
            </p:cNvSpPr>
            <p:nvPr/>
          </p:nvSpPr>
          <p:spPr bwMode="auto">
            <a:xfrm>
              <a:off x="1295400" y="1524000"/>
              <a:ext cx="0" cy="2286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295400" y="3810000"/>
              <a:ext cx="7086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7756525" y="3908425"/>
              <a:ext cx="577850" cy="267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Time</a:t>
              </a: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593725" y="1546225"/>
              <a:ext cx="657225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cwnd</a:t>
              </a:r>
            </a:p>
          </p:txBody>
        </p:sp>
        <p:sp>
          <p:nvSpPr>
            <p:cNvPr id="8" name="Arc 8"/>
            <p:cNvSpPr>
              <a:spLocks/>
            </p:cNvSpPr>
            <p:nvPr/>
          </p:nvSpPr>
          <p:spPr bwMode="auto">
            <a:xfrm>
              <a:off x="1295400" y="1905000"/>
              <a:ext cx="1524000" cy="19050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819400" y="1981200"/>
              <a:ext cx="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V="1">
              <a:off x="2819400" y="2438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9624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 flipV="1">
              <a:off x="3962400" y="2438400"/>
              <a:ext cx="236220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1557338" y="2689225"/>
              <a:ext cx="1109662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Slow Start</a:t>
              </a: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4556125" y="2232025"/>
              <a:ext cx="749300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AI/MD</a:t>
              </a: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63246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6324600" y="2819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 flipH="1" flipV="1">
              <a:off x="2819400" y="2819400"/>
              <a:ext cx="76200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3048000" y="3276600"/>
              <a:ext cx="1541463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Fast retransmit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RTT Estimation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778" y="1509685"/>
            <a:ext cx="8438444" cy="49673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 want an estimate of RTT so we can know a packet was likely lost, and not just delayed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Key for correct operation</a:t>
            </a:r>
          </a:p>
          <a:p>
            <a:r>
              <a:rPr lang="en-US" dirty="0" smtClean="0"/>
              <a:t>Challenge: RTT can be highly variable</a:t>
            </a:r>
          </a:p>
          <a:p>
            <a:pPr lvl="1"/>
            <a:r>
              <a:rPr lang="en-US" dirty="0" smtClean="0"/>
              <a:t>Both at long and short time scales!</a:t>
            </a:r>
          </a:p>
          <a:p>
            <a:r>
              <a:rPr lang="en-US" dirty="0" smtClean="0"/>
              <a:t>Both average and variance increase a lot with load</a:t>
            </a:r>
          </a:p>
          <a:p>
            <a:r>
              <a:rPr lang="en-US" dirty="0" smtClean="0"/>
              <a:t>Solution</a:t>
            </a:r>
          </a:p>
          <a:p>
            <a:pPr lvl="1"/>
            <a:r>
              <a:rPr lang="en-US" dirty="0" smtClean="0"/>
              <a:t>Use exponentially weighted moving average (EWMA)</a:t>
            </a:r>
          </a:p>
          <a:p>
            <a:pPr lvl="1"/>
            <a:r>
              <a:rPr lang="en-US" dirty="0" smtClean="0"/>
              <a:t>Estimate deviation as well as expected value</a:t>
            </a:r>
          </a:p>
          <a:p>
            <a:pPr lvl="1"/>
            <a:r>
              <a:rPr lang="en-US" dirty="0" smtClean="0"/>
              <a:t>Assume packet is lost when time is well beyond reasonable deviation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222" y="1509685"/>
            <a:ext cx="8325556" cy="3994495"/>
          </a:xfrm>
        </p:spPr>
        <p:txBody>
          <a:bodyPr/>
          <a:lstStyle/>
          <a:p>
            <a:r>
              <a:rPr lang="en-US" dirty="0" err="1" smtClean="0"/>
              <a:t>EstRTT</a:t>
            </a:r>
            <a:r>
              <a:rPr lang="en-US" dirty="0" smtClean="0"/>
              <a:t> = (1 – </a:t>
            </a:r>
            <a:r>
              <a:rPr lang="en-US" dirty="0" err="1" smtClean="0"/>
              <a:t>α</a:t>
            </a:r>
            <a:r>
              <a:rPr lang="en-US" dirty="0" smtClean="0"/>
              <a:t>) × </a:t>
            </a:r>
            <a:r>
              <a:rPr lang="en-US" dirty="0" err="1" smtClean="0"/>
              <a:t>EstRTT</a:t>
            </a:r>
            <a:r>
              <a:rPr lang="en-US" dirty="0" smtClean="0"/>
              <a:t> + </a:t>
            </a:r>
            <a:r>
              <a:rPr lang="en-US" dirty="0" err="1" smtClean="0"/>
              <a:t>α</a:t>
            </a:r>
            <a:r>
              <a:rPr lang="en-US" dirty="0" smtClean="0"/>
              <a:t> × </a:t>
            </a:r>
            <a:r>
              <a:rPr lang="en-US" dirty="0" err="1" smtClean="0"/>
              <a:t>SampleRTT</a:t>
            </a:r>
            <a:endParaRPr lang="en-US" dirty="0" smtClean="0"/>
          </a:p>
          <a:p>
            <a:r>
              <a:rPr lang="en-US" dirty="0" smtClean="0"/>
              <a:t>Timeout = 2 × </a:t>
            </a:r>
            <a:r>
              <a:rPr lang="en-US" dirty="0" err="1" smtClean="0"/>
              <a:t>EstRTT</a:t>
            </a:r>
            <a:endParaRPr lang="en-US" dirty="0" smtClean="0"/>
          </a:p>
          <a:p>
            <a:r>
              <a:rPr lang="en-US" dirty="0" smtClean="0"/>
              <a:t>Problem 1: </a:t>
            </a:r>
          </a:p>
          <a:p>
            <a:pPr lvl="1"/>
            <a:r>
              <a:rPr lang="en-US" dirty="0" smtClean="0"/>
              <a:t>in case of retransmission</a:t>
            </a:r>
            <a:r>
              <a:rPr lang="en-US" smtClean="0"/>
              <a:t>, ACK </a:t>
            </a:r>
            <a:r>
              <a:rPr lang="en-US" dirty="0" smtClean="0"/>
              <a:t>corresponds to which send?</a:t>
            </a:r>
          </a:p>
          <a:p>
            <a:pPr lvl="1"/>
            <a:r>
              <a:rPr lang="en-US" dirty="0" smtClean="0"/>
              <a:t>Solution: only sample for segments with no retransmission</a:t>
            </a:r>
          </a:p>
          <a:p>
            <a:r>
              <a:rPr lang="en-US" dirty="0" smtClean="0"/>
              <a:t>Problem 2:</a:t>
            </a:r>
          </a:p>
          <a:p>
            <a:pPr lvl="1"/>
            <a:r>
              <a:rPr lang="en-US" dirty="0" smtClean="0"/>
              <a:t>does not take variance into account: too aggressive when there is more load!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Jacobson/</a:t>
            </a:r>
            <a:r>
              <a:rPr lang="en-US" dirty="0" err="1" smtClean="0"/>
              <a:t>Karels</a:t>
            </a:r>
            <a:r>
              <a:rPr lang="en-US" dirty="0" smtClean="0"/>
              <a:t> Algorithm (Tahoe)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466666" cy="4656871"/>
          </a:xfrm>
        </p:spPr>
        <p:txBody>
          <a:bodyPr/>
          <a:lstStyle/>
          <a:p>
            <a:r>
              <a:rPr lang="en-US" sz="2400" dirty="0" err="1" smtClean="0"/>
              <a:t>EstRTT</a:t>
            </a:r>
            <a:r>
              <a:rPr lang="en-US" sz="2400" dirty="0" smtClean="0"/>
              <a:t> = (1 – </a:t>
            </a:r>
            <a:r>
              <a:rPr lang="en-US" sz="2400" dirty="0" err="1" smtClean="0"/>
              <a:t>α</a:t>
            </a:r>
            <a:r>
              <a:rPr lang="en-US" sz="2400" dirty="0" smtClean="0"/>
              <a:t>) × </a:t>
            </a:r>
            <a:r>
              <a:rPr lang="en-US" sz="2400" dirty="0" err="1" smtClean="0"/>
              <a:t>EstRTT</a:t>
            </a:r>
            <a:r>
              <a:rPr lang="en-US" sz="2400" dirty="0" smtClean="0"/>
              <a:t> +  </a:t>
            </a:r>
            <a:r>
              <a:rPr lang="en-US" sz="2400" dirty="0" err="1" smtClean="0"/>
              <a:t>α</a:t>
            </a:r>
            <a:r>
              <a:rPr lang="en-US" sz="2400" dirty="0" smtClean="0"/>
              <a:t> × </a:t>
            </a:r>
            <a:r>
              <a:rPr lang="en-US" sz="2400" dirty="0" err="1" smtClean="0"/>
              <a:t>SampleRTT</a:t>
            </a:r>
            <a:endParaRPr lang="en-US" sz="2400" dirty="0" smtClean="0"/>
          </a:p>
          <a:p>
            <a:pPr lvl="1"/>
            <a:r>
              <a:rPr lang="en-US" dirty="0" smtClean="0"/>
              <a:t>Recommended </a:t>
            </a:r>
            <a:r>
              <a:rPr lang="en-US" dirty="0" err="1" smtClean="0"/>
              <a:t>α</a:t>
            </a:r>
            <a:r>
              <a:rPr lang="en-US" dirty="0" smtClean="0"/>
              <a:t> is 0.125</a:t>
            </a:r>
          </a:p>
          <a:p>
            <a:r>
              <a:rPr lang="en-US" sz="2400" dirty="0" err="1" smtClean="0"/>
              <a:t>DevRTT</a:t>
            </a:r>
            <a:r>
              <a:rPr lang="en-US" sz="2400" dirty="0" smtClean="0"/>
              <a:t> = (1 – </a:t>
            </a:r>
            <a:r>
              <a:rPr lang="en-US" sz="2400" dirty="0" err="1" smtClean="0"/>
              <a:t>β</a:t>
            </a:r>
            <a:r>
              <a:rPr lang="en-US" sz="2400" dirty="0" smtClean="0"/>
              <a:t>) × </a:t>
            </a:r>
            <a:r>
              <a:rPr lang="en-US" sz="2400" dirty="0" err="1" smtClean="0"/>
              <a:t>DevRTT</a:t>
            </a:r>
            <a:r>
              <a:rPr lang="en-US" sz="2400" dirty="0" smtClean="0"/>
              <a:t> + </a:t>
            </a:r>
            <a:r>
              <a:rPr lang="en-US" sz="2400" dirty="0" err="1" smtClean="0"/>
              <a:t>β</a:t>
            </a:r>
            <a:r>
              <a:rPr lang="en-US" sz="2400" dirty="0" smtClean="0"/>
              <a:t> | </a:t>
            </a:r>
            <a:r>
              <a:rPr lang="en-US" sz="2400" dirty="0" err="1" smtClean="0"/>
              <a:t>SampleRTT</a:t>
            </a:r>
            <a:r>
              <a:rPr lang="en-US" sz="2400" dirty="0" smtClean="0"/>
              <a:t> – </a:t>
            </a:r>
            <a:r>
              <a:rPr lang="en-US" sz="2400" dirty="0" err="1" smtClean="0"/>
              <a:t>EstRTT</a:t>
            </a:r>
            <a:r>
              <a:rPr lang="en-US" sz="2400" dirty="0" smtClean="0"/>
              <a:t> |</a:t>
            </a:r>
          </a:p>
          <a:p>
            <a:pPr lvl="1"/>
            <a:r>
              <a:rPr lang="en-US" dirty="0" smtClean="0"/>
              <a:t>Recommended </a:t>
            </a:r>
            <a:r>
              <a:rPr lang="en-US" dirty="0" err="1" smtClean="0"/>
              <a:t>β</a:t>
            </a:r>
            <a:r>
              <a:rPr lang="en-US" dirty="0" smtClean="0"/>
              <a:t> is 0.25</a:t>
            </a:r>
          </a:p>
          <a:p>
            <a:r>
              <a:rPr lang="en-US" dirty="0" smtClean="0"/>
              <a:t>Timeout = </a:t>
            </a:r>
            <a:r>
              <a:rPr lang="en-US" dirty="0" err="1" smtClean="0"/>
              <a:t>EstRTT</a:t>
            </a:r>
            <a:r>
              <a:rPr lang="en-US" dirty="0" smtClean="0"/>
              <a:t> + 4 </a:t>
            </a:r>
            <a:r>
              <a:rPr lang="en-US" dirty="0" err="1" smtClean="0"/>
              <a:t>DevRTT</a:t>
            </a:r>
            <a:endParaRPr lang="en-US" dirty="0" smtClean="0"/>
          </a:p>
          <a:p>
            <a:r>
              <a:rPr lang="en-US" dirty="0" smtClean="0"/>
              <a:t>For successive retransmissions: use exponential </a:t>
            </a:r>
            <a:r>
              <a:rPr lang="en-US" dirty="0" err="1" smtClean="0"/>
              <a:t>backoff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RTT Estimation</a:t>
            </a:r>
            <a:endParaRPr lang="en-US" dirty="0"/>
          </a:p>
        </p:txBody>
      </p:sp>
      <p:pic>
        <p:nvPicPr>
          <p:cNvPr id="4" name="Content Placeholder 3" descr="jac2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3177" y="1509684"/>
            <a:ext cx="7058378" cy="5158947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Tahoe RTT Estimation</a:t>
            </a:r>
            <a:endParaRPr lang="en-US" dirty="0"/>
          </a:p>
        </p:txBody>
      </p:sp>
      <p:pic>
        <p:nvPicPr>
          <p:cNvPr id="4" name="Content Placeholder 3" descr="jac3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2994" y="1367156"/>
            <a:ext cx="6854169" cy="5094315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Friendliness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465933"/>
            <a:ext cx="7569200" cy="1821955"/>
          </a:xfrm>
        </p:spPr>
        <p:txBody>
          <a:bodyPr/>
          <a:lstStyle/>
          <a:p>
            <a:r>
              <a:rPr lang="en-US" dirty="0" smtClean="0"/>
              <a:t>Can other protocols co-exist with TCP?</a:t>
            </a:r>
          </a:p>
          <a:p>
            <a:pPr lvl="1"/>
            <a:r>
              <a:rPr lang="en-US" dirty="0" smtClean="0"/>
              <a:t>E.g., if you want to write a video streaming app using UDP, how to do congestion control?</a:t>
            </a:r>
          </a:p>
          <a:p>
            <a:endParaRPr lang="en-US" dirty="0"/>
          </a:p>
        </p:txBody>
      </p:sp>
      <p:graphicFrame>
        <p:nvGraphicFramePr>
          <p:cNvPr id="86018" name="Object 2"/>
          <p:cNvGraphicFramePr>
            <a:graphicFrameLocks noChangeAspect="1"/>
          </p:cNvGraphicFramePr>
          <p:nvPr/>
        </p:nvGraphicFramePr>
        <p:xfrm>
          <a:off x="1092200" y="2991556"/>
          <a:ext cx="40386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6" name="Worksheet" r:id="rId4" imgW="11633200" imgH="8686800" progId="Excel.Sheet.8">
                  <p:embed/>
                </p:oleObj>
              </mc:Choice>
              <mc:Fallback>
                <p:oleObj name="Worksheet" r:id="rId4" imgW="11633200" imgH="868680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2200" y="2991556"/>
                        <a:ext cx="4038600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0800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72065" y="3570111"/>
            <a:ext cx="3084535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Minion Pro"/>
                <a:cs typeface="Minion Pro"/>
              </a:rPr>
              <a:t>1 UDP Flow at 10MBps</a:t>
            </a:r>
          </a:p>
          <a:p>
            <a:r>
              <a:rPr lang="en-US" sz="2400" dirty="0" smtClean="0">
                <a:latin typeface="Minion Pro"/>
                <a:cs typeface="Minion Pro"/>
              </a:rPr>
              <a:t>31 TCP Flows</a:t>
            </a:r>
          </a:p>
          <a:p>
            <a:r>
              <a:rPr lang="en-US" sz="2400" dirty="0" smtClean="0">
                <a:latin typeface="Minion Pro"/>
                <a:cs typeface="Minion Pro"/>
              </a:rPr>
              <a:t>Sharing a 10MBps link</a:t>
            </a:r>
            <a:endParaRPr lang="en-US" sz="2400" dirty="0">
              <a:latin typeface="Minion Pro"/>
              <a:cs typeface="Minion Pro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79889" y="3485445"/>
            <a:ext cx="818444" cy="550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Friendliness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other protocols co-exist with TCP?</a:t>
            </a:r>
          </a:p>
          <a:p>
            <a:pPr lvl="1"/>
            <a:r>
              <a:rPr lang="en-US" dirty="0" smtClean="0"/>
              <a:t>E.g., if you want to write a video streaming app using UDP, how to do congestion control?</a:t>
            </a:r>
          </a:p>
          <a:p>
            <a:r>
              <a:rPr lang="en-US" dirty="0" smtClean="0"/>
              <a:t>Equation-based Congestion Control</a:t>
            </a:r>
          </a:p>
          <a:p>
            <a:pPr lvl="1"/>
            <a:r>
              <a:rPr lang="en-US" dirty="0" smtClean="0"/>
              <a:t>Instead of implementing TCP’s CC, estimate the rate at which TCP would send. Function of what?</a:t>
            </a:r>
          </a:p>
          <a:p>
            <a:pPr lvl="1"/>
            <a:r>
              <a:rPr lang="en-US" dirty="0" smtClean="0"/>
              <a:t>RTT, MSS, Loss</a:t>
            </a:r>
          </a:p>
          <a:p>
            <a:r>
              <a:rPr lang="en-US" dirty="0" smtClean="0"/>
              <a:t>Measure RTT, Loss, send at that rate!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Throughput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778" y="1509685"/>
            <a:ext cx="8438444" cy="4699204"/>
          </a:xfrm>
        </p:spPr>
        <p:txBody>
          <a:bodyPr>
            <a:normAutofit/>
          </a:bodyPr>
          <a:lstStyle/>
          <a:p>
            <a:r>
              <a:rPr lang="en-US" dirty="0" smtClean="0"/>
              <a:t>Assume a TCP congestion of window W (segments), round-trip time of RTT, segment size MSS</a:t>
            </a:r>
          </a:p>
          <a:p>
            <a:pPr lvl="1"/>
            <a:r>
              <a:rPr lang="en-US" dirty="0" smtClean="0"/>
              <a:t>Sending Rate </a:t>
            </a:r>
            <a:r>
              <a:rPr lang="en-US" i="1" dirty="0" smtClean="0"/>
              <a:t>S</a:t>
            </a:r>
            <a:r>
              <a:rPr lang="en-US" dirty="0" smtClean="0"/>
              <a:t> = </a:t>
            </a:r>
            <a:r>
              <a:rPr lang="en-US" i="1" dirty="0" smtClean="0"/>
              <a:t>W</a:t>
            </a:r>
            <a:r>
              <a:rPr lang="en-US" dirty="0" smtClean="0"/>
              <a:t> </a:t>
            </a:r>
            <a:r>
              <a:rPr lang="en-US" dirty="0" err="1" smtClean="0"/>
              <a:t>x</a:t>
            </a:r>
            <a:r>
              <a:rPr lang="en-US" dirty="0" smtClean="0"/>
              <a:t> </a:t>
            </a:r>
            <a:r>
              <a:rPr lang="en-US" i="1" dirty="0" smtClean="0"/>
              <a:t>MSS</a:t>
            </a:r>
            <a:r>
              <a:rPr lang="en-US" dirty="0" smtClean="0"/>
              <a:t> / </a:t>
            </a:r>
            <a:r>
              <a:rPr lang="en-US" i="1" dirty="0" smtClean="0"/>
              <a:t>RTT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(1)</a:t>
            </a:r>
          </a:p>
          <a:p>
            <a:r>
              <a:rPr lang="en-US" dirty="0" smtClean="0"/>
              <a:t>Drop: W = W/2</a:t>
            </a:r>
          </a:p>
          <a:p>
            <a:pPr lvl="1"/>
            <a:r>
              <a:rPr lang="en-US" dirty="0" smtClean="0"/>
              <a:t>grows by </a:t>
            </a:r>
            <a:r>
              <a:rPr lang="en-US" i="1" dirty="0" smtClean="0"/>
              <a:t>MSS </a:t>
            </a:r>
            <a:r>
              <a:rPr lang="en-US" dirty="0" smtClean="0"/>
              <a:t>for</a:t>
            </a:r>
            <a:r>
              <a:rPr lang="en-US" i="1" dirty="0" smtClean="0"/>
              <a:t> W/</a:t>
            </a:r>
            <a:r>
              <a:rPr lang="en-US" dirty="0" smtClean="0"/>
              <a:t>2</a:t>
            </a:r>
            <a:r>
              <a:rPr lang="en-US" i="1" dirty="0" smtClean="0"/>
              <a:t> RTTs</a:t>
            </a:r>
            <a:r>
              <a:rPr lang="en-US" dirty="0" smtClean="0"/>
              <a:t>, until another drop at </a:t>
            </a:r>
            <a:r>
              <a:rPr lang="en-US" i="1" dirty="0" smtClean="0"/>
              <a:t>W ≈ W</a:t>
            </a:r>
          </a:p>
          <a:p>
            <a:r>
              <a:rPr lang="en-US" dirty="0" smtClean="0"/>
              <a:t>Average window then 0.75x</a:t>
            </a:r>
            <a:r>
              <a:rPr lang="en-US" i="1" dirty="0" smtClean="0"/>
              <a:t>S</a:t>
            </a:r>
          </a:p>
          <a:p>
            <a:pPr lvl="1"/>
            <a:r>
              <a:rPr lang="en-US" dirty="0" smtClean="0"/>
              <a:t> From (1), </a:t>
            </a:r>
            <a:r>
              <a:rPr lang="en-US" i="1" dirty="0" smtClean="0"/>
              <a:t>S</a:t>
            </a:r>
            <a:r>
              <a:rPr lang="en-US" dirty="0" smtClean="0"/>
              <a:t> = 0.75 </a:t>
            </a:r>
            <a:r>
              <a:rPr lang="en-US" i="1" dirty="0" smtClean="0"/>
              <a:t>W MSS </a:t>
            </a:r>
            <a:r>
              <a:rPr lang="en-US" dirty="0" smtClean="0"/>
              <a:t>/ </a:t>
            </a:r>
            <a:r>
              <a:rPr lang="en-US" i="1" dirty="0" smtClean="0"/>
              <a:t>RTT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(2)</a:t>
            </a:r>
          </a:p>
          <a:p>
            <a:r>
              <a:rPr lang="en-US" dirty="0" smtClean="0"/>
              <a:t>Loss rate is 1 in number of packets between losses:</a:t>
            </a:r>
          </a:p>
          <a:p>
            <a:pPr lvl="1"/>
            <a:r>
              <a:rPr lang="en-US" dirty="0" smtClean="0"/>
              <a:t>Loss = 1 / ( 1 + (</a:t>
            </a:r>
            <a:r>
              <a:rPr lang="en-US" i="1" dirty="0" smtClean="0"/>
              <a:t>W</a:t>
            </a:r>
            <a:r>
              <a:rPr lang="en-US" dirty="0" smtClean="0"/>
              <a:t>/2 + </a:t>
            </a:r>
            <a:r>
              <a:rPr lang="en-US" i="1" dirty="0" smtClean="0"/>
              <a:t>W</a:t>
            </a:r>
            <a:r>
              <a:rPr lang="en-US" dirty="0" smtClean="0"/>
              <a:t>/2+1 + </a:t>
            </a:r>
            <a:r>
              <a:rPr lang="en-US" i="1" dirty="0" smtClean="0"/>
              <a:t>W</a:t>
            </a:r>
            <a:r>
              <a:rPr lang="en-US" dirty="0" smtClean="0"/>
              <a:t>/2 + 2  + … + </a:t>
            </a:r>
            <a:r>
              <a:rPr lang="en-US" i="1" dirty="0" smtClean="0"/>
              <a:t>W</a:t>
            </a:r>
            <a:r>
              <a:rPr lang="en-US" dirty="0" smtClean="0"/>
              <a:t>)</a:t>
            </a:r>
          </a:p>
          <a:p>
            <a:pPr lvl="1">
              <a:buNone/>
            </a:pPr>
            <a:r>
              <a:rPr lang="en-US" dirty="0" smtClean="0"/>
              <a:t>	= 1 / (3/8 </a:t>
            </a:r>
            <a:r>
              <a:rPr lang="en-US" i="1" dirty="0" smtClean="0"/>
              <a:t>W</a:t>
            </a:r>
            <a:r>
              <a:rPr lang="en-US" baseline="30000" dirty="0" smtClean="0"/>
              <a:t>2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FF0000"/>
                </a:solidFill>
              </a:rPr>
              <a:t>(3)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TCP Throughput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3443315"/>
          </a:xfrm>
        </p:spPr>
        <p:txBody>
          <a:bodyPr/>
          <a:lstStyle/>
          <a:p>
            <a:pPr lvl="1"/>
            <a:r>
              <a:rPr lang="en-US" dirty="0" smtClean="0"/>
              <a:t>Loss = 8/(3W</a:t>
            </a:r>
            <a:r>
              <a:rPr lang="en-US" baseline="30000" dirty="0" smtClean="0"/>
              <a:t>2</a:t>
            </a:r>
            <a:r>
              <a:rPr lang="en-US" dirty="0" smtClean="0"/>
              <a:t>)                               </a:t>
            </a:r>
            <a:r>
              <a:rPr lang="en-US" dirty="0" smtClean="0">
                <a:solidFill>
                  <a:srgbClr val="FF0000"/>
                </a:solidFill>
              </a:rPr>
              <a:t>(4)</a:t>
            </a: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 Substituting (4) in (2), </a:t>
            </a:r>
            <a:r>
              <a:rPr lang="en-US" i="1" dirty="0" smtClean="0"/>
              <a:t>S</a:t>
            </a:r>
            <a:r>
              <a:rPr lang="en-US" dirty="0" smtClean="0"/>
              <a:t> = 0.75 </a:t>
            </a:r>
            <a:r>
              <a:rPr lang="en-US" i="1" dirty="0" smtClean="0"/>
              <a:t>W MSS </a:t>
            </a:r>
            <a:r>
              <a:rPr lang="en-US" dirty="0" smtClean="0"/>
              <a:t>/ </a:t>
            </a:r>
            <a:r>
              <a:rPr lang="en-US" i="1" dirty="0" smtClean="0"/>
              <a:t>RTT</a:t>
            </a:r>
            <a:r>
              <a:rPr lang="en-US" dirty="0" smtClean="0"/>
              <a:t> , </a:t>
            </a:r>
          </a:p>
          <a:p>
            <a:pPr lvl="1"/>
            <a:endParaRPr lang="en-US" dirty="0" smtClean="0"/>
          </a:p>
          <a:p>
            <a:pPr lvl="1">
              <a:buNone/>
            </a:pPr>
            <a:r>
              <a:rPr lang="en-US" dirty="0" smtClean="0"/>
              <a:t>Throughput ≈   </a:t>
            </a:r>
          </a:p>
          <a:p>
            <a:pPr lvl="1"/>
            <a:endParaRPr lang="en-US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529806" y="1756743"/>
          <a:ext cx="1982787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86" name="Equation" r:id="rId3" imgW="1092200" imgH="406400" progId="Equation.3">
                  <p:embed/>
                </p:oleObj>
              </mc:Choice>
              <mc:Fallback>
                <p:oleObj name="Equation" r:id="rId3" imgW="1092200" imgH="40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9806" y="1756743"/>
                        <a:ext cx="1982787" cy="738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21200" y="3340100"/>
          <a:ext cx="1016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87" name="Equation" r:id="rId5" imgW="101600" imgH="177800" progId="Equation.3">
                  <p:embed/>
                </p:oleObj>
              </mc:Choice>
              <mc:Fallback>
                <p:oleObj name="Equation" r:id="rId5" imgW="1016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1200" y="3340100"/>
                        <a:ext cx="1016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355505" y="3560233"/>
          <a:ext cx="2331389" cy="7362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88" name="Equation" r:id="rId7" imgW="1206500" imgH="381000" progId="Equation.3">
                  <p:embed/>
                </p:oleObj>
              </mc:Choice>
              <mc:Fallback>
                <p:oleObj name="Equation" r:id="rId7" imgW="1206500" imgH="3810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5505" y="3560233"/>
                        <a:ext cx="2331389" cy="7362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352778" y="4473222"/>
            <a:ext cx="8438444" cy="1933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Equation-based rate control can be TCP </a:t>
            </a:r>
            <a:r>
              <a:rPr lang="en-US" sz="2400" dirty="0" smtClean="0">
                <a:solidFill>
                  <a:srgbClr val="000000"/>
                </a:solidFill>
                <a:latin typeface="Minion Pro"/>
                <a:cs typeface="Minion Pro"/>
              </a:rPr>
              <a:t>friendly and have better properties, e.g., small jitter, fast ramp-up…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Happens When Link is </a:t>
            </a:r>
            <a:r>
              <a:rPr lang="en-US" dirty="0" err="1" smtClean="0"/>
              <a:t>Lossy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1317653"/>
          </a:xfrm>
        </p:spPr>
        <p:txBody>
          <a:bodyPr/>
          <a:lstStyle/>
          <a:p>
            <a:r>
              <a:rPr lang="en-US" dirty="0" smtClean="0"/>
              <a:t>Throughput ≈ 1 / </a:t>
            </a:r>
            <a:r>
              <a:rPr lang="en-US" dirty="0" err="1" smtClean="0"/>
              <a:t>sqrt(Loss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990600" y="2827338"/>
          <a:ext cx="7162800" cy="368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0" name="Chart" r:id="rId4" imgW="4788408" imgH="2462784" progId="Excel.Sheet.8">
                  <p:embed/>
                </p:oleObj>
              </mc:Choice>
              <mc:Fallback>
                <p:oleObj name="Chart" r:id="rId4" imgW="4788408" imgH="2462784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827338"/>
                        <a:ext cx="7162800" cy="368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8123238" y="2438400"/>
            <a:ext cx="785812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rgbClr val="009900"/>
                </a:solidFill>
                <a:latin typeface="Tahoma" charset="0"/>
              </a:rPr>
              <a:t>p = 0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8067675" y="4068763"/>
            <a:ext cx="1033463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chemeClr val="hlink"/>
                </a:solidFill>
                <a:latin typeface="Tahoma" charset="0"/>
              </a:rPr>
              <a:t>p = 1%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8001000" y="4675188"/>
            <a:ext cx="1171575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rgbClr val="CC0000"/>
                </a:solidFill>
                <a:latin typeface="Tahoma" charset="0"/>
              </a:rPr>
              <a:t>p = 10%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we do about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01648"/>
          </a:xfrm>
        </p:spPr>
        <p:txBody>
          <a:bodyPr>
            <a:normAutofit/>
          </a:bodyPr>
          <a:lstStyle/>
          <a:p>
            <a:r>
              <a:rPr lang="en-US" dirty="0" smtClean="0"/>
              <a:t>Two types of losses: congestion and corruption</a:t>
            </a:r>
          </a:p>
          <a:p>
            <a:r>
              <a:rPr lang="en-US" dirty="0" smtClean="0"/>
              <a:t>One option: mask corruption losses from TCP</a:t>
            </a:r>
          </a:p>
          <a:p>
            <a:pPr lvl="1"/>
            <a:r>
              <a:rPr lang="en-US" dirty="0" smtClean="0"/>
              <a:t>Retransmissions at the link layer</a:t>
            </a:r>
          </a:p>
          <a:p>
            <a:pPr lvl="1"/>
            <a:r>
              <a:rPr lang="en-US" dirty="0" smtClean="0"/>
              <a:t>E.g. Snoop TCP: intercept duplicate acknowledgments, retransmit locally, filter them from the sender</a:t>
            </a:r>
          </a:p>
          <a:p>
            <a:r>
              <a:rPr lang="en-US" dirty="0" smtClean="0"/>
              <a:t>Another option:</a:t>
            </a:r>
          </a:p>
          <a:p>
            <a:pPr lvl="1"/>
            <a:r>
              <a:rPr lang="en-US" dirty="0" smtClean="0"/>
              <a:t>Tell the sender about the cause for the drop</a:t>
            </a:r>
          </a:p>
          <a:p>
            <a:pPr lvl="1"/>
            <a:r>
              <a:rPr lang="en-US" dirty="0" smtClean="0"/>
              <a:t>Requires modification to the TCP endpoints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Congestion Avoidance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444" y="1509685"/>
            <a:ext cx="8523112" cy="4840315"/>
          </a:xfrm>
        </p:spPr>
        <p:txBody>
          <a:bodyPr/>
          <a:lstStyle/>
          <a:p>
            <a:r>
              <a:rPr lang="en-US" dirty="0" smtClean="0"/>
              <a:t>TCP creates congestion to then back off</a:t>
            </a:r>
          </a:p>
          <a:p>
            <a:pPr lvl="1"/>
            <a:r>
              <a:rPr lang="en-US" dirty="0" smtClean="0"/>
              <a:t>Queues at bottleneck link are often full: increased delay</a:t>
            </a:r>
          </a:p>
          <a:p>
            <a:pPr lvl="1"/>
            <a:r>
              <a:rPr lang="en-US" dirty="0" err="1" smtClean="0"/>
              <a:t>Sawtooth</a:t>
            </a:r>
            <a:r>
              <a:rPr lang="en-US" dirty="0" smtClean="0"/>
              <a:t> pattern: jitter</a:t>
            </a:r>
          </a:p>
          <a:p>
            <a:r>
              <a:rPr lang="en-US" dirty="0" smtClean="0"/>
              <a:t>Alternative strategy</a:t>
            </a:r>
          </a:p>
          <a:p>
            <a:pPr lvl="1"/>
            <a:r>
              <a:rPr lang="en-US" dirty="0" smtClean="0"/>
              <a:t>Predict when congestion is about to happen</a:t>
            </a:r>
          </a:p>
          <a:p>
            <a:pPr lvl="1"/>
            <a:r>
              <a:rPr lang="en-US" dirty="0" smtClean="0"/>
              <a:t>Reduce rate early</a:t>
            </a:r>
          </a:p>
          <a:p>
            <a:r>
              <a:rPr lang="en-US" dirty="0" smtClean="0"/>
              <a:t>Two approaches</a:t>
            </a:r>
          </a:p>
          <a:p>
            <a:pPr lvl="1"/>
            <a:r>
              <a:rPr lang="en-US" dirty="0" smtClean="0"/>
              <a:t>Host centric: TCP Vegas (won’t cover)</a:t>
            </a:r>
          </a:p>
          <a:p>
            <a:pPr lvl="1"/>
            <a:r>
              <a:rPr lang="en-US" dirty="0" smtClean="0"/>
              <a:t>Router-centric: RED, </a:t>
            </a:r>
            <a:r>
              <a:rPr lang="en-US" dirty="0" err="1" smtClean="0"/>
              <a:t>DECBit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Vegas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556" y="832455"/>
            <a:ext cx="8494888" cy="138309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Idea: source watches for sign that router’s queue is building up (e.g., sending rate flattens)</a:t>
            </a:r>
            <a:endParaRPr lang="en-US" sz="2400" dirty="0"/>
          </a:p>
        </p:txBody>
      </p:sp>
      <p:pic>
        <p:nvPicPr>
          <p:cNvPr id="4" name="Picture 3" descr="vegas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650" y="1989665"/>
            <a:ext cx="6108700" cy="482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Vegas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845" y="1173439"/>
            <a:ext cx="7569200" cy="125478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Compare Actual Rate (A) with Expected Rate (E)</a:t>
            </a:r>
          </a:p>
          <a:p>
            <a:pPr lvl="1"/>
            <a:r>
              <a:rPr lang="en-US" dirty="0" smtClean="0"/>
              <a:t>If E-A &gt; </a:t>
            </a:r>
            <a:r>
              <a:rPr lang="en-US" dirty="0" err="1" smtClean="0"/>
              <a:t>β</a:t>
            </a:r>
            <a:r>
              <a:rPr lang="en-US" dirty="0" smtClean="0"/>
              <a:t>, decrease </a:t>
            </a:r>
            <a:r>
              <a:rPr lang="en-US" dirty="0" err="1" smtClean="0"/>
              <a:t>cwnd</a:t>
            </a:r>
            <a:r>
              <a:rPr lang="en-US" dirty="0" smtClean="0"/>
              <a:t> linearly : A isn’t responding</a:t>
            </a:r>
          </a:p>
          <a:p>
            <a:pPr lvl="1"/>
            <a:r>
              <a:rPr lang="en-US" dirty="0" smtClean="0"/>
              <a:t>If E-A &lt; </a:t>
            </a:r>
            <a:r>
              <a:rPr lang="en-US" dirty="0" err="1" smtClean="0"/>
              <a:t>α</a:t>
            </a:r>
            <a:r>
              <a:rPr lang="en-US" dirty="0" smtClean="0"/>
              <a:t>, increase </a:t>
            </a:r>
            <a:r>
              <a:rPr lang="en-US" dirty="0" err="1" smtClean="0"/>
              <a:t>cwnd</a:t>
            </a:r>
            <a:r>
              <a:rPr lang="en-US" dirty="0" smtClean="0"/>
              <a:t> linearly : Room for A to grow</a:t>
            </a:r>
          </a:p>
        </p:txBody>
      </p:sp>
      <p:pic>
        <p:nvPicPr>
          <p:cNvPr id="4" name="Picture 3" descr="vegas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2428220"/>
            <a:ext cx="7030156" cy="40487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Shorter router queues</a:t>
            </a:r>
          </a:p>
          <a:p>
            <a:r>
              <a:rPr lang="en-US" dirty="0" smtClean="0"/>
              <a:t>Lower jitter</a:t>
            </a:r>
          </a:p>
          <a:p>
            <a:r>
              <a:rPr lang="en-US" dirty="0" smtClean="0"/>
              <a:t>Problem:</a:t>
            </a:r>
          </a:p>
          <a:p>
            <a:pPr lvl="1"/>
            <a:r>
              <a:rPr lang="en-US" dirty="0" smtClean="0"/>
              <a:t>Doesn’t compete well with Reno. Why?</a:t>
            </a:r>
          </a:p>
          <a:p>
            <a:pPr lvl="1"/>
            <a:r>
              <a:rPr lang="en-US" dirty="0" smtClean="0"/>
              <a:t>Reacts earlier, Reno is more aggressive, ends up with higher bandwidth…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 from the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68537"/>
          </a:xfrm>
        </p:spPr>
        <p:txBody>
          <a:bodyPr/>
          <a:lstStyle/>
          <a:p>
            <a:r>
              <a:rPr lang="en-US" dirty="0" smtClean="0"/>
              <a:t>What if routers could </a:t>
            </a:r>
            <a:r>
              <a:rPr lang="en-US" i="1" dirty="0" smtClean="0"/>
              <a:t>tell</a:t>
            </a:r>
            <a:r>
              <a:rPr lang="en-US" dirty="0" smtClean="0"/>
              <a:t> TCP that congestion is happening?</a:t>
            </a:r>
          </a:p>
          <a:p>
            <a:pPr lvl="1"/>
            <a:r>
              <a:rPr lang="en-US" dirty="0" smtClean="0"/>
              <a:t>Congestion causes queues to grow: rate mismatch</a:t>
            </a:r>
          </a:p>
          <a:p>
            <a:r>
              <a:rPr lang="en-US" dirty="0" smtClean="0"/>
              <a:t>TCP responds to drops</a:t>
            </a:r>
          </a:p>
          <a:p>
            <a:r>
              <a:rPr lang="en-US" dirty="0" smtClean="0"/>
              <a:t>Idea: Random Early Drop (RED)</a:t>
            </a:r>
          </a:p>
          <a:p>
            <a:pPr lvl="1"/>
            <a:r>
              <a:rPr lang="en-US" dirty="0" smtClean="0"/>
              <a:t>Rather than wait for queue to become full, drop packet with some probability that increases with queue length</a:t>
            </a:r>
          </a:p>
          <a:p>
            <a:pPr lvl="1"/>
            <a:r>
              <a:rPr lang="en-US" dirty="0" smtClean="0"/>
              <a:t>TCP will react by reducing </a:t>
            </a:r>
            <a:r>
              <a:rPr lang="en-US" dirty="0" err="1" smtClean="0"/>
              <a:t>cwnd</a:t>
            </a:r>
            <a:endParaRPr lang="en-US" dirty="0" smtClean="0"/>
          </a:p>
          <a:p>
            <a:pPr lvl="1"/>
            <a:r>
              <a:rPr lang="en-US" dirty="0" smtClean="0"/>
              <a:t>Could also mark instead of dropping: ECN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945446"/>
            <a:ext cx="7569200" cy="1651001"/>
          </a:xfrm>
        </p:spPr>
        <p:txBody>
          <a:bodyPr/>
          <a:lstStyle/>
          <a:p>
            <a:r>
              <a:rPr lang="en-US" dirty="0" smtClean="0"/>
              <a:t>Compute average queue length (EWMA)</a:t>
            </a:r>
          </a:p>
          <a:p>
            <a:pPr lvl="1"/>
            <a:r>
              <a:rPr lang="en-US" dirty="0" smtClean="0"/>
              <a:t>Don’t want to react to very quick fluctuations</a:t>
            </a:r>
            <a:endParaRPr lang="en-US" dirty="0"/>
          </a:p>
        </p:txBody>
      </p:sp>
      <p:pic>
        <p:nvPicPr>
          <p:cNvPr id="4" name="Picture 3" descr="RED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450" y="2395361"/>
            <a:ext cx="5753100" cy="412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Drop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95975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Define two thresholds: </a:t>
            </a:r>
            <a:r>
              <a:rPr lang="en-US" dirty="0" err="1" smtClean="0"/>
              <a:t>MinThresh</a:t>
            </a:r>
            <a:r>
              <a:rPr lang="en-US" dirty="0" smtClean="0"/>
              <a:t>, </a:t>
            </a:r>
            <a:r>
              <a:rPr lang="en-US" dirty="0" err="1" smtClean="0"/>
              <a:t>MaxThresh</a:t>
            </a:r>
            <a:endParaRPr lang="en-US" dirty="0" smtClean="0"/>
          </a:p>
          <a:p>
            <a:r>
              <a:rPr lang="en-US" dirty="0" smtClean="0"/>
              <a:t>Drop probability:</a:t>
            </a:r>
            <a:endParaRPr lang="en-US" dirty="0"/>
          </a:p>
        </p:txBody>
      </p:sp>
      <p:pic>
        <p:nvPicPr>
          <p:cNvPr id="5" name="Picture 4" descr="RED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619" y="2326915"/>
            <a:ext cx="5945825" cy="3412615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787400" y="5898241"/>
            <a:ext cx="7569200" cy="9597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Improvements to spread drops (see book)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2648"/>
          </a:xfrm>
        </p:spPr>
        <p:txBody>
          <a:bodyPr/>
          <a:lstStyle/>
          <a:p>
            <a:r>
              <a:rPr lang="en-US" dirty="0" smtClean="0"/>
              <a:t>Probability of dropping a packet of a particular flow is roughly proportional to the share of the bandwidth that flow is currently getting</a:t>
            </a:r>
          </a:p>
          <a:p>
            <a:r>
              <a:rPr lang="en-US" dirty="0" smtClean="0"/>
              <a:t>Higher network utilization with low delays</a:t>
            </a:r>
          </a:p>
          <a:p>
            <a:r>
              <a:rPr lang="en-US" dirty="0" smtClean="0"/>
              <a:t>Average queue length small, but can absorb bursts</a:t>
            </a:r>
          </a:p>
          <a:p>
            <a:r>
              <a:rPr lang="en-US" dirty="0" smtClean="0"/>
              <a:t>ECN</a:t>
            </a:r>
          </a:p>
          <a:p>
            <a:pPr lvl="1"/>
            <a:r>
              <a:rPr lang="en-US" dirty="0" smtClean="0"/>
              <a:t>Similar to RED, but router sets bit in the packet</a:t>
            </a:r>
          </a:p>
          <a:p>
            <a:pPr lvl="1"/>
            <a:r>
              <a:rPr lang="en-US" dirty="0" smtClean="0"/>
              <a:t>Must be supported by both ends</a:t>
            </a:r>
          </a:p>
          <a:p>
            <a:pPr lvl="1"/>
            <a:r>
              <a:rPr lang="en-US" dirty="0" smtClean="0"/>
              <a:t>Avoids retransmissions optionally dropped packets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happens if not everyone cooperates?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TCP works extremely well when its assumptions are valid</a:t>
            </a:r>
          </a:p>
          <a:p>
            <a:pPr lvl="1"/>
            <a:r>
              <a:rPr lang="en-US" dirty="0" smtClean="0"/>
              <a:t>All flows correctly implement congestion control</a:t>
            </a:r>
          </a:p>
          <a:p>
            <a:pPr lvl="1"/>
            <a:r>
              <a:rPr lang="en-US" dirty="0" smtClean="0"/>
              <a:t>Losses are due to congestion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Cheating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possible ways to cheat</a:t>
            </a:r>
          </a:p>
          <a:p>
            <a:pPr lvl="1"/>
            <a:r>
              <a:rPr lang="en-US" dirty="0" smtClean="0"/>
              <a:t>Increasing </a:t>
            </a:r>
            <a:r>
              <a:rPr lang="en-US" dirty="0" err="1" smtClean="0"/>
              <a:t>cwnd</a:t>
            </a:r>
            <a:r>
              <a:rPr lang="en-US" dirty="0" smtClean="0"/>
              <a:t> faster</a:t>
            </a:r>
          </a:p>
          <a:p>
            <a:pPr lvl="1"/>
            <a:r>
              <a:rPr lang="en-US" dirty="0" smtClean="0"/>
              <a:t>Large initial </a:t>
            </a:r>
            <a:r>
              <a:rPr lang="en-US" dirty="0" err="1" smtClean="0"/>
              <a:t>cwnd</a:t>
            </a:r>
            <a:endParaRPr lang="en-US" dirty="0" smtClean="0"/>
          </a:p>
          <a:p>
            <a:pPr lvl="1"/>
            <a:r>
              <a:rPr lang="en-US" dirty="0" smtClean="0"/>
              <a:t>Opening many connections</a:t>
            </a:r>
          </a:p>
          <a:p>
            <a:pPr lvl="1"/>
            <a:r>
              <a:rPr lang="en-US" dirty="0" err="1" smtClean="0"/>
              <a:t>Ack</a:t>
            </a:r>
            <a:r>
              <a:rPr lang="en-US" dirty="0" smtClean="0"/>
              <a:t> Division Attack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Increasing </a:t>
            </a:r>
            <a:r>
              <a:rPr lang="en-US" dirty="0" err="1" smtClean="0"/>
              <a:t>cwnd</a:t>
            </a:r>
            <a:r>
              <a:rPr lang="en-US" dirty="0" smtClean="0"/>
              <a:t> Faster</a:t>
            </a:r>
            <a:endParaRPr lang="en-US" dirty="0"/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5804076" y="3979863"/>
            <a:ext cx="2562225" cy="971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prstTxWarp prst="textNoShape">
              <a:avLst/>
            </a:prstTxWarp>
            <a:spAutoFit/>
          </a:bodyPr>
          <a:lstStyle/>
          <a:p>
            <a:pPr defTabSz="820738" eaLnBrk="1" hangingPunct="1"/>
            <a:r>
              <a:rPr lang="en-US" sz="2900" dirty="0">
                <a:solidFill>
                  <a:srgbClr val="FF6699"/>
                </a:solidFill>
                <a:latin typeface="Minion Pro"/>
                <a:cs typeface="Minion Pro"/>
              </a:rPr>
              <a:t>Limit rates:</a:t>
            </a:r>
          </a:p>
          <a:p>
            <a:pPr defTabSz="820738" eaLnBrk="1" hangingPunct="1"/>
            <a:r>
              <a:rPr lang="en-US" sz="2900" dirty="0" err="1">
                <a:solidFill>
                  <a:srgbClr val="FF6699"/>
                </a:solidFill>
                <a:latin typeface="Minion Pro"/>
                <a:cs typeface="Minion Pro"/>
              </a:rPr>
              <a:t>x</a:t>
            </a:r>
            <a:r>
              <a:rPr lang="en-US" sz="2900" dirty="0">
                <a:solidFill>
                  <a:srgbClr val="FF6699"/>
                </a:solidFill>
                <a:latin typeface="Minion Pro"/>
                <a:cs typeface="Minion Pro"/>
              </a:rPr>
              <a:t> = 2y</a:t>
            </a:r>
          </a:p>
        </p:txBody>
      </p:sp>
      <p:sp>
        <p:nvSpPr>
          <p:cNvPr id="6" name="Line 22"/>
          <p:cNvSpPr>
            <a:spLocks noChangeShapeType="1"/>
          </p:cNvSpPr>
          <p:nvPr/>
        </p:nvSpPr>
        <p:spPr bwMode="auto">
          <a:xfrm flipH="1">
            <a:off x="3518076" y="4641850"/>
            <a:ext cx="2286000" cy="146050"/>
          </a:xfrm>
          <a:prstGeom prst="line">
            <a:avLst/>
          </a:prstGeom>
          <a:noFill/>
          <a:ln w="28575">
            <a:solidFill>
              <a:srgbClr val="FF6699"/>
            </a:solidFill>
            <a:prstDash val="sysDot"/>
            <a:miter lim="800000"/>
            <a:headEnd/>
            <a:tailEnd type="arrow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7" name="Line 23"/>
          <p:cNvSpPr>
            <a:spLocks noChangeShapeType="1"/>
          </p:cNvSpPr>
          <p:nvPr/>
        </p:nvSpPr>
        <p:spPr bwMode="auto">
          <a:xfrm flipH="1">
            <a:off x="1528939" y="4316413"/>
            <a:ext cx="447675" cy="127000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8" name="Line 24"/>
          <p:cNvSpPr>
            <a:spLocks noChangeShapeType="1"/>
          </p:cNvSpPr>
          <p:nvPr/>
        </p:nvSpPr>
        <p:spPr bwMode="auto">
          <a:xfrm flipV="1">
            <a:off x="1516239" y="1893888"/>
            <a:ext cx="1587" cy="37099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9" name="Freeform 25"/>
          <p:cNvSpPr>
            <a:spLocks/>
          </p:cNvSpPr>
          <p:nvPr/>
        </p:nvSpPr>
        <p:spPr bwMode="auto">
          <a:xfrm>
            <a:off x="1433689" y="1893888"/>
            <a:ext cx="163512" cy="77787"/>
          </a:xfrm>
          <a:custGeom>
            <a:avLst/>
            <a:gdLst/>
            <a:ahLst/>
            <a:cxnLst>
              <a:cxn ang="0">
                <a:pos x="113" y="56"/>
              </a:cxn>
              <a:cxn ang="0">
                <a:pos x="57" y="0"/>
              </a:cxn>
              <a:cxn ang="0">
                <a:pos x="0" y="56"/>
              </a:cxn>
            </a:cxnLst>
            <a:rect l="0" t="0" r="r" b="b"/>
            <a:pathLst>
              <a:path w="113" h="56">
                <a:moveTo>
                  <a:pt x="113" y="56"/>
                </a:moveTo>
                <a:lnTo>
                  <a:pt x="57" y="0"/>
                </a:lnTo>
                <a:lnTo>
                  <a:pt x="0" y="56"/>
                </a:lnTo>
              </a:path>
            </a:pathLst>
          </a:cu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0" name="Line 26"/>
          <p:cNvSpPr>
            <a:spLocks noChangeShapeType="1"/>
          </p:cNvSpPr>
          <p:nvPr/>
        </p:nvSpPr>
        <p:spPr bwMode="auto">
          <a:xfrm>
            <a:off x="1516239" y="5603875"/>
            <a:ext cx="3878262" cy="15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1" name="Freeform 27"/>
          <p:cNvSpPr>
            <a:spLocks/>
          </p:cNvSpPr>
          <p:nvPr/>
        </p:nvSpPr>
        <p:spPr bwMode="auto">
          <a:xfrm>
            <a:off x="5313539" y="5526088"/>
            <a:ext cx="80962" cy="157162"/>
          </a:xfrm>
          <a:custGeom>
            <a:avLst/>
            <a:gdLst/>
            <a:ahLst/>
            <a:cxnLst>
              <a:cxn ang="0">
                <a:pos x="0" y="113"/>
              </a:cxn>
              <a:cxn ang="0">
                <a:pos x="56" y="56"/>
              </a:cxn>
              <a:cxn ang="0">
                <a:pos x="0" y="0"/>
              </a:cxn>
            </a:cxnLst>
            <a:rect l="0" t="0" r="r" b="b"/>
            <a:pathLst>
              <a:path w="56" h="113">
                <a:moveTo>
                  <a:pt x="0" y="113"/>
                </a:moveTo>
                <a:lnTo>
                  <a:pt x="56" y="56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2" name="Rectangle 28"/>
          <p:cNvSpPr>
            <a:spLocks noChangeArrowheads="1"/>
          </p:cNvSpPr>
          <p:nvPr/>
        </p:nvSpPr>
        <p:spPr bwMode="auto">
          <a:xfrm>
            <a:off x="1090789" y="1900238"/>
            <a:ext cx="269304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 dirty="0">
                <a:solidFill>
                  <a:srgbClr val="000000"/>
                </a:solidFill>
                <a:latin typeface="Minion Pro"/>
                <a:cs typeface="Minion Pro"/>
              </a:rPr>
              <a:t>C</a:t>
            </a:r>
            <a:endParaRPr lang="en-US" sz="2000" dirty="0">
              <a:latin typeface="Minion Pro"/>
              <a:cs typeface="Minion Pro"/>
            </a:endParaRPr>
          </a:p>
        </p:txBody>
      </p:sp>
      <p:sp>
        <p:nvSpPr>
          <p:cNvPr id="13" name="Rectangle 29"/>
          <p:cNvSpPr>
            <a:spLocks noChangeArrowheads="1"/>
          </p:cNvSpPr>
          <p:nvPr/>
        </p:nvSpPr>
        <p:spPr bwMode="auto">
          <a:xfrm>
            <a:off x="5542139" y="5540375"/>
            <a:ext cx="1968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>
                <a:solidFill>
                  <a:srgbClr val="FF0000"/>
                </a:solidFill>
                <a:latin typeface="Minion Pro"/>
                <a:cs typeface="Minion Pro"/>
              </a:rPr>
              <a:t>x</a:t>
            </a:r>
            <a:endParaRPr lang="en-US" sz="2000">
              <a:latin typeface="Minion Pro"/>
              <a:cs typeface="Minion Pro"/>
            </a:endParaRPr>
          </a:p>
        </p:txBody>
      </p:sp>
      <p:sp>
        <p:nvSpPr>
          <p:cNvPr id="14" name="Rectangle 30"/>
          <p:cNvSpPr>
            <a:spLocks noChangeArrowheads="1"/>
          </p:cNvSpPr>
          <p:nvPr/>
        </p:nvSpPr>
        <p:spPr bwMode="auto">
          <a:xfrm>
            <a:off x="1725789" y="1708150"/>
            <a:ext cx="1968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>
                <a:solidFill>
                  <a:srgbClr val="3366FF"/>
                </a:solidFill>
                <a:latin typeface="Minion Pro"/>
                <a:cs typeface="Minion Pro"/>
              </a:rPr>
              <a:t>y</a:t>
            </a:r>
            <a:endParaRPr lang="en-US" sz="2000">
              <a:latin typeface="Minion Pro"/>
              <a:cs typeface="Minion Pro"/>
            </a:endParaRPr>
          </a:p>
        </p:txBody>
      </p:sp>
      <p:sp>
        <p:nvSpPr>
          <p:cNvPr id="15" name="Oval 31"/>
          <p:cNvSpPr>
            <a:spLocks noChangeArrowheads="1"/>
          </p:cNvSpPr>
          <p:nvPr/>
        </p:nvSpPr>
        <p:spPr bwMode="auto">
          <a:xfrm>
            <a:off x="1925814" y="4181475"/>
            <a:ext cx="138112" cy="134938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" name="Oval 32"/>
          <p:cNvSpPr>
            <a:spLocks noChangeArrowheads="1"/>
          </p:cNvSpPr>
          <p:nvPr/>
        </p:nvSpPr>
        <p:spPr bwMode="auto">
          <a:xfrm>
            <a:off x="1786114" y="3095625"/>
            <a:ext cx="139700" cy="1333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7" name="Text Box 33"/>
          <p:cNvSpPr txBox="1">
            <a:spLocks noChangeArrowheads="1"/>
          </p:cNvSpPr>
          <p:nvPr/>
        </p:nvSpPr>
        <p:spPr bwMode="auto">
          <a:xfrm>
            <a:off x="3740326" y="2441575"/>
            <a:ext cx="3576909" cy="913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x increases by 2 per RTT</a:t>
            </a:r>
          </a:p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y increases by 1 per RTT</a:t>
            </a:r>
          </a:p>
        </p:txBody>
      </p:sp>
      <p:sp>
        <p:nvSpPr>
          <p:cNvPr id="18" name="Line 34"/>
          <p:cNvSpPr>
            <a:spLocks noChangeShapeType="1"/>
          </p:cNvSpPr>
          <p:nvPr/>
        </p:nvSpPr>
        <p:spPr bwMode="auto">
          <a:xfrm flipH="1">
            <a:off x="2044876" y="2894013"/>
            <a:ext cx="434975" cy="125095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9" name="Line 35"/>
          <p:cNvSpPr>
            <a:spLocks noChangeShapeType="1"/>
          </p:cNvSpPr>
          <p:nvPr/>
        </p:nvSpPr>
        <p:spPr bwMode="auto">
          <a:xfrm>
            <a:off x="1509889" y="2287588"/>
            <a:ext cx="3394075" cy="3295650"/>
          </a:xfrm>
          <a:prstGeom prst="line">
            <a:avLst/>
          </a:prstGeom>
          <a:noFill/>
          <a:ln w="28575">
            <a:solidFill>
              <a:srgbClr val="000000"/>
            </a:solidFill>
            <a:prstDash val="lg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0" name="Line 36"/>
          <p:cNvSpPr>
            <a:spLocks noChangeShapeType="1"/>
          </p:cNvSpPr>
          <p:nvPr/>
        </p:nvSpPr>
        <p:spPr bwMode="auto">
          <a:xfrm flipV="1">
            <a:off x="1855964" y="2859088"/>
            <a:ext cx="623887" cy="303212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1" name="Line 37"/>
          <p:cNvSpPr>
            <a:spLocks noChangeShapeType="1"/>
          </p:cNvSpPr>
          <p:nvPr/>
        </p:nvSpPr>
        <p:spPr bwMode="auto">
          <a:xfrm flipV="1">
            <a:off x="1994076" y="3609975"/>
            <a:ext cx="1316038" cy="639763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2" name="Line 38"/>
          <p:cNvSpPr>
            <a:spLocks noChangeShapeType="1"/>
          </p:cNvSpPr>
          <p:nvPr/>
        </p:nvSpPr>
        <p:spPr bwMode="auto">
          <a:xfrm flipH="1">
            <a:off x="1535289" y="4652963"/>
            <a:ext cx="850900" cy="947737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3" name="Line 39"/>
          <p:cNvSpPr>
            <a:spLocks noChangeShapeType="1"/>
          </p:cNvSpPr>
          <p:nvPr/>
        </p:nvSpPr>
        <p:spPr bwMode="auto">
          <a:xfrm flipH="1">
            <a:off x="2497314" y="3711575"/>
            <a:ext cx="762000" cy="80645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4" name="Oval 40"/>
          <p:cNvSpPr>
            <a:spLocks noChangeArrowheads="1"/>
          </p:cNvSpPr>
          <p:nvPr/>
        </p:nvSpPr>
        <p:spPr bwMode="auto">
          <a:xfrm>
            <a:off x="2340151" y="4518025"/>
            <a:ext cx="139700" cy="134938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5" name="Line 41"/>
          <p:cNvSpPr>
            <a:spLocks noChangeShapeType="1"/>
          </p:cNvSpPr>
          <p:nvPr/>
        </p:nvSpPr>
        <p:spPr bwMode="auto">
          <a:xfrm flipV="1">
            <a:off x="2410001" y="4013200"/>
            <a:ext cx="1177925" cy="571500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flipH="1">
            <a:off x="1509889" y="4802188"/>
            <a:ext cx="1038225" cy="792162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7" name="Oval 43"/>
          <p:cNvSpPr>
            <a:spLocks noChangeArrowheads="1"/>
          </p:cNvSpPr>
          <p:nvPr/>
        </p:nvSpPr>
        <p:spPr bwMode="auto">
          <a:xfrm>
            <a:off x="2479851" y="4719638"/>
            <a:ext cx="138113" cy="134937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8" name="Line 44"/>
          <p:cNvSpPr>
            <a:spLocks noChangeShapeType="1"/>
          </p:cNvSpPr>
          <p:nvPr/>
        </p:nvSpPr>
        <p:spPr bwMode="auto">
          <a:xfrm flipH="1">
            <a:off x="2630664" y="4048125"/>
            <a:ext cx="887412" cy="69215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9" name="Line 45"/>
          <p:cNvSpPr>
            <a:spLocks noChangeShapeType="1"/>
          </p:cNvSpPr>
          <p:nvPr/>
        </p:nvSpPr>
        <p:spPr bwMode="auto">
          <a:xfrm flipV="1">
            <a:off x="2548114" y="4216400"/>
            <a:ext cx="1177925" cy="571500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0" name="Line 46"/>
          <p:cNvSpPr>
            <a:spLocks noChangeShapeType="1"/>
          </p:cNvSpPr>
          <p:nvPr/>
        </p:nvSpPr>
        <p:spPr bwMode="auto">
          <a:xfrm flipH="1">
            <a:off x="1578151" y="4181475"/>
            <a:ext cx="2147888" cy="1412875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1" name="Line 47"/>
          <p:cNvSpPr>
            <a:spLocks noChangeShapeType="1"/>
          </p:cNvSpPr>
          <p:nvPr/>
        </p:nvSpPr>
        <p:spPr bwMode="auto">
          <a:xfrm flipV="1">
            <a:off x="1509889" y="4349750"/>
            <a:ext cx="2562225" cy="1244600"/>
          </a:xfrm>
          <a:prstGeom prst="line">
            <a:avLst/>
          </a:prstGeom>
          <a:noFill/>
          <a:ln w="19050">
            <a:solidFill>
              <a:srgbClr val="FF6699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2" name="Line 48"/>
          <p:cNvSpPr>
            <a:spLocks noChangeShapeType="1"/>
          </p:cNvSpPr>
          <p:nvPr/>
        </p:nvSpPr>
        <p:spPr bwMode="auto">
          <a:xfrm flipV="1">
            <a:off x="2687814" y="4383088"/>
            <a:ext cx="1316037" cy="639762"/>
          </a:xfrm>
          <a:prstGeom prst="line">
            <a:avLst/>
          </a:prstGeom>
          <a:noFill/>
          <a:ln w="38100">
            <a:solidFill>
              <a:srgbClr val="FF6699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631790" y="6488668"/>
            <a:ext cx="4512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from </a:t>
            </a:r>
            <a:r>
              <a:rPr lang="en-US" dirty="0" err="1" smtClean="0"/>
              <a:t>Walrand</a:t>
            </a:r>
            <a:r>
              <a:rPr lang="en-US" dirty="0" smtClean="0"/>
              <a:t>, Berkeley EECS 122, 2003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Larger Initial Window 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039813" y="1277938"/>
            <a:ext cx="7480300" cy="534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889000" y="1989138"/>
            <a:ext cx="7631113" cy="4330700"/>
            <a:chOff x="616" y="1420"/>
            <a:chExt cx="5576" cy="3092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631" y="4233"/>
              <a:ext cx="547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616" y="1804"/>
              <a:ext cx="268" cy="1561"/>
            </a:xfrm>
            <a:custGeom>
              <a:avLst/>
              <a:gdLst/>
              <a:ahLst/>
              <a:cxnLst>
                <a:cxn ang="0">
                  <a:pos x="0" y="1551"/>
                </a:cxn>
                <a:cxn ang="0">
                  <a:pos x="129" y="1456"/>
                </a:cxn>
                <a:cxn ang="0">
                  <a:pos x="415" y="922"/>
                </a:cxn>
                <a:cxn ang="0">
                  <a:pos x="530" y="0"/>
                </a:cxn>
              </a:cxnLst>
              <a:rect l="0" t="0" r="r" b="b"/>
              <a:pathLst>
                <a:path w="530" h="1561">
                  <a:moveTo>
                    <a:pt x="0" y="1551"/>
                  </a:moveTo>
                  <a:cubicBezTo>
                    <a:pt x="21" y="1534"/>
                    <a:pt x="60" y="1561"/>
                    <a:pt x="129" y="1456"/>
                  </a:cubicBezTo>
                  <a:cubicBezTo>
                    <a:pt x="198" y="1351"/>
                    <a:pt x="348" y="1165"/>
                    <a:pt x="415" y="922"/>
                  </a:cubicBezTo>
                  <a:cubicBezTo>
                    <a:pt x="482" y="679"/>
                    <a:pt x="506" y="340"/>
                    <a:pt x="530" y="0"/>
                  </a:cubicBezTo>
                </a:path>
              </a:pathLst>
            </a:custGeom>
            <a:noFill/>
            <a:ln w="38100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 flipV="1">
              <a:off x="624" y="1420"/>
              <a:ext cx="0" cy="28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V="1">
              <a:off x="624" y="2214"/>
              <a:ext cx="267" cy="118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887" y="3152"/>
              <a:ext cx="367" cy="851"/>
            </a:xfrm>
            <a:custGeom>
              <a:avLst/>
              <a:gdLst/>
              <a:ahLst/>
              <a:cxnLst>
                <a:cxn ang="0">
                  <a:pos x="0" y="851"/>
                </a:cxn>
                <a:cxn ang="0">
                  <a:pos x="402" y="560"/>
                </a:cxn>
                <a:cxn ang="0">
                  <a:pos x="677" y="84"/>
                </a:cxn>
                <a:cxn ang="0">
                  <a:pos x="687" y="54"/>
                </a:cxn>
              </a:cxnLst>
              <a:rect l="0" t="0" r="r" b="b"/>
              <a:pathLst>
                <a:path w="724" h="851">
                  <a:moveTo>
                    <a:pt x="0" y="851"/>
                  </a:moveTo>
                  <a:cubicBezTo>
                    <a:pt x="143" y="774"/>
                    <a:pt x="289" y="688"/>
                    <a:pt x="402" y="560"/>
                  </a:cubicBezTo>
                  <a:cubicBezTo>
                    <a:pt x="515" y="432"/>
                    <a:pt x="630" y="168"/>
                    <a:pt x="677" y="84"/>
                  </a:cubicBezTo>
                  <a:cubicBezTo>
                    <a:pt x="724" y="0"/>
                    <a:pt x="685" y="60"/>
                    <a:pt x="687" y="54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891" y="1804"/>
              <a:ext cx="0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886" y="2996"/>
              <a:ext cx="151" cy="354"/>
            </a:xfrm>
            <a:custGeom>
              <a:avLst/>
              <a:gdLst/>
              <a:ahLst/>
              <a:cxnLst>
                <a:cxn ang="0">
                  <a:pos x="0" y="354"/>
                </a:cxn>
                <a:cxn ang="0">
                  <a:pos x="129" y="259"/>
                </a:cxn>
                <a:cxn ang="0">
                  <a:pos x="275" y="38"/>
                </a:cxn>
                <a:cxn ang="0">
                  <a:pos x="265" y="28"/>
                </a:cxn>
              </a:cxnLst>
              <a:rect l="0" t="0" r="r" b="b"/>
              <a:pathLst>
                <a:path w="298" h="354">
                  <a:moveTo>
                    <a:pt x="0" y="354"/>
                  </a:moveTo>
                  <a:cubicBezTo>
                    <a:pt x="21" y="337"/>
                    <a:pt x="83" y="312"/>
                    <a:pt x="129" y="259"/>
                  </a:cubicBezTo>
                  <a:cubicBezTo>
                    <a:pt x="175" y="206"/>
                    <a:pt x="252" y="76"/>
                    <a:pt x="275" y="38"/>
                  </a:cubicBezTo>
                  <a:cubicBezTo>
                    <a:pt x="298" y="0"/>
                    <a:pt x="267" y="30"/>
                    <a:pt x="265" y="28"/>
                  </a:cubicBezTo>
                </a:path>
              </a:pathLst>
            </a:custGeom>
            <a:noFill/>
            <a:ln w="38100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887" y="3024"/>
              <a:ext cx="146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887" y="3216"/>
              <a:ext cx="487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2346" y="3404"/>
              <a:ext cx="306" cy="599"/>
            </a:xfrm>
            <a:custGeom>
              <a:avLst/>
              <a:gdLst/>
              <a:ahLst/>
              <a:cxnLst>
                <a:cxn ang="0">
                  <a:pos x="0" y="599"/>
                </a:cxn>
                <a:cxn ang="0">
                  <a:pos x="203" y="308"/>
                </a:cxn>
                <a:cxn ang="0">
                  <a:pos x="291" y="44"/>
                </a:cxn>
                <a:cxn ang="0">
                  <a:pos x="291" y="44"/>
                </a:cxn>
              </a:cxnLst>
              <a:rect l="0" t="0" r="r" b="b"/>
              <a:pathLst>
                <a:path w="306" h="599">
                  <a:moveTo>
                    <a:pt x="0" y="599"/>
                  </a:moveTo>
                  <a:cubicBezTo>
                    <a:pt x="73" y="522"/>
                    <a:pt x="155" y="400"/>
                    <a:pt x="203" y="308"/>
                  </a:cubicBezTo>
                  <a:cubicBezTo>
                    <a:pt x="251" y="216"/>
                    <a:pt x="276" y="88"/>
                    <a:pt x="291" y="44"/>
                  </a:cubicBezTo>
                  <a:cubicBezTo>
                    <a:pt x="306" y="0"/>
                    <a:pt x="291" y="44"/>
                    <a:pt x="291" y="44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1033" y="2438"/>
              <a:ext cx="1313" cy="576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V="1">
              <a:off x="1252" y="2706"/>
              <a:ext cx="1094" cy="484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2346" y="1920"/>
              <a:ext cx="0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346" y="3264"/>
              <a:ext cx="146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2346" y="3456"/>
              <a:ext cx="486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2352" y="3264"/>
              <a:ext cx="96" cy="96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48" y="96"/>
                </a:cxn>
                <a:cxn ang="0">
                  <a:pos x="96" y="0"/>
                </a:cxn>
              </a:cxnLst>
              <a:rect l="0" t="0" r="r" b="b"/>
              <a:pathLst>
                <a:path w="96" h="144">
                  <a:moveTo>
                    <a:pt x="0" y="144"/>
                  </a:moveTo>
                  <a:cubicBezTo>
                    <a:pt x="16" y="132"/>
                    <a:pt x="32" y="120"/>
                    <a:pt x="48" y="96"/>
                  </a:cubicBezTo>
                  <a:cubicBezTo>
                    <a:pt x="64" y="72"/>
                    <a:pt x="80" y="36"/>
                    <a:pt x="96" y="0"/>
                  </a:cubicBezTo>
                </a:path>
              </a:pathLst>
            </a:custGeom>
            <a:noFill/>
            <a:ln w="28575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 flipV="1">
              <a:off x="2448" y="2464"/>
              <a:ext cx="1824" cy="80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 flipV="1">
              <a:off x="2640" y="2737"/>
              <a:ext cx="1632" cy="723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4266" y="3404"/>
              <a:ext cx="306" cy="599"/>
            </a:xfrm>
            <a:custGeom>
              <a:avLst/>
              <a:gdLst/>
              <a:ahLst/>
              <a:cxnLst>
                <a:cxn ang="0">
                  <a:pos x="0" y="599"/>
                </a:cxn>
                <a:cxn ang="0">
                  <a:pos x="203" y="308"/>
                </a:cxn>
                <a:cxn ang="0">
                  <a:pos x="291" y="44"/>
                </a:cxn>
                <a:cxn ang="0">
                  <a:pos x="291" y="44"/>
                </a:cxn>
              </a:cxnLst>
              <a:rect l="0" t="0" r="r" b="b"/>
              <a:pathLst>
                <a:path w="306" h="599">
                  <a:moveTo>
                    <a:pt x="0" y="599"/>
                  </a:moveTo>
                  <a:cubicBezTo>
                    <a:pt x="73" y="522"/>
                    <a:pt x="155" y="400"/>
                    <a:pt x="203" y="308"/>
                  </a:cubicBezTo>
                  <a:cubicBezTo>
                    <a:pt x="251" y="216"/>
                    <a:pt x="276" y="88"/>
                    <a:pt x="291" y="44"/>
                  </a:cubicBezTo>
                  <a:cubicBezTo>
                    <a:pt x="306" y="0"/>
                    <a:pt x="291" y="44"/>
                    <a:pt x="291" y="44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4266" y="1920"/>
              <a:ext cx="0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4266" y="3264"/>
              <a:ext cx="146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4266" y="3456"/>
              <a:ext cx="486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272" y="3264"/>
              <a:ext cx="96" cy="96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48" y="96"/>
                </a:cxn>
                <a:cxn ang="0">
                  <a:pos x="96" y="0"/>
                </a:cxn>
              </a:cxnLst>
              <a:rect l="0" t="0" r="r" b="b"/>
              <a:pathLst>
                <a:path w="96" h="144">
                  <a:moveTo>
                    <a:pt x="0" y="144"/>
                  </a:moveTo>
                  <a:cubicBezTo>
                    <a:pt x="16" y="132"/>
                    <a:pt x="32" y="120"/>
                    <a:pt x="48" y="96"/>
                  </a:cubicBezTo>
                  <a:cubicBezTo>
                    <a:pt x="64" y="72"/>
                    <a:pt x="80" y="36"/>
                    <a:pt x="96" y="0"/>
                  </a:cubicBezTo>
                </a:path>
              </a:pathLst>
            </a:custGeom>
            <a:noFill/>
            <a:ln w="28575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4368" y="2464"/>
              <a:ext cx="1824" cy="80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 flipV="1">
              <a:off x="4560" y="2737"/>
              <a:ext cx="1632" cy="723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</p:grpSp>
      <p:grpSp>
        <p:nvGrpSpPr>
          <p:cNvPr id="31" name="Group 48"/>
          <p:cNvGrpSpPr>
            <a:grpSpLocks/>
          </p:cNvGrpSpPr>
          <p:nvPr/>
        </p:nvGrpSpPr>
        <p:grpSpPr bwMode="auto">
          <a:xfrm>
            <a:off x="1981200" y="1219200"/>
            <a:ext cx="5264150" cy="1673225"/>
            <a:chOff x="1344" y="770"/>
            <a:chExt cx="3316" cy="1054"/>
          </a:xfrm>
        </p:grpSpPr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1344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A</a:t>
              </a: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2478" y="1116"/>
              <a:ext cx="1048" cy="30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4355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B</a:t>
              </a:r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1649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 flipV="1">
              <a:off x="3526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7" name="Text Box 36"/>
            <p:cNvSpPr txBox="1">
              <a:spLocks noChangeArrowheads="1"/>
            </p:cNvSpPr>
            <p:nvPr/>
          </p:nvSpPr>
          <p:spPr bwMode="auto">
            <a:xfrm>
              <a:off x="3613" y="827"/>
              <a:ext cx="105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200">
                <a:latin typeface="Minion Pro"/>
                <a:cs typeface="Minion Pro"/>
              </a:endParaRPr>
            </a:p>
          </p:txBody>
        </p:sp>
        <p:sp>
          <p:nvSpPr>
            <p:cNvPr id="38" name="Text Box 37"/>
            <p:cNvSpPr txBox="1">
              <a:spLocks noChangeArrowheads="1"/>
            </p:cNvSpPr>
            <p:nvPr/>
          </p:nvSpPr>
          <p:spPr bwMode="auto">
            <a:xfrm>
              <a:off x="1868" y="770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CC0000"/>
                  </a:solidFill>
                  <a:latin typeface="Minion Pro"/>
                  <a:cs typeface="Minion Pro"/>
                </a:rPr>
                <a:t>x</a:t>
              </a:r>
            </a:p>
          </p:txBody>
        </p:sp>
        <p:sp>
          <p:nvSpPr>
            <p:cNvPr id="39" name="Rectangle 39"/>
            <p:cNvSpPr>
              <a:spLocks noChangeArrowheads="1"/>
            </p:cNvSpPr>
            <p:nvPr/>
          </p:nvSpPr>
          <p:spPr bwMode="auto">
            <a:xfrm>
              <a:off x="1344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D</a:t>
              </a:r>
            </a:p>
          </p:txBody>
        </p:sp>
        <p:sp>
          <p:nvSpPr>
            <p:cNvPr id="40" name="Rectangle 40"/>
            <p:cNvSpPr>
              <a:spLocks noChangeArrowheads="1"/>
            </p:cNvSpPr>
            <p:nvPr/>
          </p:nvSpPr>
          <p:spPr bwMode="auto">
            <a:xfrm>
              <a:off x="4355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E</a:t>
              </a:r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649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>
              <a:off x="3526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3" name="Text Box 45"/>
            <p:cNvSpPr txBox="1">
              <a:spLocks noChangeArrowheads="1"/>
            </p:cNvSpPr>
            <p:nvPr/>
          </p:nvSpPr>
          <p:spPr bwMode="auto">
            <a:xfrm>
              <a:off x="1989" y="1502"/>
              <a:ext cx="106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900">
                <a:latin typeface="Minion Pro"/>
                <a:cs typeface="Minion Pro"/>
              </a:endParaRPr>
            </a:p>
          </p:txBody>
        </p:sp>
        <p:sp>
          <p:nvSpPr>
            <p:cNvPr id="44" name="Text Box 46"/>
            <p:cNvSpPr txBox="1">
              <a:spLocks noChangeArrowheads="1"/>
            </p:cNvSpPr>
            <p:nvPr/>
          </p:nvSpPr>
          <p:spPr bwMode="auto">
            <a:xfrm>
              <a:off x="1868" y="1159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0000FF"/>
                  </a:solidFill>
                  <a:latin typeface="Minion Pro"/>
                  <a:cs typeface="Minion Pro"/>
                </a:rPr>
                <a:t>y</a:t>
              </a:r>
            </a:p>
          </p:txBody>
        </p:sp>
      </p:grpSp>
      <p:sp>
        <p:nvSpPr>
          <p:cNvPr id="45" name="Text Box 47"/>
          <p:cNvSpPr txBox="1">
            <a:spLocks noChangeArrowheads="1"/>
          </p:cNvSpPr>
          <p:nvPr/>
        </p:nvSpPr>
        <p:spPr bwMode="auto">
          <a:xfrm>
            <a:off x="4017963" y="2398713"/>
            <a:ext cx="3628205" cy="913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x starts SS with cwnd = 4</a:t>
            </a:r>
          </a:p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y starts SS with cwnd = 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31790" y="6488668"/>
            <a:ext cx="4512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from </a:t>
            </a:r>
            <a:r>
              <a:rPr lang="en-US" dirty="0" err="1" smtClean="0"/>
              <a:t>Walrand</a:t>
            </a:r>
            <a:r>
              <a:rPr lang="en-US" dirty="0" smtClean="0"/>
              <a:t>, Berkeley EECS 122, 2003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Many Connections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795889"/>
            <a:ext cx="7569200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Assume:</a:t>
            </a:r>
          </a:p>
          <a:p>
            <a:pPr lvl="1"/>
            <a:r>
              <a:rPr lang="en-US" dirty="0" smtClean="0"/>
              <a:t>A opens 10 connections to B</a:t>
            </a:r>
          </a:p>
          <a:p>
            <a:pPr lvl="1"/>
            <a:r>
              <a:rPr lang="en-US" dirty="0" smtClean="0"/>
              <a:t>B opens 1 connection to E</a:t>
            </a:r>
          </a:p>
          <a:p>
            <a:r>
              <a:rPr lang="en-US" dirty="0" smtClean="0"/>
              <a:t>TCP is fair among connections</a:t>
            </a:r>
          </a:p>
          <a:p>
            <a:pPr lvl="1"/>
            <a:r>
              <a:rPr lang="en-US" dirty="0" smtClean="0"/>
              <a:t>A gets 10 times more bandwidth than B</a:t>
            </a:r>
          </a:p>
        </p:txBody>
      </p:sp>
      <p:grpSp>
        <p:nvGrpSpPr>
          <p:cNvPr id="4" name="Group 48"/>
          <p:cNvGrpSpPr>
            <a:grpSpLocks/>
          </p:cNvGrpSpPr>
          <p:nvPr/>
        </p:nvGrpSpPr>
        <p:grpSpPr bwMode="auto">
          <a:xfrm>
            <a:off x="1763889" y="2309989"/>
            <a:ext cx="5264150" cy="1673225"/>
            <a:chOff x="1344" y="770"/>
            <a:chExt cx="3316" cy="1054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1344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A</a:t>
              </a: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478" y="1116"/>
              <a:ext cx="1048" cy="30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4355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B</a:t>
              </a:r>
            </a:p>
          </p:txBody>
        </p:sp>
        <p:sp>
          <p:nvSpPr>
            <p:cNvPr id="8" name="Line 34"/>
            <p:cNvSpPr>
              <a:spLocks noChangeShapeType="1"/>
            </p:cNvSpPr>
            <p:nvPr/>
          </p:nvSpPr>
          <p:spPr bwMode="auto">
            <a:xfrm>
              <a:off x="1649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9" name="Line 35"/>
            <p:cNvSpPr>
              <a:spLocks noChangeShapeType="1"/>
            </p:cNvSpPr>
            <p:nvPr/>
          </p:nvSpPr>
          <p:spPr bwMode="auto">
            <a:xfrm flipV="1">
              <a:off x="3526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0" name="Text Box 36"/>
            <p:cNvSpPr txBox="1">
              <a:spLocks noChangeArrowheads="1"/>
            </p:cNvSpPr>
            <p:nvPr/>
          </p:nvSpPr>
          <p:spPr bwMode="auto">
            <a:xfrm>
              <a:off x="3613" y="827"/>
              <a:ext cx="105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200">
                <a:latin typeface="Minion Pro"/>
                <a:cs typeface="Minion Pro"/>
              </a:endParaRPr>
            </a:p>
          </p:txBody>
        </p:sp>
        <p:sp>
          <p:nvSpPr>
            <p:cNvPr id="11" name="Text Box 37"/>
            <p:cNvSpPr txBox="1">
              <a:spLocks noChangeArrowheads="1"/>
            </p:cNvSpPr>
            <p:nvPr/>
          </p:nvSpPr>
          <p:spPr bwMode="auto">
            <a:xfrm>
              <a:off x="1868" y="770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CC0000"/>
                  </a:solidFill>
                  <a:latin typeface="Minion Pro"/>
                  <a:cs typeface="Minion Pro"/>
                </a:rPr>
                <a:t>x</a:t>
              </a:r>
            </a:p>
          </p:txBody>
        </p:sp>
        <p:sp>
          <p:nvSpPr>
            <p:cNvPr id="12" name="Rectangle 39"/>
            <p:cNvSpPr>
              <a:spLocks noChangeArrowheads="1"/>
            </p:cNvSpPr>
            <p:nvPr/>
          </p:nvSpPr>
          <p:spPr bwMode="auto">
            <a:xfrm>
              <a:off x="1344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 dirty="0">
                  <a:latin typeface="Minion Pro"/>
                  <a:cs typeface="Minion Pro"/>
                </a:rPr>
                <a:t>D</a:t>
              </a:r>
            </a:p>
          </p:txBody>
        </p:sp>
        <p:sp>
          <p:nvSpPr>
            <p:cNvPr id="13" name="Rectangle 40"/>
            <p:cNvSpPr>
              <a:spLocks noChangeArrowheads="1"/>
            </p:cNvSpPr>
            <p:nvPr/>
          </p:nvSpPr>
          <p:spPr bwMode="auto">
            <a:xfrm>
              <a:off x="4355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E</a:t>
              </a:r>
            </a:p>
          </p:txBody>
        </p:sp>
        <p:sp>
          <p:nvSpPr>
            <p:cNvPr id="14" name="Line 41"/>
            <p:cNvSpPr>
              <a:spLocks noChangeShapeType="1"/>
            </p:cNvSpPr>
            <p:nvPr/>
          </p:nvSpPr>
          <p:spPr bwMode="auto">
            <a:xfrm flipV="1">
              <a:off x="1649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5" name="Line 42"/>
            <p:cNvSpPr>
              <a:spLocks noChangeShapeType="1"/>
            </p:cNvSpPr>
            <p:nvPr/>
          </p:nvSpPr>
          <p:spPr bwMode="auto">
            <a:xfrm>
              <a:off x="3526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" name="Text Box 45"/>
            <p:cNvSpPr txBox="1">
              <a:spLocks noChangeArrowheads="1"/>
            </p:cNvSpPr>
            <p:nvPr/>
          </p:nvSpPr>
          <p:spPr bwMode="auto">
            <a:xfrm>
              <a:off x="1989" y="1502"/>
              <a:ext cx="106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900">
                <a:latin typeface="Minion Pro"/>
                <a:cs typeface="Minion Pro"/>
              </a:endParaRPr>
            </a:p>
          </p:txBody>
        </p:sp>
        <p:sp>
          <p:nvSpPr>
            <p:cNvPr id="17" name="Text Box 46"/>
            <p:cNvSpPr txBox="1">
              <a:spLocks noChangeArrowheads="1"/>
            </p:cNvSpPr>
            <p:nvPr/>
          </p:nvSpPr>
          <p:spPr bwMode="auto">
            <a:xfrm>
              <a:off x="1868" y="1159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0000FF"/>
                  </a:solidFill>
                  <a:latin typeface="Minion Pro"/>
                  <a:cs typeface="Minion Pro"/>
                </a:rPr>
                <a:t>y</a:t>
              </a:r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395111" y="1136827"/>
            <a:ext cx="8353778" cy="1535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en-US" sz="2800" b="1" dirty="0" smtClean="0">
                <a:solidFill>
                  <a:prstClr val="black"/>
                </a:solidFill>
                <a:latin typeface="Minion Pro"/>
                <a:cs typeface="Minion Pro"/>
              </a:rPr>
              <a:t>Web Browser: has to download </a:t>
            </a:r>
            <a:r>
              <a:rPr lang="en-US" sz="2800" b="1" dirty="0" err="1" smtClean="0">
                <a:solidFill>
                  <a:prstClr val="black"/>
                </a:solidFill>
                <a:latin typeface="Minion Pro"/>
                <a:cs typeface="Minion Pro"/>
              </a:rPr>
              <a:t>k</a:t>
            </a:r>
            <a:r>
              <a:rPr lang="en-US" sz="2800" b="1" dirty="0" smtClean="0">
                <a:solidFill>
                  <a:prstClr val="black"/>
                </a:solidFill>
                <a:latin typeface="Minion Pro"/>
                <a:cs typeface="Minion Pro"/>
              </a:rPr>
              <a:t> objects for a page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2400" dirty="0" smtClean="0">
                <a:solidFill>
                  <a:prstClr val="black"/>
                </a:solidFill>
                <a:latin typeface="Minion Pro"/>
                <a:cs typeface="Minion Pro"/>
              </a:rPr>
              <a:t>Open many connections or download sequentially?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31790" y="6488668"/>
            <a:ext cx="4512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from </a:t>
            </a:r>
            <a:r>
              <a:rPr lang="en-US" dirty="0" err="1" smtClean="0"/>
              <a:t>Walrand</a:t>
            </a:r>
            <a:r>
              <a:rPr lang="en-US" dirty="0" smtClean="0"/>
              <a:t>, Berkeley EECS 122, 2003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Exploiting Implicit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222" y="1509685"/>
            <a:ext cx="8579556" cy="3994495"/>
          </a:xfrm>
        </p:spPr>
        <p:txBody>
          <a:bodyPr/>
          <a:lstStyle/>
          <a:p>
            <a:r>
              <a:rPr lang="en-US" dirty="0" smtClean="0"/>
              <a:t>Savage, et al., CCR 1999: </a:t>
            </a:r>
          </a:p>
          <a:p>
            <a:pPr lvl="1"/>
            <a:r>
              <a:rPr lang="en-US" dirty="0" smtClean="0"/>
              <a:t>“</a:t>
            </a:r>
            <a:r>
              <a:rPr lang="en-US" dirty="0" smtClean="0">
                <a:hlinkClick r:id="rId2"/>
              </a:rPr>
              <a:t>TCP Congestion Control with a Misbehaving Receiver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Exploits ambiguity in meaning of ACK</a:t>
            </a:r>
          </a:p>
          <a:p>
            <a:pPr lvl="1"/>
            <a:r>
              <a:rPr lang="en-US" dirty="0" err="1" smtClean="0"/>
              <a:t>ACKs</a:t>
            </a:r>
            <a:r>
              <a:rPr lang="en-US" dirty="0" smtClean="0"/>
              <a:t> can specify any byte range for error control</a:t>
            </a:r>
          </a:p>
          <a:p>
            <a:pPr lvl="1"/>
            <a:r>
              <a:rPr lang="en-US" dirty="0" smtClean="0"/>
              <a:t>Congestion control assumes </a:t>
            </a:r>
            <a:r>
              <a:rPr lang="en-US" dirty="0" err="1" smtClean="0"/>
              <a:t>ACKs</a:t>
            </a:r>
            <a:r>
              <a:rPr lang="en-US" dirty="0" smtClean="0"/>
              <a:t> cover entire sent segments</a:t>
            </a:r>
          </a:p>
          <a:p>
            <a:r>
              <a:rPr lang="en-US" dirty="0" smtClean="0"/>
              <a:t>What if you send multiple </a:t>
            </a:r>
            <a:r>
              <a:rPr lang="en-US" dirty="0" err="1" smtClean="0"/>
              <a:t>ACKs</a:t>
            </a:r>
            <a:r>
              <a:rPr lang="en-US" dirty="0" smtClean="0"/>
              <a:t> per segment?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 Division Attack</a:t>
            </a:r>
            <a:endParaRPr lang="en-US" dirty="0"/>
          </a:p>
        </p:txBody>
      </p:sp>
      <p:pic>
        <p:nvPicPr>
          <p:cNvPr id="5" name="Picture 4" descr="daytona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8757" y="2049780"/>
            <a:ext cx="3135243" cy="34544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67" y="1509685"/>
            <a:ext cx="5559777" cy="399449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Receiver: “</a:t>
            </a:r>
            <a:r>
              <a:rPr lang="en-US" b="0" i="1" dirty="0" smtClean="0"/>
              <a:t>upon receiving a segment with N bytes, divide the bytes in M groups and acknowledge each group separately”</a:t>
            </a:r>
          </a:p>
          <a:p>
            <a:r>
              <a:rPr lang="en-US" dirty="0" smtClean="0"/>
              <a:t>Sender will grow window M times faster</a:t>
            </a:r>
          </a:p>
          <a:p>
            <a:r>
              <a:rPr lang="en-US" dirty="0" smtClean="0"/>
              <a:t>Could cause growth to 4GB in 4 </a:t>
            </a:r>
            <a:r>
              <a:rPr lang="en-US" dirty="0" err="1" smtClean="0"/>
              <a:t>RTTs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M = N = 1460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Daytona!</a:t>
            </a:r>
            <a:endParaRPr lang="en-US" dirty="0"/>
          </a:p>
        </p:txBody>
      </p:sp>
      <p:pic>
        <p:nvPicPr>
          <p:cNvPr id="4" name="Content Placeholder 3" descr="daytona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4698" y="1367156"/>
            <a:ext cx="7541902" cy="5037871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81426"/>
          </a:xfrm>
        </p:spPr>
        <p:txBody>
          <a:bodyPr/>
          <a:lstStyle/>
          <a:p>
            <a:r>
              <a:rPr lang="en-US" dirty="0" smtClean="0"/>
              <a:t>Appropriate Byte Counting </a:t>
            </a:r>
          </a:p>
          <a:p>
            <a:pPr lvl="1"/>
            <a:r>
              <a:rPr lang="en-US" dirty="0" smtClean="0"/>
              <a:t>[RFC3465 (2003), RFC 5681 (2009)]</a:t>
            </a:r>
          </a:p>
          <a:p>
            <a:pPr lvl="1"/>
            <a:r>
              <a:rPr lang="en-US" dirty="0" smtClean="0"/>
              <a:t>In slow start, </a:t>
            </a:r>
            <a:r>
              <a:rPr lang="en-US" dirty="0" err="1" smtClean="0"/>
              <a:t>cwnd</a:t>
            </a:r>
            <a:r>
              <a:rPr lang="en-US" dirty="0" smtClean="0"/>
              <a:t> += min (N, MSS)</a:t>
            </a:r>
          </a:p>
          <a:p>
            <a:pPr lvl="1">
              <a:buNone/>
            </a:pPr>
            <a:r>
              <a:rPr lang="en-US" dirty="0" smtClean="0"/>
              <a:t>where N is the number of newly acknowledged bytes in the received ACK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Cheating TCP and Game Theory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48A2E58A-F8FB-B343-9188-1A2C95C4B4E4}" type="slidenum">
              <a:rPr lang="en-US">
                <a:latin typeface="Minion Pro"/>
                <a:cs typeface="Minion Pro"/>
              </a:rPr>
              <a:pPr/>
              <a:t>37</a:t>
            </a:fld>
            <a:endParaRPr lang="en-US">
              <a:latin typeface="Minion Pro"/>
              <a:cs typeface="Minion Pro"/>
            </a:endParaRPr>
          </a:p>
        </p:txBody>
      </p:sp>
      <p:graphicFrame>
        <p:nvGraphicFramePr>
          <p:cNvPr id="5" name="Group 42"/>
          <p:cNvGraphicFramePr>
            <a:graphicFrameLocks/>
          </p:cNvGraphicFramePr>
          <p:nvPr/>
        </p:nvGraphicFramePr>
        <p:xfrm>
          <a:off x="2590800" y="3733800"/>
          <a:ext cx="3403600" cy="1336676"/>
        </p:xfrm>
        <a:graphic>
          <a:graphicData uri="http://schemas.openxmlformats.org/drawingml/2006/table">
            <a:tbl>
              <a:tblPr/>
              <a:tblGrid>
                <a:gridCol w="1701800"/>
                <a:gridCol w="1701800"/>
              </a:tblGrid>
              <a:tr h="6683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22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22</a:t>
                      </a:r>
                    </a:p>
                  </a:txBody>
                  <a:tcPr marL="59304" marR="59304" marT="29651" marB="2965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35</a:t>
                      </a:r>
                    </a:p>
                  </a:txBody>
                  <a:tcPr marL="59304" marR="59304" marT="29651" marB="296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3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35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10</a:t>
                      </a:r>
                    </a:p>
                  </a:txBody>
                  <a:tcPr marL="59304" marR="59304" marT="29651" marB="2965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15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15</a:t>
                      </a:r>
                    </a:p>
                  </a:txBody>
                  <a:tcPr marL="59304" marR="59304" marT="29651" marB="296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32"/>
          <p:cNvSpPr txBox="1">
            <a:spLocks noChangeArrowheads="1"/>
          </p:cNvSpPr>
          <p:nvPr/>
        </p:nvSpPr>
        <p:spPr bwMode="auto">
          <a:xfrm>
            <a:off x="6934200" y="3429000"/>
            <a:ext cx="991816" cy="55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>
                <a:solidFill>
                  <a:srgbClr val="000000"/>
                </a:solidFill>
                <a:latin typeface="Minion Pro"/>
                <a:cs typeface="Minion Pro"/>
              </a:rPr>
              <a:t>(</a:t>
            </a:r>
            <a:r>
              <a:rPr lang="en-US" sz="3100">
                <a:solidFill>
                  <a:srgbClr val="CC0000"/>
                </a:solidFill>
                <a:latin typeface="Minion Pro"/>
                <a:cs typeface="Minion Pro"/>
              </a:rPr>
              <a:t>x</a:t>
            </a:r>
            <a:r>
              <a:rPr lang="en-US" sz="3100">
                <a:solidFill>
                  <a:srgbClr val="000000"/>
                </a:solidFill>
                <a:latin typeface="Minion Pro"/>
                <a:cs typeface="Minion Pro"/>
              </a:rPr>
              <a:t>, </a:t>
            </a:r>
            <a:r>
              <a:rPr lang="en-US" sz="3100">
                <a:latin typeface="Minion Pro"/>
                <a:cs typeface="Minion Pro"/>
              </a:rPr>
              <a:t>y</a:t>
            </a:r>
            <a:r>
              <a:rPr lang="en-US" sz="3100">
                <a:solidFill>
                  <a:srgbClr val="000000"/>
                </a:solidFill>
                <a:latin typeface="Minion Pro"/>
                <a:cs typeface="Minion Pro"/>
              </a:rPr>
              <a:t>)</a:t>
            </a:r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 flipH="1">
            <a:off x="6172200" y="3770313"/>
            <a:ext cx="692150" cy="268287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8" name="Text Box 34"/>
          <p:cNvSpPr txBox="1">
            <a:spLocks noChangeArrowheads="1"/>
          </p:cNvSpPr>
          <p:nvPr/>
        </p:nvSpPr>
        <p:spPr bwMode="auto">
          <a:xfrm>
            <a:off x="695325" y="3294063"/>
            <a:ext cx="1593801" cy="1621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defTabSz="820738" eaLnBrk="1" hangingPunct="1"/>
            <a:r>
              <a:rPr lang="en-US" sz="2000">
                <a:solidFill>
                  <a:srgbClr val="CC0000"/>
                </a:solidFill>
                <a:latin typeface="Minion Pro"/>
                <a:cs typeface="Minion Pro"/>
              </a:rPr>
              <a:t>A</a:t>
            </a:r>
          </a:p>
          <a:p>
            <a:pPr defTabSz="820738" eaLnBrk="1" hangingPunct="1"/>
            <a:endParaRPr lang="en-US" sz="2000">
              <a:solidFill>
                <a:srgbClr val="CC0000"/>
              </a:solidFill>
              <a:latin typeface="Minion Pro"/>
              <a:cs typeface="Minion Pro"/>
            </a:endParaRPr>
          </a:p>
          <a:p>
            <a:pPr defTabSz="820738" eaLnBrk="1" hangingPunct="1"/>
            <a:r>
              <a:rPr lang="en-US" sz="2000">
                <a:solidFill>
                  <a:srgbClr val="CC0000"/>
                </a:solidFill>
                <a:latin typeface="Minion Pro"/>
                <a:cs typeface="Minion Pro"/>
              </a:rPr>
              <a:t>Increases by 1</a:t>
            </a:r>
          </a:p>
          <a:p>
            <a:pPr defTabSz="820738" eaLnBrk="1" hangingPunct="1"/>
            <a:endParaRPr lang="en-US" sz="2000">
              <a:solidFill>
                <a:srgbClr val="CC0000"/>
              </a:solidFill>
              <a:latin typeface="Minion Pro"/>
              <a:cs typeface="Minion Pro"/>
            </a:endParaRPr>
          </a:p>
          <a:p>
            <a:pPr defTabSz="820738" eaLnBrk="1" hangingPunct="1"/>
            <a:r>
              <a:rPr lang="en-US" sz="2000">
                <a:solidFill>
                  <a:srgbClr val="CC0000"/>
                </a:solidFill>
                <a:latin typeface="Minion Pro"/>
                <a:cs typeface="Minion Pro"/>
              </a:rPr>
              <a:t>Increases by 5</a:t>
            </a:r>
          </a:p>
        </p:txBody>
      </p:sp>
      <p:sp>
        <p:nvSpPr>
          <p:cNvPr id="9" name="Text Box 35"/>
          <p:cNvSpPr txBox="1">
            <a:spLocks noChangeArrowheads="1"/>
          </p:cNvSpPr>
          <p:nvPr/>
        </p:nvSpPr>
        <p:spPr bwMode="auto">
          <a:xfrm>
            <a:off x="2193925" y="3098800"/>
            <a:ext cx="3810943" cy="39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latin typeface="Minion Pro"/>
                <a:cs typeface="Minion Pro"/>
              </a:rPr>
              <a:t>D </a:t>
            </a:r>
            <a:r>
              <a:rPr lang="en-US" sz="2000">
                <a:latin typeface="Minion Pro"/>
                <a:cs typeface="Minion Pro"/>
                <a:sym typeface="Wingdings" charset="2"/>
              </a:rPr>
              <a:t></a:t>
            </a:r>
            <a:r>
              <a:rPr lang="en-US" sz="2000">
                <a:latin typeface="Minion Pro"/>
                <a:cs typeface="Minion Pro"/>
              </a:rPr>
              <a:t> Increases by 1    Increases by 5</a:t>
            </a:r>
          </a:p>
        </p:txBody>
      </p:sp>
      <p:sp>
        <p:nvSpPr>
          <p:cNvPr id="10" name="Line 36"/>
          <p:cNvSpPr>
            <a:spLocks noChangeShapeType="1"/>
          </p:cNvSpPr>
          <p:nvPr/>
        </p:nvSpPr>
        <p:spPr bwMode="auto">
          <a:xfrm>
            <a:off x="1593850" y="3630613"/>
            <a:ext cx="0" cy="201612"/>
          </a:xfrm>
          <a:prstGeom prst="line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1" name="Line 37"/>
          <p:cNvSpPr>
            <a:spLocks noChangeShapeType="1"/>
          </p:cNvSpPr>
          <p:nvPr/>
        </p:nvSpPr>
        <p:spPr bwMode="auto">
          <a:xfrm flipH="1" flipV="1">
            <a:off x="1454150" y="3765550"/>
            <a:ext cx="139700" cy="66675"/>
          </a:xfrm>
          <a:prstGeom prst="line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2" name="Line 38"/>
          <p:cNvSpPr>
            <a:spLocks noChangeShapeType="1"/>
          </p:cNvSpPr>
          <p:nvPr/>
        </p:nvSpPr>
        <p:spPr bwMode="auto">
          <a:xfrm flipV="1">
            <a:off x="1593850" y="3765550"/>
            <a:ext cx="138113" cy="66675"/>
          </a:xfrm>
          <a:prstGeom prst="line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3" name="Text Box 39"/>
          <p:cNvSpPr txBox="1">
            <a:spLocks noChangeArrowheads="1"/>
          </p:cNvSpPr>
          <p:nvPr/>
        </p:nvSpPr>
        <p:spPr bwMode="auto">
          <a:xfrm>
            <a:off x="609600" y="5251450"/>
            <a:ext cx="6061075" cy="13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 dirty="0">
                <a:solidFill>
                  <a:schemeClr val="tx2"/>
                </a:solidFill>
                <a:latin typeface="Minion Pro"/>
                <a:cs typeface="Minion Pro"/>
              </a:rPr>
              <a:t>Individual incentives</a:t>
            </a:r>
            <a:r>
              <a:rPr lang="en-US" sz="2000" dirty="0">
                <a:solidFill>
                  <a:srgbClr val="000000"/>
                </a:solidFill>
                <a:latin typeface="Minion Pro"/>
                <a:cs typeface="Minion Pro"/>
              </a:rPr>
              <a:t>:  cheating pays</a:t>
            </a:r>
          </a:p>
          <a:p>
            <a:pPr algn="l" defTabSz="820738" eaLnBrk="1" hangingPunct="1"/>
            <a:r>
              <a:rPr lang="en-US" sz="2000" dirty="0">
                <a:solidFill>
                  <a:schemeClr val="tx2"/>
                </a:solidFill>
                <a:latin typeface="Minion Pro"/>
                <a:cs typeface="Minion Pro"/>
              </a:rPr>
              <a:t>Social incentives</a:t>
            </a:r>
            <a:r>
              <a:rPr lang="en-US" sz="2000" dirty="0">
                <a:solidFill>
                  <a:srgbClr val="000000"/>
                </a:solidFill>
                <a:latin typeface="Minion Pro"/>
                <a:cs typeface="Minion Pro"/>
              </a:rPr>
              <a:t>: better off without cheating</a:t>
            </a:r>
          </a:p>
          <a:p>
            <a:pPr algn="l" defTabSz="820738" eaLnBrk="1" hangingPunct="1"/>
            <a:endParaRPr lang="en-US" sz="2000" dirty="0">
              <a:solidFill>
                <a:srgbClr val="000000"/>
              </a:solidFill>
              <a:latin typeface="Minion Pro"/>
              <a:cs typeface="Minion Pro"/>
            </a:endParaRPr>
          </a:p>
          <a:p>
            <a:pPr algn="l" defTabSz="820738" eaLnBrk="1" hangingPunct="1"/>
            <a:r>
              <a:rPr lang="en-US" sz="2000" dirty="0">
                <a:solidFill>
                  <a:srgbClr val="000000"/>
                </a:solidFill>
                <a:latin typeface="Minion Pro"/>
                <a:cs typeface="Minion Pro"/>
              </a:rPr>
              <a:t>Classic PD: resolution depends on accountability</a:t>
            </a:r>
          </a:p>
        </p:txBody>
      </p:sp>
      <p:sp>
        <p:nvSpPr>
          <p:cNvPr id="14" name="Line 40"/>
          <p:cNvSpPr>
            <a:spLocks noChangeShapeType="1"/>
          </p:cNvSpPr>
          <p:nvPr/>
        </p:nvSpPr>
        <p:spPr bwMode="auto">
          <a:xfrm flipH="1">
            <a:off x="6096000" y="4724400"/>
            <a:ext cx="415925" cy="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5" name="Text Box 41"/>
          <p:cNvSpPr txBox="1">
            <a:spLocks noChangeArrowheads="1"/>
          </p:cNvSpPr>
          <p:nvPr/>
        </p:nvSpPr>
        <p:spPr bwMode="auto">
          <a:xfrm>
            <a:off x="6553200" y="4560888"/>
            <a:ext cx="2114970" cy="1006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rgbClr val="000000"/>
                </a:solidFill>
                <a:latin typeface="Minion Pro"/>
                <a:cs typeface="Minion Pro"/>
              </a:rPr>
              <a:t>Too aggressive</a:t>
            </a:r>
          </a:p>
          <a:p>
            <a:pPr algn="l" defTabSz="820738" eaLnBrk="1" hangingPunct="1">
              <a:buFont typeface="Wingdings" charset="2"/>
              <a:buChar char="à"/>
            </a:pPr>
            <a:r>
              <a:rPr lang="en-US" sz="2000">
                <a:solidFill>
                  <a:srgbClr val="000000"/>
                </a:solidFill>
                <a:latin typeface="Minion Pro"/>
                <a:cs typeface="Minion Pro"/>
                <a:sym typeface="Wingdings" charset="2"/>
              </a:rPr>
              <a:t>Losses</a:t>
            </a:r>
          </a:p>
          <a:p>
            <a:pPr algn="l" defTabSz="820738" eaLnBrk="1" hangingPunct="1">
              <a:buFont typeface="Wingdings" charset="2"/>
              <a:buChar char="à"/>
            </a:pPr>
            <a:r>
              <a:rPr lang="en-US" sz="2000">
                <a:solidFill>
                  <a:srgbClr val="000000"/>
                </a:solidFill>
                <a:latin typeface="Minion Pro"/>
                <a:cs typeface="Minion Pro"/>
              </a:rPr>
              <a:t>Throughput falls</a:t>
            </a:r>
          </a:p>
        </p:txBody>
      </p:sp>
      <p:grpSp>
        <p:nvGrpSpPr>
          <p:cNvPr id="16" name="Group 48"/>
          <p:cNvGrpSpPr>
            <a:grpSpLocks/>
          </p:cNvGrpSpPr>
          <p:nvPr/>
        </p:nvGrpSpPr>
        <p:grpSpPr bwMode="auto">
          <a:xfrm>
            <a:off x="1670050" y="1254302"/>
            <a:ext cx="5264150" cy="1673225"/>
            <a:chOff x="1344" y="770"/>
            <a:chExt cx="3316" cy="1054"/>
          </a:xfrm>
        </p:grpSpPr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344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A</a:t>
              </a: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2478" y="1116"/>
              <a:ext cx="1048" cy="30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4355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B</a:t>
              </a:r>
            </a:p>
          </p:txBody>
        </p:sp>
        <p:sp>
          <p:nvSpPr>
            <p:cNvPr id="20" name="Line 34"/>
            <p:cNvSpPr>
              <a:spLocks noChangeShapeType="1"/>
            </p:cNvSpPr>
            <p:nvPr/>
          </p:nvSpPr>
          <p:spPr bwMode="auto">
            <a:xfrm>
              <a:off x="1649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1" name="Line 35"/>
            <p:cNvSpPr>
              <a:spLocks noChangeShapeType="1"/>
            </p:cNvSpPr>
            <p:nvPr/>
          </p:nvSpPr>
          <p:spPr bwMode="auto">
            <a:xfrm flipV="1">
              <a:off x="3526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2" name="Text Box 36"/>
            <p:cNvSpPr txBox="1">
              <a:spLocks noChangeArrowheads="1"/>
            </p:cNvSpPr>
            <p:nvPr/>
          </p:nvSpPr>
          <p:spPr bwMode="auto">
            <a:xfrm>
              <a:off x="3613" y="827"/>
              <a:ext cx="105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200">
                <a:latin typeface="Minion Pro"/>
                <a:cs typeface="Minion Pro"/>
              </a:endParaRPr>
            </a:p>
          </p:txBody>
        </p:sp>
        <p:sp>
          <p:nvSpPr>
            <p:cNvPr id="23" name="Text Box 37"/>
            <p:cNvSpPr txBox="1">
              <a:spLocks noChangeArrowheads="1"/>
            </p:cNvSpPr>
            <p:nvPr/>
          </p:nvSpPr>
          <p:spPr bwMode="auto">
            <a:xfrm>
              <a:off x="1868" y="770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CC0000"/>
                  </a:solidFill>
                  <a:latin typeface="Minion Pro"/>
                  <a:cs typeface="Minion Pro"/>
                </a:rPr>
                <a:t>x</a:t>
              </a:r>
            </a:p>
          </p:txBody>
        </p:sp>
        <p:sp>
          <p:nvSpPr>
            <p:cNvPr id="24" name="Rectangle 39"/>
            <p:cNvSpPr>
              <a:spLocks noChangeArrowheads="1"/>
            </p:cNvSpPr>
            <p:nvPr/>
          </p:nvSpPr>
          <p:spPr bwMode="auto">
            <a:xfrm>
              <a:off x="1344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 dirty="0">
                  <a:latin typeface="Minion Pro"/>
                  <a:cs typeface="Minion Pro"/>
                </a:rPr>
                <a:t>D</a:t>
              </a:r>
            </a:p>
          </p:txBody>
        </p:sp>
        <p:sp>
          <p:nvSpPr>
            <p:cNvPr id="25" name="Rectangle 40"/>
            <p:cNvSpPr>
              <a:spLocks noChangeArrowheads="1"/>
            </p:cNvSpPr>
            <p:nvPr/>
          </p:nvSpPr>
          <p:spPr bwMode="auto">
            <a:xfrm>
              <a:off x="4355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E</a:t>
              </a:r>
            </a:p>
          </p:txBody>
        </p:sp>
        <p:sp>
          <p:nvSpPr>
            <p:cNvPr id="26" name="Line 41"/>
            <p:cNvSpPr>
              <a:spLocks noChangeShapeType="1"/>
            </p:cNvSpPr>
            <p:nvPr/>
          </p:nvSpPr>
          <p:spPr bwMode="auto">
            <a:xfrm flipV="1">
              <a:off x="1649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7" name="Line 42"/>
            <p:cNvSpPr>
              <a:spLocks noChangeShapeType="1"/>
            </p:cNvSpPr>
            <p:nvPr/>
          </p:nvSpPr>
          <p:spPr bwMode="auto">
            <a:xfrm>
              <a:off x="3526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8" name="Text Box 45"/>
            <p:cNvSpPr txBox="1">
              <a:spLocks noChangeArrowheads="1"/>
            </p:cNvSpPr>
            <p:nvPr/>
          </p:nvSpPr>
          <p:spPr bwMode="auto">
            <a:xfrm>
              <a:off x="1989" y="1502"/>
              <a:ext cx="106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900">
                <a:latin typeface="Minion Pro"/>
                <a:cs typeface="Minion Pro"/>
              </a:endParaRPr>
            </a:p>
          </p:txBody>
        </p:sp>
        <p:sp>
          <p:nvSpPr>
            <p:cNvPr id="29" name="Text Box 46"/>
            <p:cNvSpPr txBox="1">
              <a:spLocks noChangeArrowheads="1"/>
            </p:cNvSpPr>
            <p:nvPr/>
          </p:nvSpPr>
          <p:spPr bwMode="auto">
            <a:xfrm>
              <a:off x="1868" y="1159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0000FF"/>
                  </a:solidFill>
                  <a:latin typeface="Minion Pro"/>
                  <a:cs typeface="Minion Pro"/>
                </a:rPr>
                <a:t>y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85" y="1"/>
            <a:ext cx="919302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We’ll move into the application layer after Spring Break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DNS, Web, Security, and more…</a:t>
            </a:r>
          </a:p>
          <a:p>
            <a:pPr lvl="1"/>
            <a:endParaRPr lang="en-US" dirty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Have a nice break!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382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didn</a:t>
            </a:r>
            <a:r>
              <a:rPr lang="en-US" dirty="0" smtClean="0"/>
              <a:t>’t cover these in lecture: won’t be in the exam, but you might be interested </a:t>
            </a:r>
            <a:r>
              <a:rPr lang="en-US" dirty="0" smtClean="0">
                <a:sym typeface="Wingdings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2419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help from the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7315"/>
          </a:xfrm>
        </p:spPr>
        <p:txBody>
          <a:bodyPr>
            <a:normAutofit/>
          </a:bodyPr>
          <a:lstStyle/>
          <a:p>
            <a:r>
              <a:rPr lang="en-US" dirty="0" smtClean="0"/>
              <a:t>Problem: still vulnerable to malicious flows!</a:t>
            </a:r>
          </a:p>
          <a:p>
            <a:pPr lvl="1"/>
            <a:r>
              <a:rPr lang="en-US" dirty="0" smtClean="0"/>
              <a:t>RED will drop packets from large flows preferentially, but they don’t have to respond appropriately</a:t>
            </a:r>
          </a:p>
          <a:p>
            <a:r>
              <a:rPr lang="en-US" dirty="0" smtClean="0"/>
              <a:t>Idea: Multiple Queues (one per flow)</a:t>
            </a:r>
          </a:p>
          <a:p>
            <a:pPr lvl="1"/>
            <a:r>
              <a:rPr lang="en-US" dirty="0" smtClean="0"/>
              <a:t>Serve queues in Round-Robin</a:t>
            </a:r>
          </a:p>
          <a:p>
            <a:pPr lvl="1"/>
            <a:r>
              <a:rPr lang="en-US" dirty="0" smtClean="0"/>
              <a:t>Nagle (1987)</a:t>
            </a:r>
          </a:p>
          <a:p>
            <a:pPr lvl="1"/>
            <a:r>
              <a:rPr lang="en-US" dirty="0" smtClean="0"/>
              <a:t>Good: protects against misbehaving flows</a:t>
            </a:r>
          </a:p>
          <a:p>
            <a:pPr lvl="1"/>
            <a:r>
              <a:rPr lang="en-US" dirty="0" smtClean="0"/>
              <a:t>Disadvantage?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Flows with larger packets get higher bandwidth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Bit-by-bit round </a:t>
            </a:r>
            <a:r>
              <a:rPr lang="en-US" dirty="0" err="1" smtClean="0"/>
              <a:t>robing</a:t>
            </a:r>
            <a:endParaRPr lang="en-US" dirty="0" smtClean="0"/>
          </a:p>
          <a:p>
            <a:r>
              <a:rPr lang="en-US" dirty="0" smtClean="0"/>
              <a:t>Can we do this?</a:t>
            </a:r>
          </a:p>
          <a:p>
            <a:pPr lvl="1"/>
            <a:r>
              <a:rPr lang="en-US" dirty="0" smtClean="0"/>
              <a:t>No, packets cannot be preempted!</a:t>
            </a:r>
          </a:p>
          <a:p>
            <a:r>
              <a:rPr lang="en-US" dirty="0" smtClean="0"/>
              <a:t>We can only approximate it…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</a:t>
            </a:r>
            <a:r>
              <a:rPr lang="en-US" dirty="0" err="1" smtClean="0"/>
              <a:t>Queueing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a </a:t>
            </a:r>
            <a:r>
              <a:rPr lang="en-US" i="1" dirty="0" smtClean="0"/>
              <a:t>fluid flow </a:t>
            </a:r>
            <a:r>
              <a:rPr lang="en-US" dirty="0" smtClean="0"/>
              <a:t>system as one where flows are served bit-by-bit</a:t>
            </a:r>
          </a:p>
          <a:p>
            <a:r>
              <a:rPr lang="en-US" dirty="0" smtClean="0"/>
              <a:t>Simulate </a:t>
            </a:r>
            <a:r>
              <a:rPr lang="en-US" i="1" dirty="0" smtClean="0"/>
              <a:t>ff</a:t>
            </a:r>
            <a:r>
              <a:rPr lang="en-US" dirty="0" smtClean="0"/>
              <a:t>, and serve packets in the order in which they would finish in the </a:t>
            </a:r>
            <a:r>
              <a:rPr lang="en-US" i="1" dirty="0" smtClean="0"/>
              <a:t>ff </a:t>
            </a:r>
            <a:r>
              <a:rPr lang="en-US" dirty="0" smtClean="0"/>
              <a:t>system</a:t>
            </a:r>
          </a:p>
          <a:p>
            <a:r>
              <a:rPr lang="en-US" dirty="0" smtClean="0"/>
              <a:t>Each flow will receive exactly its fair share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981200" y="2284413"/>
            <a:ext cx="6019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2004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8100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4196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0292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1981200" y="3275013"/>
            <a:ext cx="6019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19812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25908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32004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38100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44196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21304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27400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33496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18" name="Text Box 23"/>
          <p:cNvSpPr txBox="1">
            <a:spLocks noChangeArrowheads="1"/>
          </p:cNvSpPr>
          <p:nvPr/>
        </p:nvSpPr>
        <p:spPr bwMode="auto">
          <a:xfrm>
            <a:off x="3960813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19" name="Text Box 24"/>
          <p:cNvSpPr txBox="1">
            <a:spLocks noChangeArrowheads="1"/>
          </p:cNvSpPr>
          <p:nvPr/>
        </p:nvSpPr>
        <p:spPr bwMode="auto">
          <a:xfrm>
            <a:off x="45688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20" name="Text Box 26"/>
          <p:cNvSpPr txBox="1">
            <a:spLocks noChangeArrowheads="1"/>
          </p:cNvSpPr>
          <p:nvPr/>
        </p:nvSpPr>
        <p:spPr bwMode="auto">
          <a:xfrm>
            <a:off x="3197225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21" name="Text Box 28"/>
          <p:cNvSpPr txBox="1">
            <a:spLocks noChangeArrowheads="1"/>
          </p:cNvSpPr>
          <p:nvPr/>
        </p:nvSpPr>
        <p:spPr bwMode="auto">
          <a:xfrm>
            <a:off x="3808413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22" name="Text Box 29"/>
          <p:cNvSpPr txBox="1">
            <a:spLocks noChangeArrowheads="1"/>
          </p:cNvSpPr>
          <p:nvPr/>
        </p:nvSpPr>
        <p:spPr bwMode="auto">
          <a:xfrm>
            <a:off x="4418013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23" name="Text Box 30"/>
          <p:cNvSpPr txBox="1">
            <a:spLocks noChangeArrowheads="1"/>
          </p:cNvSpPr>
          <p:nvPr/>
        </p:nvSpPr>
        <p:spPr bwMode="auto">
          <a:xfrm>
            <a:off x="5026025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24" name="Line 31"/>
          <p:cNvSpPr>
            <a:spLocks noChangeShapeType="1"/>
          </p:cNvSpPr>
          <p:nvPr/>
        </p:nvSpPr>
        <p:spPr bwMode="auto">
          <a:xfrm>
            <a:off x="1981200" y="4267200"/>
            <a:ext cx="60198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5" name="Line 32"/>
          <p:cNvSpPr>
            <a:spLocks noChangeShapeType="1"/>
          </p:cNvSpPr>
          <p:nvPr/>
        </p:nvSpPr>
        <p:spPr bwMode="auto">
          <a:xfrm>
            <a:off x="1981200" y="5180013"/>
            <a:ext cx="6019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1981200" y="38100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7" name="Rectangle 34"/>
          <p:cNvSpPr>
            <a:spLocks noChangeArrowheads="1"/>
          </p:cNvSpPr>
          <p:nvPr/>
        </p:nvSpPr>
        <p:spPr bwMode="auto">
          <a:xfrm>
            <a:off x="2590800" y="38100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8" name="Rectangle 35"/>
          <p:cNvSpPr>
            <a:spLocks noChangeArrowheads="1"/>
          </p:cNvSpPr>
          <p:nvPr/>
        </p:nvSpPr>
        <p:spPr bwMode="auto">
          <a:xfrm>
            <a:off x="32004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9" name="Rectangle 36"/>
          <p:cNvSpPr>
            <a:spLocks noChangeArrowheads="1"/>
          </p:cNvSpPr>
          <p:nvPr/>
        </p:nvSpPr>
        <p:spPr bwMode="auto">
          <a:xfrm>
            <a:off x="3200400" y="4038600"/>
            <a:ext cx="1219200" cy="2286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0" name="Rectangle 37"/>
          <p:cNvSpPr>
            <a:spLocks noChangeArrowheads="1"/>
          </p:cNvSpPr>
          <p:nvPr/>
        </p:nvSpPr>
        <p:spPr bwMode="auto">
          <a:xfrm>
            <a:off x="38100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1" name="Rectangle 38"/>
          <p:cNvSpPr>
            <a:spLocks noChangeArrowheads="1"/>
          </p:cNvSpPr>
          <p:nvPr/>
        </p:nvSpPr>
        <p:spPr bwMode="auto">
          <a:xfrm>
            <a:off x="4419600" y="4038600"/>
            <a:ext cx="1219200" cy="2286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2" name="Rectangle 39"/>
          <p:cNvSpPr>
            <a:spLocks noChangeArrowheads="1"/>
          </p:cNvSpPr>
          <p:nvPr/>
        </p:nvSpPr>
        <p:spPr bwMode="auto">
          <a:xfrm>
            <a:off x="44196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3" name="Rectangle 40"/>
          <p:cNvSpPr>
            <a:spLocks noChangeArrowheads="1"/>
          </p:cNvSpPr>
          <p:nvPr/>
        </p:nvSpPr>
        <p:spPr bwMode="auto">
          <a:xfrm>
            <a:off x="50292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4" name="Text Box 41"/>
          <p:cNvSpPr txBox="1">
            <a:spLocks noChangeArrowheads="1"/>
          </p:cNvSpPr>
          <p:nvPr/>
        </p:nvSpPr>
        <p:spPr bwMode="auto">
          <a:xfrm>
            <a:off x="2132013" y="38481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35" name="Text Box 42"/>
          <p:cNvSpPr txBox="1">
            <a:spLocks noChangeArrowheads="1"/>
          </p:cNvSpPr>
          <p:nvPr/>
        </p:nvSpPr>
        <p:spPr bwMode="auto">
          <a:xfrm>
            <a:off x="2741613" y="38481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36" name="Text Box 43"/>
          <p:cNvSpPr txBox="1">
            <a:spLocks noChangeArrowheads="1"/>
          </p:cNvSpPr>
          <p:nvPr/>
        </p:nvSpPr>
        <p:spPr bwMode="auto">
          <a:xfrm>
            <a:off x="3663950" y="40100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37" name="Text Box 45"/>
          <p:cNvSpPr txBox="1">
            <a:spLocks noChangeArrowheads="1"/>
          </p:cNvSpPr>
          <p:nvPr/>
        </p:nvSpPr>
        <p:spPr bwMode="auto">
          <a:xfrm>
            <a:off x="33639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38" name="Text Box 46"/>
          <p:cNvSpPr txBox="1">
            <a:spLocks noChangeArrowheads="1"/>
          </p:cNvSpPr>
          <p:nvPr/>
        </p:nvSpPr>
        <p:spPr bwMode="auto">
          <a:xfrm>
            <a:off x="39735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39" name="Text Box 47"/>
          <p:cNvSpPr txBox="1">
            <a:spLocks noChangeArrowheads="1"/>
          </p:cNvSpPr>
          <p:nvPr/>
        </p:nvSpPr>
        <p:spPr bwMode="auto">
          <a:xfrm>
            <a:off x="4883150" y="40100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40" name="Text Box 48"/>
          <p:cNvSpPr txBox="1">
            <a:spLocks noChangeArrowheads="1"/>
          </p:cNvSpPr>
          <p:nvPr/>
        </p:nvSpPr>
        <p:spPr bwMode="auto">
          <a:xfrm>
            <a:off x="45831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41" name="Text Box 49"/>
          <p:cNvSpPr txBox="1">
            <a:spLocks noChangeArrowheads="1"/>
          </p:cNvSpPr>
          <p:nvPr/>
        </p:nvSpPr>
        <p:spPr bwMode="auto">
          <a:xfrm>
            <a:off x="5181600" y="37814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42" name="Rectangle 50"/>
          <p:cNvSpPr>
            <a:spLocks noChangeArrowheads="1"/>
          </p:cNvSpPr>
          <p:nvPr/>
        </p:nvSpPr>
        <p:spPr bwMode="auto">
          <a:xfrm>
            <a:off x="5638800" y="4038600"/>
            <a:ext cx="1219200" cy="2286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3" name="Rectangle 51"/>
          <p:cNvSpPr>
            <a:spLocks noChangeArrowheads="1"/>
          </p:cNvSpPr>
          <p:nvPr/>
        </p:nvSpPr>
        <p:spPr bwMode="auto">
          <a:xfrm>
            <a:off x="56388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4" name="Rectangle 52"/>
          <p:cNvSpPr>
            <a:spLocks noChangeArrowheads="1"/>
          </p:cNvSpPr>
          <p:nvPr/>
        </p:nvSpPr>
        <p:spPr bwMode="auto">
          <a:xfrm>
            <a:off x="62484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6102350" y="40100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58023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47" name="Text Box 55"/>
          <p:cNvSpPr txBox="1">
            <a:spLocks noChangeArrowheads="1"/>
          </p:cNvSpPr>
          <p:nvPr/>
        </p:nvSpPr>
        <p:spPr bwMode="auto">
          <a:xfrm>
            <a:off x="6400800" y="37814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6</a:t>
            </a:r>
          </a:p>
        </p:txBody>
      </p:sp>
      <p:sp>
        <p:nvSpPr>
          <p:cNvPr id="48" name="Rectangle 56"/>
          <p:cNvSpPr>
            <a:spLocks noChangeArrowheads="1"/>
          </p:cNvSpPr>
          <p:nvPr/>
        </p:nvSpPr>
        <p:spPr bwMode="auto">
          <a:xfrm>
            <a:off x="19812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9" name="Rectangle 57"/>
          <p:cNvSpPr>
            <a:spLocks noChangeArrowheads="1"/>
          </p:cNvSpPr>
          <p:nvPr/>
        </p:nvSpPr>
        <p:spPr bwMode="auto">
          <a:xfrm>
            <a:off x="25908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0" name="Text Box 58"/>
          <p:cNvSpPr txBox="1">
            <a:spLocks noChangeArrowheads="1"/>
          </p:cNvSpPr>
          <p:nvPr/>
        </p:nvSpPr>
        <p:spPr bwMode="auto">
          <a:xfrm>
            <a:off x="21320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51" name="Text Box 59"/>
          <p:cNvSpPr txBox="1">
            <a:spLocks noChangeArrowheads="1"/>
          </p:cNvSpPr>
          <p:nvPr/>
        </p:nvSpPr>
        <p:spPr bwMode="auto">
          <a:xfrm>
            <a:off x="27416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52" name="Rectangle 60"/>
          <p:cNvSpPr>
            <a:spLocks noChangeArrowheads="1"/>
          </p:cNvSpPr>
          <p:nvPr/>
        </p:nvSpPr>
        <p:spPr bwMode="auto">
          <a:xfrm>
            <a:off x="3203575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3" name="Text Box 61"/>
          <p:cNvSpPr txBox="1">
            <a:spLocks noChangeArrowheads="1"/>
          </p:cNvSpPr>
          <p:nvPr/>
        </p:nvSpPr>
        <p:spPr bwMode="auto">
          <a:xfrm>
            <a:off x="32004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54" name="Rectangle 62"/>
          <p:cNvSpPr>
            <a:spLocks noChangeArrowheads="1"/>
          </p:cNvSpPr>
          <p:nvPr/>
        </p:nvSpPr>
        <p:spPr bwMode="auto">
          <a:xfrm>
            <a:off x="35052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5" name="Text Box 63"/>
          <p:cNvSpPr txBox="1">
            <a:spLocks noChangeArrowheads="1"/>
          </p:cNvSpPr>
          <p:nvPr/>
        </p:nvSpPr>
        <p:spPr bwMode="auto">
          <a:xfrm>
            <a:off x="3654425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56" name="Rectangle 64"/>
          <p:cNvSpPr>
            <a:spLocks noChangeArrowheads="1"/>
          </p:cNvSpPr>
          <p:nvPr/>
        </p:nvSpPr>
        <p:spPr bwMode="auto">
          <a:xfrm>
            <a:off x="4116388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7" name="Text Box 65"/>
          <p:cNvSpPr txBox="1">
            <a:spLocks noChangeArrowheads="1"/>
          </p:cNvSpPr>
          <p:nvPr/>
        </p:nvSpPr>
        <p:spPr bwMode="auto">
          <a:xfrm>
            <a:off x="41148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58" name="Rectangle 66"/>
          <p:cNvSpPr>
            <a:spLocks noChangeArrowheads="1"/>
          </p:cNvSpPr>
          <p:nvPr/>
        </p:nvSpPr>
        <p:spPr bwMode="auto">
          <a:xfrm>
            <a:off x="4421188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9" name="Text Box 67"/>
          <p:cNvSpPr txBox="1">
            <a:spLocks noChangeArrowheads="1"/>
          </p:cNvSpPr>
          <p:nvPr/>
        </p:nvSpPr>
        <p:spPr bwMode="auto">
          <a:xfrm>
            <a:off x="44196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60" name="Rectangle 68"/>
          <p:cNvSpPr>
            <a:spLocks noChangeArrowheads="1"/>
          </p:cNvSpPr>
          <p:nvPr/>
        </p:nvSpPr>
        <p:spPr bwMode="auto">
          <a:xfrm>
            <a:off x="47244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1" name="Text Box 69"/>
          <p:cNvSpPr txBox="1">
            <a:spLocks noChangeArrowheads="1"/>
          </p:cNvSpPr>
          <p:nvPr/>
        </p:nvSpPr>
        <p:spPr bwMode="auto">
          <a:xfrm>
            <a:off x="48752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62" name="Rectangle 70"/>
          <p:cNvSpPr>
            <a:spLocks noChangeArrowheads="1"/>
          </p:cNvSpPr>
          <p:nvPr/>
        </p:nvSpPr>
        <p:spPr bwMode="auto">
          <a:xfrm>
            <a:off x="5337175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3" name="Text Box 71"/>
          <p:cNvSpPr txBox="1">
            <a:spLocks noChangeArrowheads="1"/>
          </p:cNvSpPr>
          <p:nvPr/>
        </p:nvSpPr>
        <p:spPr bwMode="auto">
          <a:xfrm>
            <a:off x="53340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64" name="Rectangle 72"/>
          <p:cNvSpPr>
            <a:spLocks noChangeArrowheads="1"/>
          </p:cNvSpPr>
          <p:nvPr/>
        </p:nvSpPr>
        <p:spPr bwMode="auto">
          <a:xfrm>
            <a:off x="56388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5" name="Rectangle 73"/>
          <p:cNvSpPr>
            <a:spLocks noChangeArrowheads="1"/>
          </p:cNvSpPr>
          <p:nvPr/>
        </p:nvSpPr>
        <p:spPr bwMode="auto">
          <a:xfrm>
            <a:off x="62484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6" name="Text Box 74"/>
          <p:cNvSpPr txBox="1">
            <a:spLocks noChangeArrowheads="1"/>
          </p:cNvSpPr>
          <p:nvPr/>
        </p:nvSpPr>
        <p:spPr bwMode="auto">
          <a:xfrm>
            <a:off x="5637213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67" name="Text Box 75"/>
          <p:cNvSpPr txBox="1">
            <a:spLocks noChangeArrowheads="1"/>
          </p:cNvSpPr>
          <p:nvPr/>
        </p:nvSpPr>
        <p:spPr bwMode="auto">
          <a:xfrm>
            <a:off x="6245225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6</a:t>
            </a:r>
          </a:p>
        </p:txBody>
      </p:sp>
      <p:sp>
        <p:nvSpPr>
          <p:cNvPr id="68" name="Rectangle 76"/>
          <p:cNvSpPr>
            <a:spLocks noChangeArrowheads="1"/>
          </p:cNvSpPr>
          <p:nvPr/>
        </p:nvSpPr>
        <p:spPr bwMode="auto">
          <a:xfrm>
            <a:off x="59436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9" name="Text Box 77"/>
          <p:cNvSpPr txBox="1">
            <a:spLocks noChangeArrowheads="1"/>
          </p:cNvSpPr>
          <p:nvPr/>
        </p:nvSpPr>
        <p:spPr bwMode="auto">
          <a:xfrm>
            <a:off x="60944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70" name="Rectangle 78"/>
          <p:cNvSpPr>
            <a:spLocks noChangeArrowheads="1"/>
          </p:cNvSpPr>
          <p:nvPr/>
        </p:nvSpPr>
        <p:spPr bwMode="auto">
          <a:xfrm>
            <a:off x="5640388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71" name="Rectangle 79"/>
          <p:cNvSpPr>
            <a:spLocks noChangeArrowheads="1"/>
          </p:cNvSpPr>
          <p:nvPr/>
        </p:nvSpPr>
        <p:spPr bwMode="auto">
          <a:xfrm>
            <a:off x="6556375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72" name="Text Box 80"/>
          <p:cNvSpPr txBox="1">
            <a:spLocks noChangeArrowheads="1"/>
          </p:cNvSpPr>
          <p:nvPr/>
        </p:nvSpPr>
        <p:spPr bwMode="auto">
          <a:xfrm>
            <a:off x="56388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73" name="Text Box 81"/>
          <p:cNvSpPr txBox="1">
            <a:spLocks noChangeArrowheads="1"/>
          </p:cNvSpPr>
          <p:nvPr/>
        </p:nvSpPr>
        <p:spPr bwMode="auto">
          <a:xfrm>
            <a:off x="65532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6</a:t>
            </a:r>
          </a:p>
        </p:txBody>
      </p:sp>
      <p:sp>
        <p:nvSpPr>
          <p:cNvPr id="74" name="Text Box 82"/>
          <p:cNvSpPr txBox="1">
            <a:spLocks noChangeArrowheads="1"/>
          </p:cNvSpPr>
          <p:nvPr/>
        </p:nvSpPr>
        <p:spPr bwMode="auto">
          <a:xfrm>
            <a:off x="403225" y="1828800"/>
            <a:ext cx="1362654" cy="58221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Flow 1</a:t>
            </a:r>
          </a:p>
          <a:p>
            <a:r>
              <a:rPr lang="en-US" sz="1600"/>
              <a:t>(arrival traffic)</a:t>
            </a:r>
          </a:p>
        </p:txBody>
      </p:sp>
      <p:sp>
        <p:nvSpPr>
          <p:cNvPr id="75" name="Text Box 83"/>
          <p:cNvSpPr txBox="1">
            <a:spLocks noChangeArrowheads="1"/>
          </p:cNvSpPr>
          <p:nvPr/>
        </p:nvSpPr>
        <p:spPr bwMode="auto">
          <a:xfrm>
            <a:off x="403225" y="2743200"/>
            <a:ext cx="1362654" cy="58221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Flow 2</a:t>
            </a:r>
          </a:p>
          <a:p>
            <a:r>
              <a:rPr lang="en-US" sz="1600"/>
              <a:t>(arrival traffic)</a:t>
            </a:r>
          </a:p>
        </p:txBody>
      </p:sp>
      <p:sp>
        <p:nvSpPr>
          <p:cNvPr id="76" name="Text Box 84"/>
          <p:cNvSpPr txBox="1">
            <a:spLocks noChangeArrowheads="1"/>
          </p:cNvSpPr>
          <p:nvPr/>
        </p:nvSpPr>
        <p:spPr bwMode="auto">
          <a:xfrm>
            <a:off x="477838" y="3733800"/>
            <a:ext cx="1170193" cy="8592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Service</a:t>
            </a:r>
          </a:p>
          <a:p>
            <a:r>
              <a:rPr lang="en-US" sz="1600"/>
              <a:t>in fluid flow </a:t>
            </a:r>
          </a:p>
          <a:p>
            <a:r>
              <a:rPr lang="en-US" sz="1600"/>
              <a:t>system</a:t>
            </a:r>
          </a:p>
        </p:txBody>
      </p:sp>
      <p:sp>
        <p:nvSpPr>
          <p:cNvPr id="77" name="Text Box 85"/>
          <p:cNvSpPr txBox="1">
            <a:spLocks noChangeArrowheads="1"/>
          </p:cNvSpPr>
          <p:nvPr/>
        </p:nvSpPr>
        <p:spPr bwMode="auto">
          <a:xfrm>
            <a:off x="720725" y="4756150"/>
            <a:ext cx="760726" cy="58221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Packet</a:t>
            </a:r>
          </a:p>
          <a:p>
            <a:r>
              <a:rPr lang="en-US" sz="1600"/>
              <a:t>system</a:t>
            </a:r>
          </a:p>
        </p:txBody>
      </p:sp>
      <p:sp>
        <p:nvSpPr>
          <p:cNvPr id="78" name="Text Box 86"/>
          <p:cNvSpPr txBox="1">
            <a:spLocks noChangeArrowheads="1"/>
          </p:cNvSpPr>
          <p:nvPr/>
        </p:nvSpPr>
        <p:spPr bwMode="auto">
          <a:xfrm>
            <a:off x="7969250" y="2119313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  <p:sp>
        <p:nvSpPr>
          <p:cNvPr id="79" name="Text Box 87"/>
          <p:cNvSpPr txBox="1">
            <a:spLocks noChangeArrowheads="1"/>
          </p:cNvSpPr>
          <p:nvPr/>
        </p:nvSpPr>
        <p:spPr bwMode="auto">
          <a:xfrm>
            <a:off x="8001000" y="3095625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  <p:sp>
        <p:nvSpPr>
          <p:cNvPr id="80" name="Text Box 88"/>
          <p:cNvSpPr txBox="1">
            <a:spLocks noChangeArrowheads="1"/>
          </p:cNvSpPr>
          <p:nvPr/>
        </p:nvSpPr>
        <p:spPr bwMode="auto">
          <a:xfrm>
            <a:off x="8045450" y="4086225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  <p:sp>
        <p:nvSpPr>
          <p:cNvPr id="81" name="Text Box 89"/>
          <p:cNvSpPr txBox="1">
            <a:spLocks noChangeArrowheads="1"/>
          </p:cNvSpPr>
          <p:nvPr/>
        </p:nvSpPr>
        <p:spPr bwMode="auto">
          <a:xfrm>
            <a:off x="8045450" y="5029200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FQ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71223"/>
            <a:ext cx="7569200" cy="5334000"/>
          </a:xfrm>
        </p:spPr>
        <p:txBody>
          <a:bodyPr/>
          <a:lstStyle/>
          <a:p>
            <a:r>
              <a:rPr lang="en-US" dirty="0" smtClean="0"/>
              <a:t>Suppose clock ticks with each bit transmitted</a:t>
            </a:r>
          </a:p>
          <a:p>
            <a:pPr lvl="1"/>
            <a:r>
              <a:rPr lang="en-US" dirty="0" smtClean="0"/>
              <a:t>(RR, among all active flows)</a:t>
            </a:r>
          </a:p>
          <a:p>
            <a:r>
              <a:rPr lang="en-US" dirty="0" smtClean="0"/>
              <a:t>P</a:t>
            </a:r>
            <a:r>
              <a:rPr lang="en-US" baseline="-25000" dirty="0" smtClean="0"/>
              <a:t>i</a:t>
            </a:r>
            <a:r>
              <a:rPr lang="en-US" dirty="0" smtClean="0"/>
              <a:t> is the length of the packet</a:t>
            </a:r>
          </a:p>
          <a:p>
            <a:r>
              <a:rPr lang="en-US" dirty="0" smtClean="0"/>
              <a:t>S</a:t>
            </a:r>
            <a:r>
              <a:rPr lang="en-US" baseline="-25000" dirty="0" smtClean="0"/>
              <a:t>i</a:t>
            </a:r>
            <a:r>
              <a:rPr lang="en-US" dirty="0" smtClean="0"/>
              <a:t> is packet </a:t>
            </a:r>
            <a:r>
              <a:rPr lang="en-US" dirty="0" err="1" smtClean="0"/>
              <a:t>i’s</a:t>
            </a:r>
            <a:r>
              <a:rPr lang="en-US" dirty="0" smtClean="0"/>
              <a:t> start of transmission time</a:t>
            </a:r>
          </a:p>
          <a:p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r>
              <a:rPr lang="en-US" dirty="0" smtClean="0"/>
              <a:t> is packet </a:t>
            </a:r>
            <a:r>
              <a:rPr lang="en-US" dirty="0" err="1" smtClean="0"/>
              <a:t>i’s</a:t>
            </a:r>
            <a:r>
              <a:rPr lang="en-US" dirty="0" smtClean="0"/>
              <a:t> end of transmission time</a:t>
            </a:r>
          </a:p>
          <a:p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r>
              <a:rPr lang="en-US" dirty="0" smtClean="0"/>
              <a:t> = S</a:t>
            </a:r>
            <a:r>
              <a:rPr lang="en-US" baseline="-25000" dirty="0" smtClean="0"/>
              <a:t>i</a:t>
            </a:r>
            <a:r>
              <a:rPr lang="en-US" dirty="0" smtClean="0"/>
              <a:t> + P</a:t>
            </a:r>
            <a:r>
              <a:rPr lang="en-US" baseline="-25000" dirty="0" smtClean="0"/>
              <a:t>i</a:t>
            </a:r>
            <a:endParaRPr lang="en-US" dirty="0" smtClean="0"/>
          </a:p>
          <a:p>
            <a:r>
              <a:rPr lang="en-US" dirty="0" smtClean="0"/>
              <a:t>When does router start transmitting packet </a:t>
            </a:r>
            <a:r>
              <a:rPr lang="en-US" dirty="0" err="1" smtClean="0"/>
              <a:t>i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If arrived before F</a:t>
            </a:r>
            <a:r>
              <a:rPr lang="en-US" baseline="-25000" dirty="0" smtClean="0"/>
              <a:t>i-1</a:t>
            </a:r>
            <a:r>
              <a:rPr lang="en-US" dirty="0" smtClean="0"/>
              <a:t>, S</a:t>
            </a:r>
            <a:r>
              <a:rPr lang="en-US" baseline="-25000" dirty="0" smtClean="0"/>
              <a:t>i</a:t>
            </a:r>
            <a:r>
              <a:rPr lang="en-US" dirty="0" smtClean="0"/>
              <a:t> = F</a:t>
            </a:r>
            <a:r>
              <a:rPr lang="en-US" baseline="-25000" dirty="0" smtClean="0"/>
              <a:t>i-1</a:t>
            </a:r>
          </a:p>
          <a:p>
            <a:pPr lvl="1"/>
            <a:r>
              <a:rPr lang="en-US" dirty="0" smtClean="0"/>
              <a:t>If no current packet for this flow, start when packet arrives (call this A</a:t>
            </a:r>
            <a:r>
              <a:rPr lang="en-US" baseline="-25000" dirty="0" smtClean="0"/>
              <a:t>i</a:t>
            </a:r>
            <a:r>
              <a:rPr lang="en-US" dirty="0" smtClean="0"/>
              <a:t>): S</a:t>
            </a:r>
            <a:r>
              <a:rPr lang="en-US" baseline="-25000" dirty="0" smtClean="0"/>
              <a:t>i</a:t>
            </a:r>
            <a:r>
              <a:rPr lang="en-US" dirty="0" smtClean="0"/>
              <a:t> = A</a:t>
            </a:r>
            <a:r>
              <a:rPr lang="en-US" baseline="-25000" dirty="0" smtClean="0"/>
              <a:t>i</a:t>
            </a:r>
            <a:r>
              <a:rPr lang="en-US" dirty="0" smtClean="0"/>
              <a:t> </a:t>
            </a:r>
          </a:p>
          <a:p>
            <a:r>
              <a:rPr lang="en-US" dirty="0" smtClean="0"/>
              <a:t>Thus,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r>
              <a:rPr lang="en-US" dirty="0" smtClean="0"/>
              <a:t> = max(F</a:t>
            </a:r>
            <a:r>
              <a:rPr lang="en-US" baseline="-25000" dirty="0" smtClean="0"/>
              <a:t>i-1</a:t>
            </a:r>
            <a:r>
              <a:rPr lang="en-US" dirty="0" smtClean="0"/>
              <a:t>,A</a:t>
            </a:r>
            <a:r>
              <a:rPr lang="en-US" baseline="-25000" dirty="0" smtClean="0"/>
              <a:t>i</a:t>
            </a:r>
            <a:r>
              <a:rPr lang="en-US" dirty="0" smtClean="0"/>
              <a:t>) + P</a:t>
            </a:r>
            <a:r>
              <a:rPr lang="en-US" baseline="-25000" dirty="0" smtClean="0"/>
              <a:t>i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</a:t>
            </a:r>
            <a:r>
              <a:rPr lang="en-US" dirty="0" err="1" smtClean="0"/>
              <a:t>Queueing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466666" cy="492498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Across all flows</a:t>
            </a:r>
          </a:p>
          <a:p>
            <a:pPr lvl="1"/>
            <a:r>
              <a:rPr lang="en-US" dirty="0" smtClean="0"/>
              <a:t>Calculate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r>
              <a:rPr lang="en-US" dirty="0" smtClean="0"/>
              <a:t> for each packet that arrives on each flow</a:t>
            </a:r>
          </a:p>
          <a:p>
            <a:pPr lvl="1"/>
            <a:r>
              <a:rPr lang="en-US" dirty="0" smtClean="0"/>
              <a:t>Next packet to transmit is that with the lowest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endParaRPr lang="en-US" baseline="-25000" dirty="0" smtClean="0"/>
          </a:p>
          <a:p>
            <a:pPr lvl="1"/>
            <a:r>
              <a:rPr lang="en-US" dirty="0" smtClean="0"/>
              <a:t>Clock rate depends on the number of flows</a:t>
            </a:r>
          </a:p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Achieves </a:t>
            </a:r>
            <a:r>
              <a:rPr lang="en-US" dirty="0" smtClean="0">
                <a:solidFill>
                  <a:srgbClr val="FF0000"/>
                </a:solidFill>
              </a:rPr>
              <a:t>max-min fairness</a:t>
            </a:r>
            <a:r>
              <a:rPr lang="en-US" dirty="0" smtClean="0"/>
              <a:t>, independent of sources</a:t>
            </a:r>
          </a:p>
          <a:p>
            <a:pPr lvl="1"/>
            <a:r>
              <a:rPr lang="en-US" dirty="0" smtClean="0"/>
              <a:t>Work conserving</a:t>
            </a:r>
          </a:p>
          <a:p>
            <a:r>
              <a:rPr lang="en-US" dirty="0" smtClean="0"/>
              <a:t>Disadvantages</a:t>
            </a:r>
          </a:p>
          <a:p>
            <a:pPr lvl="1"/>
            <a:r>
              <a:rPr lang="en-US" dirty="0" smtClean="0"/>
              <a:t>Requires non-trivial support from routers</a:t>
            </a:r>
          </a:p>
          <a:p>
            <a:pPr lvl="1"/>
            <a:r>
              <a:rPr lang="en-US" dirty="0" smtClean="0"/>
              <a:t>Requires reliable identification of flows</a:t>
            </a:r>
          </a:p>
          <a:p>
            <a:pPr lvl="1"/>
            <a:r>
              <a:rPr lang="en-US" dirty="0" smtClean="0"/>
              <a:t>Not perfect: can’t preempt packets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</a:t>
            </a:r>
            <a:r>
              <a:rPr lang="en-US" dirty="0" err="1" smtClean="0"/>
              <a:t>Queueing</a:t>
            </a:r>
            <a:r>
              <a:rPr lang="en-US" dirty="0" smtClean="0"/>
              <a:t>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1144622"/>
          </a:xfrm>
        </p:spPr>
        <p:txBody>
          <a:bodyPr/>
          <a:lstStyle/>
          <a:p>
            <a:r>
              <a:rPr lang="en-US" dirty="0" smtClean="0"/>
              <a:t>10Mbps link, 1 10Mbps UDP, 31 </a:t>
            </a:r>
            <a:r>
              <a:rPr lang="en-US" dirty="0" err="1" smtClean="0"/>
              <a:t>TCPs</a:t>
            </a:r>
            <a:endParaRPr lang="en-US" dirty="0"/>
          </a:p>
        </p:txBody>
      </p:sp>
      <p:graphicFrame>
        <p:nvGraphicFramePr>
          <p:cNvPr id="103426" name="Object 2"/>
          <p:cNvGraphicFramePr>
            <a:graphicFrameLocks noChangeAspect="1"/>
          </p:cNvGraphicFramePr>
          <p:nvPr/>
        </p:nvGraphicFramePr>
        <p:xfrm>
          <a:off x="4724400" y="2743200"/>
          <a:ext cx="4038600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40" name="Worksheet" r:id="rId4" imgW="11633200" imgH="8686800" progId="Excel.Sheet.8">
                  <p:embed/>
                </p:oleObj>
              </mc:Choice>
              <mc:Fallback>
                <p:oleObj name="Worksheet" r:id="rId4" imgW="11633200" imgH="868680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2743200"/>
                        <a:ext cx="4038600" cy="350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0800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27" name="Object 3"/>
          <p:cNvGraphicFramePr>
            <a:graphicFrameLocks noChangeAspect="1"/>
          </p:cNvGraphicFramePr>
          <p:nvPr/>
        </p:nvGraphicFramePr>
        <p:xfrm>
          <a:off x="76200" y="2743200"/>
          <a:ext cx="40386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41" name="Worksheet" r:id="rId7" imgW="11633200" imgH="8686800" progId="Excel.Sheet.8">
                  <p:embed/>
                </p:oleObj>
              </mc:Choice>
              <mc:Fallback>
                <p:oleObj name="Worksheet" r:id="rId7" imgW="11633200" imgH="8686800" progId="Excel.Sheet.8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2743200"/>
                        <a:ext cx="4038600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0800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Fair Queuing doesn’t eliminate congestion: just manages it</a:t>
            </a:r>
          </a:p>
          <a:p>
            <a:r>
              <a:rPr lang="en-US" dirty="0" smtClean="0"/>
              <a:t>You need both, ideally:</a:t>
            </a:r>
          </a:p>
          <a:p>
            <a:pPr lvl="1"/>
            <a:r>
              <a:rPr lang="en-US" dirty="0" smtClean="0"/>
              <a:t>End-host congestion control to adapt</a:t>
            </a:r>
          </a:p>
          <a:p>
            <a:pPr lvl="1"/>
            <a:r>
              <a:rPr lang="en-US" dirty="0" smtClean="0"/>
              <a:t>Router congestion control to provide isolation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22451</TotalTime>
  <Words>2053</Words>
  <Application>Microsoft Macintosh PowerPoint</Application>
  <PresentationFormat>On-screen Show (4:3)</PresentationFormat>
  <Paragraphs>371</Paragraphs>
  <Slides>47</Slides>
  <Notes>4</Notes>
  <HiddenSlides>3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47</vt:i4>
      </vt:variant>
    </vt:vector>
  </HeadingPairs>
  <TitlesOfParts>
    <vt:vector size="51" baseType="lpstr">
      <vt:lpstr>cs168</vt:lpstr>
      <vt:lpstr>Worksheet</vt:lpstr>
      <vt:lpstr>Equation</vt:lpstr>
      <vt:lpstr>Chart</vt:lpstr>
      <vt:lpstr>CSCI-1680 Transport Layer III Congestion Control Strikes Back </vt:lpstr>
      <vt:lpstr>Last Time</vt:lpstr>
      <vt:lpstr>Today</vt:lpstr>
      <vt:lpstr>Quick Review</vt:lpstr>
      <vt:lpstr>AIMD</vt:lpstr>
      <vt:lpstr>States differ in how they respond to acks</vt:lpstr>
      <vt:lpstr>Putting it all together</vt:lpstr>
      <vt:lpstr>Fast Recovery and Fast Retransmit</vt:lpstr>
      <vt:lpstr>RTT Estimation </vt:lpstr>
      <vt:lpstr>Originally</vt:lpstr>
      <vt:lpstr>Jacobson/Karels Algorithm (Tahoe)</vt:lpstr>
      <vt:lpstr>Old RTT Estimation</vt:lpstr>
      <vt:lpstr>Tahoe RTT Estimation</vt:lpstr>
      <vt:lpstr>TCP Friendliness</vt:lpstr>
      <vt:lpstr>TCP Friendliness</vt:lpstr>
      <vt:lpstr>TCP Throughput</vt:lpstr>
      <vt:lpstr>TCP Throughput (cont)</vt:lpstr>
      <vt:lpstr>What Happens When Link is Lossy?</vt:lpstr>
      <vt:lpstr>What can we do about it?</vt:lpstr>
      <vt:lpstr>Congestion Avoidance</vt:lpstr>
      <vt:lpstr>TCP Vegas</vt:lpstr>
      <vt:lpstr>TCP Vegas</vt:lpstr>
      <vt:lpstr>Vegas</vt:lpstr>
      <vt:lpstr>Help from the network</vt:lpstr>
      <vt:lpstr>RED Details</vt:lpstr>
      <vt:lpstr>RED Drop Probability</vt:lpstr>
      <vt:lpstr>RED Advantages</vt:lpstr>
      <vt:lpstr>What happens if not everyone cooperates?</vt:lpstr>
      <vt:lpstr>Cheating TCP</vt:lpstr>
      <vt:lpstr>Increasing cwnd Faster</vt:lpstr>
      <vt:lpstr>Larger Initial Window </vt:lpstr>
      <vt:lpstr>Open Many Connections</vt:lpstr>
      <vt:lpstr>Exploiting Implicit Assumptions</vt:lpstr>
      <vt:lpstr>ACK Division Attack</vt:lpstr>
      <vt:lpstr>TCP Daytona!</vt:lpstr>
      <vt:lpstr>Defense</vt:lpstr>
      <vt:lpstr>Cheating TCP and Game Theory</vt:lpstr>
      <vt:lpstr>Next time</vt:lpstr>
      <vt:lpstr>Backup slides</vt:lpstr>
      <vt:lpstr>More help from the network</vt:lpstr>
      <vt:lpstr>Solution</vt:lpstr>
      <vt:lpstr>Fair Queueing </vt:lpstr>
      <vt:lpstr>Example</vt:lpstr>
      <vt:lpstr>Implementing FQ</vt:lpstr>
      <vt:lpstr>Fair Queueing</vt:lpstr>
      <vt:lpstr>Fair Queueing Example</vt:lpstr>
      <vt:lpstr>Big Picture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78</cp:revision>
  <dcterms:created xsi:type="dcterms:W3CDTF">2011-03-22T14:36:01Z</dcterms:created>
  <dcterms:modified xsi:type="dcterms:W3CDTF">2012-04-06T22:43:45Z</dcterms:modified>
</cp:coreProperties>
</file>