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95" r:id="rId4"/>
    <p:sldId id="297" r:id="rId5"/>
    <p:sldId id="298" r:id="rId6"/>
    <p:sldId id="299" r:id="rId7"/>
    <p:sldId id="300" r:id="rId8"/>
    <p:sldId id="303" r:id="rId9"/>
    <p:sldId id="302" r:id="rId10"/>
    <p:sldId id="304" r:id="rId11"/>
    <p:sldId id="305" r:id="rId12"/>
    <p:sldId id="306" r:id="rId13"/>
    <p:sldId id="315" r:id="rId14"/>
    <p:sldId id="316" r:id="rId15"/>
    <p:sldId id="307" r:id="rId16"/>
    <p:sldId id="308" r:id="rId17"/>
    <p:sldId id="309" r:id="rId18"/>
    <p:sldId id="310" r:id="rId19"/>
    <p:sldId id="311" r:id="rId20"/>
    <p:sldId id="313" r:id="rId21"/>
    <p:sldId id="312" r:id="rId22"/>
    <p:sldId id="317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99" autoAdjust="0"/>
    <p:restoredTop sz="87476" autoAdjust="0"/>
  </p:normalViewPr>
  <p:slideViewPr>
    <p:cSldViewPr snapToGrid="0" snapToObjects="1">
      <p:cViewPr varScale="1">
        <p:scale>
          <a:sx n="81" d="100"/>
          <a:sy n="81" d="100"/>
        </p:scale>
        <p:origin x="-29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20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6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586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RTT</a:t>
            </a:r>
            <a:r>
              <a:rPr lang="en-US" baseline="0" dirty="0" smtClean="0"/>
              <a:t> influences the potential window size (delay X bandwidth), the values for timeouts.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Example:</a:t>
            </a:r>
            <a:r>
              <a:rPr lang="en-US" baseline="0" dirty="0" smtClean="0"/>
              <a:t> Bit</a:t>
            </a:r>
            <a:r>
              <a:rPr lang="en-US" baseline="0" dirty="0" smtClean="0"/>
              <a:t>-torrent file transfer</a:t>
            </a:r>
          </a:p>
          <a:p>
            <a:endParaRPr lang="en-US" baseline="0" dirty="0" smtClean="0"/>
          </a:p>
          <a:p>
            <a:r>
              <a:rPr lang="en-US" baseline="0" dirty="0" smtClean="0"/>
              <a:t>Example performance enhancement</a:t>
            </a:r>
          </a:p>
          <a:p>
            <a:r>
              <a:rPr lang="en-US" baseline="0" dirty="0" smtClean="0"/>
              <a:t>o-----o-----o----o  0.1 chance of drop</a:t>
            </a:r>
          </a:p>
          <a:p>
            <a:r>
              <a:rPr lang="en-US" baseline="0" dirty="0" smtClean="0"/>
              <a:t>End-to-end </a:t>
            </a:r>
            <a:r>
              <a:rPr lang="en-US" baseline="0" dirty="0" err="1" smtClean="0"/>
              <a:t>ack</a:t>
            </a:r>
            <a:r>
              <a:rPr lang="en-US" baseline="0" dirty="0" smtClean="0"/>
              <a:t>: (0.9^4)^2 = 0.43 (~2.3X)</a:t>
            </a:r>
          </a:p>
          <a:p>
            <a:r>
              <a:rPr lang="en-US" baseline="0" dirty="0" smtClean="0"/>
              <a:t>2 Retransmissions per hop: </a:t>
            </a:r>
          </a:p>
          <a:p>
            <a:r>
              <a:rPr lang="en-US" baseline="0" dirty="0" smtClean="0"/>
              <a:t>   Failure: fails two retransmissions = ((1-(0.1+0.1*0.9)^2)^4)^2 = 0.74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911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Transport Layer I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661698" y="6550223"/>
            <a:ext cx="54823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Transport </a:t>
            </a:r>
            <a:r>
              <a:rPr lang="en-US" dirty="0" smtClean="0"/>
              <a:t>Layer</a:t>
            </a:r>
          </a:p>
          <a:p>
            <a:pPr lvl="1"/>
            <a:r>
              <a:rPr lang="en-US" dirty="0" smtClean="0"/>
              <a:t>UDP</a:t>
            </a:r>
          </a:p>
          <a:p>
            <a:pPr lvl="1"/>
            <a:r>
              <a:rPr lang="en-US" dirty="0" smtClean="0"/>
              <a:t>TCP </a:t>
            </a:r>
            <a:r>
              <a:rPr lang="en-US" dirty="0" smtClean="0"/>
              <a:t>Intro</a:t>
            </a:r>
          </a:p>
          <a:p>
            <a:pPr lvl="2"/>
            <a:r>
              <a:rPr lang="en-US" dirty="0" smtClean="0"/>
              <a:t>Connection Establishment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Transport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14458"/>
            <a:ext cx="7569200" cy="2543542"/>
          </a:xfrm>
        </p:spPr>
        <p:txBody>
          <a:bodyPr/>
          <a:lstStyle/>
          <a:p>
            <a:r>
              <a:rPr lang="en-US" dirty="0" smtClean="0"/>
              <a:t>Transport protocols sit on top of network layer</a:t>
            </a:r>
          </a:p>
          <a:p>
            <a:r>
              <a:rPr lang="en-US" dirty="0" smtClean="0"/>
              <a:t>Problem solved: communication among processes</a:t>
            </a:r>
          </a:p>
          <a:p>
            <a:pPr lvl="1"/>
            <a:r>
              <a:rPr lang="en-US" dirty="0" smtClean="0"/>
              <a:t>Application-level multiplexing (“ports”)</a:t>
            </a:r>
          </a:p>
          <a:p>
            <a:pPr lvl="1"/>
            <a:r>
              <a:rPr lang="en-US" dirty="0" smtClean="0"/>
              <a:t>Error detection, reliability, etc.</a:t>
            </a:r>
          </a:p>
        </p:txBody>
      </p:sp>
      <p:pic>
        <p:nvPicPr>
          <p:cNvPr id="4" name="Picture 3" descr="transp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300" y="1367156"/>
            <a:ext cx="4089400" cy="314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UDP – User Datagram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Unreliable, unordered datagram service</a:t>
            </a:r>
          </a:p>
          <a:p>
            <a:r>
              <a:rPr lang="en-US" dirty="0" smtClean="0"/>
              <a:t>Adds multiplexing, checksum</a:t>
            </a:r>
          </a:p>
          <a:p>
            <a:r>
              <a:rPr lang="en-US" dirty="0" smtClean="0"/>
              <a:t>End points identified by </a:t>
            </a:r>
            <a:r>
              <a:rPr lang="en-US" i="1" dirty="0" smtClean="0"/>
              <a:t>ports</a:t>
            </a:r>
          </a:p>
          <a:p>
            <a:pPr lvl="1"/>
            <a:r>
              <a:rPr lang="en-US" dirty="0" smtClean="0"/>
              <a:t>Scope is an IP address (interface)</a:t>
            </a:r>
          </a:p>
          <a:p>
            <a:r>
              <a:rPr lang="en-US" dirty="0" smtClean="0"/>
              <a:t>Checksum aids in error detection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UDP Header</a:t>
            </a:r>
            <a:endParaRPr lang="en-US" dirty="0"/>
          </a:p>
        </p:txBody>
      </p:sp>
      <p:pic>
        <p:nvPicPr>
          <p:cNvPr id="4" name="Content Placeholder 3" descr="05x01.eps"/>
          <p:cNvPicPr>
            <a:picLocks noGrp="1" noChangeAspect="1"/>
          </p:cNvPicPr>
          <p:nvPr>
            <p:ph idx="1"/>
          </p:nvPr>
        </p:nvPicPr>
        <p:blipFill>
          <a:blip r:embed="rId2"/>
          <a:srcRect l="-3603" r="-3603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UDP Checksum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38500"/>
          </a:xfrm>
        </p:spPr>
        <p:txBody>
          <a:bodyPr/>
          <a:lstStyle/>
          <a:p>
            <a:r>
              <a:rPr lang="en-US" dirty="0" smtClean="0"/>
              <a:t>Uses the same algorithm as the IP checksum</a:t>
            </a:r>
          </a:p>
          <a:p>
            <a:pPr lvl="1"/>
            <a:r>
              <a:rPr lang="en-US" dirty="0" smtClean="0"/>
              <a:t>Set Checksum field to 0</a:t>
            </a:r>
          </a:p>
          <a:p>
            <a:pPr lvl="1"/>
            <a:r>
              <a:rPr lang="en-US" dirty="0" smtClean="0"/>
              <a:t>Sum all 16-bit words, adding any carry bits to the LSB</a:t>
            </a:r>
          </a:p>
          <a:p>
            <a:pPr lvl="1"/>
            <a:r>
              <a:rPr lang="en-US" dirty="0" smtClean="0"/>
              <a:t>Flip bits to get checksum (except 0xffff-&gt;0xffff)</a:t>
            </a:r>
          </a:p>
          <a:p>
            <a:pPr lvl="1"/>
            <a:r>
              <a:rPr lang="en-US" dirty="0" smtClean="0"/>
              <a:t>To check: sum whole packet, including sum, should get 0xffff</a:t>
            </a:r>
          </a:p>
          <a:p>
            <a:r>
              <a:rPr lang="en-US" dirty="0" smtClean="0"/>
              <a:t>How many errors?</a:t>
            </a:r>
          </a:p>
          <a:p>
            <a:pPr lvl="1"/>
            <a:r>
              <a:rPr lang="en-US" dirty="0" smtClean="0"/>
              <a:t>Catches any 1-bit error</a:t>
            </a:r>
          </a:p>
          <a:p>
            <a:pPr lvl="1"/>
            <a:r>
              <a:rPr lang="en-US" dirty="0" smtClean="0"/>
              <a:t>Not all 2-bit errors</a:t>
            </a:r>
          </a:p>
          <a:p>
            <a:r>
              <a:rPr lang="en-US" dirty="0" smtClean="0"/>
              <a:t>Optional in IPv4: not checked if value is 0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Pseudo Header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706303"/>
            <a:ext cx="7569200" cy="315169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UDP Checksum is computer over </a:t>
            </a:r>
            <a:r>
              <a:rPr lang="en-US" i="1" dirty="0" smtClean="0"/>
              <a:t>pseudo-header </a:t>
            </a:r>
            <a:r>
              <a:rPr lang="en-US" dirty="0" err="1" smtClean="0"/>
              <a:t>prepended</a:t>
            </a:r>
            <a:r>
              <a:rPr lang="en-US" dirty="0" smtClean="0"/>
              <a:t> to the UDP header</a:t>
            </a:r>
            <a:endParaRPr lang="en-US" i="1" dirty="0" smtClean="0"/>
          </a:p>
          <a:p>
            <a:pPr lvl="1"/>
            <a:r>
              <a:rPr lang="en-US" dirty="0" smtClean="0"/>
              <a:t>For IPv4: IP Source, IP </a:t>
            </a:r>
            <a:r>
              <a:rPr lang="en-US" dirty="0" err="1" smtClean="0"/>
              <a:t>Dest</a:t>
            </a:r>
            <a:r>
              <a:rPr lang="en-US" dirty="0" smtClean="0"/>
              <a:t>, Protocol (=17), plus UDP length</a:t>
            </a:r>
          </a:p>
          <a:p>
            <a:r>
              <a:rPr lang="en-US" dirty="0" smtClean="0"/>
              <a:t>What does this give us?</a:t>
            </a:r>
          </a:p>
          <a:p>
            <a:r>
              <a:rPr lang="en-US" dirty="0" smtClean="0"/>
              <a:t>What is a problem with this?</a:t>
            </a:r>
          </a:p>
          <a:p>
            <a:pPr lvl="1"/>
            <a:r>
              <a:rPr lang="en-US" dirty="0" smtClean="0"/>
              <a:t>Is UDP a layer on top of IP?</a:t>
            </a:r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45356" y="1178061"/>
            <a:ext cx="581421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ourier New"/>
                <a:cs typeface="Courier New"/>
              </a:rPr>
              <a:t> 0      7 8     15 16    23 24    31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+--------+--------+--------+--------+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|          source address           |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+--------+--------+--------+--------+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|        destination address        | 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+--------+--------+--------+--------+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|  zero  |protocol|   UDP length    |  </a:t>
            </a:r>
          </a:p>
          <a:p>
            <a:r>
              <a:rPr lang="en-US" b="1" dirty="0" smtClean="0">
                <a:latin typeface="Courier New"/>
                <a:cs typeface="Courier New"/>
              </a:rPr>
              <a:t>+--------+--------+--------+--------+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Problem: Reliability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662844"/>
          </a:xfrm>
        </p:spPr>
        <p:txBody>
          <a:bodyPr/>
          <a:lstStyle/>
          <a:p>
            <a:r>
              <a:rPr lang="en-US" dirty="0" smtClean="0"/>
              <a:t>Review: reliability on the link layer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84200" y="2489200"/>
          <a:ext cx="7772400" cy="2594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  <a:gridCol w="3886200"/>
              </a:tblGrid>
              <a:tr h="51896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Problem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Mechanism</a:t>
                      </a:r>
                      <a:endParaRPr lang="en-US" sz="2400" dirty="0"/>
                    </a:p>
                  </a:txBody>
                  <a:tcPr/>
                </a:tc>
              </a:tr>
              <a:tr h="518965"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</a:tr>
              <a:tr h="518965"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</a:tr>
              <a:tr h="518965"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</a:tr>
              <a:tr h="518965"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30162" y="2997200"/>
            <a:ext cx="38264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Acknowledgments + Timeout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84200" y="2997200"/>
            <a:ext cx="22813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Dropped Packets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3874" y="3505031"/>
            <a:ext cx="2368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Duplicate Packets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30162" y="3505031"/>
            <a:ext cx="2613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Sequence Numbers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3874" y="4068294"/>
            <a:ext cx="2699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Packets out of order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30162" y="4068294"/>
            <a:ext cx="2368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Receiver Window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3874" y="4622360"/>
            <a:ext cx="2754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Keeping the pipe full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30162" y="4622360"/>
            <a:ext cx="36056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Sliding Window (Pipelining)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939800" y="5568623"/>
            <a:ext cx="7569200" cy="662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800" b="1" dirty="0" smtClean="0">
                <a:latin typeface="Minion Pro"/>
                <a:cs typeface="Minion Pro"/>
              </a:rPr>
              <a:t>Single link: things were easy… </a:t>
            </a:r>
            <a:r>
              <a:rPr lang="en-US" sz="2800" b="1" dirty="0" err="1" smtClean="0">
                <a:latin typeface="Minion Pro"/>
                <a:cs typeface="Minion Pro"/>
                <a:sym typeface="Wingdings"/>
              </a:rPr>
              <a:t>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Transport Layer Reliability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26582"/>
          </a:xfrm>
        </p:spPr>
        <p:txBody>
          <a:bodyPr>
            <a:normAutofit/>
          </a:bodyPr>
          <a:lstStyle/>
          <a:p>
            <a:r>
              <a:rPr lang="en-US" dirty="0" smtClean="0"/>
              <a:t>Extra difficulties</a:t>
            </a:r>
          </a:p>
          <a:p>
            <a:pPr lvl="1"/>
            <a:r>
              <a:rPr lang="en-US" dirty="0" smtClean="0"/>
              <a:t>Multiple hosts</a:t>
            </a:r>
          </a:p>
          <a:p>
            <a:pPr lvl="1"/>
            <a:r>
              <a:rPr lang="en-US" dirty="0" smtClean="0"/>
              <a:t>Multiple hops</a:t>
            </a:r>
          </a:p>
          <a:p>
            <a:pPr lvl="1"/>
            <a:r>
              <a:rPr lang="en-US" dirty="0" smtClean="0"/>
              <a:t>Multiple potential paths</a:t>
            </a:r>
          </a:p>
          <a:p>
            <a:r>
              <a:rPr lang="en-US" dirty="0" smtClean="0"/>
              <a:t>Need for connection establishment, tear down</a:t>
            </a:r>
          </a:p>
          <a:p>
            <a:pPr lvl="1"/>
            <a:r>
              <a:rPr lang="en-US" dirty="0" smtClean="0"/>
              <a:t>Analogy: dialing a number versus a direct line</a:t>
            </a:r>
          </a:p>
          <a:p>
            <a:r>
              <a:rPr lang="en-US" dirty="0" smtClean="0"/>
              <a:t>Varying </a:t>
            </a:r>
            <a:r>
              <a:rPr lang="en-US" dirty="0" err="1" smtClean="0"/>
              <a:t>RTTs</a:t>
            </a:r>
            <a:endParaRPr lang="en-US" dirty="0" smtClean="0"/>
          </a:p>
          <a:p>
            <a:pPr lvl="1"/>
            <a:r>
              <a:rPr lang="en-US" dirty="0" smtClean="0"/>
              <a:t>Both across connections and </a:t>
            </a:r>
            <a:r>
              <a:rPr lang="en-US" i="1" dirty="0" smtClean="0"/>
              <a:t>during</a:t>
            </a:r>
            <a:r>
              <a:rPr lang="en-US" dirty="0" smtClean="0"/>
              <a:t> a connection</a:t>
            </a:r>
          </a:p>
          <a:p>
            <a:pPr lvl="1"/>
            <a:r>
              <a:rPr lang="en-US" dirty="0" smtClean="0"/>
              <a:t>Why do they vary? What do they </a:t>
            </a:r>
            <a:r>
              <a:rPr lang="en-US" smtClean="0"/>
              <a:t>influence?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Difficulties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70982"/>
          </a:xfrm>
        </p:spPr>
        <p:txBody>
          <a:bodyPr>
            <a:normAutofit/>
          </a:bodyPr>
          <a:lstStyle/>
          <a:p>
            <a:r>
              <a:rPr lang="en-US" dirty="0" smtClean="0"/>
              <a:t>Out of order packets</a:t>
            </a:r>
          </a:p>
          <a:p>
            <a:pPr lvl="1"/>
            <a:r>
              <a:rPr lang="en-US" dirty="0" smtClean="0"/>
              <a:t>Not only because of drops/retransmissions</a:t>
            </a:r>
          </a:p>
          <a:p>
            <a:pPr lvl="1"/>
            <a:r>
              <a:rPr lang="en-US" dirty="0" smtClean="0"/>
              <a:t>Can get very old packets (up to 120s), must not get confused</a:t>
            </a:r>
          </a:p>
          <a:p>
            <a:r>
              <a:rPr lang="en-US" dirty="0" smtClean="0"/>
              <a:t>Unknown resources at other end</a:t>
            </a:r>
          </a:p>
          <a:p>
            <a:pPr lvl="1"/>
            <a:r>
              <a:rPr lang="en-US" dirty="0" smtClean="0"/>
              <a:t>Must be able to discover receiver buffer: flow control</a:t>
            </a:r>
          </a:p>
          <a:p>
            <a:r>
              <a:rPr lang="en-US" dirty="0" smtClean="0"/>
              <a:t>Unknown resources in the network</a:t>
            </a:r>
          </a:p>
          <a:p>
            <a:pPr lvl="1"/>
            <a:r>
              <a:rPr lang="en-US" dirty="0" smtClean="0"/>
              <a:t>Should not overload the network</a:t>
            </a:r>
          </a:p>
          <a:p>
            <a:pPr lvl="1"/>
            <a:r>
              <a:rPr lang="en-US" dirty="0" smtClean="0"/>
              <a:t>But should use as much as safely possible</a:t>
            </a:r>
          </a:p>
          <a:p>
            <a:pPr lvl="1"/>
            <a:r>
              <a:rPr lang="en-US" dirty="0" smtClean="0"/>
              <a:t>Congestion Control (next class)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– Transmission Control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151285"/>
            <a:ext cx="7569200" cy="270671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Service model: “reliable, connection oriented, full duplex byte stream”</a:t>
            </a:r>
          </a:p>
          <a:p>
            <a:pPr lvl="1"/>
            <a:r>
              <a:rPr lang="en-US" dirty="0" smtClean="0"/>
              <a:t>Endpoints: &lt;IP Address, Port&gt;</a:t>
            </a:r>
          </a:p>
          <a:p>
            <a:r>
              <a:rPr lang="en-US" dirty="0" smtClean="0"/>
              <a:t>Flow control</a:t>
            </a:r>
          </a:p>
          <a:p>
            <a:pPr lvl="1"/>
            <a:r>
              <a:rPr lang="en-US" dirty="0" smtClean="0"/>
              <a:t>If one end stops reading, writes at other eventually stop/fail</a:t>
            </a:r>
          </a:p>
          <a:p>
            <a:r>
              <a:rPr lang="en-US" dirty="0" smtClean="0"/>
              <a:t>Congestion control</a:t>
            </a:r>
          </a:p>
          <a:p>
            <a:pPr lvl="1"/>
            <a:r>
              <a:rPr lang="en-US" dirty="0" smtClean="0"/>
              <a:t>Keeps sender from overloading the </a:t>
            </a:r>
            <a:r>
              <a:rPr lang="en-US" dirty="0" smtClean="0"/>
              <a:t>network</a:t>
            </a:r>
            <a:endParaRPr lang="en-US" dirty="0" smtClean="0"/>
          </a:p>
        </p:txBody>
      </p:sp>
      <p:pic>
        <p:nvPicPr>
          <p:cNvPr id="4" name="Picture 3" descr="05x03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7682" y="1244901"/>
            <a:ext cx="4519696" cy="27005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191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Specification</a:t>
            </a:r>
          </a:p>
          <a:p>
            <a:pPr lvl="1"/>
            <a:r>
              <a:rPr lang="en-US" dirty="0" smtClean="0"/>
              <a:t>RFC 793 (1981), RFC 1222 (1989, some corrections), RFC 5681 (2009, congestion control), …</a:t>
            </a:r>
          </a:p>
          <a:p>
            <a:r>
              <a:rPr lang="en-US" dirty="0" smtClean="0"/>
              <a:t>Was born coupled with IP, later factored out</a:t>
            </a:r>
          </a:p>
          <a:p>
            <a:pPr lvl="1"/>
            <a:r>
              <a:rPr lang="en-US" dirty="0" smtClean="0"/>
              <a:t>We talked about this, don’t always need everything!</a:t>
            </a:r>
          </a:p>
          <a:p>
            <a:r>
              <a:rPr lang="en-US" dirty="0" smtClean="0"/>
              <a:t>End-to-end protocol</a:t>
            </a:r>
          </a:p>
          <a:p>
            <a:pPr lvl="1"/>
            <a:r>
              <a:rPr lang="en-US" dirty="0" smtClean="0"/>
              <a:t>Minimal assumptions on the network</a:t>
            </a:r>
          </a:p>
          <a:p>
            <a:pPr lvl="1"/>
            <a:r>
              <a:rPr lang="en-US" dirty="0" smtClean="0"/>
              <a:t>All mechanisms run on the end points</a:t>
            </a:r>
          </a:p>
          <a:p>
            <a:r>
              <a:rPr lang="en-US" dirty="0" smtClean="0"/>
              <a:t>Alternative idea:</a:t>
            </a:r>
          </a:p>
          <a:p>
            <a:pPr lvl="1"/>
            <a:r>
              <a:rPr lang="en-US" dirty="0" smtClean="0"/>
              <a:t>Provide reliability, flow control, etc, link-by-link</a:t>
            </a:r>
          </a:p>
          <a:p>
            <a:pPr lvl="1"/>
            <a:r>
              <a:rPr lang="en-US" dirty="0" smtClean="0"/>
              <a:t>Does it work?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not provide (*) on the network layer?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Cost</a:t>
            </a:r>
          </a:p>
          <a:p>
            <a:pPr lvl="1"/>
            <a:r>
              <a:rPr lang="en-US" dirty="0" smtClean="0"/>
              <a:t>These functionalities are not free: don’t burden those who don’t need them</a:t>
            </a:r>
          </a:p>
          <a:p>
            <a:r>
              <a:rPr lang="en-US" dirty="0" smtClean="0"/>
              <a:t>Conflicting</a:t>
            </a:r>
          </a:p>
          <a:p>
            <a:pPr lvl="1"/>
            <a:r>
              <a:rPr lang="en-US" dirty="0" smtClean="0"/>
              <a:t>Timeliness and in-order delivery, for example</a:t>
            </a:r>
          </a:p>
          <a:p>
            <a:r>
              <a:rPr lang="en-US" dirty="0" smtClean="0"/>
              <a:t>Insufficient</a:t>
            </a:r>
          </a:p>
          <a:p>
            <a:pPr lvl="1"/>
            <a:r>
              <a:rPr lang="en-US" dirty="0" smtClean="0"/>
              <a:t>Example: reliability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91821" y="5972198"/>
            <a:ext cx="5526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Minion Pro"/>
                <a:cs typeface="Minion Pro"/>
              </a:rPr>
              <a:t>* may be security, reliability, ordering guarantees, …</a:t>
            </a:r>
            <a:endParaRPr lang="en-US" sz="2000" dirty="0"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253944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End-to-end argument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0701" y="1509685"/>
            <a:ext cx="7942598" cy="4579902"/>
          </a:xfrm>
        </p:spPr>
        <p:txBody>
          <a:bodyPr>
            <a:normAutofit/>
          </a:bodyPr>
          <a:lstStyle/>
          <a:p>
            <a:r>
              <a:rPr lang="en-US" dirty="0" smtClean="0"/>
              <a:t>Functions placed at lower levels of a system may be redundant or of little value</a:t>
            </a:r>
          </a:p>
          <a:p>
            <a:pPr lvl="1"/>
            <a:r>
              <a:rPr lang="en-US" dirty="0" smtClean="0"/>
              <a:t>They may </a:t>
            </a:r>
            <a:r>
              <a:rPr lang="en-US" b="1" dirty="0" smtClean="0"/>
              <a:t>need</a:t>
            </a:r>
            <a:r>
              <a:rPr lang="en-US" dirty="0" smtClean="0"/>
              <a:t> to be performed at a higher layer anyway</a:t>
            </a:r>
          </a:p>
          <a:p>
            <a:r>
              <a:rPr lang="en-US" dirty="0" smtClean="0"/>
              <a:t>But they may be justified for performance reasons</a:t>
            </a:r>
          </a:p>
          <a:p>
            <a:pPr lvl="1"/>
            <a:r>
              <a:rPr lang="en-US" dirty="0" smtClean="0"/>
              <a:t>Or just because they provide </a:t>
            </a:r>
            <a:r>
              <a:rPr lang="en-US" i="1" dirty="0" smtClean="0"/>
              <a:t>most</a:t>
            </a:r>
            <a:r>
              <a:rPr lang="en-US" dirty="0" smtClean="0"/>
              <a:t> of what is needed</a:t>
            </a:r>
          </a:p>
          <a:p>
            <a:pPr lvl="1"/>
            <a:r>
              <a:rPr lang="en-US" dirty="0" smtClean="0"/>
              <a:t>Example: retransmissions</a:t>
            </a:r>
          </a:p>
          <a:p>
            <a:r>
              <a:rPr lang="en-US" dirty="0" smtClean="0"/>
              <a:t>Lesson: weigh the costs and benefits at each layer</a:t>
            </a:r>
          </a:p>
          <a:p>
            <a:pPr lvl="1"/>
            <a:r>
              <a:rPr lang="en-US" dirty="0" smtClean="0"/>
              <a:t>Also: the </a:t>
            </a:r>
            <a:r>
              <a:rPr lang="en-US" i="1" dirty="0" smtClean="0"/>
              <a:t>end</a:t>
            </a:r>
            <a:r>
              <a:rPr lang="en-US" dirty="0" smtClean="0"/>
              <a:t> also varies from case to case</a:t>
            </a:r>
          </a:p>
        </p:txBody>
      </p:sp>
    </p:spTree>
    <p:extLst>
      <p:ext uri="{BB962C8B-B14F-4D97-AF65-F5344CB8AC3E}">
        <p14:creationId xmlns:p14="http://schemas.microsoft.com/office/powerpoint/2010/main" val="7765370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403036" y="5116108"/>
            <a:ext cx="1860426" cy="595681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839874" y="3493627"/>
            <a:ext cx="1343758" cy="105542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05930" y="1828800"/>
            <a:ext cx="7357533" cy="5378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78707" y="3457850"/>
            <a:ext cx="3684757" cy="105542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05931" y="2366654"/>
            <a:ext cx="7357533" cy="10911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05931" y="5711790"/>
            <a:ext cx="7357533" cy="526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Header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3534" y="1717295"/>
            <a:ext cx="8669866" cy="399449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 0                   1                   2                   3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 0 1 2 3 4 5 6 7 8 9 0 1 2 3 4 5 6 7 8 9 0 1 2 3 4 5 6 7 8 9 0 1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   Source Port          |       Destination Port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                 Sequence Number                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             Acknowledgment Number              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Data |           |U|A|P|R|S|F|                       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Offset| Reserved  |R|C|S|S|Y|I|            Window     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|           |G|K|H|T|N|N|                       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    Checksum            |         Urgent Pointer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             Options                    |    Padding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|                             data                              |  </a:t>
            </a:r>
          </a:p>
          <a:p>
            <a:pPr>
              <a:buNone/>
            </a:pPr>
            <a:r>
              <a:rPr lang="en-US" sz="1500" dirty="0" smtClean="0">
                <a:latin typeface="Courier New"/>
                <a:cs typeface="Courier New"/>
              </a:rPr>
              <a:t>+-+-+-+-+-+-+-+-+-+-+-+-+-+-+-+-+-+-+-+-+-+-+-+-+-+-+-+-+-+-+-+-+</a:t>
            </a:r>
            <a:endParaRPr lang="en-US" sz="1500" dirty="0">
              <a:latin typeface="Courier New"/>
              <a:cs typeface="Courier New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Header Fields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5949"/>
          </a:xfrm>
        </p:spPr>
        <p:txBody>
          <a:bodyPr/>
          <a:lstStyle/>
          <a:p>
            <a:r>
              <a:rPr lang="en-US" dirty="0" smtClean="0"/>
              <a:t>Ports: multiplexing</a:t>
            </a:r>
          </a:p>
          <a:p>
            <a:r>
              <a:rPr lang="en-US" dirty="0" smtClean="0"/>
              <a:t>Sequence number</a:t>
            </a:r>
          </a:p>
          <a:p>
            <a:pPr lvl="1"/>
            <a:r>
              <a:rPr lang="en-US" dirty="0" smtClean="0"/>
              <a:t>Correspond to </a:t>
            </a:r>
            <a:r>
              <a:rPr lang="en-US" i="1" dirty="0" smtClean="0"/>
              <a:t>bytes</a:t>
            </a:r>
            <a:r>
              <a:rPr lang="en-US" dirty="0" smtClean="0"/>
              <a:t>, not packets!</a:t>
            </a:r>
          </a:p>
          <a:p>
            <a:r>
              <a:rPr lang="en-US" dirty="0" smtClean="0"/>
              <a:t>Acknowledgment Number</a:t>
            </a:r>
          </a:p>
          <a:p>
            <a:pPr lvl="1"/>
            <a:r>
              <a:rPr lang="en-US" dirty="0" smtClean="0"/>
              <a:t>Next expected sequence number</a:t>
            </a:r>
          </a:p>
          <a:p>
            <a:r>
              <a:rPr lang="en-US" dirty="0" smtClean="0"/>
              <a:t>Window: willing to receive</a:t>
            </a:r>
          </a:p>
          <a:p>
            <a:pPr lvl="1"/>
            <a:r>
              <a:rPr lang="en-US" dirty="0" smtClean="0"/>
              <a:t>Lets receiver limit SWS (even to 0) for flow control</a:t>
            </a:r>
          </a:p>
          <a:p>
            <a:r>
              <a:rPr lang="en-US" dirty="0" smtClean="0"/>
              <a:t>Data Offset: # of 4 byte header + option bytes</a:t>
            </a:r>
          </a:p>
          <a:p>
            <a:r>
              <a:rPr lang="en-US" dirty="0" smtClean="0"/>
              <a:t>Flags, Checksum, Urgent Pointer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Header Flags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79733"/>
          </a:xfrm>
        </p:spPr>
        <p:txBody>
          <a:bodyPr/>
          <a:lstStyle/>
          <a:p>
            <a:r>
              <a:rPr lang="en-US" dirty="0" smtClean="0"/>
              <a:t>URG: whether there is urgent data </a:t>
            </a:r>
          </a:p>
          <a:p>
            <a:r>
              <a:rPr lang="en-US" dirty="0" smtClean="0"/>
              <a:t>ACK: </a:t>
            </a:r>
            <a:r>
              <a:rPr lang="en-US" dirty="0" err="1" smtClean="0"/>
              <a:t>ack</a:t>
            </a:r>
            <a:r>
              <a:rPr lang="en-US" dirty="0" smtClean="0"/>
              <a:t> no. valid (all but first segment)</a:t>
            </a:r>
          </a:p>
          <a:p>
            <a:r>
              <a:rPr lang="en-US" dirty="0" smtClean="0"/>
              <a:t>PSH: push data to the application immediately</a:t>
            </a:r>
          </a:p>
          <a:p>
            <a:r>
              <a:rPr lang="en-US" dirty="0" smtClean="0"/>
              <a:t>RST: reset connection</a:t>
            </a:r>
          </a:p>
          <a:p>
            <a:r>
              <a:rPr lang="en-US" dirty="0" smtClean="0"/>
              <a:t>SYN: synchronize, establishes connection</a:t>
            </a:r>
          </a:p>
          <a:p>
            <a:r>
              <a:rPr lang="en-US" dirty="0" smtClean="0"/>
              <a:t>FIN: close connection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Establishing a Connection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667137"/>
            <a:ext cx="7569200" cy="3094709"/>
          </a:xfrm>
        </p:spPr>
        <p:txBody>
          <a:bodyPr/>
          <a:lstStyle/>
          <a:p>
            <a:r>
              <a:rPr lang="en-US" dirty="0" smtClean="0"/>
              <a:t>Three-way handshake</a:t>
            </a:r>
          </a:p>
          <a:p>
            <a:pPr lvl="1"/>
            <a:r>
              <a:rPr lang="en-US" dirty="0" smtClean="0"/>
              <a:t>Two sides agree on respective initial sequence </a:t>
            </a:r>
            <a:r>
              <a:rPr lang="en-US" dirty="0" err="1" smtClean="0"/>
              <a:t>nums</a:t>
            </a:r>
            <a:endParaRPr lang="en-US" dirty="0" smtClean="0"/>
          </a:p>
          <a:p>
            <a:r>
              <a:rPr lang="en-US" dirty="0" smtClean="0"/>
              <a:t>If no one is listening on port: server sends RST</a:t>
            </a:r>
          </a:p>
          <a:p>
            <a:r>
              <a:rPr lang="en-US" dirty="0" smtClean="0"/>
              <a:t>If server is overloaded: ignore SYN</a:t>
            </a:r>
          </a:p>
          <a:p>
            <a:r>
              <a:rPr lang="en-US" dirty="0" smtClean="0"/>
              <a:t>If no SYN-ACK: retry, timeout</a:t>
            </a:r>
          </a:p>
        </p:txBody>
      </p:sp>
      <p:pic>
        <p:nvPicPr>
          <p:cNvPr id="4" name="Picture 3" descr="05x06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1482" y="1131482"/>
            <a:ext cx="4228231" cy="2803985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6664646" y="1597843"/>
            <a:ext cx="1691954" cy="924434"/>
          </a:xfrm>
          <a:prstGeom prst="wedgeRoundRectCallout">
            <a:avLst>
              <a:gd name="adj1" fmla="val -81045"/>
              <a:gd name="adj2" fmla="val -3184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Listen, Accept…</a:t>
            </a:r>
            <a:endParaRPr lang="en-US" sz="2400" dirty="0"/>
          </a:p>
        </p:txBody>
      </p:sp>
      <p:sp>
        <p:nvSpPr>
          <p:cNvPr id="7" name="Rounded Rectangular Callout 6"/>
          <p:cNvSpPr/>
          <p:nvPr/>
        </p:nvSpPr>
        <p:spPr>
          <a:xfrm>
            <a:off x="6849713" y="3194957"/>
            <a:ext cx="1771134" cy="944360"/>
          </a:xfrm>
          <a:prstGeom prst="wedgeRoundRectCallout">
            <a:avLst>
              <a:gd name="adj1" fmla="val -91522"/>
              <a:gd name="adj2" fmla="val 1482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Accept returns</a:t>
            </a:r>
            <a:endParaRPr lang="en-US" sz="2400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1200975" y="1597843"/>
            <a:ext cx="1691954" cy="691884"/>
          </a:xfrm>
          <a:prstGeom prst="wedgeRoundRectCallout">
            <a:avLst>
              <a:gd name="adj1" fmla="val 72234"/>
              <a:gd name="adj2" fmla="val -2667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Connect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Connection Termination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2050125"/>
          </a:xfrm>
        </p:spPr>
        <p:txBody>
          <a:bodyPr/>
          <a:lstStyle/>
          <a:p>
            <a:r>
              <a:rPr lang="en-US" dirty="0" smtClean="0"/>
              <a:t>FIN bit says no more data to send</a:t>
            </a:r>
          </a:p>
          <a:p>
            <a:pPr lvl="1"/>
            <a:r>
              <a:rPr lang="en-US" dirty="0" smtClean="0"/>
              <a:t>Caused by close or shutdown</a:t>
            </a:r>
          </a:p>
          <a:p>
            <a:pPr lvl="1"/>
            <a:r>
              <a:rPr lang="en-US" dirty="0" smtClean="0"/>
              <a:t>Both sides must send FIN to close a connection</a:t>
            </a:r>
          </a:p>
          <a:p>
            <a:r>
              <a:rPr lang="en-US" dirty="0" smtClean="0"/>
              <a:t>Typical close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225077" y="3423874"/>
            <a:ext cx="4250268" cy="2994853"/>
            <a:chOff x="1419777" y="1192580"/>
            <a:chExt cx="5390525" cy="3798309"/>
          </a:xfrm>
        </p:grpSpPr>
        <p:cxnSp>
          <p:nvCxnSpPr>
            <p:cNvPr id="5" name="Straight Arrow Connector 4"/>
            <p:cNvCxnSpPr/>
            <p:nvPr/>
          </p:nvCxnSpPr>
          <p:spPr>
            <a:xfrm rot="5400000">
              <a:off x="1211193" y="3178625"/>
              <a:ext cx="3622939" cy="1588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rot="5400000">
              <a:off x="3392836" y="3177434"/>
              <a:ext cx="3623733" cy="3177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>
              <a:off x="3023456" y="1520350"/>
              <a:ext cx="2181248" cy="501049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rot="10800000" flipV="1">
              <a:off x="3023458" y="2021398"/>
              <a:ext cx="2181245" cy="393547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rot="10800000" flipV="1">
              <a:off x="3021868" y="2915994"/>
              <a:ext cx="2181245" cy="393547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3021865" y="3309542"/>
              <a:ext cx="2181248" cy="501049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 rot="840763">
              <a:off x="3758421" y="1384797"/>
              <a:ext cx="707456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FIN</a:t>
              </a:r>
              <a:endParaRPr lang="en-US" sz="1400" dirty="0"/>
            </a:p>
          </p:txBody>
        </p:sp>
        <p:sp>
          <p:nvSpPr>
            <p:cNvPr id="12" name="TextBox 11"/>
            <p:cNvSpPr txBox="1"/>
            <p:nvPr/>
          </p:nvSpPr>
          <p:spPr>
            <a:xfrm rot="840763">
              <a:off x="3714946" y="3615416"/>
              <a:ext cx="794404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ACK</a:t>
              </a:r>
              <a:endParaRPr lang="en-US" sz="1400" dirty="0"/>
            </a:p>
          </p:txBody>
        </p:sp>
        <p:sp>
          <p:nvSpPr>
            <p:cNvPr id="13" name="TextBox 12"/>
            <p:cNvSpPr txBox="1"/>
            <p:nvPr/>
          </p:nvSpPr>
          <p:spPr>
            <a:xfrm rot="20810287">
              <a:off x="3710958" y="2719126"/>
              <a:ext cx="742565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FIN</a:t>
              </a:r>
              <a:endParaRPr lang="en-US" sz="1400" dirty="0"/>
            </a:p>
          </p:txBody>
        </p:sp>
        <p:sp>
          <p:nvSpPr>
            <p:cNvPr id="14" name="TextBox 13"/>
            <p:cNvSpPr txBox="1"/>
            <p:nvPr/>
          </p:nvSpPr>
          <p:spPr>
            <a:xfrm rot="20810287">
              <a:off x="3646079" y="1822836"/>
              <a:ext cx="874161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ACK</a:t>
              </a:r>
              <a:endParaRPr lang="en-US" sz="14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264029" y="1192580"/>
              <a:ext cx="733244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i="1" dirty="0" smtClean="0"/>
                <a:t>Close</a:t>
              </a:r>
              <a:endParaRPr lang="en-US" sz="1400" i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206291" y="2546662"/>
              <a:ext cx="733244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i="1" dirty="0" smtClean="0"/>
                <a:t>Close</a:t>
              </a:r>
              <a:endParaRPr lang="en-US" sz="1400" i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419777" y="1454584"/>
              <a:ext cx="1551974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FIN_WAIT_1</a:t>
              </a:r>
              <a:endParaRPr lang="en-US" sz="14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267586" y="1892199"/>
              <a:ext cx="1542716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CLOSE_WAIT</a:t>
              </a:r>
              <a:endParaRPr lang="en-US" sz="14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419777" y="2329814"/>
              <a:ext cx="1493090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FIN_WAIT_2</a:t>
              </a:r>
              <a:endParaRPr lang="en-US" sz="14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260149" y="2815770"/>
              <a:ext cx="1397558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LAST_ACK</a:t>
              </a:r>
              <a:endParaRPr lang="en-US" sz="14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419778" y="3150801"/>
              <a:ext cx="1488018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TIME_WAIT</a:t>
              </a:r>
              <a:endParaRPr lang="en-US" sz="14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763397" y="4317452"/>
              <a:ext cx="1149472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CLOSED</a:t>
              </a:r>
              <a:endParaRPr lang="en-US" sz="14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267585" y="3688172"/>
              <a:ext cx="1114650" cy="3903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CLOSED</a:t>
              </a:r>
              <a:endParaRPr lang="en-US" sz="1400" dirty="0"/>
            </a:p>
          </p:txBody>
        </p:sp>
        <p:sp>
          <p:nvSpPr>
            <p:cNvPr id="24" name="TextBox 23"/>
            <p:cNvSpPr txBox="1"/>
            <p:nvPr/>
          </p:nvSpPr>
          <p:spPr>
            <a:xfrm rot="16200000">
              <a:off x="3838544" y="2255169"/>
              <a:ext cx="344038" cy="6635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…</a:t>
              </a:r>
              <a:endParaRPr lang="en-US" sz="1400" dirty="0"/>
            </a:p>
          </p:txBody>
        </p:sp>
        <p:sp>
          <p:nvSpPr>
            <p:cNvPr id="25" name="TextBox 24"/>
            <p:cNvSpPr txBox="1"/>
            <p:nvPr/>
          </p:nvSpPr>
          <p:spPr>
            <a:xfrm rot="16200000">
              <a:off x="2355691" y="3726074"/>
              <a:ext cx="792404" cy="3903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2MSL</a:t>
              </a:r>
              <a:endParaRPr lang="en-US" sz="1400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1707799" y="4495800"/>
            <a:ext cx="3429000" cy="2152481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994114" y="2316742"/>
            <a:ext cx="1028180" cy="3174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098013" y="3163457"/>
            <a:ext cx="1028180" cy="3174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865044" y="3163457"/>
            <a:ext cx="1028180" cy="3174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994114" y="6115549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160725" y="5476913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994114" y="5476913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60725" y="4733218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865044" y="5476913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865044" y="4733218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994114" y="4036563"/>
            <a:ext cx="1028180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i="1" dirty="0" smtClean="0"/>
              <a:t>Summary</a:t>
            </a:r>
            <a:r>
              <a:rPr lang="en-US" dirty="0" smtClean="0"/>
              <a:t> of TCP States</a:t>
            </a:r>
            <a:endParaRPr lang="en-US" dirty="0"/>
          </a:p>
        </p:txBody>
      </p:sp>
      <p:pic>
        <p:nvPicPr>
          <p:cNvPr id="4" name="Picture 3" descr="05x07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044" y="1254601"/>
            <a:ext cx="5680149" cy="5178431"/>
          </a:xfrm>
          <a:prstGeom prst="rect">
            <a:avLst/>
          </a:prstGeom>
        </p:spPr>
      </p:pic>
      <p:sp>
        <p:nvSpPr>
          <p:cNvPr id="17" name="Right Brace 16"/>
          <p:cNvSpPr/>
          <p:nvPr/>
        </p:nvSpPr>
        <p:spPr>
          <a:xfrm>
            <a:off x="7545193" y="1254601"/>
            <a:ext cx="235165" cy="2571297"/>
          </a:xfrm>
          <a:prstGeom prst="rightBrace">
            <a:avLst/>
          </a:prstGeom>
          <a:ln w="127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5843437" y="4495800"/>
            <a:ext cx="1701756" cy="2152481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7545193" y="4552531"/>
            <a:ext cx="1782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Passive close:</a:t>
            </a:r>
          </a:p>
          <a:p>
            <a:r>
              <a:rPr lang="en-US" dirty="0" smtClean="0"/>
              <a:t>Can still send!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32566" y="4915337"/>
            <a:ext cx="16433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Active close:</a:t>
            </a:r>
          </a:p>
          <a:p>
            <a:pPr algn="r"/>
            <a:r>
              <a:rPr lang="en-US" dirty="0" smtClean="0"/>
              <a:t>Can still receive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 rot="16200000">
            <a:off x="6647997" y="2324205"/>
            <a:ext cx="263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Connection Establishment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453220" y="1525897"/>
            <a:ext cx="517979" cy="3174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991792" y="1509185"/>
            <a:ext cx="1679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Unsynchronized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453220" y="2047629"/>
            <a:ext cx="517979" cy="3174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991792" y="2030917"/>
            <a:ext cx="1427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Synchronized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TIME_WAIT</a:t>
            </a:r>
            <a:endParaRPr lang="en-US" dirty="0"/>
          </a:p>
        </p:txBody>
      </p:sp>
      <p:sp>
        <p:nvSpPr>
          <p:cNvPr id="34" name="Text Placeholder 33"/>
          <p:cNvSpPr>
            <a:spLocks noGrp="1"/>
          </p:cNvSpPr>
          <p:nvPr>
            <p:ph type="body" idx="4294967295"/>
          </p:nvPr>
        </p:nvSpPr>
        <p:spPr>
          <a:xfrm>
            <a:off x="326412" y="1509685"/>
            <a:ext cx="8491176" cy="5037502"/>
          </a:xfrm>
        </p:spPr>
        <p:txBody>
          <a:bodyPr>
            <a:normAutofit/>
          </a:bodyPr>
          <a:lstStyle/>
          <a:p>
            <a:r>
              <a:rPr lang="en-US" dirty="0" smtClean="0"/>
              <a:t>Why do you have to wait for 2MSL in TIME_WAIT?</a:t>
            </a:r>
          </a:p>
          <a:p>
            <a:pPr lvl="1"/>
            <a:r>
              <a:rPr lang="en-US" dirty="0" smtClean="0"/>
              <a:t>What if last </a:t>
            </a:r>
            <a:r>
              <a:rPr lang="en-US" dirty="0" err="1" smtClean="0"/>
              <a:t>ack</a:t>
            </a:r>
            <a:r>
              <a:rPr lang="en-US" dirty="0" smtClean="0"/>
              <a:t> is severely delayed, AND</a:t>
            </a:r>
          </a:p>
          <a:p>
            <a:pPr lvl="1"/>
            <a:r>
              <a:rPr lang="en-US" dirty="0" smtClean="0"/>
              <a:t>Same port pair is immediately reused for a new connection?</a:t>
            </a:r>
          </a:p>
          <a:p>
            <a:r>
              <a:rPr lang="en-US" dirty="0" smtClean="0"/>
              <a:t>Solution: active closer goes into TIME_WAIT</a:t>
            </a:r>
          </a:p>
          <a:p>
            <a:pPr lvl="1"/>
            <a:r>
              <a:rPr lang="en-US" dirty="0" smtClean="0"/>
              <a:t>Waits for 2MSL (Maximum Segment Lifetime)</a:t>
            </a:r>
          </a:p>
          <a:p>
            <a:r>
              <a:rPr lang="en-US" dirty="0" smtClean="0"/>
              <a:t>Can be problematic for active servers</a:t>
            </a:r>
          </a:p>
          <a:p>
            <a:pPr lvl="1"/>
            <a:r>
              <a:rPr lang="en-US" dirty="0" smtClean="0"/>
              <a:t>OS has too many sockets in TIME_WAIT, can accept less connections</a:t>
            </a:r>
          </a:p>
          <a:p>
            <a:pPr lvl="2"/>
            <a:r>
              <a:rPr lang="en-US" dirty="0" smtClean="0"/>
              <a:t>Hack: send RST and delete socket, SO_LINGER = 0</a:t>
            </a:r>
          </a:p>
          <a:p>
            <a:pPr lvl="1"/>
            <a:r>
              <a:rPr lang="en-US" dirty="0" smtClean="0"/>
              <a:t>OS won’t let you re-start server because port in use</a:t>
            </a:r>
          </a:p>
          <a:p>
            <a:pPr lvl="2"/>
            <a:r>
              <a:rPr lang="en-US" dirty="0" smtClean="0"/>
              <a:t>SO_REUSEADDR lets you rebind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Sending data over TCP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100121"/>
      </p:ext>
    </p:extLst>
  </p:cSld>
  <p:clrMapOvr>
    <a:masterClrMapping/>
  </p:clrMapOvr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26798</TotalTime>
  <Words>1872</Words>
  <Application>Microsoft Macintosh PowerPoint</Application>
  <PresentationFormat>On-screen Show (4:3)</PresentationFormat>
  <Paragraphs>209</Paragraphs>
  <Slides>22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cs168</vt:lpstr>
      <vt:lpstr>CSCI-1680 Transport Layer I </vt:lpstr>
      <vt:lpstr>Today</vt:lpstr>
      <vt:lpstr>Transport Layer</vt:lpstr>
      <vt:lpstr>UDP – User Datagram Protocol</vt:lpstr>
      <vt:lpstr>UDP Header</vt:lpstr>
      <vt:lpstr>UDP Checksum</vt:lpstr>
      <vt:lpstr>Pseudo Header</vt:lpstr>
      <vt:lpstr>Next Problem: Reliability</vt:lpstr>
      <vt:lpstr>Transport Layer Reliability</vt:lpstr>
      <vt:lpstr>Extra Difficulties (cont.)</vt:lpstr>
      <vt:lpstr>TCP – Transmission Control Protocol</vt:lpstr>
      <vt:lpstr>TCP</vt:lpstr>
      <vt:lpstr>Why not provide (*) on the network layer?</vt:lpstr>
      <vt:lpstr>End-to-end argument</vt:lpstr>
      <vt:lpstr>TCP Header</vt:lpstr>
      <vt:lpstr>Header Fields</vt:lpstr>
      <vt:lpstr>Header Flags</vt:lpstr>
      <vt:lpstr>Establishing a Connection</vt:lpstr>
      <vt:lpstr>Connection Termination</vt:lpstr>
      <vt:lpstr>Summary of TCP States</vt:lpstr>
      <vt:lpstr>TIME_WAIT</vt:lpstr>
      <vt:lpstr>Next class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70</cp:revision>
  <dcterms:created xsi:type="dcterms:W3CDTF">2011-03-12T01:38:43Z</dcterms:created>
  <dcterms:modified xsi:type="dcterms:W3CDTF">2012-03-21T14:19:29Z</dcterms:modified>
</cp:coreProperties>
</file>