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8" r:id="rId4"/>
    <p:sldId id="324" r:id="rId5"/>
    <p:sldId id="330" r:id="rId6"/>
    <p:sldId id="331" r:id="rId7"/>
    <p:sldId id="322" r:id="rId8"/>
    <p:sldId id="334" r:id="rId9"/>
    <p:sldId id="335" r:id="rId10"/>
    <p:sldId id="321" r:id="rId11"/>
    <p:sldId id="336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64" r:id="rId20"/>
    <p:sldId id="366" r:id="rId21"/>
    <p:sldId id="367" r:id="rId22"/>
    <p:sldId id="338" r:id="rId23"/>
    <p:sldId id="339" r:id="rId24"/>
    <p:sldId id="373" r:id="rId25"/>
    <p:sldId id="368" r:id="rId26"/>
    <p:sldId id="369" r:id="rId27"/>
    <p:sldId id="370" r:id="rId28"/>
    <p:sldId id="371" r:id="rId29"/>
    <p:sldId id="372" r:id="rId30"/>
    <p:sldId id="332" r:id="rId31"/>
    <p:sldId id="333" r:id="rId32"/>
    <p:sldId id="374" r:id="rId33"/>
    <p:sldId id="375" r:id="rId34"/>
    <p:sldId id="376" r:id="rId35"/>
    <p:sldId id="377" r:id="rId36"/>
    <p:sldId id="379" r:id="rId37"/>
    <p:sldId id="378" r:id="rId38"/>
    <p:sldId id="341" r:id="rId39"/>
    <p:sldId id="380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76" d="100"/>
          <a:sy n="76" d="100"/>
        </p:scale>
        <p:origin x="-12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37E1C-DEF5-6C41-ACCE-991DB61A1D66}" type="slidenum">
              <a:rPr lang="en-US"/>
              <a:pPr/>
              <a:t>12</a:t>
            </a:fld>
            <a:endParaRPr lang="en-US"/>
          </a:p>
        </p:txBody>
      </p:sp>
      <p:sp>
        <p:nvSpPr>
          <p:cNvPr id="161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DCA3D-A524-974B-AD87-0A289F10C935}" type="slidenum">
              <a:rPr lang="en-US"/>
              <a:pPr/>
              <a:t>13</a:t>
            </a:fld>
            <a:endParaRPr lang="en-US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77FA5-8018-7049-914A-CC1506A92EE9}" type="slidenum">
              <a:rPr lang="en-US"/>
              <a:pPr/>
              <a:t>14</a:t>
            </a:fld>
            <a:endParaRPr lang="en-US"/>
          </a:p>
        </p:txBody>
      </p:sp>
      <p:sp>
        <p:nvSpPr>
          <p:cNvPr id="161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80158282-74D9-FD44-A241-E095C3F47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84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B77AEAB2-03B2-E543-A5A3-9E5FC4B17C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1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6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8" Type="http://schemas.openxmlformats.org/officeDocument/2006/relationships/oleObject" Target="../embeddings/oleObject4.bin"/><Relationship Id="rId9" Type="http://schemas.openxmlformats.org/officeDocument/2006/relationships/oleObject" Target="../embeddings/oleObject5.bin"/><Relationship Id="rId10" Type="http://schemas.openxmlformats.org/officeDocument/2006/relationships/oleObject" Target="../embeddings/oleObject6.bin"/><Relationship Id="rId11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9.bin"/><Relationship Id="rId6" Type="http://schemas.openxmlformats.org/officeDocument/2006/relationships/oleObject" Target="../embeddings/oleObject10.bin"/><Relationship Id="rId7" Type="http://schemas.openxmlformats.org/officeDocument/2006/relationships/image" Target="../media/image7.png"/><Relationship Id="rId8" Type="http://schemas.openxmlformats.org/officeDocument/2006/relationships/oleObject" Target="../embeddings/oleObject11.bin"/><Relationship Id="rId9" Type="http://schemas.openxmlformats.org/officeDocument/2006/relationships/oleObject" Target="../embeddings/oleObject12.bin"/><Relationship Id="rId10" Type="http://schemas.openxmlformats.org/officeDocument/2006/relationships/oleObject" Target="../embeddings/oleObject13.bin"/><Relationship Id="rId11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IzLPKuAOe50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ell.com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16.bin"/><Relationship Id="rId6" Type="http://schemas.openxmlformats.org/officeDocument/2006/relationships/oleObject" Target="../embeddings/oleObject17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Inter-domain Routing </a:t>
            </a:r>
            <a:r>
              <a:rPr lang="en-US" dirty="0" smtClean="0"/>
              <a:t>– Policy and Security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Jennifer Rexford,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2 is out</a:t>
            </a:r>
          </a:p>
          <a:p>
            <a:r>
              <a:rPr lang="en-US" dirty="0" smtClean="0"/>
              <a:t>Rodrigo’s </a:t>
            </a:r>
            <a:r>
              <a:rPr lang="en-US" dirty="0"/>
              <a:t>o</a:t>
            </a:r>
            <a:r>
              <a:rPr lang="en-US" dirty="0" smtClean="0"/>
              <a:t>ffice hours: </a:t>
            </a:r>
          </a:p>
          <a:p>
            <a:pPr lvl="1"/>
            <a:r>
              <a:rPr lang="en-US" dirty="0" smtClean="0"/>
              <a:t>Monday 1-3 (or by appointment)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BGP Continued</a:t>
            </a:r>
          </a:p>
          <a:p>
            <a:pPr lvl="1"/>
            <a:r>
              <a:rPr lang="en-US" dirty="0" smtClean="0"/>
              <a:t>Policy routing, instability, </a:t>
            </a:r>
            <a:r>
              <a:rPr lang="en-US" dirty="0" smtClean="0"/>
              <a:t>vulnerabilities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7393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More specific prefix</a:t>
            </a:r>
          </a:p>
          <a:p>
            <a:r>
              <a:rPr lang="en-US" dirty="0" smtClean="0"/>
              <a:t>Next-hop reachable?</a:t>
            </a:r>
          </a:p>
          <a:p>
            <a:r>
              <a:rPr lang="en-US" dirty="0" smtClean="0"/>
              <a:t>Prefer highest weight</a:t>
            </a:r>
          </a:p>
          <a:p>
            <a:pPr lvl="1"/>
            <a:r>
              <a:rPr lang="en-US" dirty="0" smtClean="0"/>
              <a:t>Computed using some AS-specific local policy</a:t>
            </a:r>
          </a:p>
          <a:p>
            <a:r>
              <a:rPr lang="en-US" dirty="0" smtClean="0"/>
              <a:t>Prefer highest local-</a:t>
            </a:r>
            <a:r>
              <a:rPr lang="en-US" dirty="0" err="1" smtClean="0"/>
              <a:t>pref</a:t>
            </a:r>
            <a:endParaRPr lang="en-US" dirty="0" smtClean="0"/>
          </a:p>
          <a:p>
            <a:r>
              <a:rPr lang="en-US" dirty="0" smtClean="0"/>
              <a:t>Prefer locally originated routes</a:t>
            </a:r>
          </a:p>
          <a:p>
            <a:r>
              <a:rPr lang="en-US" dirty="0" smtClean="0"/>
              <a:t>Prefer routes with shortest AS path length</a:t>
            </a:r>
          </a:p>
          <a:p>
            <a:r>
              <a:rPr lang="en-US" dirty="0" smtClean="0"/>
              <a:t>Prefer </a:t>
            </a:r>
            <a:r>
              <a:rPr lang="en-US" dirty="0" err="1" smtClean="0"/>
              <a:t>eBGP</a:t>
            </a:r>
            <a:r>
              <a:rPr lang="en-US" dirty="0" smtClean="0"/>
              <a:t> over </a:t>
            </a:r>
            <a:r>
              <a:rPr lang="en-US" dirty="0" err="1" smtClean="0"/>
              <a:t>iBGP</a:t>
            </a:r>
            <a:endParaRPr lang="en-US" dirty="0" smtClean="0"/>
          </a:p>
          <a:p>
            <a:r>
              <a:rPr lang="en-US" dirty="0" smtClean="0"/>
              <a:t>Prefer routes with lowest cost to egress point</a:t>
            </a:r>
          </a:p>
          <a:p>
            <a:pPr lvl="1"/>
            <a:r>
              <a:rPr lang="en-US" dirty="0" smtClean="0"/>
              <a:t>Hot-potato routing</a:t>
            </a:r>
          </a:p>
          <a:p>
            <a:r>
              <a:rPr lang="en-US" dirty="0" smtClean="0"/>
              <a:t>Tie-breaking rules</a:t>
            </a:r>
          </a:p>
          <a:p>
            <a:pPr lvl="1"/>
            <a:r>
              <a:rPr lang="en-US" dirty="0" smtClean="0"/>
              <a:t>E.g., oldest route, lowest router-id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Customer/Provider 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3721"/>
          </a:xfrm>
        </p:spPr>
        <p:txBody>
          <a:bodyPr>
            <a:normAutofit/>
          </a:bodyPr>
          <a:lstStyle/>
          <a:p>
            <a:r>
              <a:rPr lang="en-US" dirty="0" smtClean="0"/>
              <a:t>Customer pays for connectivity</a:t>
            </a:r>
          </a:p>
          <a:p>
            <a:pPr lvl="1"/>
            <a:r>
              <a:rPr lang="en-US" dirty="0" smtClean="0"/>
              <a:t>E.g. Brown contracts with OSHEAN</a:t>
            </a:r>
          </a:p>
          <a:p>
            <a:pPr lvl="1"/>
            <a:r>
              <a:rPr lang="en-US" dirty="0" smtClean="0"/>
              <a:t>Customer is stub, provider is a transit</a:t>
            </a:r>
          </a:p>
          <a:p>
            <a:r>
              <a:rPr lang="en-US" dirty="0" smtClean="0"/>
              <a:t>Many customers are multi-homed</a:t>
            </a:r>
          </a:p>
          <a:p>
            <a:pPr lvl="1"/>
            <a:r>
              <a:rPr lang="en-US" dirty="0" smtClean="0"/>
              <a:t>E.g., OSHEAN connects to Level3, Cogent</a:t>
            </a:r>
          </a:p>
          <a:p>
            <a:r>
              <a:rPr lang="en-US" dirty="0" smtClean="0"/>
              <a:t>Typical policies: </a:t>
            </a:r>
          </a:p>
          <a:p>
            <a:pPr lvl="1"/>
            <a:r>
              <a:rPr lang="en-US" dirty="0" smtClean="0"/>
              <a:t>Provider tells all neighbors how to reach customer</a:t>
            </a:r>
          </a:p>
          <a:p>
            <a:pPr lvl="1"/>
            <a:r>
              <a:rPr lang="en-US" dirty="0" smtClean="0"/>
              <a:t>Provider prefers routes from customers </a:t>
            </a:r>
            <a:r>
              <a:rPr lang="en-US" b="0" dirty="0" smtClean="0"/>
              <a:t>($$)</a:t>
            </a:r>
          </a:p>
          <a:p>
            <a:pPr lvl="1"/>
            <a:r>
              <a:rPr lang="en-US" dirty="0" smtClean="0"/>
              <a:t>Customer does not provide transit service</a:t>
            </a:r>
            <a:endParaRPr lang="en-US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90298"/>
          </a:xfrm>
        </p:spPr>
        <p:txBody>
          <a:bodyPr/>
          <a:lstStyle/>
          <a:p>
            <a:r>
              <a:rPr lang="en-US" dirty="0" err="1" smtClean="0"/>
              <a:t>ASs</a:t>
            </a:r>
            <a:r>
              <a:rPr lang="en-US" dirty="0" smtClean="0"/>
              <a:t> agree to exchange traffic for free</a:t>
            </a:r>
          </a:p>
          <a:p>
            <a:pPr lvl="1"/>
            <a:r>
              <a:rPr lang="en-US" dirty="0" smtClean="0"/>
              <a:t>Penalties/Renegotiate if imbalance</a:t>
            </a:r>
          </a:p>
          <a:p>
            <a:r>
              <a:rPr lang="en-US" dirty="0" smtClean="0"/>
              <a:t>Tier 1 ISPs have no default route: all peer with each other</a:t>
            </a:r>
          </a:p>
          <a:p>
            <a:r>
              <a:rPr lang="en-US" dirty="0" smtClean="0"/>
              <a:t>You are Tier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+ 1 if you have a default route to a Tier </a:t>
            </a:r>
            <a:r>
              <a:rPr lang="en-US" i="1" dirty="0" smtClean="0"/>
              <a:t>I</a:t>
            </a:r>
          </a:p>
          <a:p>
            <a:r>
              <a:rPr lang="en-US" dirty="0" smtClean="0"/>
              <a:t>Typical policies</a:t>
            </a:r>
          </a:p>
          <a:p>
            <a:pPr lvl="1"/>
            <a:r>
              <a:rPr lang="en-US" dirty="0" smtClean="0"/>
              <a:t>AS only exports customer routes to peer</a:t>
            </a:r>
          </a:p>
          <a:p>
            <a:pPr lvl="1"/>
            <a:r>
              <a:rPr lang="en-US" dirty="0" smtClean="0"/>
              <a:t>AS exports a peer’s routes only to its customers</a:t>
            </a:r>
          </a:p>
          <a:p>
            <a:pPr lvl="1"/>
            <a:r>
              <a:rPr lang="en-US" dirty="0" smtClean="0"/>
              <a:t>Goal: avoid being transit when no gain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Peering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3" y="1509685"/>
            <a:ext cx="8023234" cy="4824307"/>
          </a:xfrm>
        </p:spPr>
        <p:txBody>
          <a:bodyPr/>
          <a:lstStyle/>
          <a:p>
            <a:r>
              <a:rPr lang="en-US" dirty="0" smtClean="0"/>
              <a:t>Cogent vs. Level3 were peers</a:t>
            </a:r>
          </a:p>
          <a:p>
            <a:r>
              <a:rPr lang="en-US" dirty="0" smtClean="0"/>
              <a:t>In 2003, Level3 decided to start charging Cogent</a:t>
            </a:r>
          </a:p>
          <a:p>
            <a:r>
              <a:rPr lang="en-US" dirty="0" smtClean="0"/>
              <a:t>Cogent said no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Internet partition</a:t>
            </a:r>
            <a:r>
              <a:rPr lang="en-US" dirty="0" smtClean="0"/>
              <a:t>: </a:t>
            </a:r>
            <a:r>
              <a:rPr lang="en-US" dirty="0" err="1" smtClean="0"/>
              <a:t>Cogent’s</a:t>
            </a:r>
            <a:r>
              <a:rPr lang="en-US" dirty="0" smtClean="0"/>
              <a:t> customers couldn’t get to Level3’s customers and vice-versa</a:t>
            </a:r>
          </a:p>
          <a:p>
            <a:pPr lvl="1"/>
            <a:r>
              <a:rPr lang="en-US" dirty="0" smtClean="0"/>
              <a:t>Other ISPs were affected as well</a:t>
            </a:r>
          </a:p>
          <a:p>
            <a:r>
              <a:rPr lang="en-US" dirty="0" smtClean="0"/>
              <a:t>Took 3 weeks to reach an undisclosed agreement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“Shutting off” the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816392"/>
            <a:ext cx="7569200" cy="1985295"/>
          </a:xfrm>
        </p:spPr>
        <p:txBody>
          <a:bodyPr/>
          <a:lstStyle/>
          <a:p>
            <a:r>
              <a:rPr lang="en-US" dirty="0" smtClean="0"/>
              <a:t>Starting from Jan 27</a:t>
            </a:r>
            <a:r>
              <a:rPr lang="en-US" baseline="30000" dirty="0" smtClean="0"/>
              <a:t>th</a:t>
            </a:r>
            <a:r>
              <a:rPr lang="en-US" dirty="0" smtClean="0"/>
              <a:t>, 2011, Egypt was disconnected from the Internet</a:t>
            </a:r>
          </a:p>
          <a:p>
            <a:pPr lvl="1"/>
            <a:r>
              <a:rPr lang="en-US" dirty="0" smtClean="0"/>
              <a:t>2769/2903 networks withdrawn from BGP (95%)!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31" y="2564764"/>
            <a:ext cx="7447269" cy="3983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4268" y="6516514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RIPEStat</a:t>
            </a:r>
            <a:r>
              <a:rPr lang="en-US" dirty="0" smtClean="0"/>
              <a:t> - http://</a:t>
            </a:r>
            <a:r>
              <a:rPr lang="en-US" dirty="0" err="1" smtClean="0"/>
              <a:t>stat.ripe.net/egypt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Egypt Incident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" y="1367156"/>
            <a:ext cx="8905169" cy="3939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0306" y="6488668"/>
            <a:ext cx="502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BGPMon</a:t>
            </a:r>
            <a:r>
              <a:rPr lang="en-US" dirty="0" smtClean="0"/>
              <a:t> (http://</a:t>
            </a:r>
            <a:r>
              <a:rPr lang="en-US" dirty="0" err="1" smtClean="0"/>
              <a:t>bgpmon.net/blog/?p</a:t>
            </a:r>
            <a:r>
              <a:rPr lang="en-US" dirty="0" smtClean="0"/>
              <a:t>=480)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BGP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</a:p>
          <a:p>
            <a:r>
              <a:rPr lang="en-US" dirty="0" smtClean="0"/>
              <a:t>Traffic engineering</a:t>
            </a:r>
          </a:p>
          <a:p>
            <a:pPr lvl="1"/>
            <a:r>
              <a:rPr lang="en-US" dirty="0" smtClean="0"/>
              <a:t>How to assure certain routes are selected</a:t>
            </a:r>
          </a:p>
          <a:p>
            <a:r>
              <a:rPr lang="en-US" dirty="0" smtClean="0"/>
              <a:t>Scaling </a:t>
            </a:r>
            <a:r>
              <a:rPr lang="en-US" dirty="0" smtClean="0"/>
              <a:t>(route reflectors)</a:t>
            </a:r>
          </a:p>
          <a:p>
            <a:r>
              <a:rPr lang="en-US" dirty="0" smtClean="0"/>
              <a:t>Security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211"/>
          </a:xfrm>
        </p:spPr>
        <p:txBody>
          <a:bodyPr>
            <a:normAutofit/>
          </a:bodyPr>
          <a:lstStyle/>
          <a:p>
            <a:r>
              <a:rPr lang="en-US" dirty="0" smtClean="0"/>
              <a:t>Given a change, how long until the network re-stabilizes?</a:t>
            </a:r>
          </a:p>
          <a:p>
            <a:pPr lvl="1"/>
            <a:r>
              <a:rPr lang="en-US" dirty="0" smtClean="0"/>
              <a:t>Depends on change: sometimes never</a:t>
            </a:r>
          </a:p>
          <a:p>
            <a:pPr lvl="1"/>
            <a:r>
              <a:rPr lang="en-US" dirty="0" smtClean="0"/>
              <a:t>Open research problem: “tweak and pray”</a:t>
            </a:r>
          </a:p>
          <a:p>
            <a:pPr lvl="1"/>
            <a:r>
              <a:rPr lang="en-US" dirty="0" smtClean="0"/>
              <a:t>Distributed setting is challenging</a:t>
            </a:r>
          </a:p>
          <a:p>
            <a:pPr lvl="0"/>
            <a:r>
              <a:rPr lang="en-US" dirty="0" smtClean="0"/>
              <a:t>Some reasons for change</a:t>
            </a:r>
            <a:endParaRPr lang="en-US" dirty="0"/>
          </a:p>
          <a:p>
            <a:pPr lvl="1"/>
            <a:r>
              <a:rPr lang="en-US" dirty="0" smtClean="0"/>
              <a:t>Topology changes</a:t>
            </a:r>
          </a:p>
          <a:p>
            <a:pPr lvl="1"/>
            <a:r>
              <a:rPr lang="en-US" dirty="0" smtClean="0"/>
              <a:t>BGP session failures</a:t>
            </a:r>
          </a:p>
          <a:p>
            <a:pPr lvl="1"/>
            <a:r>
              <a:rPr lang="en-US" dirty="0" smtClean="0"/>
              <a:t>Changes in policy</a:t>
            </a:r>
          </a:p>
          <a:p>
            <a:pPr lvl="1"/>
            <a:r>
              <a:rPr lang="en-US" dirty="0" smtClean="0"/>
              <a:t>Conflicts between policies can cause oscillation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759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0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1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2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85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71" name="Line 19"/>
          <p:cNvSpPr>
            <a:spLocks noChangeShapeType="1"/>
          </p:cNvSpPr>
          <p:nvPr/>
        </p:nvSpPr>
        <p:spPr bwMode="auto">
          <a:xfrm flipH="1">
            <a:off x="1179513" y="2460625"/>
            <a:ext cx="314325" cy="727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2" name="Line 20"/>
          <p:cNvSpPr>
            <a:spLocks noChangeShapeType="1"/>
          </p:cNvSpPr>
          <p:nvPr/>
        </p:nvSpPr>
        <p:spPr bwMode="auto">
          <a:xfrm>
            <a:off x="2814638" y="24257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3" name="Line 21"/>
          <p:cNvSpPr>
            <a:spLocks noChangeShapeType="1"/>
          </p:cNvSpPr>
          <p:nvPr/>
        </p:nvSpPr>
        <p:spPr bwMode="auto">
          <a:xfrm>
            <a:off x="1754188" y="3911600"/>
            <a:ext cx="955675" cy="111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4" name="Line 22"/>
          <p:cNvSpPr>
            <a:spLocks noChangeShapeType="1"/>
          </p:cNvSpPr>
          <p:nvPr/>
        </p:nvSpPr>
        <p:spPr bwMode="auto">
          <a:xfrm flipH="1">
            <a:off x="2771775" y="4452938"/>
            <a:ext cx="463550" cy="1046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5" name="Line 23"/>
          <p:cNvSpPr>
            <a:spLocks noChangeShapeType="1"/>
          </p:cNvSpPr>
          <p:nvPr/>
        </p:nvSpPr>
        <p:spPr bwMode="auto">
          <a:xfrm>
            <a:off x="1081088" y="4540250"/>
            <a:ext cx="700087" cy="9699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65406" y="320992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709863" y="329501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362075" y="536321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209675" y="1367156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Before and After</a:t>
            </a:r>
          </a:p>
        </p:txBody>
      </p:sp>
      <p:sp>
        <p:nvSpPr>
          <p:cNvPr id="1610763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64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65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66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76" name="Text Box 24"/>
          <p:cNvSpPr txBox="1">
            <a:spLocks noChangeArrowheads="1"/>
          </p:cNvSpPr>
          <p:nvPr/>
        </p:nvSpPr>
        <p:spPr bwMode="auto">
          <a:xfrm>
            <a:off x="1901825" y="161925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 dirty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77" name="Text Box 25"/>
          <p:cNvSpPr txBox="1">
            <a:spLocks noChangeArrowheads="1"/>
          </p:cNvSpPr>
          <p:nvPr/>
        </p:nvSpPr>
        <p:spPr bwMode="auto">
          <a:xfrm>
            <a:off x="796925" y="3546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78" name="Text Box 26"/>
          <p:cNvSpPr txBox="1">
            <a:spLocks noChangeArrowheads="1"/>
          </p:cNvSpPr>
          <p:nvPr/>
        </p:nvSpPr>
        <p:spPr bwMode="auto">
          <a:xfrm>
            <a:off x="3422650" y="3632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79" name="Text Box 27"/>
          <p:cNvSpPr txBox="1">
            <a:spLocks noChangeArrowheads="1"/>
          </p:cNvSpPr>
          <p:nvPr/>
        </p:nvSpPr>
        <p:spPr bwMode="auto">
          <a:xfrm>
            <a:off x="2151063" y="56689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80" name="Text Box 28"/>
          <p:cNvSpPr txBox="1">
            <a:spLocks noChangeArrowheads="1"/>
          </p:cNvSpPr>
          <p:nvPr/>
        </p:nvSpPr>
        <p:spPr bwMode="auto">
          <a:xfrm>
            <a:off x="306388" y="2540000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 dirty="0">
                <a:solidFill>
                  <a:schemeClr val="accent2"/>
                </a:solidFill>
                <a:latin typeface="Minion Pro"/>
                <a:cs typeface="Minion Pro"/>
              </a:rPr>
              <a:t>(1,0)</a:t>
            </a:r>
          </a:p>
        </p:txBody>
      </p:sp>
      <p:sp>
        <p:nvSpPr>
          <p:cNvPr id="1610781" name="Text Box 29"/>
          <p:cNvSpPr txBox="1">
            <a:spLocks noChangeArrowheads="1"/>
          </p:cNvSpPr>
          <p:nvPr/>
        </p:nvSpPr>
        <p:spPr bwMode="auto">
          <a:xfrm>
            <a:off x="3267075" y="25368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2" name="Text Box 30"/>
          <p:cNvSpPr txBox="1">
            <a:spLocks noChangeArrowheads="1"/>
          </p:cNvSpPr>
          <p:nvPr/>
        </p:nvSpPr>
        <p:spPr bwMode="auto">
          <a:xfrm>
            <a:off x="398463" y="505777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(3,1,0)</a:t>
            </a:r>
          </a:p>
        </p:txBody>
      </p:sp>
      <p:sp>
        <p:nvSpPr>
          <p:cNvPr id="161078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161078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" name="Explosion 2 2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14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2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427538" cy="5486400"/>
          </a:xfrm>
        </p:spPr>
        <p:txBody>
          <a:bodyPr/>
          <a:lstStyle/>
          <a:p>
            <a:r>
              <a:rPr lang="en-US"/>
              <a:t>AS 1</a:t>
            </a:r>
          </a:p>
          <a:p>
            <a:pPr lvl="1"/>
            <a:r>
              <a:rPr lang="en-US"/>
              <a:t>Delete the route (1,0)</a:t>
            </a:r>
          </a:p>
          <a:p>
            <a:pPr lvl="1"/>
            <a:r>
              <a:rPr lang="en-US"/>
              <a:t>Switch to next route (1,2,0)</a:t>
            </a:r>
          </a:p>
          <a:p>
            <a:pPr lvl="1"/>
            <a:r>
              <a:rPr lang="en-US"/>
              <a:t>Send route (1,2,0) to AS 3</a:t>
            </a:r>
          </a:p>
          <a:p>
            <a:r>
              <a:rPr lang="en-US"/>
              <a:t>AS 3</a:t>
            </a:r>
          </a:p>
          <a:p>
            <a:pPr lvl="1"/>
            <a:r>
              <a:rPr lang="en-US"/>
              <a:t>Sees (1,2,0) replace (1,0)</a:t>
            </a:r>
          </a:p>
          <a:p>
            <a:pPr lvl="1"/>
            <a:r>
              <a:rPr lang="en-US"/>
              <a:t>Compares to route (2,0)</a:t>
            </a:r>
          </a:p>
          <a:p>
            <a:pPr lvl="1"/>
            <a:r>
              <a:rPr lang="en-US"/>
              <a:t>Switches to using AS 2</a:t>
            </a:r>
          </a:p>
          <a:p>
            <a:pPr lvl="1"/>
            <a:endParaRPr lang="en-US" sz="2000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9" name="Explosion 2 38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84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7380288" y="2617153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620237" y="26609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32500" y="470535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E12B7-99A3-294D-B4CF-85B0BCE4F9F0}" type="slidenum">
              <a:rPr lang="en-US">
                <a:latin typeface="Minion Pro"/>
                <a:cs typeface="Minion Pro"/>
              </a:rPr>
              <a:pPr/>
              <a:t>14</a:t>
            </a:fld>
            <a:endParaRPr lang="en-US">
              <a:latin typeface="Minion Pro"/>
              <a:cs typeface="Minion Pro"/>
            </a:endParaRPr>
          </a:p>
        </p:txBody>
      </p:sp>
      <p:sp>
        <p:nvSpPr>
          <p:cNvPr id="161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4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8383"/>
            <a:ext cx="4302125" cy="5665967"/>
          </a:xfrm>
        </p:spPr>
        <p:txBody>
          <a:bodyPr>
            <a:normAutofit fontScale="92500"/>
          </a:bodyPr>
          <a:lstStyle/>
          <a:p>
            <a:r>
              <a:rPr lang="en-US" dirty="0"/>
              <a:t>Initial situation</a:t>
            </a:r>
          </a:p>
          <a:p>
            <a:pPr lvl="1"/>
            <a:r>
              <a:rPr lang="en-US" dirty="0"/>
              <a:t>Destination 0 is alive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use direct path</a:t>
            </a:r>
          </a:p>
          <a:p>
            <a:r>
              <a:rPr lang="en-US" dirty="0"/>
              <a:t>When destination dies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lose direct path</a:t>
            </a:r>
          </a:p>
          <a:p>
            <a:pPr lvl="1"/>
            <a:r>
              <a:rPr lang="en-US" dirty="0"/>
              <a:t>All switch to longer paths</a:t>
            </a:r>
          </a:p>
          <a:p>
            <a:pPr lvl="1"/>
            <a:r>
              <a:rPr lang="en-US" dirty="0"/>
              <a:t>Eventually withdrawn</a:t>
            </a:r>
          </a:p>
          <a:p>
            <a:r>
              <a:rPr lang="en-US" dirty="0"/>
              <a:t>E.g., AS 2</a:t>
            </a:r>
          </a:p>
          <a:p>
            <a:pPr lvl="1"/>
            <a:r>
              <a:rPr lang="en-US" dirty="0"/>
              <a:t>(2,0) </a:t>
            </a:r>
            <a:r>
              <a:rPr lang="en-US" dirty="0">
                <a:sym typeface="Wingdings" charset="0"/>
              </a:rPr>
              <a:t> </a:t>
            </a:r>
            <a:r>
              <a:rPr lang="en-US" dirty="0"/>
              <a:t>(2,1,0) </a:t>
            </a:r>
          </a:p>
          <a:p>
            <a:pPr lvl="1"/>
            <a:r>
              <a:rPr lang="en-US" dirty="0"/>
              <a:t>(2,1,0) </a:t>
            </a:r>
            <a:r>
              <a:rPr lang="en-US" dirty="0">
                <a:sym typeface="Wingdings" charset="0"/>
              </a:rPr>
              <a:t> (2,3,0) </a:t>
            </a:r>
          </a:p>
          <a:p>
            <a:pPr lvl="1"/>
            <a:r>
              <a:rPr lang="en-US" dirty="0">
                <a:sym typeface="Wingdings" charset="0"/>
              </a:rPr>
              <a:t>(2,3,0)  (2,1,3,0)</a:t>
            </a:r>
          </a:p>
          <a:p>
            <a:pPr lvl="1"/>
            <a:r>
              <a:rPr lang="en-US" dirty="0">
                <a:sym typeface="Wingdings" charset="0"/>
              </a:rPr>
              <a:t>(2,1,3,0)  </a:t>
            </a:r>
            <a:r>
              <a:rPr lang="en-US" dirty="0" smtClean="0">
                <a:sym typeface="Wingdings" charset="0"/>
              </a:rPr>
              <a:t>null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charset="0"/>
              </a:rPr>
              <a:t>Convergence may be slow!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14855" name="Line 7"/>
          <p:cNvSpPr>
            <a:spLocks noChangeShapeType="1"/>
          </p:cNvSpPr>
          <p:nvPr/>
        </p:nvSpPr>
        <p:spPr bwMode="auto">
          <a:xfrm>
            <a:off x="6424613" y="3255963"/>
            <a:ext cx="955675" cy="11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6" name="Line 8"/>
          <p:cNvSpPr>
            <a:spLocks noChangeShapeType="1"/>
          </p:cNvSpPr>
          <p:nvPr/>
        </p:nvSpPr>
        <p:spPr bwMode="auto">
          <a:xfrm flipH="1">
            <a:off x="7442200" y="3797300"/>
            <a:ext cx="463550" cy="1046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7" name="Line 9"/>
          <p:cNvSpPr>
            <a:spLocks noChangeShapeType="1"/>
          </p:cNvSpPr>
          <p:nvPr/>
        </p:nvSpPr>
        <p:spPr bwMode="auto">
          <a:xfrm>
            <a:off x="5751513" y="3884613"/>
            <a:ext cx="700087" cy="969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8" name="Text Box 10"/>
          <p:cNvSpPr txBox="1">
            <a:spLocks noChangeArrowheads="1"/>
          </p:cNvSpPr>
          <p:nvPr/>
        </p:nvSpPr>
        <p:spPr bwMode="auto">
          <a:xfrm>
            <a:off x="5467350" y="289083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4859" name="Text Box 11"/>
          <p:cNvSpPr txBox="1">
            <a:spLocks noChangeArrowheads="1"/>
          </p:cNvSpPr>
          <p:nvPr/>
        </p:nvSpPr>
        <p:spPr bwMode="auto">
          <a:xfrm>
            <a:off x="8093075" y="29765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4860" name="Text Box 12"/>
          <p:cNvSpPr txBox="1">
            <a:spLocks noChangeArrowheads="1"/>
          </p:cNvSpPr>
          <p:nvPr/>
        </p:nvSpPr>
        <p:spPr bwMode="auto">
          <a:xfrm>
            <a:off x="6821488" y="50133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14861" name="Group 13"/>
          <p:cNvGrpSpPr>
            <a:grpSpLocks/>
          </p:cNvGrpSpPr>
          <p:nvPr/>
        </p:nvGrpSpPr>
        <p:grpSpPr bwMode="auto">
          <a:xfrm>
            <a:off x="6313488" y="3705225"/>
            <a:ext cx="1255712" cy="1000125"/>
            <a:chOff x="3977" y="2334"/>
            <a:chExt cx="791" cy="630"/>
          </a:xfrm>
        </p:grpSpPr>
        <p:sp>
          <p:nvSpPr>
            <p:cNvPr id="1614862" name="Line 14"/>
            <p:cNvSpPr>
              <a:spLocks noChangeShapeType="1"/>
            </p:cNvSpPr>
            <p:nvPr/>
          </p:nvSpPr>
          <p:spPr bwMode="auto">
            <a:xfrm>
              <a:off x="3977" y="2334"/>
              <a:ext cx="277" cy="14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3" name="Line 15"/>
            <p:cNvSpPr>
              <a:spLocks noChangeShapeType="1"/>
            </p:cNvSpPr>
            <p:nvPr/>
          </p:nvSpPr>
          <p:spPr bwMode="auto">
            <a:xfrm flipH="1">
              <a:off x="4573" y="2383"/>
              <a:ext cx="195" cy="15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4" name="Line 16"/>
            <p:cNvSpPr>
              <a:spLocks noChangeShapeType="1"/>
            </p:cNvSpPr>
            <p:nvPr/>
          </p:nvSpPr>
          <p:spPr bwMode="auto">
            <a:xfrm>
              <a:off x="4392" y="2659"/>
              <a:ext cx="7" cy="3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arrow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5" name="Text Box 17"/>
            <p:cNvSpPr txBox="1">
              <a:spLocks noChangeArrowheads="1"/>
            </p:cNvSpPr>
            <p:nvPr/>
          </p:nvSpPr>
          <p:spPr bwMode="auto">
            <a:xfrm>
              <a:off x="4295" y="235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33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b="0" dirty="0">
                  <a:solidFill>
                    <a:srgbClr val="FF3399"/>
                  </a:solidFill>
                  <a:latin typeface="Minion Pro"/>
                  <a:cs typeface="Minion Pro"/>
                </a:rPr>
                <a:t>0</a:t>
              </a:r>
            </a:p>
          </p:txBody>
        </p:sp>
      </p:grpSp>
      <p:sp>
        <p:nvSpPr>
          <p:cNvPr id="1614866" name="Text Box 18"/>
          <p:cNvSpPr txBox="1">
            <a:spLocks noChangeArrowheads="1"/>
          </p:cNvSpPr>
          <p:nvPr/>
        </p:nvSpPr>
        <p:spPr bwMode="auto">
          <a:xfrm>
            <a:off x="5056188" y="1085850"/>
            <a:ext cx="11334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(1,3,0)</a:t>
            </a:r>
          </a:p>
        </p:txBody>
      </p:sp>
      <p:sp>
        <p:nvSpPr>
          <p:cNvPr id="1614867" name="Text Box 19"/>
          <p:cNvSpPr txBox="1">
            <a:spLocks noChangeArrowheads="1"/>
          </p:cNvSpPr>
          <p:nvPr/>
        </p:nvSpPr>
        <p:spPr bwMode="auto">
          <a:xfrm>
            <a:off x="7504113" y="936625"/>
            <a:ext cx="14001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(2,1,3,0)</a:t>
            </a:r>
          </a:p>
        </p:txBody>
      </p:sp>
      <p:sp>
        <p:nvSpPr>
          <p:cNvPr id="1614868" name="Text Box 20"/>
          <p:cNvSpPr txBox="1">
            <a:spLocks noChangeArrowheads="1"/>
          </p:cNvSpPr>
          <p:nvPr/>
        </p:nvSpPr>
        <p:spPr bwMode="auto">
          <a:xfrm>
            <a:off x="7927975" y="5335588"/>
            <a:ext cx="1133475" cy="13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(3,2,0)</a:t>
            </a:r>
          </a:p>
        </p:txBody>
      </p:sp>
      <p:grpSp>
        <p:nvGrpSpPr>
          <p:cNvPr id="1614869" name="Group 21"/>
          <p:cNvGrpSpPr>
            <a:grpSpLocks/>
          </p:cNvGrpSpPr>
          <p:nvPr/>
        </p:nvGrpSpPr>
        <p:grpSpPr bwMode="auto">
          <a:xfrm>
            <a:off x="4891085" y="1208088"/>
            <a:ext cx="4013201" cy="4405312"/>
            <a:chOff x="3081" y="761"/>
            <a:chExt cx="2528" cy="2775"/>
          </a:xfrm>
        </p:grpSpPr>
        <p:sp>
          <p:nvSpPr>
            <p:cNvPr id="1614870" name="Line 22"/>
            <p:cNvSpPr>
              <a:spLocks noChangeShapeType="1"/>
            </p:cNvSpPr>
            <p:nvPr/>
          </p:nvSpPr>
          <p:spPr bwMode="auto">
            <a:xfrm>
              <a:off x="3081" y="8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1" name="Line 23"/>
            <p:cNvSpPr>
              <a:spLocks noChangeShapeType="1"/>
            </p:cNvSpPr>
            <p:nvPr/>
          </p:nvSpPr>
          <p:spPr bwMode="auto">
            <a:xfrm>
              <a:off x="4656" y="7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2" name="Line 24"/>
            <p:cNvSpPr>
              <a:spLocks noChangeShapeType="1"/>
            </p:cNvSpPr>
            <p:nvPr/>
          </p:nvSpPr>
          <p:spPr bwMode="auto">
            <a:xfrm>
              <a:off x="4895" y="3530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2153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485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filtering</a:t>
            </a:r>
          </a:p>
          <a:p>
            <a:r>
              <a:rPr lang="en-US" dirty="0" smtClean="0"/>
              <a:t>Setting weights</a:t>
            </a:r>
          </a:p>
          <a:p>
            <a:r>
              <a:rPr lang="en-US" dirty="0" smtClean="0"/>
              <a:t>More specific routes: longest prefix</a:t>
            </a:r>
          </a:p>
          <a:p>
            <a:r>
              <a:rPr lang="en-US" dirty="0" smtClean="0"/>
              <a:t>AS </a:t>
            </a:r>
            <a:r>
              <a:rPr lang="en-US" dirty="0" err="1" smtClean="0"/>
              <a:t>prepending</a:t>
            </a:r>
            <a:r>
              <a:rPr lang="en-US" dirty="0" smtClean="0"/>
              <a:t>: “477 477 477 477”</a:t>
            </a:r>
          </a:p>
          <a:p>
            <a:r>
              <a:rPr lang="en-US" dirty="0" smtClean="0"/>
              <a:t>More of an art than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64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Stable Configurations</a:t>
            </a:r>
            <a:br>
              <a:rPr lang="en-US" dirty="0" smtClean="0"/>
            </a:br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r>
              <a:rPr lang="en-US" dirty="0" smtClean="0"/>
              <a:t> [RFC 4264]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 policy: </a:t>
            </a:r>
          </a:p>
          <a:p>
            <a:pPr lvl="1"/>
            <a:r>
              <a:rPr lang="en-US" dirty="0" smtClean="0"/>
              <a:t>Prefer routes from customers</a:t>
            </a:r>
          </a:p>
          <a:p>
            <a:pPr lvl="1"/>
            <a:r>
              <a:rPr lang="en-US" dirty="0" smtClean="0"/>
              <a:t>Then prefer shortest paths</a:t>
            </a:r>
          </a:p>
        </p:txBody>
      </p:sp>
    </p:spTree>
    <p:extLst>
      <p:ext uri="{BB962C8B-B14F-4D97-AF65-F5344CB8AC3E}">
        <p14:creationId xmlns:p14="http://schemas.microsoft.com/office/powerpoint/2010/main" val="3067337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87890" y="5566386"/>
            <a:ext cx="1841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</a:t>
            </a:r>
            <a:r>
              <a:rPr lang="en-US" dirty="0" smtClean="0">
                <a:latin typeface="Minion Pro"/>
                <a:cs typeface="Minion Pro"/>
              </a:rPr>
              <a:t>1 1 1</a:t>
            </a:r>
            <a:endParaRPr lang="en-US" dirty="0" smtClean="0">
              <a:latin typeface="Minion Pro"/>
              <a:cs typeface="Minion Pro"/>
            </a:endParaRP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4542939" y="4992472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84603" y="4199179"/>
            <a:ext cx="629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92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77601" y="1394032"/>
            <a:ext cx="115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419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2 3 4 5 1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823339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1548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4 3 2 …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1294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3 2 …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77601" y="1394032"/>
            <a:ext cx="1040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2 …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006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610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64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9004" y="1610885"/>
            <a:ext cx="1040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2 …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502121" y="4993313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6280" y="1223353"/>
            <a:ext cx="6786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Minion Pro"/>
                <a:cs typeface="Minion Pro"/>
              </a:rPr>
              <a:t>3 prefers customer route: stable configuration!</a:t>
            </a:r>
            <a:endParaRPr lang="en-US" sz="2800" dirty="0">
              <a:solidFill>
                <a:srgbClr val="FF0000"/>
              </a:solidFill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52863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Unstable Configurations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595970"/>
          </a:xfrm>
        </p:spPr>
        <p:txBody>
          <a:bodyPr/>
          <a:lstStyle/>
          <a:p>
            <a:r>
              <a:rPr lang="en-US" dirty="0" smtClean="0"/>
              <a:t>Due to policy conflicts</a:t>
            </a:r>
            <a:endParaRPr lang="en-US" dirty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 flipV="1">
            <a:off x="4637088" y="2900423"/>
            <a:ext cx="1752600" cy="20574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2427288" y="2900423"/>
            <a:ext cx="1828800" cy="22098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408488" y="2671823"/>
            <a:ext cx="0" cy="11430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722688" y="25194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256088" y="2748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2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3113088" y="4272023"/>
            <a:ext cx="1219200" cy="6096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4941888" y="4424423"/>
            <a:ext cx="914400" cy="4572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2427288" y="5034023"/>
            <a:ext cx="4114800" cy="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805238" y="382117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256088" y="39672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0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5475288" y="45006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923088" y="5034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893888" y="4576823"/>
            <a:ext cx="1358900" cy="825500"/>
            <a:chOff x="724" y="2692"/>
            <a:chExt cx="856" cy="52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24" y="2692"/>
              <a:ext cx="856" cy="52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Minion Pro"/>
                <a:cs typeface="Minion Pro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56" y="2784"/>
              <a:ext cx="2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  <a:latin typeface="Minion Pro"/>
                  <a:cs typeface="Minion Pro"/>
                </a:rPr>
                <a:t>1</a:t>
              </a: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246688" y="23670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2 1 0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2 0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903288" y="45006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1 3 0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1 0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151688" y="43482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3 2 0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3 0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075488" y="31290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4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932488" y="4653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V="1">
            <a:off x="3171826" y="4329173"/>
            <a:ext cx="573087" cy="307975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4613276" y="3379848"/>
            <a:ext cx="22225" cy="4079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 flipV="1">
            <a:off x="4954588" y="4602223"/>
            <a:ext cx="430213" cy="19685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370263" y="4659373"/>
            <a:ext cx="1944688" cy="293688"/>
          </a:xfrm>
          <a:custGeom>
            <a:avLst/>
            <a:gdLst>
              <a:gd name="T0" fmla="*/ 0 w 1225"/>
              <a:gd name="T1" fmla="*/ 242888 h 185"/>
              <a:gd name="T2" fmla="*/ 1708150 w 1225"/>
              <a:gd name="T3" fmla="*/ 254000 h 185"/>
              <a:gd name="T4" fmla="*/ 1420813 w 1225"/>
              <a:gd name="T5" fmla="*/ 0 h 185"/>
              <a:gd name="T6" fmla="*/ 0 60000 65536"/>
              <a:gd name="T7" fmla="*/ 0 60000 65536"/>
              <a:gd name="T8" fmla="*/ 0 60000 65536"/>
              <a:gd name="T9" fmla="*/ 0 w 1225"/>
              <a:gd name="T10" fmla="*/ 0 h 185"/>
              <a:gd name="T11" fmla="*/ 1225 w 1225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5" h="185">
                <a:moveTo>
                  <a:pt x="0" y="153"/>
                </a:moveTo>
                <a:cubicBezTo>
                  <a:pt x="463" y="169"/>
                  <a:pt x="927" y="185"/>
                  <a:pt x="1076" y="160"/>
                </a:cubicBezTo>
                <a:cubicBezTo>
                  <a:pt x="1225" y="135"/>
                  <a:pt x="1060" y="67"/>
                  <a:pt x="895" y="0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119438" y="3336986"/>
            <a:ext cx="933450" cy="1219200"/>
          </a:xfrm>
          <a:custGeom>
            <a:avLst/>
            <a:gdLst>
              <a:gd name="T0" fmla="*/ 933450 w 588"/>
              <a:gd name="T1" fmla="*/ 0 h 768"/>
              <a:gd name="T2" fmla="*/ 52388 w 588"/>
              <a:gd name="T3" fmla="*/ 1079500 h 768"/>
              <a:gd name="T4" fmla="*/ 614363 w 588"/>
              <a:gd name="T5" fmla="*/ 838200 h 768"/>
              <a:gd name="T6" fmla="*/ 0 60000 65536"/>
              <a:gd name="T7" fmla="*/ 0 60000 65536"/>
              <a:gd name="T8" fmla="*/ 0 60000 65536"/>
              <a:gd name="T9" fmla="*/ 0 w 588"/>
              <a:gd name="T10" fmla="*/ 0 h 768"/>
              <a:gd name="T11" fmla="*/ 588 w 588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8" h="768">
                <a:moveTo>
                  <a:pt x="588" y="0"/>
                </a:moveTo>
                <a:cubicBezTo>
                  <a:pt x="327" y="296"/>
                  <a:pt x="66" y="592"/>
                  <a:pt x="33" y="680"/>
                </a:cubicBezTo>
                <a:cubicBezTo>
                  <a:pt x="0" y="768"/>
                  <a:pt x="193" y="648"/>
                  <a:pt x="387" y="52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4702176" y="3244911"/>
            <a:ext cx="1157287" cy="1238250"/>
          </a:xfrm>
          <a:custGeom>
            <a:avLst/>
            <a:gdLst>
              <a:gd name="T0" fmla="*/ 1157287 w 729"/>
              <a:gd name="T1" fmla="*/ 1238250 h 780"/>
              <a:gd name="T2" fmla="*/ 177800 w 729"/>
              <a:gd name="T3" fmla="*/ 125413 h 780"/>
              <a:gd name="T4" fmla="*/ 88900 w 729"/>
              <a:gd name="T5" fmla="*/ 488950 h 780"/>
              <a:gd name="T6" fmla="*/ 0 60000 65536"/>
              <a:gd name="T7" fmla="*/ 0 60000 65536"/>
              <a:gd name="T8" fmla="*/ 0 60000 65536"/>
              <a:gd name="T9" fmla="*/ 0 w 729"/>
              <a:gd name="T10" fmla="*/ 0 h 780"/>
              <a:gd name="T11" fmla="*/ 729 w 729"/>
              <a:gd name="T12" fmla="*/ 780 h 7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9" h="780">
                <a:moveTo>
                  <a:pt x="729" y="780"/>
                </a:moveTo>
                <a:cubicBezTo>
                  <a:pt x="476" y="469"/>
                  <a:pt x="224" y="158"/>
                  <a:pt x="112" y="79"/>
                </a:cubicBezTo>
                <a:cubicBezTo>
                  <a:pt x="0" y="0"/>
                  <a:pt x="28" y="154"/>
                  <a:pt x="56" y="30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867200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Avoiding BGP Instabilities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484952"/>
          </a:xfrm>
        </p:spPr>
        <p:txBody>
          <a:bodyPr>
            <a:normAutofit/>
          </a:bodyPr>
          <a:lstStyle/>
          <a:p>
            <a:r>
              <a:rPr lang="en-US" dirty="0" smtClean="0"/>
              <a:t>Detecting conflicting policies</a:t>
            </a:r>
          </a:p>
          <a:p>
            <a:pPr lvl="1"/>
            <a:r>
              <a:rPr lang="en-US" dirty="0" smtClean="0"/>
              <a:t>Centralized: NP-Complete problem!</a:t>
            </a:r>
          </a:p>
          <a:p>
            <a:pPr lvl="1"/>
            <a:r>
              <a:rPr lang="en-US" dirty="0" smtClean="0"/>
              <a:t>Distributed: open research problem</a:t>
            </a:r>
          </a:p>
          <a:p>
            <a:pPr lvl="1"/>
            <a:r>
              <a:rPr lang="en-US" dirty="0" smtClean="0"/>
              <a:t>Requires too much cooperation</a:t>
            </a:r>
          </a:p>
          <a:p>
            <a:r>
              <a:rPr lang="en-US" dirty="0" smtClean="0"/>
              <a:t>Detecting oscillations</a:t>
            </a:r>
          </a:p>
          <a:p>
            <a:pPr lvl="1"/>
            <a:r>
              <a:rPr lang="en-US" dirty="0" smtClean="0"/>
              <a:t>Monitoring for repetitive BGP messages</a:t>
            </a:r>
          </a:p>
          <a:p>
            <a:r>
              <a:rPr lang="en-US" dirty="0" smtClean="0"/>
              <a:t>Restricted routing policies and topologies</a:t>
            </a:r>
          </a:p>
          <a:p>
            <a:pPr lvl="1"/>
            <a:r>
              <a:rPr lang="en-US" dirty="0" smtClean="0"/>
              <a:t>Some topologies / policies proven to be safe*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9543" y="5994637"/>
            <a:ext cx="5014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</a:t>
            </a:r>
            <a:r>
              <a:rPr lang="en-US" dirty="0" err="1" smtClean="0"/>
              <a:t>Gao</a:t>
            </a:r>
            <a:r>
              <a:rPr lang="en-US" dirty="0" smtClean="0"/>
              <a:t> </a:t>
            </a:r>
            <a:r>
              <a:rPr lang="en-US" dirty="0"/>
              <a:t>&amp; Rexford, “Stable Internet Routing </a:t>
            </a:r>
            <a:endParaRPr lang="en-US" dirty="0" smtClean="0"/>
          </a:p>
          <a:p>
            <a:r>
              <a:rPr lang="en-US" dirty="0" smtClean="0"/>
              <a:t>without </a:t>
            </a:r>
            <a:r>
              <a:rPr lang="en-US" dirty="0"/>
              <a:t>Global Coordination”, IEEE/ACM </a:t>
            </a:r>
            <a:r>
              <a:rPr lang="en-US" dirty="0" err="1"/>
              <a:t>ToN</a:t>
            </a:r>
            <a:r>
              <a:rPr lang="en-US" dirty="0"/>
              <a:t>, 2001 </a:t>
            </a:r>
          </a:p>
        </p:txBody>
      </p:sp>
    </p:spTree>
    <p:extLst>
      <p:ext uri="{BB962C8B-B14F-4D97-AF65-F5344CB8AC3E}">
        <p14:creationId xmlns:p14="http://schemas.microsoft.com/office/powerpoint/2010/main" val="3700833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9929" r="-1992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-goo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449" r="-2044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Security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Confidential message exchange between neighbors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Validity of routing information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Origin, Path, Policy</a:t>
            </a:r>
          </a:p>
          <a:p>
            <a:r>
              <a:rPr lang="en-US" dirty="0" smtClean="0"/>
              <a:t>Correspondence to the data path</a:t>
            </a:r>
          </a:p>
        </p:txBody>
      </p:sp>
    </p:spTree>
    <p:extLst>
      <p:ext uri="{BB962C8B-B14F-4D97-AF65-F5344CB8AC3E}">
        <p14:creationId xmlns:p14="http://schemas.microsoft.com/office/powerpoint/2010/main" val="187180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1FE8-4535-B44B-A80C-4BE1672E9D03}" type="slidenum">
              <a:rPr lang="en-US"/>
              <a:pPr/>
              <a:t>25</a:t>
            </a:fld>
            <a:endParaRPr lang="en-US"/>
          </a:p>
        </p:txBody>
      </p:sp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Origin: IP </a:t>
            </a:r>
            <a:r>
              <a:rPr lang="en-US" sz="3200" dirty="0"/>
              <a:t>Address Ownership and Hijacking</a:t>
            </a:r>
          </a:p>
        </p:txBody>
      </p:sp>
      <p:sp>
        <p:nvSpPr>
          <p:cNvPr id="159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0674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IP address block assignment</a:t>
            </a:r>
          </a:p>
          <a:p>
            <a:pPr lvl="1"/>
            <a:r>
              <a:rPr lang="en-US" sz="2800" dirty="0"/>
              <a:t>Regional Internet Registries </a:t>
            </a:r>
            <a:r>
              <a:rPr lang="en-US" dirty="0"/>
              <a:t>(ARIN, RIPE, APNIC)</a:t>
            </a:r>
          </a:p>
          <a:p>
            <a:pPr lvl="1"/>
            <a:r>
              <a:rPr lang="en-US" sz="2800" dirty="0"/>
              <a:t>Internet Service Providers</a:t>
            </a:r>
          </a:p>
          <a:p>
            <a:r>
              <a:rPr lang="en-US" sz="3200" dirty="0"/>
              <a:t>Proper origination of a prefix into BGP</a:t>
            </a:r>
          </a:p>
          <a:p>
            <a:pPr lvl="1"/>
            <a:r>
              <a:rPr lang="en-US" sz="2800" dirty="0"/>
              <a:t>By the AS who owns the prefix</a:t>
            </a:r>
          </a:p>
          <a:p>
            <a:pPr lvl="1"/>
            <a:r>
              <a:rPr lang="en-US" sz="2800" dirty="0"/>
              <a:t>… or, by its upstream provider(s) in its behalf</a:t>
            </a:r>
          </a:p>
          <a:p>
            <a:r>
              <a:rPr lang="en-US" sz="3200" dirty="0"/>
              <a:t>However, </a:t>
            </a:r>
            <a:r>
              <a:rPr lang="en-US" sz="3200" dirty="0" smtClean="0"/>
              <a:t>what</a:t>
            </a:r>
            <a:r>
              <a:rPr lang="en-US" sz="3200" dirty="0" smtClean="0"/>
              <a:t>’</a:t>
            </a:r>
            <a:r>
              <a:rPr lang="en-US" sz="3200" dirty="0" smtClean="0"/>
              <a:t>s </a:t>
            </a:r>
            <a:r>
              <a:rPr lang="en-US" sz="3200" dirty="0"/>
              <a:t>to stop someone else?</a:t>
            </a:r>
          </a:p>
          <a:p>
            <a:pPr lvl="1"/>
            <a:r>
              <a:rPr lang="en-US" sz="2800" dirty="0"/>
              <a:t>Prefix hijacking: another AS originates the prefix</a:t>
            </a:r>
          </a:p>
          <a:p>
            <a:pPr lvl="1"/>
            <a:r>
              <a:rPr lang="en-US" sz="2800" dirty="0"/>
              <a:t>BGP does not verify that the AS is authorized</a:t>
            </a:r>
          </a:p>
          <a:p>
            <a:pPr lvl="1"/>
            <a:r>
              <a:rPr lang="en-US" sz="2800" dirty="0"/>
              <a:t>Registries of prefix ownership are inaccurate</a:t>
            </a:r>
          </a:p>
        </p:txBody>
      </p:sp>
    </p:spTree>
    <p:extLst>
      <p:ext uri="{BB962C8B-B14F-4D97-AF65-F5344CB8AC3E}">
        <p14:creationId xmlns:p14="http://schemas.microsoft.com/office/powerpoint/2010/main" val="3741208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AA98B-E1A7-F34B-BF37-0BE115F5612C}" type="slidenum">
              <a:rPr lang="en-US"/>
              <a:pPr/>
              <a:t>26</a:t>
            </a:fld>
            <a:endParaRPr lang="en-US"/>
          </a:p>
        </p:txBody>
      </p:sp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Prefix Hijacking</a:t>
            </a:r>
          </a:p>
        </p:txBody>
      </p:sp>
      <p:grpSp>
        <p:nvGrpSpPr>
          <p:cNvPr id="1593347" name="Group 3"/>
          <p:cNvGrpSpPr>
            <a:grpSpLocks/>
          </p:cNvGrpSpPr>
          <p:nvPr/>
        </p:nvGrpSpPr>
        <p:grpSpPr bwMode="auto">
          <a:xfrm>
            <a:off x="482600" y="1041400"/>
            <a:ext cx="8447088" cy="3986213"/>
            <a:chOff x="516" y="945"/>
            <a:chExt cx="5004" cy="3195"/>
          </a:xfrm>
        </p:grpSpPr>
        <p:graphicFrame>
          <p:nvGraphicFramePr>
            <p:cNvPr id="1593348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7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49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8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0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9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1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3352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0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3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1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4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2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5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3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6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7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8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9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0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1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2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3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4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5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6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7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8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9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0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1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2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3373" name="Text Box 29"/>
          <p:cNvSpPr txBox="1">
            <a:spLocks noChangeArrowheads="1"/>
          </p:cNvSpPr>
          <p:nvPr/>
        </p:nvSpPr>
        <p:spPr bwMode="auto">
          <a:xfrm>
            <a:off x="7191375" y="43291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4" name="Freeform 30"/>
          <p:cNvSpPr>
            <a:spLocks/>
          </p:cNvSpPr>
          <p:nvPr/>
        </p:nvSpPr>
        <p:spPr bwMode="auto">
          <a:xfrm>
            <a:off x="17463" y="779463"/>
            <a:ext cx="8875712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5" name="Freeform 31"/>
          <p:cNvSpPr>
            <a:spLocks/>
          </p:cNvSpPr>
          <p:nvPr/>
        </p:nvSpPr>
        <p:spPr bwMode="auto">
          <a:xfrm>
            <a:off x="5487988" y="37401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6" name="Text Box 32"/>
          <p:cNvSpPr txBox="1">
            <a:spLocks noChangeArrowheads="1"/>
          </p:cNvSpPr>
          <p:nvPr/>
        </p:nvSpPr>
        <p:spPr bwMode="auto">
          <a:xfrm>
            <a:off x="1144588" y="46593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7" name="Freeform 33"/>
          <p:cNvSpPr>
            <a:spLocks/>
          </p:cNvSpPr>
          <p:nvPr/>
        </p:nvSpPr>
        <p:spPr bwMode="auto">
          <a:xfrm>
            <a:off x="1781175" y="3001963"/>
            <a:ext cx="1023938" cy="1611312"/>
          </a:xfrm>
          <a:custGeom>
            <a:avLst/>
            <a:gdLst>
              <a:gd name="T0" fmla="*/ 645 w 645"/>
              <a:gd name="T1" fmla="*/ 0 h 1015"/>
              <a:gd name="T2" fmla="*/ 275 w 645"/>
              <a:gd name="T3" fmla="*/ 395 h 1015"/>
              <a:gd name="T4" fmla="*/ 0 w 645"/>
              <a:gd name="T5" fmla="*/ 1015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5" h="1015">
                <a:moveTo>
                  <a:pt x="645" y="0"/>
                </a:moveTo>
                <a:cubicBezTo>
                  <a:pt x="513" y="113"/>
                  <a:pt x="382" y="226"/>
                  <a:pt x="275" y="395"/>
                </a:cubicBezTo>
                <a:cubicBezTo>
                  <a:pt x="168" y="564"/>
                  <a:pt x="84" y="789"/>
                  <a:pt x="0" y="101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8" name="Freeform 34"/>
          <p:cNvSpPr>
            <a:spLocks/>
          </p:cNvSpPr>
          <p:nvPr/>
        </p:nvSpPr>
        <p:spPr bwMode="auto">
          <a:xfrm>
            <a:off x="5943600" y="903288"/>
            <a:ext cx="2903538" cy="2454275"/>
          </a:xfrm>
          <a:custGeom>
            <a:avLst/>
            <a:gdLst>
              <a:gd name="T0" fmla="*/ 0 w 1785"/>
              <a:gd name="T1" fmla="*/ 32 h 1428"/>
              <a:gd name="T2" fmla="*/ 827 w 1785"/>
              <a:gd name="T3" fmla="*/ 63 h 1428"/>
              <a:gd name="T4" fmla="*/ 1309 w 1785"/>
              <a:gd name="T5" fmla="*/ 408 h 1428"/>
              <a:gd name="T6" fmla="*/ 1785 w 1785"/>
              <a:gd name="T7" fmla="*/ 1428 h 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5" h="1428">
                <a:moveTo>
                  <a:pt x="0" y="32"/>
                </a:moveTo>
                <a:cubicBezTo>
                  <a:pt x="304" y="16"/>
                  <a:pt x="609" y="0"/>
                  <a:pt x="827" y="63"/>
                </a:cubicBezTo>
                <a:cubicBezTo>
                  <a:pt x="1045" y="126"/>
                  <a:pt x="1149" y="180"/>
                  <a:pt x="1309" y="408"/>
                </a:cubicBezTo>
                <a:cubicBezTo>
                  <a:pt x="1469" y="636"/>
                  <a:pt x="1627" y="1032"/>
                  <a:pt x="1785" y="1428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9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23863" y="5108980"/>
            <a:ext cx="8915400" cy="16652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Consequences for the affected </a:t>
            </a:r>
            <a:r>
              <a:rPr lang="en-US" dirty="0" err="1"/>
              <a:t>ASes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err="1"/>
              <a:t>Blackhole</a:t>
            </a:r>
            <a:r>
              <a:rPr lang="en-US" dirty="0"/>
              <a:t>: data traffic is discarded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Snooping: data traffic is inspected, and then redirected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Impersonation: data traffic is sent to bogus destinations</a:t>
            </a:r>
          </a:p>
        </p:txBody>
      </p:sp>
    </p:spTree>
    <p:extLst>
      <p:ext uri="{BB962C8B-B14F-4D97-AF65-F5344CB8AC3E}">
        <p14:creationId xmlns:p14="http://schemas.microsoft.com/office/powerpoint/2010/main" val="209567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74" grpId="0" animBg="1"/>
      <p:bldP spid="1593374" grpId="1" animBg="1"/>
      <p:bldP spid="1593375" grpId="0" animBg="1"/>
      <p:bldP spid="1593376" grpId="0"/>
      <p:bldP spid="1593377" grpId="0" animBg="1"/>
      <p:bldP spid="1593378" grpId="0" animBg="1"/>
      <p:bldP spid="159337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FB147-5098-AF4C-9A45-CED8403EC611}" type="slidenum">
              <a:rPr lang="en-US"/>
              <a:pPr/>
              <a:t>27</a:t>
            </a:fld>
            <a:endParaRPr lang="en-US"/>
          </a:p>
        </p:txBody>
      </p:sp>
      <p:sp>
        <p:nvSpPr>
          <p:cNvPr id="159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Hijacking is Hard to Debug</a:t>
            </a:r>
          </a:p>
        </p:txBody>
      </p:sp>
      <p:sp>
        <p:nvSpPr>
          <p:cNvPr id="159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Real origin AS </a:t>
            </a:r>
            <a:r>
              <a:rPr lang="en-US" sz="3200" dirty="0" smtClean="0"/>
              <a:t>doesn</a:t>
            </a:r>
            <a:r>
              <a:rPr lang="en-US" altLang="ja-JP" sz="3200" dirty="0" smtClean="0"/>
              <a:t>’</a:t>
            </a:r>
            <a:r>
              <a:rPr lang="en-US" sz="3200" dirty="0" smtClean="0"/>
              <a:t>t </a:t>
            </a:r>
            <a:r>
              <a:rPr lang="en-US" sz="3200" dirty="0"/>
              <a:t>see the problem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Picks its own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Might not even learn the bogus route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May not cause loss of connectivity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if the bogus AS snoops and redirects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may only cause performance degradation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Or, loss of connectivity is isolated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only for sources in parts of the Internet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Diagnosing prefix hijacking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Analyzing updates from many vantage points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Launching </a:t>
            </a:r>
            <a:r>
              <a:rPr lang="en-US" sz="2800" dirty="0" err="1"/>
              <a:t>traceroute</a:t>
            </a:r>
            <a:r>
              <a:rPr lang="en-US" sz="2800" dirty="0"/>
              <a:t> from many vantage points</a:t>
            </a:r>
          </a:p>
        </p:txBody>
      </p:sp>
    </p:spTree>
    <p:extLst>
      <p:ext uri="{BB962C8B-B14F-4D97-AF65-F5344CB8AC3E}">
        <p14:creationId xmlns:p14="http://schemas.microsoft.com/office/powerpoint/2010/main" val="1860204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4371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9A5C7-7FFF-ED49-A20F-5573825EF4C3}" type="slidenum">
              <a:rPr lang="en-US"/>
              <a:pPr/>
              <a:t>28</a:t>
            </a:fld>
            <a:endParaRPr lang="en-US"/>
          </a:p>
        </p:txBody>
      </p:sp>
      <p:sp>
        <p:nvSpPr>
          <p:cNvPr id="159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Sub-Prefix Hijacking</a:t>
            </a:r>
          </a:p>
        </p:txBody>
      </p:sp>
      <p:grpSp>
        <p:nvGrpSpPr>
          <p:cNvPr id="1595395" name="Group 3"/>
          <p:cNvGrpSpPr>
            <a:grpSpLocks/>
          </p:cNvGrpSpPr>
          <p:nvPr/>
        </p:nvGrpSpPr>
        <p:grpSpPr bwMode="auto">
          <a:xfrm>
            <a:off x="454025" y="1193800"/>
            <a:ext cx="8447088" cy="3986213"/>
            <a:chOff x="516" y="945"/>
            <a:chExt cx="5004" cy="3195"/>
          </a:xfrm>
        </p:grpSpPr>
        <p:graphicFrame>
          <p:nvGraphicFramePr>
            <p:cNvPr id="1595396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5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7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6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8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7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399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5400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8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1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9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2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0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3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1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404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5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6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7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8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9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0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1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2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3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4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5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6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7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8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9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20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5421" name="Text Box 29"/>
          <p:cNvSpPr txBox="1">
            <a:spLocks noChangeArrowheads="1"/>
          </p:cNvSpPr>
          <p:nvPr/>
        </p:nvSpPr>
        <p:spPr bwMode="auto">
          <a:xfrm>
            <a:off x="7143750" y="44815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5422" name="Freeform 30"/>
          <p:cNvSpPr>
            <a:spLocks/>
          </p:cNvSpPr>
          <p:nvPr/>
        </p:nvSpPr>
        <p:spPr bwMode="auto">
          <a:xfrm>
            <a:off x="5459413" y="38925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3" name="Text Box 31"/>
          <p:cNvSpPr txBox="1">
            <a:spLocks noChangeArrowheads="1"/>
          </p:cNvSpPr>
          <p:nvPr/>
        </p:nvSpPr>
        <p:spPr bwMode="auto">
          <a:xfrm>
            <a:off x="998538" y="4792663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12.34.158.0/24</a:t>
            </a:r>
          </a:p>
        </p:txBody>
      </p:sp>
      <p:sp>
        <p:nvSpPr>
          <p:cNvPr id="1595424" name="Freeform 32"/>
          <p:cNvSpPr>
            <a:spLocks/>
          </p:cNvSpPr>
          <p:nvPr/>
        </p:nvSpPr>
        <p:spPr bwMode="auto">
          <a:xfrm>
            <a:off x="-49213" y="922338"/>
            <a:ext cx="8875713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5" name="Freeform 33"/>
          <p:cNvSpPr>
            <a:spLocks/>
          </p:cNvSpPr>
          <p:nvPr/>
        </p:nvSpPr>
        <p:spPr bwMode="auto">
          <a:xfrm>
            <a:off x="320675" y="903288"/>
            <a:ext cx="8632825" cy="3913187"/>
          </a:xfrm>
          <a:custGeom>
            <a:avLst/>
            <a:gdLst>
              <a:gd name="T0" fmla="*/ 5438 w 5438"/>
              <a:gd name="T1" fmla="*/ 1638 h 2465"/>
              <a:gd name="T2" fmla="*/ 4655 w 5438"/>
              <a:gd name="T3" fmla="*/ 530 h 2465"/>
              <a:gd name="T4" fmla="*/ 3316 w 5438"/>
              <a:gd name="T5" fmla="*/ 105 h 2465"/>
              <a:gd name="T6" fmla="*/ 548 w 5438"/>
              <a:gd name="T7" fmla="*/ 393 h 2465"/>
              <a:gd name="T8" fmla="*/ 29 w 5438"/>
              <a:gd name="T9" fmla="*/ 2465 h 2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38" h="2465">
                <a:moveTo>
                  <a:pt x="5438" y="1638"/>
                </a:moveTo>
                <a:cubicBezTo>
                  <a:pt x="5223" y="1211"/>
                  <a:pt x="5009" y="785"/>
                  <a:pt x="4655" y="530"/>
                </a:cubicBezTo>
                <a:cubicBezTo>
                  <a:pt x="4301" y="275"/>
                  <a:pt x="4000" y="128"/>
                  <a:pt x="3316" y="105"/>
                </a:cubicBezTo>
                <a:cubicBezTo>
                  <a:pt x="2632" y="82"/>
                  <a:pt x="1096" y="0"/>
                  <a:pt x="548" y="393"/>
                </a:cubicBezTo>
                <a:cubicBezTo>
                  <a:pt x="0" y="786"/>
                  <a:pt x="14" y="1625"/>
                  <a:pt x="29" y="246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6" name="Freeform 34"/>
          <p:cNvSpPr>
            <a:spLocks/>
          </p:cNvSpPr>
          <p:nvPr/>
        </p:nvSpPr>
        <p:spPr bwMode="auto">
          <a:xfrm>
            <a:off x="1647825" y="3181350"/>
            <a:ext cx="2587625" cy="1558925"/>
          </a:xfrm>
          <a:custGeom>
            <a:avLst/>
            <a:gdLst>
              <a:gd name="T0" fmla="*/ 1534 w 1630"/>
              <a:gd name="T1" fmla="*/ 350 h 982"/>
              <a:gd name="T2" fmla="*/ 1471 w 1630"/>
              <a:gd name="T3" fmla="*/ 313 h 982"/>
              <a:gd name="T4" fmla="*/ 582 w 1630"/>
              <a:gd name="T5" fmla="*/ 112 h 982"/>
              <a:gd name="T6" fmla="*/ 0 w 1630"/>
              <a:gd name="T7" fmla="*/ 982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0" h="982">
                <a:moveTo>
                  <a:pt x="1534" y="350"/>
                </a:moveTo>
                <a:cubicBezTo>
                  <a:pt x="1582" y="351"/>
                  <a:pt x="1630" y="353"/>
                  <a:pt x="1471" y="313"/>
                </a:cubicBezTo>
                <a:cubicBezTo>
                  <a:pt x="1312" y="273"/>
                  <a:pt x="827" y="0"/>
                  <a:pt x="582" y="112"/>
                </a:cubicBezTo>
                <a:cubicBezTo>
                  <a:pt x="337" y="224"/>
                  <a:pt x="97" y="836"/>
                  <a:pt x="0" y="982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7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61963" y="5196783"/>
            <a:ext cx="8258175" cy="149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Originating a more-specific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Every AS picks the bogus route for that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Traffic follows the longest matching prefix</a:t>
            </a:r>
          </a:p>
        </p:txBody>
      </p:sp>
    </p:spTree>
    <p:extLst>
      <p:ext uri="{BB962C8B-B14F-4D97-AF65-F5344CB8AC3E}">
        <p14:creationId xmlns:p14="http://schemas.microsoft.com/office/powerpoint/2010/main" val="164024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422" grpId="0" animBg="1"/>
      <p:bldP spid="1595422" grpId="1" animBg="1"/>
      <p:bldP spid="1595423" grpId="0"/>
      <p:bldP spid="1595424" grpId="0" animBg="1"/>
      <p:bldP spid="1595424" grpId="1" animBg="1"/>
      <p:bldP spid="1595425" grpId="0" animBg="1"/>
      <p:bldP spid="1595426" grpId="0" animBg="1"/>
      <p:bldP spid="159542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D6973-1A5F-C547-98CD-C694F52E3AEB}" type="slidenum">
              <a:rPr lang="en-US"/>
              <a:pPr/>
              <a:t>29</a:t>
            </a:fld>
            <a:endParaRPr lang="en-US"/>
          </a:p>
        </p:txBody>
      </p:sp>
      <p:sp>
        <p:nvSpPr>
          <p:cNvPr id="159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How to Hijack a Prefix</a:t>
            </a:r>
          </a:p>
        </p:txBody>
      </p:sp>
      <p:sp>
        <p:nvSpPr>
          <p:cNvPr id="159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309141"/>
            <a:ext cx="7569200" cy="48466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The hijacking AS has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Router with </a:t>
            </a:r>
            <a:r>
              <a:rPr lang="en-US" sz="2800" dirty="0" err="1"/>
              <a:t>eBGP</a:t>
            </a:r>
            <a:r>
              <a:rPr lang="en-US" sz="2800" dirty="0"/>
              <a:t> session(s)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Configured to originate the prefix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access to the router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Network operator makes configuration mistake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Disgruntled operator launches an attack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Outsider breaks in to the router and reconfigures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other </a:t>
            </a:r>
            <a:r>
              <a:rPr lang="en-US" sz="3200" dirty="0" err="1"/>
              <a:t>ASes</a:t>
            </a:r>
            <a:r>
              <a:rPr lang="en-US" sz="3200" dirty="0"/>
              <a:t> to believe bogus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Neighbor </a:t>
            </a:r>
            <a:r>
              <a:rPr lang="en-US" sz="2800" dirty="0" err="1"/>
              <a:t>ASes</a:t>
            </a:r>
            <a:r>
              <a:rPr lang="en-US" sz="2800" dirty="0"/>
              <a:t> not filtering the routes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e.g., by allowing only expected prefixes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But, specifying filters on </a:t>
            </a:r>
            <a:r>
              <a:rPr lang="en-US" sz="2800" i="1" dirty="0"/>
              <a:t>peering</a:t>
            </a:r>
            <a:r>
              <a:rPr lang="en-US" sz="2800" dirty="0"/>
              <a:t> links is hard</a:t>
            </a:r>
          </a:p>
        </p:txBody>
      </p:sp>
    </p:spTree>
    <p:extLst>
      <p:ext uri="{BB962C8B-B14F-4D97-AF65-F5344CB8AC3E}">
        <p14:creationId xmlns:p14="http://schemas.microsoft.com/office/powerpoint/2010/main" val="4162673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Pakistan </a:t>
            </a:r>
            <a:r>
              <a:rPr lang="en-US" dirty="0" err="1" smtClean="0"/>
              <a:t>Youtube</a:t>
            </a:r>
            <a:r>
              <a:rPr lang="en-US" dirty="0" smtClean="0"/>
              <a:t> incident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1534" cy="3994495"/>
          </a:xfrm>
        </p:spPr>
        <p:txBody>
          <a:bodyPr>
            <a:normAutofit/>
          </a:bodyPr>
          <a:lstStyle/>
          <a:p>
            <a:r>
              <a:rPr lang="en-US" dirty="0" err="1" smtClean="0">
                <a:sym typeface="Wingdings"/>
              </a:rPr>
              <a:t>Youtube’s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has prefix 208.65.152.0/22</a:t>
            </a:r>
          </a:p>
          <a:p>
            <a:r>
              <a:rPr lang="en-US" dirty="0" smtClean="0">
                <a:sym typeface="Wingdings"/>
              </a:rPr>
              <a:t>Pakistan’s government order </a:t>
            </a:r>
            <a:r>
              <a:rPr lang="en-US" dirty="0" err="1" smtClean="0">
                <a:sym typeface="Wingdings"/>
              </a:rPr>
              <a:t>Youtube</a:t>
            </a:r>
            <a:r>
              <a:rPr lang="en-US" dirty="0" smtClean="0">
                <a:sym typeface="Wingdings"/>
              </a:rPr>
              <a:t> blocked</a:t>
            </a:r>
          </a:p>
          <a:p>
            <a:r>
              <a:rPr lang="en-US" dirty="0" smtClean="0">
                <a:sym typeface="Wingdings"/>
              </a:rPr>
              <a:t>Pakistan Telecom (AS 17557) announces </a:t>
            </a:r>
            <a:r>
              <a:rPr lang="en-US" dirty="0" smtClean="0"/>
              <a:t>208.65.153.0/24 in the wrong direction (outwards!)</a:t>
            </a:r>
          </a:p>
          <a:p>
            <a:r>
              <a:rPr lang="en-US" dirty="0" smtClean="0">
                <a:sym typeface="Wingdings"/>
              </a:rPr>
              <a:t>Longest prefix match caused worldwide outage</a:t>
            </a:r>
          </a:p>
          <a:p>
            <a:r>
              <a:rPr lang="en-US" dirty="0" smtClean="0">
                <a:sym typeface="Wingdings"/>
                <a:hlinkClick r:id="rId2"/>
              </a:rPr>
              <a:t>http://www.youtube.com/watch?v=IzLPKuAOe50</a:t>
            </a:r>
            <a:r>
              <a:rPr lang="en-US" dirty="0" smtClean="0">
                <a:sym typeface="Wingdings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515"/>
          </a:xfrm>
        </p:spPr>
        <p:txBody>
          <a:bodyPr>
            <a:normAutofit/>
          </a:bodyPr>
          <a:lstStyle/>
          <a:p>
            <a:r>
              <a:rPr lang="en-US" dirty="0" smtClean="0"/>
              <a:t>Spammers steal unused IP space to hide</a:t>
            </a:r>
          </a:p>
          <a:p>
            <a:pPr lvl="1"/>
            <a:r>
              <a:rPr lang="en-US" dirty="0" smtClean="0"/>
              <a:t>Announce very short prefixes (e.g., /8</a:t>
            </a:r>
            <a:r>
              <a:rPr lang="en-US" dirty="0" smtClean="0"/>
              <a:t>). Why?</a:t>
            </a:r>
            <a:endParaRPr lang="en-US" dirty="0" smtClean="0"/>
          </a:p>
          <a:p>
            <a:pPr lvl="1"/>
            <a:r>
              <a:rPr lang="en-US" dirty="0" smtClean="0"/>
              <a:t>For a short amount of time</a:t>
            </a:r>
          </a:p>
          <a:p>
            <a:r>
              <a:rPr lang="en-US" dirty="0" smtClean="0"/>
              <a:t>China incident, April 8</a:t>
            </a:r>
            <a:r>
              <a:rPr lang="en-US" baseline="30000" dirty="0" smtClean="0"/>
              <a:t>th</a:t>
            </a:r>
            <a:r>
              <a:rPr lang="en-US" dirty="0" smtClean="0"/>
              <a:t> 2010</a:t>
            </a:r>
          </a:p>
          <a:p>
            <a:pPr lvl="1"/>
            <a:r>
              <a:rPr lang="en-US" dirty="0" smtClean="0"/>
              <a:t>China Telecom’s AS23724 generally announces 40 prefixes</a:t>
            </a:r>
          </a:p>
          <a:p>
            <a:pPr lvl="1"/>
            <a:r>
              <a:rPr lang="en-US" dirty="0" smtClean="0"/>
              <a:t>On April 8</a:t>
            </a:r>
            <a:r>
              <a:rPr lang="en-US" baseline="30000" dirty="0" smtClean="0"/>
              <a:t>th</a:t>
            </a:r>
            <a:r>
              <a:rPr lang="en-US" dirty="0" smtClean="0"/>
              <a:t>, announced ~37,000 prefixes</a:t>
            </a:r>
          </a:p>
          <a:p>
            <a:pPr lvl="1"/>
            <a:r>
              <a:rPr lang="en-US" dirty="0" smtClean="0"/>
              <a:t>About 10% leaked outside of China</a:t>
            </a:r>
          </a:p>
          <a:p>
            <a:pPr lvl="1"/>
            <a:r>
              <a:rPr lang="en-US" dirty="0" smtClean="0"/>
              <a:t>Suddenly, going to </a:t>
            </a:r>
            <a:r>
              <a:rPr lang="en-US" dirty="0" smtClean="0">
                <a:hlinkClick r:id="rId2"/>
              </a:rPr>
              <a:t>www.dell.com</a:t>
            </a:r>
            <a:r>
              <a:rPr lang="en-US" dirty="0" smtClean="0"/>
              <a:t> might have you routing through AS23724</a:t>
            </a:r>
            <a:r>
              <a:rPr lang="en-US" dirty="0" smtClean="0"/>
              <a:t>!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Remove an AS from the path</a:t>
            </a:r>
          </a:p>
          <a:p>
            <a:pPr lvl="1"/>
            <a:r>
              <a:rPr lang="en-US" dirty="0" smtClean="0"/>
              <a:t>E.g., 701 3715 88 -&gt; 701 88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Attract sources that would normally avoid AS 3715</a:t>
            </a:r>
          </a:p>
          <a:p>
            <a:pPr lvl="1"/>
            <a:r>
              <a:rPr lang="en-US" dirty="0" smtClean="0"/>
              <a:t>Make AS 88 look like it is closer to the core</a:t>
            </a:r>
          </a:p>
          <a:p>
            <a:pPr lvl="1"/>
            <a:r>
              <a:rPr lang="en-US" dirty="0" smtClean="0"/>
              <a:t>Can fool loop detection!</a:t>
            </a:r>
          </a:p>
          <a:p>
            <a:r>
              <a:rPr lang="en-US" dirty="0" smtClean="0"/>
              <a:t>May be hard to tell whether this is a lie</a:t>
            </a:r>
          </a:p>
          <a:p>
            <a:pPr lvl="1"/>
            <a:r>
              <a:rPr lang="en-US" dirty="0" smtClean="0"/>
              <a:t>88 could indeed connect directly to 701!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09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Adding </a:t>
            </a:r>
            <a:r>
              <a:rPr lang="en-US" dirty="0" err="1" smtClean="0"/>
              <a:t>ASes</a:t>
            </a:r>
            <a:r>
              <a:rPr lang="en-US" dirty="0" smtClean="0"/>
              <a:t> to the path</a:t>
            </a:r>
          </a:p>
          <a:p>
            <a:pPr lvl="1"/>
            <a:r>
              <a:rPr lang="en-US" dirty="0" smtClean="0"/>
              <a:t>E.g., 701 88 -&gt; 701 3715 88</a:t>
            </a:r>
          </a:p>
          <a:p>
            <a:r>
              <a:rPr lang="en-US" dirty="0" smtClean="0"/>
              <a:t>Why? </a:t>
            </a:r>
          </a:p>
          <a:p>
            <a:pPr lvl="1"/>
            <a:r>
              <a:rPr lang="en-US" dirty="0" smtClean="0"/>
              <a:t>Trigger loop detection in AS 3715</a:t>
            </a:r>
          </a:p>
          <a:p>
            <a:pPr lvl="2"/>
            <a:r>
              <a:rPr lang="en-US" dirty="0" smtClean="0"/>
              <a:t>This would block unwanted traffic from AS 3715!</a:t>
            </a:r>
          </a:p>
          <a:p>
            <a:pPr lvl="1"/>
            <a:r>
              <a:rPr lang="en-US" dirty="0" smtClean="0"/>
              <a:t>Make your AS look more connected</a:t>
            </a:r>
          </a:p>
          <a:p>
            <a:r>
              <a:rPr lang="en-US" dirty="0" smtClean="0"/>
              <a:t>Who can tell this is a lie?</a:t>
            </a:r>
          </a:p>
          <a:p>
            <a:pPr lvl="1"/>
            <a:r>
              <a:rPr lang="en-US" dirty="0" smtClean="0"/>
              <a:t>AS 3715 could, if it could see the route</a:t>
            </a:r>
          </a:p>
          <a:p>
            <a:pPr lvl="1"/>
            <a:r>
              <a:rPr lang="en-US" dirty="0" smtClean="0"/>
              <a:t>AS 88 could, but would it really care?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116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Adding </a:t>
            </a:r>
            <a:r>
              <a:rPr lang="en-US" dirty="0" err="1" smtClean="0"/>
              <a:t>ASes</a:t>
            </a:r>
            <a:r>
              <a:rPr lang="en-US" dirty="0" smtClean="0"/>
              <a:t> at the end of the path</a:t>
            </a:r>
          </a:p>
          <a:p>
            <a:pPr lvl="1"/>
            <a:r>
              <a:rPr lang="en-US" dirty="0" smtClean="0"/>
              <a:t>E.g., 701 88 into 701 88 3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Evade detection for a bogus route (if added AS is legitimate owner of a prefix)</a:t>
            </a:r>
          </a:p>
          <a:p>
            <a:r>
              <a:rPr lang="en-US" dirty="0" smtClean="0"/>
              <a:t>Hard to tell that the path is bogus!</a:t>
            </a:r>
            <a:endParaRPr lang="en-US" dirty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256093"/>
              </p:ext>
            </p:extLst>
          </p:nvPr>
        </p:nvGraphicFramePr>
        <p:xfrm>
          <a:off x="3754029" y="4735513"/>
          <a:ext cx="19050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Photo Editor Photo" r:id="rId3" imgW="1905266" imgH="1390844" progId="MSPhotoEd.3">
                  <p:embed/>
                </p:oleObj>
              </mc:Choice>
              <mc:Fallback>
                <p:oleObj name="Photo Editor Photo" r:id="rId3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029" y="4735513"/>
                        <a:ext cx="19050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243797"/>
              </p:ext>
            </p:extLst>
          </p:nvPr>
        </p:nvGraphicFramePr>
        <p:xfrm>
          <a:off x="2509429" y="5810250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Photo Editor Photo" r:id="rId5" imgW="1905266" imgH="1390844" progId="MSPhotoEd.3">
                  <p:embed/>
                </p:oleObj>
              </mc:Choice>
              <mc:Fallback>
                <p:oleObj name="Photo Editor Photo" r:id="rId5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429" y="5810250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406491" y="5197475"/>
            <a:ext cx="6278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701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888841" y="6002338"/>
            <a:ext cx="4801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88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3507966" y="5772150"/>
            <a:ext cx="652463" cy="2301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graphicFrame>
        <p:nvGraphicFramePr>
          <p:cNvPr id="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650251"/>
              </p:ext>
            </p:extLst>
          </p:nvPr>
        </p:nvGraphicFramePr>
        <p:xfrm>
          <a:off x="7618004" y="5541963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Photo Editor Photo" r:id="rId6" imgW="1905266" imgH="1390844" progId="MSPhotoEd.3">
                  <p:embed/>
                </p:oleObj>
              </mc:Choice>
              <mc:Fallback>
                <p:oleObj name="Photo Editor Photo" r:id="rId6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8004" y="5541963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8072029" y="5734050"/>
            <a:ext cx="3323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3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7541804" y="6270625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18.0.0.0/8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242604" y="5964238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18.0.0.0/8</a:t>
            </a:r>
          </a:p>
        </p:txBody>
      </p:sp>
    </p:spTree>
    <p:extLst>
      <p:ext uri="{BB962C8B-B14F-4D97-AF65-F5344CB8AC3E}">
        <p14:creationId xmlns:p14="http://schemas.microsoft.com/office/powerpoint/2010/main" val="8038788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Solution: S-BGP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Based on a public key infrastructure</a:t>
            </a:r>
          </a:p>
          <a:p>
            <a:r>
              <a:rPr lang="en-US" dirty="0" smtClean="0"/>
              <a:t>Address attestations</a:t>
            </a:r>
          </a:p>
          <a:p>
            <a:pPr lvl="1"/>
            <a:r>
              <a:rPr lang="en-US" dirty="0" smtClean="0"/>
              <a:t>Claims the right to originate a prefix</a:t>
            </a:r>
          </a:p>
          <a:p>
            <a:pPr lvl="1"/>
            <a:r>
              <a:rPr lang="en-US" dirty="0" smtClean="0"/>
              <a:t>Signed and distributed out of band</a:t>
            </a:r>
          </a:p>
          <a:p>
            <a:pPr lvl="1"/>
            <a:r>
              <a:rPr lang="en-US" dirty="0" smtClean="0"/>
              <a:t>Checked through delegation chain from ICANN</a:t>
            </a:r>
          </a:p>
          <a:p>
            <a:r>
              <a:rPr lang="en-US" dirty="0" smtClean="0"/>
              <a:t>Route attestations</a:t>
            </a:r>
          </a:p>
          <a:p>
            <a:pPr lvl="1"/>
            <a:r>
              <a:rPr lang="en-US" dirty="0" smtClean="0"/>
              <a:t>Attribute in BGP update message</a:t>
            </a:r>
          </a:p>
          <a:p>
            <a:pPr lvl="1"/>
            <a:r>
              <a:rPr lang="en-US" dirty="0" smtClean="0"/>
              <a:t>Signed by each AS as route along path</a:t>
            </a:r>
          </a:p>
          <a:p>
            <a:r>
              <a:rPr lang="en-US" dirty="0" smtClean="0"/>
              <a:t>S-BGP can avoid</a:t>
            </a:r>
          </a:p>
          <a:p>
            <a:pPr lvl="1"/>
            <a:r>
              <a:rPr lang="en-US" dirty="0" smtClean="0"/>
              <a:t>Prefix hijacking</a:t>
            </a:r>
          </a:p>
          <a:p>
            <a:pPr lvl="1"/>
            <a:r>
              <a:rPr lang="en-US" dirty="0" smtClean="0"/>
              <a:t>Addition, removal, or reordering of intermediate </a:t>
            </a:r>
            <a:r>
              <a:rPr lang="en-US" dirty="0" err="1" smtClean="0"/>
              <a:t>ASes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844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S-BGP 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399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Very challenging</a:t>
            </a:r>
          </a:p>
          <a:p>
            <a:pPr lvl="1"/>
            <a:r>
              <a:rPr lang="en-US" dirty="0" smtClean="0"/>
              <a:t>PKI</a:t>
            </a:r>
          </a:p>
          <a:p>
            <a:pPr lvl="1"/>
            <a:r>
              <a:rPr lang="en-US" dirty="0" smtClean="0"/>
              <a:t>Accurate address registries</a:t>
            </a:r>
          </a:p>
          <a:p>
            <a:pPr lvl="1"/>
            <a:r>
              <a:rPr lang="en-US" dirty="0" smtClean="0"/>
              <a:t>Need to perform cryptographic operations on all path operations</a:t>
            </a:r>
          </a:p>
          <a:p>
            <a:pPr lvl="1"/>
            <a:r>
              <a:rPr lang="en-US" dirty="0" smtClean="0"/>
              <a:t>Flag day almost impossible</a:t>
            </a:r>
          </a:p>
          <a:p>
            <a:pPr lvl="1"/>
            <a:r>
              <a:rPr lang="en-US" dirty="0" smtClean="0"/>
              <a:t>Incremental deployment offers little incentive</a:t>
            </a:r>
          </a:p>
          <a:p>
            <a:r>
              <a:rPr lang="en-US" dirty="0" smtClean="0"/>
              <a:t>But there is hope! [Goldberg et al, 2011]</a:t>
            </a:r>
          </a:p>
          <a:p>
            <a:pPr lvl="1"/>
            <a:r>
              <a:rPr lang="en-US" dirty="0" smtClean="0"/>
              <a:t>Road to incremental deployment</a:t>
            </a:r>
          </a:p>
          <a:p>
            <a:pPr lvl="1"/>
            <a:r>
              <a:rPr lang="en-US" dirty="0" smtClean="0"/>
              <a:t>Change rules to break ties for secure paths</a:t>
            </a:r>
          </a:p>
          <a:p>
            <a:pPr lvl="1"/>
            <a:r>
              <a:rPr lang="en-US" dirty="0" smtClean="0"/>
              <a:t>If a few top Tier-1 ISPs </a:t>
            </a:r>
          </a:p>
          <a:p>
            <a:pPr lvl="1"/>
            <a:r>
              <a:rPr lang="en-US" dirty="0" smtClean="0"/>
              <a:t>Plus their respective stub clients </a:t>
            </a:r>
            <a:r>
              <a:rPr lang="en-US" dirty="0"/>
              <a:t>deploy simplified version (just </a:t>
            </a:r>
            <a:r>
              <a:rPr lang="en-US" dirty="0" smtClean="0"/>
              <a:t>sign, not validate)</a:t>
            </a:r>
            <a:endParaRPr lang="en-US" dirty="0"/>
          </a:p>
          <a:p>
            <a:pPr lvl="1"/>
            <a:r>
              <a:rPr lang="en-US" dirty="0" smtClean="0"/>
              <a:t> Gains in traffic =&gt; $ =&gt; adoption!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256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Plane 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Routers/</a:t>
            </a:r>
            <a:r>
              <a:rPr lang="en-US" dirty="0" err="1" smtClean="0"/>
              <a:t>ASes</a:t>
            </a:r>
            <a:r>
              <a:rPr lang="en-US" dirty="0" smtClean="0"/>
              <a:t> can advertise one route, but not necessarily follow it! </a:t>
            </a:r>
          </a:p>
          <a:p>
            <a:r>
              <a:rPr lang="en-US" dirty="0" smtClean="0"/>
              <a:t>May drop packets</a:t>
            </a:r>
          </a:p>
          <a:p>
            <a:pPr lvl="1"/>
            <a:r>
              <a:rPr lang="en-US" dirty="0" smtClean="0"/>
              <a:t>Or a fraction of packets</a:t>
            </a:r>
          </a:p>
          <a:p>
            <a:pPr lvl="1"/>
            <a:r>
              <a:rPr lang="en-US" dirty="0" smtClean="0"/>
              <a:t>What if you just slow down some traffic?</a:t>
            </a:r>
          </a:p>
          <a:p>
            <a:r>
              <a:rPr lang="en-US" dirty="0" smtClean="0"/>
              <a:t>Can send packets in a different direction</a:t>
            </a:r>
          </a:p>
          <a:p>
            <a:pPr lvl="1"/>
            <a:r>
              <a:rPr lang="en-US" dirty="0" smtClean="0"/>
              <a:t>Impersonation attack</a:t>
            </a:r>
          </a:p>
          <a:p>
            <a:pPr lvl="1"/>
            <a:r>
              <a:rPr lang="en-US" dirty="0" smtClean="0"/>
              <a:t>Snooping attack</a:t>
            </a:r>
          </a:p>
          <a:p>
            <a:r>
              <a:rPr lang="en-US" dirty="0" smtClean="0"/>
              <a:t>How to detect?</a:t>
            </a:r>
          </a:p>
          <a:p>
            <a:pPr lvl="1"/>
            <a:r>
              <a:rPr lang="en-US" dirty="0"/>
              <a:t>Congestion or an attack?</a:t>
            </a:r>
          </a:p>
          <a:p>
            <a:pPr lvl="1"/>
            <a:r>
              <a:rPr lang="en-US" dirty="0"/>
              <a:t>Can let ping/</a:t>
            </a:r>
            <a:r>
              <a:rPr lang="en-US" dirty="0" err="1"/>
              <a:t>traceroute</a:t>
            </a:r>
            <a:r>
              <a:rPr lang="en-US" dirty="0"/>
              <a:t> packets go </a:t>
            </a:r>
            <a:r>
              <a:rPr lang="en-US" dirty="0" smtClean="0"/>
              <a:t>through</a:t>
            </a:r>
            <a:endParaRPr lang="en-US" dirty="0"/>
          </a:p>
          <a:p>
            <a:pPr lvl="1"/>
            <a:r>
              <a:rPr lang="en-US" dirty="0" smtClean="0"/>
              <a:t>End-to-end checks?</a:t>
            </a:r>
          </a:p>
          <a:p>
            <a:r>
              <a:rPr lang="en-US" dirty="0" smtClean="0"/>
              <a:t>Harder to pull off, as you need control of a router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0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protocol that holds Internet routing together</a:t>
            </a:r>
          </a:p>
          <a:p>
            <a:r>
              <a:rPr lang="en-US" dirty="0" smtClean="0"/>
              <a:t>Path Vector Protocol among Autonomous Systems</a:t>
            </a:r>
          </a:p>
          <a:p>
            <a:r>
              <a:rPr lang="en-US" dirty="0" smtClean="0"/>
              <a:t>Policy, feasibility first; non-optimal routes</a:t>
            </a:r>
          </a:p>
          <a:p>
            <a:r>
              <a:rPr lang="en-US" dirty="0" smtClean="0"/>
              <a:t>Important security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layer wrap up</a:t>
            </a:r>
          </a:p>
          <a:p>
            <a:r>
              <a:rPr lang="en-US" smtClean="0"/>
              <a:t>Intro to TCP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88389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17229</TotalTime>
  <Words>1828</Words>
  <Application>Microsoft Macintosh PowerPoint</Application>
  <PresentationFormat>On-screen Show (4:3)</PresentationFormat>
  <Paragraphs>377</Paragraphs>
  <Slides>39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cs168</vt:lpstr>
      <vt:lpstr>Microsoft Photo Editor 3.0 Photo</vt:lpstr>
      <vt:lpstr>CSCI-1680 Network Layer: Inter-domain Routing – Policy and Security</vt:lpstr>
      <vt:lpstr>Administrivia</vt:lpstr>
      <vt:lpstr>Today</vt:lpstr>
      <vt:lpstr>Route Selection</vt:lpstr>
      <vt:lpstr>Customer/Provider AS relationships</vt:lpstr>
      <vt:lpstr>Peer Relationships</vt:lpstr>
      <vt:lpstr>Peering Drama</vt:lpstr>
      <vt:lpstr>“Shutting off” the Internet</vt:lpstr>
      <vt:lpstr>Egypt Incident</vt:lpstr>
      <vt:lpstr>Some BGP Challenges</vt:lpstr>
      <vt:lpstr>Convergence</vt:lpstr>
      <vt:lpstr>Routing Change: Before and After</vt:lpstr>
      <vt:lpstr>Routing Change: Path Exploration</vt:lpstr>
      <vt:lpstr>Routing Change: Path Exploration</vt:lpstr>
      <vt:lpstr>Route Engineering</vt:lpstr>
      <vt:lpstr>Multiple Stable Configurations BGP Wedgies [RFC 4264]</vt:lpstr>
      <vt:lpstr>BGP Wedgies</vt:lpstr>
      <vt:lpstr>BGP Wedgies</vt:lpstr>
      <vt:lpstr>BGP Wedgies</vt:lpstr>
      <vt:lpstr>Unstable Configurations</vt:lpstr>
      <vt:lpstr>Avoiding BGP Instabilities</vt:lpstr>
      <vt:lpstr>Scaling iBGP: route reflectors</vt:lpstr>
      <vt:lpstr>Scaling iBGP: route reflectors</vt:lpstr>
      <vt:lpstr>BGP Security Goals</vt:lpstr>
      <vt:lpstr>Origin: IP Address Ownership and Hijacking</vt:lpstr>
      <vt:lpstr>Prefix Hijacking</vt:lpstr>
      <vt:lpstr>Hijacking is Hard to Debug</vt:lpstr>
      <vt:lpstr>Sub-Prefix Hijacking</vt:lpstr>
      <vt:lpstr>How to Hijack a Prefix</vt:lpstr>
      <vt:lpstr>Pakistan Youtube incident</vt:lpstr>
      <vt:lpstr>Many other incidents</vt:lpstr>
      <vt:lpstr>Attacks on BGP Paths</vt:lpstr>
      <vt:lpstr>Attacks on BGP Paths</vt:lpstr>
      <vt:lpstr>Attacks on BGP Paths</vt:lpstr>
      <vt:lpstr>Proposed Solution: S-BGP</vt:lpstr>
      <vt:lpstr>S-BGP Deployment</vt:lpstr>
      <vt:lpstr>Data Plane Attacks</vt:lpstr>
      <vt:lpstr>BGP Recap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75</cp:revision>
  <dcterms:created xsi:type="dcterms:W3CDTF">2011-02-28T04:06:06Z</dcterms:created>
  <dcterms:modified xsi:type="dcterms:W3CDTF">2012-03-06T18:42:18Z</dcterms:modified>
</cp:coreProperties>
</file>