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2"/>
  </p:notesMasterIdLst>
  <p:sldIdLst>
    <p:sldId id="256" r:id="rId2"/>
    <p:sldId id="258" r:id="rId3"/>
    <p:sldId id="259" r:id="rId4"/>
    <p:sldId id="297" r:id="rId5"/>
    <p:sldId id="263" r:id="rId6"/>
    <p:sldId id="260" r:id="rId7"/>
    <p:sldId id="262" r:id="rId8"/>
    <p:sldId id="264" r:id="rId9"/>
    <p:sldId id="298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99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1" autoAdjust="0"/>
    <p:restoredTop sz="86386" autoAdjust="0"/>
  </p:normalViewPr>
  <p:slideViewPr>
    <p:cSldViewPr snapToGrid="0" snapToObjects="1">
      <p:cViewPr varScale="1">
        <p:scale>
          <a:sx n="77" d="100"/>
          <a:sy n="77" d="100"/>
        </p:scale>
        <p:origin x="-73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3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8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50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Does the order matter here?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712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routes to 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029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 routes to 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Network Layer:</a:t>
            </a:r>
            <a:br>
              <a:rPr lang="en-US" dirty="0" smtClean="0"/>
            </a:br>
            <a:r>
              <a:rPr lang="en-US" dirty="0" smtClean="0"/>
              <a:t>Intra-domain Routing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4258520"/>
          </a:xfrm>
        </p:spPr>
        <p:txBody>
          <a:bodyPr>
            <a:normAutofit/>
          </a:bodyPr>
          <a:lstStyle/>
          <a:p>
            <a:r>
              <a:rPr lang="en-US" dirty="0" smtClean="0"/>
              <a:t>Intra-Domain Routing </a:t>
            </a:r>
          </a:p>
          <a:p>
            <a:r>
              <a:rPr lang="en-US" dirty="0" smtClean="0"/>
              <a:t>Next class: Inter-Domain Routing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5775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Routing is the process of updating forwarding tables</a:t>
            </a:r>
          </a:p>
          <a:p>
            <a:pPr lvl="1"/>
            <a:r>
              <a:rPr lang="en-US" dirty="0" smtClean="0"/>
              <a:t>Routers exchange messages about routers or networks they can reach</a:t>
            </a:r>
          </a:p>
          <a:p>
            <a:pPr lvl="1"/>
            <a:r>
              <a:rPr lang="en-US" dirty="0" smtClean="0"/>
              <a:t>Goal: find optimal route for every destination</a:t>
            </a:r>
          </a:p>
          <a:p>
            <a:pPr lvl="1"/>
            <a:r>
              <a:rPr lang="en-US" dirty="0" smtClean="0"/>
              <a:t>… or maybe a good route, or </a:t>
            </a:r>
            <a:r>
              <a:rPr lang="en-US" i="1" dirty="0" smtClean="0"/>
              <a:t>any</a:t>
            </a:r>
            <a:r>
              <a:rPr lang="en-US" dirty="0" smtClean="0"/>
              <a:t> route (depending on scale)</a:t>
            </a:r>
          </a:p>
          <a:p>
            <a:r>
              <a:rPr lang="en-US" dirty="0" smtClean="0"/>
              <a:t>Challenges</a:t>
            </a:r>
          </a:p>
          <a:p>
            <a:pPr lvl="1"/>
            <a:r>
              <a:rPr lang="en-US" dirty="0" smtClean="0"/>
              <a:t>Dynamic topology</a:t>
            </a:r>
          </a:p>
          <a:p>
            <a:pPr lvl="1"/>
            <a:r>
              <a:rPr lang="en-US" dirty="0" smtClean="0"/>
              <a:t>Decentralized </a:t>
            </a:r>
          </a:p>
          <a:p>
            <a:pPr lvl="1"/>
            <a:r>
              <a:rPr lang="en-US" dirty="0" smtClean="0"/>
              <a:t>Scale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829160" cy="4826028"/>
          </a:xfrm>
        </p:spPr>
        <p:txBody>
          <a:bodyPr/>
          <a:lstStyle/>
          <a:p>
            <a:r>
              <a:rPr lang="en-US" dirty="0" smtClean="0"/>
              <a:t>Every router must be able to forward based on </a:t>
            </a:r>
            <a:r>
              <a:rPr lang="en-US" i="1" dirty="0" smtClean="0"/>
              <a:t>any</a:t>
            </a:r>
            <a:r>
              <a:rPr lang="en-US" dirty="0" smtClean="0"/>
              <a:t> destination IP address</a:t>
            </a:r>
          </a:p>
          <a:p>
            <a:pPr lvl="1"/>
            <a:r>
              <a:rPr lang="en-US" dirty="0" smtClean="0"/>
              <a:t>Given address, it needs to know next hop</a:t>
            </a:r>
          </a:p>
          <a:p>
            <a:pPr lvl="1"/>
            <a:r>
              <a:rPr lang="en-US" dirty="0" smtClean="0"/>
              <a:t>Naïve: one entry per address</a:t>
            </a:r>
          </a:p>
          <a:p>
            <a:pPr lvl="1"/>
            <a:r>
              <a:rPr lang="en-US" dirty="0" smtClean="0"/>
              <a:t>There would be 10</a:t>
            </a:r>
            <a:r>
              <a:rPr lang="en-US" baseline="30000" dirty="0" smtClean="0"/>
              <a:t>8 </a:t>
            </a:r>
            <a:r>
              <a:rPr lang="en-US" dirty="0" smtClean="0"/>
              <a:t>entries!</a:t>
            </a:r>
          </a:p>
          <a:p>
            <a:r>
              <a:rPr lang="en-US" dirty="0" smtClean="0"/>
              <a:t>Solutions</a:t>
            </a:r>
          </a:p>
          <a:p>
            <a:pPr lvl="1"/>
            <a:r>
              <a:rPr lang="en-US" dirty="0" smtClean="0"/>
              <a:t>Hierarchy (many examples)</a:t>
            </a:r>
          </a:p>
          <a:p>
            <a:pPr lvl="1"/>
            <a:r>
              <a:rPr lang="en-US" dirty="0" smtClean="0"/>
              <a:t>Address aggregation</a:t>
            </a:r>
          </a:p>
          <a:p>
            <a:pPr lvl="2"/>
            <a:r>
              <a:rPr lang="en-US" dirty="0" smtClean="0"/>
              <a:t>Address allocation is very important (should mirror topology)</a:t>
            </a:r>
          </a:p>
          <a:p>
            <a:pPr lvl="1"/>
            <a:r>
              <a:rPr lang="en-US" dirty="0" smtClean="0"/>
              <a:t>Default routes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/>
              <a:t>IP Connectivity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440" y="1509685"/>
            <a:ext cx="8089120" cy="4744101"/>
          </a:xfrm>
        </p:spPr>
        <p:txBody>
          <a:bodyPr>
            <a:normAutofit/>
          </a:bodyPr>
          <a:lstStyle/>
          <a:p>
            <a:r>
              <a:rPr lang="en-US" dirty="0" smtClean="0"/>
              <a:t>For each destination address, must either:</a:t>
            </a:r>
          </a:p>
          <a:p>
            <a:pPr lvl="1"/>
            <a:r>
              <a:rPr lang="en-US" dirty="0" smtClean="0"/>
              <a:t>Have prefix mapped to next hop in forwarding table</a:t>
            </a:r>
          </a:p>
          <a:p>
            <a:pPr lvl="1"/>
            <a:r>
              <a:rPr lang="en-US" dirty="0" smtClean="0"/>
              <a:t>Know “smarter router” – default for unknown prefixes</a:t>
            </a:r>
          </a:p>
          <a:p>
            <a:r>
              <a:rPr lang="en-US" dirty="0" smtClean="0"/>
              <a:t>Route using longest prefix match, default is prefix 0.0.0.0/0</a:t>
            </a:r>
          </a:p>
          <a:p>
            <a:r>
              <a:rPr lang="en-US" dirty="0" smtClean="0"/>
              <a:t>Core routers know everything – no default</a:t>
            </a:r>
          </a:p>
          <a:p>
            <a:r>
              <a:rPr lang="en-US" dirty="0" smtClean="0"/>
              <a:t>Manage using notion of </a:t>
            </a:r>
            <a:r>
              <a:rPr lang="en-US" i="1" dirty="0" smtClean="0"/>
              <a:t>Autonomous System </a:t>
            </a:r>
            <a:r>
              <a:rPr lang="en-US" dirty="0" smtClean="0"/>
              <a:t>(AS)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4x2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2" y="1660438"/>
            <a:ext cx="7812087" cy="28604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structure, 1990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520863"/>
            <a:ext cx="7569200" cy="1705613"/>
          </a:xfrm>
        </p:spPr>
        <p:txBody>
          <a:bodyPr/>
          <a:lstStyle/>
          <a:p>
            <a:r>
              <a:rPr lang="en-US" dirty="0" smtClean="0"/>
              <a:t>Several independent organizations</a:t>
            </a:r>
          </a:p>
          <a:p>
            <a:r>
              <a:rPr lang="en-US" dirty="0" smtClean="0"/>
              <a:t>Hierarchical structure with single backbone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structure,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342147"/>
            <a:ext cx="7569200" cy="2034529"/>
          </a:xfrm>
        </p:spPr>
        <p:txBody>
          <a:bodyPr/>
          <a:lstStyle/>
          <a:p>
            <a:r>
              <a:rPr lang="en-US" dirty="0" smtClean="0"/>
              <a:t>Multiple backbones, more arbitrary structure</a:t>
            </a:r>
            <a:endParaRPr lang="en-US" dirty="0"/>
          </a:p>
        </p:txBody>
      </p:sp>
      <p:pic>
        <p:nvPicPr>
          <p:cNvPr id="4" name="Picture 3" descr="04x29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163" y="1367156"/>
            <a:ext cx="6490930" cy="3430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Autonomous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Correspond to an administrative domain</a:t>
            </a:r>
          </a:p>
          <a:p>
            <a:pPr lvl="1"/>
            <a:r>
              <a:rPr lang="en-US" dirty="0" smtClean="0"/>
              <a:t>AS’s reflect organization of the Internet</a:t>
            </a:r>
          </a:p>
          <a:p>
            <a:pPr lvl="1"/>
            <a:r>
              <a:rPr lang="en-US" dirty="0" smtClean="0"/>
              <a:t>E.g., Brown, large company, etc.</a:t>
            </a:r>
          </a:p>
          <a:p>
            <a:pPr lvl="1"/>
            <a:r>
              <a:rPr lang="en-US" dirty="0" smtClean="0"/>
              <a:t>Identified by a 16-bit number</a:t>
            </a:r>
          </a:p>
          <a:p>
            <a:r>
              <a:rPr lang="en-US" dirty="0" smtClean="0"/>
              <a:t>Goals</a:t>
            </a:r>
          </a:p>
          <a:p>
            <a:pPr lvl="1"/>
            <a:r>
              <a:rPr lang="en-US" dirty="0" smtClean="0"/>
              <a:t>AS’s choose their own local routing algorithm</a:t>
            </a:r>
          </a:p>
          <a:p>
            <a:pPr lvl="1"/>
            <a:r>
              <a:rPr lang="en-US" dirty="0" smtClean="0"/>
              <a:t>AS’s want to set policies about non-local routing</a:t>
            </a:r>
          </a:p>
          <a:p>
            <a:pPr lvl="1"/>
            <a:r>
              <a:rPr lang="en-US" dirty="0" smtClean="0"/>
              <a:t>AS’s need not reveal internal topology of their network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s.pdf"/>
          <p:cNvPicPr>
            <a:picLocks noGrp="1" noChangeAspect="1"/>
          </p:cNvPicPr>
          <p:nvPr>
            <p:ph idx="1"/>
          </p:nvPr>
        </p:nvPicPr>
        <p:blipFill>
          <a:blip r:embed="rId2"/>
          <a:srcRect l="-34962" r="-34962"/>
          <a:stretch>
            <a:fillRect/>
          </a:stretch>
        </p:blipFill>
        <p:spPr>
          <a:xfrm>
            <a:off x="-1777964" y="155865"/>
            <a:ext cx="12699928" cy="6702136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 and Intra-domain 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2161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Routing organized in two levels</a:t>
            </a:r>
          </a:p>
          <a:p>
            <a:r>
              <a:rPr lang="en-US" dirty="0" smtClean="0"/>
              <a:t>Intra-domain routing</a:t>
            </a:r>
          </a:p>
          <a:p>
            <a:pPr lvl="1"/>
            <a:r>
              <a:rPr lang="en-US" dirty="0" smtClean="0"/>
              <a:t>Complete knowledge, strive for </a:t>
            </a:r>
            <a:r>
              <a:rPr lang="en-US" i="1" dirty="0" smtClean="0"/>
              <a:t>optimal</a:t>
            </a:r>
            <a:r>
              <a:rPr lang="en-US" dirty="0" smtClean="0"/>
              <a:t> paths</a:t>
            </a:r>
          </a:p>
          <a:p>
            <a:pPr lvl="1"/>
            <a:r>
              <a:rPr lang="en-US" dirty="0" smtClean="0"/>
              <a:t>Scale to ~100 networks</a:t>
            </a:r>
          </a:p>
          <a:p>
            <a:pPr lvl="1"/>
            <a:r>
              <a:rPr lang="en-US" dirty="0" smtClean="0"/>
              <a:t>Today</a:t>
            </a:r>
          </a:p>
          <a:p>
            <a:r>
              <a:rPr lang="en-US" dirty="0" smtClean="0"/>
              <a:t>Inter-domain routing</a:t>
            </a:r>
          </a:p>
          <a:p>
            <a:pPr lvl="1"/>
            <a:r>
              <a:rPr lang="en-US" dirty="0" smtClean="0"/>
              <a:t>Aggregated knowledge, scale to Internet</a:t>
            </a:r>
          </a:p>
          <a:p>
            <a:pPr lvl="1"/>
            <a:r>
              <a:rPr lang="en-US" dirty="0" smtClean="0"/>
              <a:t>Dominated by </a:t>
            </a:r>
            <a:r>
              <a:rPr lang="en-US" i="1" dirty="0" smtClean="0"/>
              <a:t>policy</a:t>
            </a:r>
            <a:endParaRPr lang="en-US" dirty="0" smtClean="0"/>
          </a:p>
          <a:p>
            <a:pPr lvl="2"/>
            <a:r>
              <a:rPr lang="en-US" dirty="0" smtClean="0"/>
              <a:t>E.g., route through X, unless X is unavailable, then route through Y. Never route traffic from X to Y.</a:t>
            </a:r>
          </a:p>
          <a:p>
            <a:pPr lvl="1"/>
            <a:r>
              <a:rPr lang="en-US" dirty="0" smtClean="0"/>
              <a:t>Policies reflect business agreements, can get complex</a:t>
            </a:r>
          </a:p>
          <a:p>
            <a:pPr lvl="1"/>
            <a:r>
              <a:rPr lang="en-US" dirty="0" smtClean="0"/>
              <a:t>Next lecture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953366"/>
            <a:ext cx="7569200" cy="1143000"/>
          </a:xfrm>
        </p:spPr>
        <p:txBody>
          <a:bodyPr/>
          <a:lstStyle/>
          <a:p>
            <a:r>
              <a:rPr lang="en-US" dirty="0" smtClean="0"/>
              <a:t>Intra-Domain Routing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as a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522873"/>
            <a:ext cx="7569200" cy="3099585"/>
          </a:xfrm>
        </p:spPr>
        <p:txBody>
          <a:bodyPr/>
          <a:lstStyle/>
          <a:p>
            <a:r>
              <a:rPr lang="en-US" dirty="0" smtClean="0"/>
              <a:t>Nodes are routers</a:t>
            </a:r>
          </a:p>
          <a:p>
            <a:r>
              <a:rPr lang="en-US" dirty="0" smtClean="0"/>
              <a:t>Assign </a:t>
            </a:r>
            <a:r>
              <a:rPr lang="en-US" i="1" dirty="0" smtClean="0"/>
              <a:t>cost</a:t>
            </a:r>
            <a:r>
              <a:rPr lang="en-US" dirty="0" smtClean="0"/>
              <a:t> to each edge</a:t>
            </a:r>
          </a:p>
          <a:p>
            <a:pPr lvl="1"/>
            <a:r>
              <a:rPr lang="en-US" dirty="0" smtClean="0"/>
              <a:t>Can be based on latency, b/w, queue length, …</a:t>
            </a:r>
          </a:p>
          <a:p>
            <a:r>
              <a:rPr lang="en-US" dirty="0" smtClean="0"/>
              <a:t>Problem: find lowest-cost path between nodes</a:t>
            </a:r>
          </a:p>
          <a:p>
            <a:pPr lvl="1"/>
            <a:r>
              <a:rPr lang="en-US" dirty="0" smtClean="0"/>
              <a:t>Each node individually computes routes</a:t>
            </a:r>
            <a:endParaRPr lang="en-US" dirty="0"/>
          </a:p>
        </p:txBody>
      </p:sp>
      <p:pic>
        <p:nvPicPr>
          <p:cNvPr id="4" name="Picture 3" descr="04x1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533" y="1367155"/>
            <a:ext cx="4693464" cy="21557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541" y="1509685"/>
            <a:ext cx="8334918" cy="4634865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Two classes of intra-domain routing algorithms</a:t>
            </a:r>
          </a:p>
          <a:p>
            <a:r>
              <a:rPr lang="en-US" dirty="0" smtClean="0"/>
              <a:t>Distance Vector</a:t>
            </a:r>
          </a:p>
          <a:p>
            <a:pPr lvl="1"/>
            <a:r>
              <a:rPr lang="en-US" dirty="0" smtClean="0"/>
              <a:t>Requires only local state</a:t>
            </a:r>
          </a:p>
          <a:p>
            <a:pPr lvl="1"/>
            <a:r>
              <a:rPr lang="en-US" dirty="0" smtClean="0"/>
              <a:t>Harder to debug</a:t>
            </a:r>
          </a:p>
          <a:p>
            <a:pPr lvl="1"/>
            <a:r>
              <a:rPr lang="en-US" dirty="0" smtClean="0"/>
              <a:t>Can suffer from loops </a:t>
            </a:r>
          </a:p>
          <a:p>
            <a:r>
              <a:rPr lang="en-US" dirty="0" smtClean="0"/>
              <a:t>Link State</a:t>
            </a:r>
          </a:p>
          <a:p>
            <a:pPr lvl="1"/>
            <a:r>
              <a:rPr lang="en-US" dirty="0" smtClean="0"/>
              <a:t>Each node has global view of the network</a:t>
            </a:r>
          </a:p>
          <a:p>
            <a:pPr lvl="1"/>
            <a:r>
              <a:rPr lang="en-US" dirty="0" smtClean="0"/>
              <a:t>Simpler to debug</a:t>
            </a:r>
          </a:p>
          <a:p>
            <a:pPr lvl="1"/>
            <a:r>
              <a:rPr lang="en-US" dirty="0" smtClean="0"/>
              <a:t>Requires global state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</a:t>
            </a:r>
            <a:r>
              <a:rPr lang="en-US" baseline="0" dirty="0" smtClean="0"/>
              <a:t> Vector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496257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Local routing algorithm</a:t>
            </a:r>
          </a:p>
          <a:p>
            <a:r>
              <a:rPr lang="en-US" dirty="0" smtClean="0"/>
              <a:t>Each node maintains a set of triples</a:t>
            </a:r>
          </a:p>
          <a:p>
            <a:pPr lvl="1"/>
            <a:r>
              <a:rPr lang="en-US" dirty="0" smtClean="0"/>
              <a:t>&lt;</a:t>
            </a:r>
            <a:r>
              <a:rPr lang="en-US" i="1" dirty="0" smtClean="0"/>
              <a:t>Destination, Cost, </a:t>
            </a:r>
            <a:r>
              <a:rPr lang="en-US" i="1" dirty="0" err="1" smtClean="0"/>
              <a:t>NextHop</a:t>
            </a:r>
            <a:r>
              <a:rPr lang="en-US" dirty="0" smtClean="0"/>
              <a:t>&gt;</a:t>
            </a:r>
          </a:p>
          <a:p>
            <a:r>
              <a:rPr lang="en-US" dirty="0" smtClean="0"/>
              <a:t>Exchange updates with neighbors</a:t>
            </a:r>
          </a:p>
          <a:p>
            <a:pPr lvl="1"/>
            <a:r>
              <a:rPr lang="en-US" dirty="0" smtClean="0"/>
              <a:t>Periodically (seconds to minutes)</a:t>
            </a:r>
          </a:p>
          <a:p>
            <a:pPr lvl="1"/>
            <a:r>
              <a:rPr lang="en-US" dirty="0" smtClean="0"/>
              <a:t>Whenever table changes  (</a:t>
            </a:r>
            <a:r>
              <a:rPr lang="en-US" i="1" dirty="0" smtClean="0"/>
              <a:t>triggered</a:t>
            </a:r>
            <a:r>
              <a:rPr lang="en-US" dirty="0" smtClean="0"/>
              <a:t> update)</a:t>
            </a:r>
          </a:p>
          <a:p>
            <a:r>
              <a:rPr lang="en-US" dirty="0" smtClean="0"/>
              <a:t>Each update is a list of pairs</a:t>
            </a:r>
          </a:p>
          <a:p>
            <a:pPr lvl="1"/>
            <a:r>
              <a:rPr lang="en-US" dirty="0" smtClean="0"/>
              <a:t>&lt;</a:t>
            </a:r>
            <a:r>
              <a:rPr lang="en-US" i="1" dirty="0" smtClean="0"/>
              <a:t>Destination, Cost</a:t>
            </a:r>
            <a:r>
              <a:rPr lang="en-US" dirty="0" smtClean="0"/>
              <a:t>&gt;</a:t>
            </a:r>
          </a:p>
          <a:p>
            <a:r>
              <a:rPr lang="en-US" dirty="0" smtClean="0"/>
              <a:t>Update local table if receive a “better” route</a:t>
            </a:r>
          </a:p>
          <a:p>
            <a:pPr lvl="1"/>
            <a:r>
              <a:rPr lang="en-US" dirty="0" smtClean="0"/>
              <a:t>Smaller cost</a:t>
            </a:r>
          </a:p>
          <a:p>
            <a:r>
              <a:rPr lang="en-US" dirty="0" smtClean="0"/>
              <a:t>Refresh existing routes, delete if time out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the best</a:t>
            </a:r>
            <a:r>
              <a:rPr lang="en-US" baseline="0" dirty="0" smtClean="0"/>
              <a:t> path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399449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Bellman-Ford</a:t>
            </a:r>
            <a:r>
              <a:rPr lang="en-US" baseline="0" dirty="0" smtClean="0"/>
              <a:t> equation</a:t>
            </a:r>
          </a:p>
          <a:p>
            <a:r>
              <a:rPr lang="en-US" dirty="0" smtClean="0"/>
              <a:t>Let:</a:t>
            </a:r>
          </a:p>
          <a:p>
            <a:pPr lvl="1"/>
            <a:r>
              <a:rPr lang="en-US" i="1" baseline="0" dirty="0" err="1" smtClean="0"/>
              <a:t>D</a:t>
            </a:r>
            <a:r>
              <a:rPr lang="en-US" i="1" baseline="-25000" dirty="0" err="1" smtClean="0"/>
              <a:t>a</a:t>
            </a:r>
            <a:r>
              <a:rPr lang="en-US" i="1" baseline="0" dirty="0" err="1" smtClean="0"/>
              <a:t>(b</a:t>
            </a:r>
            <a:r>
              <a:rPr lang="en-US" i="1" baseline="0" dirty="0" smtClean="0"/>
              <a:t>)</a:t>
            </a:r>
            <a:r>
              <a:rPr lang="en-US" dirty="0" smtClean="0"/>
              <a:t> denote the current best distance from a to </a:t>
            </a:r>
            <a:r>
              <a:rPr lang="en-US" dirty="0" err="1" smtClean="0"/>
              <a:t>b</a:t>
            </a:r>
            <a:endParaRPr lang="en-US" dirty="0" smtClean="0"/>
          </a:p>
          <a:p>
            <a:pPr lvl="1"/>
            <a:r>
              <a:rPr lang="en-US" i="1" baseline="0" dirty="0" err="1" smtClean="0"/>
              <a:t>c(a,b</a:t>
            </a:r>
            <a:r>
              <a:rPr lang="en-US" i="1" baseline="0" dirty="0" smtClean="0"/>
              <a:t>) </a:t>
            </a:r>
            <a:r>
              <a:rPr lang="en-US" baseline="0" dirty="0" smtClean="0"/>
              <a:t>denote the cost of a link from a to </a:t>
            </a:r>
            <a:r>
              <a:rPr lang="en-US" baseline="0" dirty="0" err="1" smtClean="0"/>
              <a:t>b</a:t>
            </a:r>
            <a:endParaRPr lang="en-US" baseline="0" dirty="0" smtClean="0"/>
          </a:p>
          <a:p>
            <a:r>
              <a:rPr lang="en-US" dirty="0" smtClean="0"/>
              <a:t>Then </a:t>
            </a:r>
            <a:r>
              <a:rPr lang="en-US" i="1" dirty="0" err="1" smtClean="0"/>
              <a:t>D</a:t>
            </a:r>
            <a:r>
              <a:rPr lang="en-US" i="1" baseline="-25000" dirty="0" err="1" smtClean="0"/>
              <a:t>x</a:t>
            </a:r>
            <a:r>
              <a:rPr lang="en-US" i="1" dirty="0" err="1" smtClean="0"/>
              <a:t>(y</a:t>
            </a:r>
            <a:r>
              <a:rPr lang="en-US" i="1" dirty="0" smtClean="0"/>
              <a:t>)</a:t>
            </a:r>
            <a:r>
              <a:rPr lang="en-US" dirty="0" smtClean="0"/>
              <a:t> = </a:t>
            </a:r>
            <a:r>
              <a:rPr lang="en-US" dirty="0" err="1" smtClean="0"/>
              <a:t>min</a:t>
            </a:r>
            <a:r>
              <a:rPr lang="en-US" i="1" baseline="-25000" dirty="0" err="1" smtClean="0"/>
              <a:t>z</a:t>
            </a:r>
            <a:r>
              <a:rPr lang="en-US" dirty="0" err="1" smtClean="0"/>
              <a:t>(</a:t>
            </a:r>
            <a:r>
              <a:rPr lang="en-US" i="1" dirty="0" err="1" smtClean="0"/>
              <a:t>c(x,z</a:t>
            </a:r>
            <a:r>
              <a:rPr lang="en-US" i="1" dirty="0" smtClean="0"/>
              <a:t>) + </a:t>
            </a:r>
            <a:r>
              <a:rPr lang="en-US" i="1" dirty="0" err="1" smtClean="0"/>
              <a:t>D</a:t>
            </a:r>
            <a:r>
              <a:rPr lang="en-US" i="1" baseline="-25000" dirty="0" err="1" smtClean="0"/>
              <a:t>z</a:t>
            </a:r>
            <a:r>
              <a:rPr lang="en-US" i="1" dirty="0" err="1" smtClean="0"/>
              <a:t>(y</a:t>
            </a:r>
            <a:r>
              <a:rPr lang="en-US" i="1" dirty="0" smtClean="0"/>
              <a:t>))</a:t>
            </a:r>
          </a:p>
          <a:p>
            <a:r>
              <a:rPr lang="en-US" baseline="0" dirty="0" smtClean="0"/>
              <a:t>Routing</a:t>
            </a:r>
            <a:r>
              <a:rPr lang="en-US" dirty="0" smtClean="0"/>
              <a:t> messages contain D</a:t>
            </a:r>
          </a:p>
          <a:p>
            <a:r>
              <a:rPr lang="en-US" baseline="0" dirty="0" smtClean="0"/>
              <a:t>D is any additive metric</a:t>
            </a:r>
          </a:p>
          <a:p>
            <a:pPr lvl="1"/>
            <a:r>
              <a:rPr lang="en-US" dirty="0" err="1" smtClean="0"/>
              <a:t>e.g</a:t>
            </a:r>
            <a:r>
              <a:rPr lang="en-US" dirty="0" smtClean="0"/>
              <a:t>, number of hops, queue length, delay</a:t>
            </a:r>
            <a:endParaRPr lang="en-US" baseline="0" dirty="0" smtClean="0"/>
          </a:p>
          <a:p>
            <a:pPr lvl="1"/>
            <a:r>
              <a:rPr lang="en-US" dirty="0" smtClean="0"/>
              <a:t>log can convert multiplicative metric into an additive one (e.g., probability of failure)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DV Example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942890" y="2807653"/>
          <a:ext cx="37719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7079"/>
                <a:gridCol w="977521"/>
                <a:gridCol w="1257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Destination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Cost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Next Hop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1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C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1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C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D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2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C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E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2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F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2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G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3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Minion Pro"/>
                          <a:cs typeface="Minion Pro"/>
                        </a:rPr>
                        <a:t>A</a:t>
                      </a:r>
                      <a:endParaRPr lang="en-US" dirty="0">
                        <a:latin typeface="Minion Pro"/>
                        <a:cs typeface="Minion Pro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3" descr="04x1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762" y="2807653"/>
            <a:ext cx="4072013" cy="214743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idx="4294967295"/>
          </p:nvPr>
        </p:nvSpPr>
        <p:spPr>
          <a:xfrm>
            <a:off x="5269044" y="2200923"/>
            <a:ext cx="3087556" cy="60673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B’s routing table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368028" y="3666643"/>
            <a:ext cx="932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1, G</a:t>
            </a:r>
            <a:endParaRPr lang="en-US" sz="1600" dirty="0"/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787400" y="4005197"/>
            <a:ext cx="7569200" cy="2620811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F-G</a:t>
            </a:r>
            <a:r>
              <a:rPr lang="en-US" baseline="0" dirty="0" smtClean="0"/>
              <a:t> fails</a:t>
            </a:r>
          </a:p>
          <a:p>
            <a:r>
              <a:rPr lang="en-US" baseline="0" dirty="0" smtClean="0"/>
              <a:t>F sets distance to G to </a:t>
            </a:r>
            <a:r>
              <a:rPr lang="en-US" dirty="0" smtClean="0"/>
              <a:t>infinity, propagates</a:t>
            </a:r>
          </a:p>
          <a:p>
            <a:r>
              <a:rPr lang="en-US" baseline="0" dirty="0" smtClean="0"/>
              <a:t>A</a:t>
            </a:r>
            <a:r>
              <a:rPr lang="en-US" dirty="0" smtClean="0"/>
              <a:t> sets distance to G to infinity</a:t>
            </a:r>
          </a:p>
          <a:p>
            <a:r>
              <a:rPr lang="en-US" baseline="0" dirty="0" smtClean="0"/>
              <a:t>A</a:t>
            </a:r>
            <a:r>
              <a:rPr lang="en-US" dirty="0" smtClean="0"/>
              <a:t> receives periodic update from C with 2-hop path to G</a:t>
            </a:r>
          </a:p>
          <a:p>
            <a:r>
              <a:rPr lang="en-US" baseline="0" dirty="0" smtClean="0"/>
              <a:t>A</a:t>
            </a:r>
            <a:r>
              <a:rPr lang="en-US" dirty="0" smtClean="0"/>
              <a:t> sets distance to G to 3 and propagates</a:t>
            </a:r>
          </a:p>
          <a:p>
            <a:r>
              <a:rPr lang="en-US" baseline="0" dirty="0" smtClean="0"/>
              <a:t>F</a:t>
            </a:r>
            <a:r>
              <a:rPr lang="en-US" dirty="0" smtClean="0"/>
              <a:t> sets distance to G to 4, through A</a:t>
            </a:r>
            <a:r>
              <a:rPr lang="en-US" baseline="0" dirty="0" smtClean="0"/>
              <a:t>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66107" y="3667219"/>
            <a:ext cx="932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∞, </a:t>
            </a:r>
            <a:r>
              <a:rPr lang="en-US" sz="1600" dirty="0"/>
              <a:t>-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366613" y="3667220"/>
            <a:ext cx="932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4, A</a:t>
            </a:r>
            <a:endParaRPr lang="en-US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Adapting to Failures</a:t>
            </a:r>
            <a:endParaRPr lang="en-US" dirty="0"/>
          </a:p>
        </p:txBody>
      </p:sp>
      <p:pic>
        <p:nvPicPr>
          <p:cNvPr id="4" name="Picture 3" descr="04x15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9652" y="1437466"/>
            <a:ext cx="4113772" cy="21694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12336" y="2014460"/>
            <a:ext cx="888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2, F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5469767" y="1576125"/>
            <a:ext cx="93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2, D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4120945" y="1309978"/>
            <a:ext cx="93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3, D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4226158" y="2486512"/>
            <a:ext cx="93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3, A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6788175" y="2141948"/>
            <a:ext cx="9780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1, G</a:t>
            </a:r>
            <a:endParaRPr lang="en-US" sz="1600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928933" y="3393371"/>
            <a:ext cx="2372231" cy="1096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5587080" y="2518965"/>
            <a:ext cx="894309" cy="736489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469767" y="2014461"/>
            <a:ext cx="880106" cy="267775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035192" y="1598353"/>
            <a:ext cx="1104734" cy="315638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2306821" y="2792683"/>
            <a:ext cx="923658" cy="7979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0800000">
            <a:off x="2928934" y="2269438"/>
            <a:ext cx="920058" cy="472051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7" name="&quot;No&quot; Symbol 26"/>
          <p:cNvSpPr/>
          <p:nvPr/>
        </p:nvSpPr>
        <p:spPr>
          <a:xfrm>
            <a:off x="3954122" y="3225942"/>
            <a:ext cx="333645" cy="333645"/>
          </a:xfrm>
          <a:prstGeom prst="noSmoking">
            <a:avLst>
              <a:gd name="adj" fmla="val 1064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TextBox 20"/>
          <p:cNvSpPr txBox="1"/>
          <p:nvPr/>
        </p:nvSpPr>
        <p:spPr>
          <a:xfrm>
            <a:off x="1912330" y="2014454"/>
            <a:ext cx="888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∞,-</a:t>
            </a:r>
            <a:endParaRPr lang="en-US" sz="1600" dirty="0"/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2928934" y="1981200"/>
            <a:ext cx="2252666" cy="177682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912324" y="2014448"/>
            <a:ext cx="888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3,C</a:t>
            </a:r>
            <a:endParaRPr lang="en-US" sz="1600" dirty="0"/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2966003" y="1981198"/>
            <a:ext cx="2192867" cy="177684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2764660" y="2353002"/>
            <a:ext cx="7982" cy="872943"/>
          </a:xfrm>
          <a:prstGeom prst="straightConnector1">
            <a:avLst/>
          </a:prstGeom>
          <a:ln w="635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226152" y="2486506"/>
            <a:ext cx="93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G, 4, A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 build="p"/>
      <p:bldP spid="19" grpId="0"/>
      <p:bldP spid="19" grpId="1"/>
      <p:bldP spid="34" grpId="0"/>
      <p:bldP spid="10" grpId="0"/>
      <p:bldP spid="13" grpId="0"/>
      <p:bldP spid="21" grpId="1"/>
      <p:bldP spid="21" grpId="2"/>
      <p:bldP spid="25" grpId="1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Count-to-Infinity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858388"/>
            <a:ext cx="7569200" cy="276762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Link from A to E fails</a:t>
            </a:r>
          </a:p>
          <a:p>
            <a:r>
              <a:rPr lang="en-US" dirty="0" smtClean="0"/>
              <a:t>A advertises distance of infinity to E</a:t>
            </a:r>
          </a:p>
          <a:p>
            <a:r>
              <a:rPr lang="en-US" dirty="0" smtClean="0"/>
              <a:t>B and C advertise a distance of 2 to E</a:t>
            </a:r>
          </a:p>
          <a:p>
            <a:r>
              <a:rPr lang="en-US" dirty="0" smtClean="0"/>
              <a:t>B decides it can reach E in 3 hops through C</a:t>
            </a:r>
          </a:p>
          <a:p>
            <a:r>
              <a:rPr lang="en-US" dirty="0" smtClean="0"/>
              <a:t>A decides it can reach E in 4 hops through B</a:t>
            </a:r>
          </a:p>
          <a:p>
            <a:r>
              <a:rPr lang="en-US" dirty="0" smtClean="0"/>
              <a:t>C decides it can reach E in 5 hops through A, …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When does this stop?</a:t>
            </a:r>
          </a:p>
        </p:txBody>
      </p:sp>
      <p:pic>
        <p:nvPicPr>
          <p:cNvPr id="4" name="Picture 3" descr="04x1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652" y="1367156"/>
            <a:ext cx="4113772" cy="2169452"/>
          </a:xfrm>
          <a:prstGeom prst="rect">
            <a:avLst/>
          </a:prstGeom>
        </p:spPr>
      </p:pic>
      <p:sp>
        <p:nvSpPr>
          <p:cNvPr id="5" name="&quot;No&quot; Symbol 4"/>
          <p:cNvSpPr/>
          <p:nvPr/>
        </p:nvSpPr>
        <p:spPr>
          <a:xfrm>
            <a:off x="3255827" y="2271628"/>
            <a:ext cx="333645" cy="333645"/>
          </a:xfrm>
          <a:prstGeom prst="noSmoking">
            <a:avLst>
              <a:gd name="adj" fmla="val 1064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news travels fast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268415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327223" y="2081279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386031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>
            <a:stCxn id="4" idx="6"/>
            <a:endCxn id="6" idx="2"/>
          </p:cNvCxnSpPr>
          <p:nvPr/>
        </p:nvCxnSpPr>
        <p:spPr>
          <a:xfrm>
            <a:off x="3808372" y="3719162"/>
            <a:ext cx="1577659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4" idx="7"/>
            <a:endCxn id="5" idx="3"/>
          </p:cNvCxnSpPr>
          <p:nvPr/>
        </p:nvCxnSpPr>
        <p:spPr>
          <a:xfrm rot="5400000" flipH="1" flipV="1">
            <a:off x="3574749" y="2696710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1"/>
            <a:endCxn id="5" idx="5"/>
          </p:cNvCxnSpPr>
          <p:nvPr/>
        </p:nvCxnSpPr>
        <p:spPr>
          <a:xfrm rot="16200000" flipV="1">
            <a:off x="4633558" y="2696709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29297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4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5098450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4239458" y="3888746"/>
            <a:ext cx="548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10</a:t>
            </a:r>
            <a:endParaRPr lang="en-US" sz="2800" dirty="0"/>
          </a:p>
        </p:txBody>
      </p:sp>
      <p:cxnSp>
        <p:nvCxnSpPr>
          <p:cNvPr id="19" name="Straight Arrow Connector 18"/>
          <p:cNvCxnSpPr/>
          <p:nvPr/>
        </p:nvCxnSpPr>
        <p:spPr>
          <a:xfrm rot="16200000" flipH="1">
            <a:off x="3671041" y="2705464"/>
            <a:ext cx="418173" cy="3016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362640" y="2385597"/>
            <a:ext cx="366657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1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787400" y="5065747"/>
            <a:ext cx="7569200" cy="157654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 decrease in link cost has</a:t>
            </a:r>
            <a:r>
              <a:rPr lang="en-US" baseline="0" dirty="0" smtClean="0"/>
              <a:t> to be fresh information</a:t>
            </a:r>
          </a:p>
          <a:p>
            <a:r>
              <a:rPr lang="en-US" baseline="0" dirty="0" smtClean="0"/>
              <a:t>Network converges at most in </a:t>
            </a:r>
            <a:r>
              <a:rPr lang="en-US" baseline="0" dirty="0" err="1" smtClean="0"/>
              <a:t>O(diameter</a:t>
            </a:r>
            <a:r>
              <a:rPr lang="en-US" baseline="0" dirty="0" smtClean="0"/>
              <a:t>) steps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news travels slowly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268415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327223" y="2081279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386031" y="3449183"/>
            <a:ext cx="539957" cy="539957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>
            <a:stCxn id="4" idx="6"/>
            <a:endCxn id="6" idx="2"/>
          </p:cNvCxnSpPr>
          <p:nvPr/>
        </p:nvCxnSpPr>
        <p:spPr>
          <a:xfrm>
            <a:off x="3808372" y="3719162"/>
            <a:ext cx="1577659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4" idx="7"/>
            <a:endCxn id="5" idx="3"/>
          </p:cNvCxnSpPr>
          <p:nvPr/>
        </p:nvCxnSpPr>
        <p:spPr>
          <a:xfrm rot="5400000" flipH="1" flipV="1">
            <a:off x="3574749" y="2696710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1"/>
            <a:endCxn id="5" idx="5"/>
          </p:cNvCxnSpPr>
          <p:nvPr/>
        </p:nvCxnSpPr>
        <p:spPr>
          <a:xfrm rot="16200000" flipV="1">
            <a:off x="4633558" y="2696709"/>
            <a:ext cx="986097" cy="6770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29297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4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5098450" y="2635177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4239458" y="3888746"/>
            <a:ext cx="548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10</a:t>
            </a:r>
            <a:endParaRPr lang="en-US" sz="2800" dirty="0"/>
          </a:p>
        </p:txBody>
      </p:sp>
      <p:cxnSp>
        <p:nvCxnSpPr>
          <p:cNvPr id="19" name="Straight Arrow Connector 18"/>
          <p:cNvCxnSpPr/>
          <p:nvPr/>
        </p:nvCxnSpPr>
        <p:spPr>
          <a:xfrm rot="16200000" flipH="1">
            <a:off x="3671041" y="2705464"/>
            <a:ext cx="418173" cy="30166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268415" y="2359626"/>
            <a:ext cx="548648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12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787400" y="4411967"/>
            <a:ext cx="7569200" cy="2230322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An increase in cost may cause confusion with old </a:t>
            </a:r>
            <a:r>
              <a:rPr lang="en-US" dirty="0" smtClean="0"/>
              <a:t>information, </a:t>
            </a:r>
            <a:r>
              <a:rPr lang="en-US" dirty="0" smtClean="0"/>
              <a:t>m</a:t>
            </a:r>
            <a:r>
              <a:rPr lang="en-US" dirty="0" smtClean="0"/>
              <a:t>ay </a:t>
            </a:r>
            <a:r>
              <a:rPr lang="en-US" dirty="0" smtClean="0"/>
              <a:t>form </a:t>
            </a:r>
            <a:r>
              <a:rPr lang="en-US" dirty="0" smtClean="0"/>
              <a:t>loops</a:t>
            </a:r>
          </a:p>
          <a:p>
            <a:r>
              <a:rPr lang="en-US" dirty="0" smtClean="0"/>
              <a:t>Consider routes to A</a:t>
            </a:r>
          </a:p>
          <a:p>
            <a:r>
              <a:rPr lang="en-US" dirty="0" smtClean="0"/>
              <a:t>Initially, B:A,4,A; C:A,5,B</a:t>
            </a:r>
          </a:p>
          <a:p>
            <a:r>
              <a:rPr lang="en-US" dirty="0" smtClean="0"/>
              <a:t>Then B:A,12,A, selects C as next hop -&gt; B:A,6,C</a:t>
            </a:r>
          </a:p>
          <a:p>
            <a:r>
              <a:rPr lang="en-US" dirty="0" smtClean="0"/>
              <a:t>C -&gt; A,7,B; B -&gt; A,8,C; C -&gt; A,9,B; B -&gt; A,10,C;</a:t>
            </a:r>
          </a:p>
          <a:p>
            <a:r>
              <a:rPr lang="en-US" dirty="0" smtClean="0"/>
              <a:t>C finally chooses </a:t>
            </a:r>
            <a:r>
              <a:rPr lang="en-US" dirty="0" smtClean="0">
                <a:solidFill>
                  <a:srgbClr val="008000"/>
                </a:solidFill>
              </a:rPr>
              <a:t>C:A,10,A</a:t>
            </a:r>
            <a:r>
              <a:rPr lang="en-US" dirty="0" smtClean="0">
                <a:solidFill>
                  <a:srgbClr val="000000"/>
                </a:solidFill>
              </a:rPr>
              <a:t>, and B -&gt; A,11,C! </a:t>
            </a:r>
            <a:endParaRPr lang="en-US" dirty="0" smtClean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avoid 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IP TTL field prevents a packet from living forever</a:t>
            </a:r>
          </a:p>
          <a:p>
            <a:pPr lvl="1"/>
            <a:r>
              <a:rPr lang="en-US" dirty="0" smtClean="0"/>
              <a:t>Does not </a:t>
            </a:r>
            <a:r>
              <a:rPr lang="en-US" i="1" dirty="0" smtClean="0"/>
              <a:t>repair</a:t>
            </a:r>
            <a:r>
              <a:rPr lang="en-US" dirty="0" smtClean="0"/>
              <a:t> a loop</a:t>
            </a:r>
          </a:p>
          <a:p>
            <a:r>
              <a:rPr lang="en-US" dirty="0" smtClean="0"/>
              <a:t>Simple approach: consider a small cost </a:t>
            </a:r>
            <a:r>
              <a:rPr lang="en-US" i="1" dirty="0" err="1" smtClean="0"/>
              <a:t>n</a:t>
            </a:r>
            <a:r>
              <a:rPr lang="en-US" dirty="0" smtClean="0"/>
              <a:t> (e.g., 16) to be infinity</a:t>
            </a:r>
          </a:p>
          <a:p>
            <a:pPr lvl="1"/>
            <a:r>
              <a:rPr lang="en-US" dirty="0" smtClean="0"/>
              <a:t>After </a:t>
            </a:r>
            <a:r>
              <a:rPr lang="en-US" i="1" dirty="0" err="1" smtClean="0"/>
              <a:t>n</a:t>
            </a:r>
            <a:r>
              <a:rPr lang="en-US" dirty="0" smtClean="0"/>
              <a:t> rounds decide node is unavailable</a:t>
            </a:r>
          </a:p>
          <a:p>
            <a:pPr lvl="1"/>
            <a:r>
              <a:rPr lang="en-US" dirty="0" smtClean="0"/>
              <a:t>But rounds can be long, this takes time</a:t>
            </a:r>
          </a:p>
          <a:p>
            <a:r>
              <a:rPr lang="en-US" dirty="0" smtClean="0"/>
              <a:t>Problem: distance vector based only on local information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Better</a:t>
            </a:r>
            <a:r>
              <a:rPr lang="en-US" baseline="0" dirty="0" smtClean="0"/>
              <a:t> loop avoidance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Split Horizon</a:t>
            </a:r>
          </a:p>
          <a:p>
            <a:pPr lvl="1"/>
            <a:r>
              <a:rPr lang="en-US" dirty="0" smtClean="0"/>
              <a:t>When sending updates to node A, don’t include routes you learned from A</a:t>
            </a:r>
          </a:p>
          <a:p>
            <a:pPr lvl="1"/>
            <a:r>
              <a:rPr lang="en-US" dirty="0" smtClean="0"/>
              <a:t>Prevents B and C from sending cost 2 to A</a:t>
            </a:r>
          </a:p>
          <a:p>
            <a:r>
              <a:rPr lang="en-US" dirty="0" smtClean="0"/>
              <a:t>Split Horizon with Poison Reverse</a:t>
            </a:r>
          </a:p>
          <a:p>
            <a:pPr lvl="1"/>
            <a:r>
              <a:rPr lang="en-US" dirty="0" smtClean="0"/>
              <a:t>Rather than not advertising routes learned from A, explicitly include cost of ∞.</a:t>
            </a:r>
          </a:p>
          <a:p>
            <a:pPr lvl="1"/>
            <a:r>
              <a:rPr lang="en-US" dirty="0" smtClean="0"/>
              <a:t>Faster to break out of loops, but increases advertisement sizes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Warning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Split horizon/split horizon with poison reverse only help between two nodes</a:t>
            </a:r>
          </a:p>
          <a:p>
            <a:pPr lvl="1"/>
            <a:r>
              <a:rPr lang="en-US" dirty="0" smtClean="0"/>
              <a:t>Can still get loop with three nodes involved</a:t>
            </a:r>
          </a:p>
          <a:p>
            <a:pPr lvl="1"/>
            <a:r>
              <a:rPr lang="en-US" dirty="0" smtClean="0"/>
              <a:t>Might need to delay advertising routes after changes, but affects convergence time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DSDV: destination sequenced distance vector</a:t>
            </a:r>
          </a:p>
          <a:p>
            <a:pPr lvl="1"/>
            <a:r>
              <a:rPr lang="en-US" dirty="0" smtClean="0"/>
              <a:t>Uses a ‘version’ number per destination message</a:t>
            </a:r>
          </a:p>
          <a:p>
            <a:pPr lvl="1"/>
            <a:r>
              <a:rPr lang="en-US" dirty="0" smtClean="0"/>
              <a:t>Avoids loops by preventing nodes from using old information from </a:t>
            </a:r>
            <a:r>
              <a:rPr lang="en-US" dirty="0" err="1" smtClean="0"/>
              <a:t>descendents</a:t>
            </a:r>
            <a:endParaRPr lang="en-US" dirty="0" smtClean="0"/>
          </a:p>
          <a:p>
            <a:pPr lvl="1"/>
            <a:r>
              <a:rPr lang="en-US" dirty="0" smtClean="0"/>
              <a:t>But, you can only update when new version comes from root</a:t>
            </a:r>
          </a:p>
          <a:p>
            <a:r>
              <a:rPr lang="en-US" dirty="0" smtClean="0"/>
              <a:t>Path Vector: (BGP)</a:t>
            </a:r>
          </a:p>
          <a:p>
            <a:pPr lvl="1"/>
            <a:r>
              <a:rPr lang="en-US" dirty="0" smtClean="0"/>
              <a:t>Replace ‘distance’ with ‘path’</a:t>
            </a:r>
          </a:p>
          <a:p>
            <a:pPr lvl="1"/>
            <a:r>
              <a:rPr lang="en-US" dirty="0" smtClean="0"/>
              <a:t>Avoids loops with extra cost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795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Link State 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Strategy: </a:t>
            </a:r>
          </a:p>
          <a:p>
            <a:pPr lvl="1"/>
            <a:r>
              <a:rPr lang="en-US" dirty="0" smtClean="0"/>
              <a:t>send to all nodes information about directly connected neighbors</a:t>
            </a:r>
          </a:p>
          <a:p>
            <a:r>
              <a:rPr lang="en-US" dirty="0" smtClean="0"/>
              <a:t>Link State Packet (LSP)</a:t>
            </a:r>
          </a:p>
          <a:p>
            <a:pPr lvl="1"/>
            <a:r>
              <a:rPr lang="en-US" dirty="0" smtClean="0"/>
              <a:t>ID of the node that created the LSP</a:t>
            </a:r>
          </a:p>
          <a:p>
            <a:pPr lvl="1"/>
            <a:r>
              <a:rPr lang="en-US" dirty="0" smtClean="0"/>
              <a:t>Cost of link to each directly connected neighbor</a:t>
            </a:r>
          </a:p>
          <a:p>
            <a:pPr lvl="1"/>
            <a:r>
              <a:rPr lang="en-US" dirty="0" smtClean="0"/>
              <a:t>Sequence number (SEQNO)</a:t>
            </a:r>
          </a:p>
          <a:p>
            <a:pPr lvl="1"/>
            <a:r>
              <a:rPr lang="en-US" dirty="0" smtClean="0"/>
              <a:t>TTL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Reliable Flooding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79079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Store most recent LSP from each node</a:t>
            </a:r>
          </a:p>
          <a:p>
            <a:pPr lvl="1"/>
            <a:r>
              <a:rPr lang="en-US" dirty="0" smtClean="0"/>
              <a:t>Ignore earlier versions of the same LSP</a:t>
            </a:r>
          </a:p>
          <a:p>
            <a:r>
              <a:rPr lang="en-US" dirty="0" smtClean="0"/>
              <a:t>Forward LSP to all nodes but the one that sent it</a:t>
            </a:r>
          </a:p>
          <a:p>
            <a:r>
              <a:rPr lang="en-US" dirty="0" smtClean="0"/>
              <a:t>Generate new LSP periodically</a:t>
            </a:r>
          </a:p>
          <a:p>
            <a:pPr lvl="1"/>
            <a:r>
              <a:rPr lang="en-US" dirty="0" smtClean="0"/>
              <a:t>Increment SEQNO</a:t>
            </a:r>
          </a:p>
          <a:p>
            <a:r>
              <a:rPr lang="en-US" dirty="0" smtClean="0"/>
              <a:t>Start at SEQNO=0 when reboot</a:t>
            </a:r>
          </a:p>
          <a:p>
            <a:pPr lvl="1"/>
            <a:r>
              <a:rPr lang="en-US" dirty="0" smtClean="0"/>
              <a:t>If you hear your own packet with SEQNO=</a:t>
            </a:r>
            <a:r>
              <a:rPr lang="en-US" dirty="0" err="1" smtClean="0"/>
              <a:t>n</a:t>
            </a:r>
            <a:r>
              <a:rPr lang="en-US" dirty="0" smtClean="0"/>
              <a:t>, set your next SEQNO to n+1</a:t>
            </a:r>
          </a:p>
          <a:p>
            <a:r>
              <a:rPr lang="en-US" dirty="0" smtClean="0"/>
              <a:t>Decrement TTL of each stored LSP</a:t>
            </a:r>
          </a:p>
          <a:p>
            <a:pPr lvl="1"/>
            <a:r>
              <a:rPr lang="en-US" dirty="0" smtClean="0"/>
              <a:t>Discard when TTL=0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best path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04682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Djikstra’s</a:t>
            </a:r>
            <a:r>
              <a:rPr lang="en-US" dirty="0" smtClean="0"/>
              <a:t> single-source shortest path algorithm</a:t>
            </a:r>
          </a:p>
          <a:p>
            <a:pPr lvl="1"/>
            <a:r>
              <a:rPr lang="en-US" dirty="0" smtClean="0"/>
              <a:t>Each node computes shortest paths from itself</a:t>
            </a:r>
          </a:p>
          <a:p>
            <a:r>
              <a:rPr lang="en-US" dirty="0" smtClean="0"/>
              <a:t>Let:</a:t>
            </a:r>
          </a:p>
          <a:p>
            <a:pPr lvl="1"/>
            <a:r>
              <a:rPr lang="en-US" dirty="0" smtClean="0"/>
              <a:t>N denote set of nodes in the graph</a:t>
            </a:r>
          </a:p>
          <a:p>
            <a:pPr lvl="1"/>
            <a:r>
              <a:rPr lang="en-US" dirty="0" err="1" smtClean="0"/>
              <a:t>l(i,j</a:t>
            </a:r>
            <a:r>
              <a:rPr lang="en-US" dirty="0" smtClean="0"/>
              <a:t>) denote the non-negative link between </a:t>
            </a:r>
            <a:r>
              <a:rPr lang="en-US" dirty="0" err="1" smtClean="0"/>
              <a:t>i,j</a:t>
            </a:r>
            <a:endParaRPr lang="en-US" dirty="0" smtClean="0"/>
          </a:p>
          <a:p>
            <a:pPr lvl="2"/>
            <a:r>
              <a:rPr lang="en-US" dirty="0" smtClean="0"/>
              <a:t>∞ if there is no direct link between </a:t>
            </a:r>
            <a:r>
              <a:rPr lang="en-US" dirty="0" err="1" smtClean="0"/>
              <a:t>i</a:t>
            </a:r>
            <a:r>
              <a:rPr lang="en-US" dirty="0" smtClean="0"/>
              <a:t> and </a:t>
            </a:r>
            <a:r>
              <a:rPr lang="en-US" dirty="0" err="1" smtClean="0"/>
              <a:t>j</a:t>
            </a:r>
            <a:endParaRPr lang="en-US" dirty="0" smtClean="0"/>
          </a:p>
          <a:p>
            <a:pPr lvl="1"/>
            <a:r>
              <a:rPr lang="en-US" dirty="0" err="1" smtClean="0"/>
              <a:t>C(n</a:t>
            </a:r>
            <a:r>
              <a:rPr lang="en-US" dirty="0" smtClean="0"/>
              <a:t>) denote the cost of path from </a:t>
            </a:r>
            <a:r>
              <a:rPr lang="en-US" dirty="0" err="1" smtClean="0"/>
              <a:t>s</a:t>
            </a:r>
            <a:r>
              <a:rPr lang="en-US" dirty="0" smtClean="0"/>
              <a:t> to </a:t>
            </a:r>
            <a:r>
              <a:rPr lang="en-US" dirty="0" err="1" smtClean="0"/>
              <a:t>n</a:t>
            </a:r>
            <a:endParaRPr lang="en-US" dirty="0" smtClean="0"/>
          </a:p>
          <a:p>
            <a:pPr lvl="1"/>
            <a:r>
              <a:rPr lang="en-US" dirty="0" err="1" smtClean="0"/>
              <a:t>s</a:t>
            </a:r>
            <a:r>
              <a:rPr lang="en-US" dirty="0" smtClean="0"/>
              <a:t> denotes yourself (node computing paths)	</a:t>
            </a:r>
          </a:p>
          <a:p>
            <a:r>
              <a:rPr lang="en-US" dirty="0" smtClean="0"/>
              <a:t>Initialize variables</a:t>
            </a:r>
          </a:p>
          <a:p>
            <a:pPr lvl="1"/>
            <a:r>
              <a:rPr lang="en-US" dirty="0" smtClean="0"/>
              <a:t>M = {</a:t>
            </a:r>
            <a:r>
              <a:rPr lang="en-US" dirty="0" err="1" smtClean="0"/>
              <a:t>s</a:t>
            </a:r>
            <a:r>
              <a:rPr lang="en-US" dirty="0" smtClean="0"/>
              <a:t>} (set of nodes incorporated thus far)</a:t>
            </a:r>
          </a:p>
          <a:p>
            <a:pPr lvl="1"/>
            <a:r>
              <a:rPr lang="en-US" dirty="0" smtClean="0"/>
              <a:t>For each </a:t>
            </a:r>
            <a:r>
              <a:rPr lang="en-US" dirty="0" err="1" smtClean="0"/>
              <a:t>n</a:t>
            </a:r>
            <a:r>
              <a:rPr lang="en-US" dirty="0" smtClean="0"/>
              <a:t> in N-{</a:t>
            </a:r>
            <a:r>
              <a:rPr lang="en-US" dirty="0" err="1" smtClean="0"/>
              <a:t>s</a:t>
            </a:r>
            <a:r>
              <a:rPr lang="en-US" dirty="0" smtClean="0"/>
              <a:t>}, </a:t>
            </a:r>
            <a:r>
              <a:rPr lang="en-US" dirty="0" err="1" smtClean="0"/>
              <a:t>C(n</a:t>
            </a:r>
            <a:r>
              <a:rPr lang="en-US" dirty="0" smtClean="0"/>
              <a:t>) = </a:t>
            </a:r>
            <a:r>
              <a:rPr lang="en-US" dirty="0" err="1" smtClean="0"/>
              <a:t>l(s,n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Next(n) = s if l(</a:t>
            </a:r>
            <a:r>
              <a:rPr lang="en-US" dirty="0" err="1" smtClean="0"/>
              <a:t>s,n</a:t>
            </a:r>
            <a:r>
              <a:rPr lang="en-US" dirty="0" smtClean="0"/>
              <a:t>) &lt; ∞, – otherwise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Djikstra’s</a:t>
            </a:r>
            <a:r>
              <a:rPr lang="en-US" dirty="0" smtClean="0"/>
              <a:t>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2995916"/>
          </a:xfrm>
        </p:spPr>
        <p:txBody>
          <a:bodyPr>
            <a:normAutofit/>
          </a:bodyPr>
          <a:lstStyle/>
          <a:p>
            <a:r>
              <a:rPr lang="en-US" dirty="0" smtClean="0"/>
              <a:t>While N≠M</a:t>
            </a:r>
          </a:p>
          <a:p>
            <a:pPr lvl="1"/>
            <a:r>
              <a:rPr lang="en-US" dirty="0" smtClean="0"/>
              <a:t>Let </a:t>
            </a:r>
            <a:r>
              <a:rPr lang="en-US" dirty="0" err="1" smtClean="0"/>
              <a:t>w</a:t>
            </a:r>
            <a:r>
              <a:rPr lang="en-US" dirty="0" smtClean="0"/>
              <a:t> ∈(N-M) be the node with lowest </a:t>
            </a:r>
            <a:r>
              <a:rPr lang="en-US" dirty="0" err="1" smtClean="0"/>
              <a:t>C(w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M = M </a:t>
            </a:r>
            <a:r>
              <a:rPr lang="en-US" dirty="0" smtClean="0">
                <a:latin typeface="Symbol"/>
              </a:rPr>
              <a:t>∪</a:t>
            </a:r>
            <a:r>
              <a:rPr lang="en-US" dirty="0" smtClean="0"/>
              <a:t> {</a:t>
            </a:r>
            <a:r>
              <a:rPr lang="en-US" dirty="0" err="1" smtClean="0"/>
              <a:t>w</a:t>
            </a:r>
            <a:r>
              <a:rPr lang="en-US" dirty="0" smtClean="0"/>
              <a:t>}</a:t>
            </a:r>
          </a:p>
          <a:p>
            <a:pPr lvl="1"/>
            <a:r>
              <a:rPr lang="en-US" dirty="0" err="1" smtClean="0"/>
              <a:t>Foreach</a:t>
            </a:r>
            <a:r>
              <a:rPr lang="en-US" dirty="0" smtClean="0"/>
              <a:t> </a:t>
            </a:r>
            <a:r>
              <a:rPr lang="en-US" dirty="0" err="1" smtClean="0"/>
              <a:t>n</a:t>
            </a:r>
            <a:r>
              <a:rPr lang="en-US" dirty="0" smtClean="0"/>
              <a:t> ∈ (N-M), if </a:t>
            </a:r>
            <a:r>
              <a:rPr lang="en-US" dirty="0" err="1" smtClean="0"/>
              <a:t>C(w</a:t>
            </a:r>
            <a:r>
              <a:rPr lang="en-US" dirty="0" smtClean="0"/>
              <a:t>) + </a:t>
            </a:r>
            <a:r>
              <a:rPr lang="en-US" dirty="0" err="1" smtClean="0"/>
              <a:t>l(w,n</a:t>
            </a:r>
            <a:r>
              <a:rPr lang="en-US" dirty="0" smtClean="0"/>
              <a:t>) &lt; </a:t>
            </a:r>
            <a:r>
              <a:rPr lang="en-US" dirty="0" err="1" smtClean="0"/>
              <a:t>C(n</a:t>
            </a:r>
            <a:r>
              <a:rPr lang="en-US" dirty="0" smtClean="0"/>
              <a:t>)</a:t>
            </a:r>
          </a:p>
          <a:p>
            <a:pPr marL="457200" lvl="1" indent="0">
              <a:buNone/>
            </a:pPr>
            <a:r>
              <a:rPr lang="en-US" dirty="0" smtClean="0"/>
              <a:t>								then C(n) = C(w) + l(</a:t>
            </a:r>
            <a:r>
              <a:rPr lang="en-US" dirty="0" err="1" smtClean="0"/>
              <a:t>w,n</a:t>
            </a:r>
            <a:r>
              <a:rPr lang="en-US" dirty="0" smtClean="0"/>
              <a:t>), Next(n) = w </a:t>
            </a:r>
          </a:p>
          <a:p>
            <a:r>
              <a:rPr lang="en-US" dirty="0" smtClean="0"/>
              <a:t>Example: D: (D,0,-) (C,2,D) (B,5,C) (A,10,B)</a:t>
            </a:r>
          </a:p>
          <a:p>
            <a:pPr lvl="1"/>
            <a:endParaRPr lang="en-US" dirty="0" smtClean="0"/>
          </a:p>
        </p:txBody>
      </p:sp>
      <p:pic>
        <p:nvPicPr>
          <p:cNvPr id="4" name="Picture 3" descr="04x19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398" y="4281672"/>
            <a:ext cx="4653269" cy="24490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Vector vs. Link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39999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# of messages (per node)</a:t>
            </a:r>
          </a:p>
          <a:p>
            <a:pPr lvl="1"/>
            <a:r>
              <a:rPr lang="en-US" dirty="0" smtClean="0"/>
              <a:t>DV: </a:t>
            </a:r>
            <a:r>
              <a:rPr lang="en-US" dirty="0" err="1" smtClean="0"/>
              <a:t>O(d</a:t>
            </a:r>
            <a:r>
              <a:rPr lang="en-US" dirty="0" smtClean="0"/>
              <a:t>), where </a:t>
            </a:r>
            <a:r>
              <a:rPr lang="en-US" dirty="0" err="1" smtClean="0"/>
              <a:t>d</a:t>
            </a:r>
            <a:r>
              <a:rPr lang="en-US" dirty="0" smtClean="0"/>
              <a:t> is degree of node</a:t>
            </a:r>
          </a:p>
          <a:p>
            <a:pPr lvl="1"/>
            <a:r>
              <a:rPr lang="en-US" dirty="0" smtClean="0"/>
              <a:t>LS: </a:t>
            </a:r>
            <a:r>
              <a:rPr lang="en-US" dirty="0" err="1" smtClean="0"/>
              <a:t>O(nd</a:t>
            </a:r>
            <a:r>
              <a:rPr lang="en-US" dirty="0" smtClean="0"/>
              <a:t>) for </a:t>
            </a:r>
            <a:r>
              <a:rPr lang="en-US" dirty="0" err="1" smtClean="0"/>
              <a:t>n</a:t>
            </a:r>
            <a:r>
              <a:rPr lang="en-US" dirty="0" smtClean="0"/>
              <a:t> nodes in system</a:t>
            </a:r>
          </a:p>
          <a:p>
            <a:r>
              <a:rPr lang="en-US" dirty="0" smtClean="0"/>
              <a:t>Computation</a:t>
            </a:r>
          </a:p>
          <a:p>
            <a:pPr lvl="1"/>
            <a:r>
              <a:rPr lang="en-US" dirty="0" smtClean="0"/>
              <a:t>DV: convergence time varies (e.g., count-to-infinity)</a:t>
            </a:r>
          </a:p>
          <a:p>
            <a:pPr lvl="1"/>
            <a:r>
              <a:rPr lang="en-US" dirty="0" smtClean="0"/>
              <a:t>LS: O(n</a:t>
            </a:r>
            <a:r>
              <a:rPr lang="en-US" baseline="30000" dirty="0" smtClean="0"/>
              <a:t>2</a:t>
            </a:r>
            <a:r>
              <a:rPr lang="en-US" dirty="0" smtClean="0"/>
              <a:t>) with </a:t>
            </a:r>
            <a:r>
              <a:rPr lang="en-US" dirty="0" err="1" smtClean="0"/>
              <a:t>O(nd</a:t>
            </a:r>
            <a:r>
              <a:rPr lang="en-US" dirty="0" smtClean="0"/>
              <a:t>) messages</a:t>
            </a:r>
          </a:p>
          <a:p>
            <a:r>
              <a:rPr lang="en-US" dirty="0" smtClean="0"/>
              <a:t>Robustness: what happens with malfunctioning router?</a:t>
            </a:r>
          </a:p>
          <a:p>
            <a:pPr lvl="1"/>
            <a:r>
              <a:rPr lang="en-US" dirty="0" smtClean="0"/>
              <a:t>DV: Nodes can advertise incorrect </a:t>
            </a:r>
            <a:r>
              <a:rPr lang="en-US" i="1" dirty="0" smtClean="0"/>
              <a:t>path</a:t>
            </a:r>
            <a:r>
              <a:rPr lang="en-US" dirty="0" smtClean="0"/>
              <a:t> cost</a:t>
            </a:r>
          </a:p>
          <a:p>
            <a:pPr lvl="1"/>
            <a:r>
              <a:rPr lang="en-US" dirty="0" smtClean="0"/>
              <a:t>DV: Others can use the cost, propagates through network</a:t>
            </a:r>
          </a:p>
          <a:p>
            <a:pPr lvl="1"/>
            <a:r>
              <a:rPr lang="en-US" dirty="0" smtClean="0"/>
              <a:t>LS: Nodes can advertise incorrect </a:t>
            </a:r>
            <a:r>
              <a:rPr lang="en-US" i="1" dirty="0" smtClean="0"/>
              <a:t>link </a:t>
            </a:r>
            <a:r>
              <a:rPr lang="en-US" dirty="0" smtClean="0"/>
              <a:t>cost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Metrics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00353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Original  ARPANET metric</a:t>
            </a:r>
          </a:p>
          <a:p>
            <a:pPr lvl="1"/>
            <a:r>
              <a:rPr lang="en-US" dirty="0" smtClean="0"/>
              <a:t>measures number of packets </a:t>
            </a:r>
            <a:r>
              <a:rPr lang="en-US" dirty="0" err="1" smtClean="0"/>
              <a:t>enqueued</a:t>
            </a:r>
            <a:r>
              <a:rPr lang="en-US" dirty="0" smtClean="0"/>
              <a:t> in each link</a:t>
            </a:r>
          </a:p>
          <a:p>
            <a:pPr lvl="1"/>
            <a:r>
              <a:rPr lang="en-US" dirty="0" smtClean="0"/>
              <a:t>neither latency nor bandwidth in consideration</a:t>
            </a:r>
          </a:p>
          <a:p>
            <a:r>
              <a:rPr lang="en-US" dirty="0" smtClean="0"/>
              <a:t>New ARPANET metric</a:t>
            </a:r>
          </a:p>
          <a:p>
            <a:pPr lvl="1"/>
            <a:r>
              <a:rPr lang="en-US" dirty="0" smtClean="0"/>
              <a:t>Stamp arrival time (AT) and departure time (DT)</a:t>
            </a:r>
          </a:p>
          <a:p>
            <a:pPr lvl="1"/>
            <a:r>
              <a:rPr lang="en-US" dirty="0" smtClean="0"/>
              <a:t>When link-level ACK arrives, compute</a:t>
            </a:r>
          </a:p>
          <a:p>
            <a:pPr lvl="2">
              <a:buNone/>
            </a:pPr>
            <a:r>
              <a:rPr lang="en-US" dirty="0" smtClean="0"/>
              <a:t>Delay = (DT – AT) + Transmit + Latency</a:t>
            </a:r>
          </a:p>
          <a:p>
            <a:pPr lvl="1"/>
            <a:r>
              <a:rPr lang="en-US" dirty="0" smtClean="0"/>
              <a:t>If timeout, reset DT to departure time for retransmission</a:t>
            </a:r>
          </a:p>
          <a:p>
            <a:pPr lvl="1"/>
            <a:r>
              <a:rPr lang="en-US" dirty="0" smtClean="0"/>
              <a:t>Link cost = average delay over some time period</a:t>
            </a:r>
          </a:p>
          <a:p>
            <a:r>
              <a:rPr lang="en-US" dirty="0" smtClean="0"/>
              <a:t>Fine Tuning</a:t>
            </a:r>
          </a:p>
          <a:p>
            <a:pPr lvl="1"/>
            <a:r>
              <a:rPr lang="en-US" dirty="0" smtClean="0"/>
              <a:t>Compressed dynamic range</a:t>
            </a:r>
          </a:p>
          <a:p>
            <a:pPr lvl="1"/>
            <a:r>
              <a:rPr lang="en-US" dirty="0" smtClean="0"/>
              <a:t>Replaced Delay with link utilization</a:t>
            </a:r>
          </a:p>
          <a:p>
            <a:r>
              <a:rPr lang="en-US" dirty="0" smtClean="0"/>
              <a:t>Today: commonly set manually to achieve specific goals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RIPv2</a:t>
            </a:r>
          </a:p>
          <a:p>
            <a:pPr lvl="1"/>
            <a:r>
              <a:rPr lang="en-US" dirty="0" smtClean="0"/>
              <a:t>Fairly simple implementation of DV</a:t>
            </a:r>
          </a:p>
          <a:p>
            <a:pPr lvl="1"/>
            <a:r>
              <a:rPr lang="en-US" dirty="0" smtClean="0"/>
              <a:t>RFC 2453 (38 pages)</a:t>
            </a:r>
          </a:p>
          <a:p>
            <a:r>
              <a:rPr lang="en-US" dirty="0" smtClean="0"/>
              <a:t>OSPF (Open Shortest Path First)</a:t>
            </a:r>
          </a:p>
          <a:p>
            <a:pPr lvl="1"/>
            <a:r>
              <a:rPr lang="en-US" dirty="0" smtClean="0"/>
              <a:t>More complex link-state protocol</a:t>
            </a:r>
          </a:p>
          <a:p>
            <a:pPr lvl="1"/>
            <a:r>
              <a:rPr lang="en-US" dirty="0" smtClean="0"/>
              <a:t>Adds notion of </a:t>
            </a:r>
            <a:r>
              <a:rPr lang="en-US" i="1" dirty="0" smtClean="0"/>
              <a:t>areas</a:t>
            </a:r>
            <a:r>
              <a:rPr lang="en-US" dirty="0" smtClean="0"/>
              <a:t> for scalability</a:t>
            </a:r>
          </a:p>
          <a:p>
            <a:pPr lvl="1"/>
            <a:r>
              <a:rPr lang="en-US" dirty="0" smtClean="0"/>
              <a:t>RFC 2328 (244 pages)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RIPv2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0911"/>
          </a:xfrm>
        </p:spPr>
        <p:txBody>
          <a:bodyPr/>
          <a:lstStyle/>
          <a:p>
            <a:r>
              <a:rPr lang="en-US" dirty="0" smtClean="0"/>
              <a:t>Runs on UDP port 520</a:t>
            </a:r>
          </a:p>
          <a:p>
            <a:r>
              <a:rPr lang="en-US" dirty="0" smtClean="0"/>
              <a:t>Link cost = 1</a:t>
            </a:r>
          </a:p>
          <a:p>
            <a:r>
              <a:rPr lang="en-US" dirty="0" smtClean="0"/>
              <a:t>Periodic updates every 30s, plus triggered updates</a:t>
            </a:r>
          </a:p>
          <a:p>
            <a:r>
              <a:rPr lang="en-US" dirty="0" smtClean="0"/>
              <a:t>Relies on count-to-infinity to resolve loops</a:t>
            </a:r>
          </a:p>
          <a:p>
            <a:pPr lvl="1"/>
            <a:r>
              <a:rPr lang="en-US" dirty="0" smtClean="0"/>
              <a:t>Maximum diameter 15 (∞ = 16)</a:t>
            </a:r>
          </a:p>
          <a:p>
            <a:pPr lvl="1"/>
            <a:r>
              <a:rPr lang="en-US" dirty="0" smtClean="0"/>
              <a:t>Supports split horizon, poison reverse</a:t>
            </a:r>
          </a:p>
          <a:p>
            <a:r>
              <a:rPr lang="en-US" dirty="0" smtClean="0"/>
              <a:t>Deletion</a:t>
            </a:r>
          </a:p>
          <a:p>
            <a:pPr lvl="1"/>
            <a:r>
              <a:rPr lang="en-US" dirty="0" smtClean="0"/>
              <a:t>If you receive an entry with metric = 16 OR</a:t>
            </a:r>
          </a:p>
          <a:p>
            <a:pPr lvl="1"/>
            <a:r>
              <a:rPr lang="en-US" dirty="0" smtClean="0"/>
              <a:t>If a route times out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Packet format</a:t>
            </a:r>
            <a:endParaRPr lang="en-US" dirty="0"/>
          </a:p>
        </p:txBody>
      </p:sp>
      <p:pic>
        <p:nvPicPr>
          <p:cNvPr id="4" name="Content Placeholder 3" descr="rip1.pdf"/>
          <p:cNvPicPr>
            <a:picLocks noGrp="1" noChangeAspect="1"/>
          </p:cNvPicPr>
          <p:nvPr>
            <p:ph idx="1"/>
          </p:nvPr>
        </p:nvPicPr>
        <p:blipFill>
          <a:blip r:embed="rId2"/>
          <a:srcRect t="-18833" b="-18833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RIPv2 Entry</a:t>
            </a:r>
            <a:endParaRPr lang="en-US" dirty="0"/>
          </a:p>
        </p:txBody>
      </p:sp>
      <p:pic>
        <p:nvPicPr>
          <p:cNvPr id="4" name="Content Placeholder 3" descr="rip2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36" r="-2136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Route Tag field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RIP nodes to distinguish internal and external routes</a:t>
            </a:r>
          </a:p>
          <a:p>
            <a:r>
              <a:rPr lang="en-US" dirty="0" smtClean="0"/>
              <a:t>Must persist across announcements</a:t>
            </a:r>
          </a:p>
          <a:p>
            <a:r>
              <a:rPr lang="en-US" dirty="0" smtClean="0"/>
              <a:t>E.g., encode AS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Hop field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652201"/>
            <a:ext cx="7569200" cy="2035923"/>
          </a:xfrm>
        </p:spPr>
        <p:txBody>
          <a:bodyPr/>
          <a:lstStyle/>
          <a:p>
            <a:r>
              <a:rPr lang="en-US" dirty="0" smtClean="0"/>
              <a:t>Allows one router to advertise routes for multiple routers on the same subnet</a:t>
            </a:r>
          </a:p>
          <a:p>
            <a:r>
              <a:rPr lang="en-US" dirty="0" smtClean="0"/>
              <a:t>Suppose only XR1 talks RIPv2:</a:t>
            </a:r>
            <a:endParaRPr lang="en-US" dirty="0"/>
          </a:p>
        </p:txBody>
      </p:sp>
      <p:pic>
        <p:nvPicPr>
          <p:cNvPr id="4" name="Picture 3" descr="rip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3946166"/>
            <a:ext cx="6985000" cy="208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OSPFv2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Link state protocol</a:t>
            </a:r>
          </a:p>
          <a:p>
            <a:r>
              <a:rPr lang="en-US" dirty="0" smtClean="0"/>
              <a:t>Runs directly over IP (protocol 89)</a:t>
            </a:r>
          </a:p>
          <a:p>
            <a:pPr lvl="1"/>
            <a:r>
              <a:rPr lang="en-US" dirty="0" smtClean="0"/>
              <a:t>Has to provide its own reliability</a:t>
            </a:r>
          </a:p>
          <a:p>
            <a:r>
              <a:rPr lang="en-US" dirty="0" smtClean="0"/>
              <a:t>All exchanges are authenticated</a:t>
            </a:r>
          </a:p>
          <a:p>
            <a:r>
              <a:rPr lang="en-US" dirty="0" smtClean="0"/>
              <a:t>Adds notion of </a:t>
            </a:r>
            <a:r>
              <a:rPr lang="en-US" i="1" dirty="0" smtClean="0"/>
              <a:t>areas</a:t>
            </a:r>
            <a:r>
              <a:rPr lang="en-US" dirty="0" smtClean="0"/>
              <a:t> for scalability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OSPF Areas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Area 0 is “backbone” area (includes all boundary routers)</a:t>
            </a:r>
          </a:p>
          <a:p>
            <a:r>
              <a:rPr lang="en-US" dirty="0" smtClean="0"/>
              <a:t>Traffic between two areas must always go through area 0</a:t>
            </a:r>
          </a:p>
          <a:p>
            <a:r>
              <a:rPr lang="en-US" dirty="0" smtClean="0"/>
              <a:t>Only need to know how to route exactly within area</a:t>
            </a:r>
          </a:p>
          <a:p>
            <a:r>
              <a:rPr lang="en-US" dirty="0" smtClean="0"/>
              <a:t>Otherwise, just route to the appropriate area</a:t>
            </a:r>
          </a:p>
          <a:p>
            <a:r>
              <a:rPr lang="en-US" dirty="0" smtClean="0"/>
              <a:t>Tradeoff: scalability versus optimal routes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OSPF Areas</a:t>
            </a:r>
            <a:endParaRPr lang="en-US" dirty="0"/>
          </a:p>
        </p:txBody>
      </p:sp>
      <p:pic>
        <p:nvPicPr>
          <p:cNvPr id="4" name="Content Placeholder 3" descr="ospf.pdf"/>
          <p:cNvPicPr>
            <a:picLocks noGrp="1" noChangeAspect="1"/>
          </p:cNvPicPr>
          <p:nvPr>
            <p:ph idx="1"/>
          </p:nvPr>
        </p:nvPicPr>
        <p:blipFill>
          <a:blip r:embed="rId2"/>
          <a:srcRect l="-5737" r="-5737"/>
          <a:stretch>
            <a:fillRect/>
          </a:stretch>
        </p:blipFill>
        <p:spPr>
          <a:xfrm>
            <a:off x="-518361" y="1099045"/>
            <a:ext cx="9662361" cy="5099119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Inter-domain routing: how scale routing to the entire Internet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16952</TotalTime>
  <Words>1847</Words>
  <Application>Microsoft Macintosh PowerPoint</Application>
  <PresentationFormat>On-screen Show (4:3)</PresentationFormat>
  <Paragraphs>308</Paragraphs>
  <Slides>40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cs168</vt:lpstr>
      <vt:lpstr>CSCI-1680 Network Layer: Intra-domain Routing </vt:lpstr>
      <vt:lpstr>Today</vt:lpstr>
      <vt:lpstr>Routing</vt:lpstr>
      <vt:lpstr>Scaling Issues</vt:lpstr>
      <vt:lpstr>IP Connectivity</vt:lpstr>
      <vt:lpstr>Internet structure, 1990</vt:lpstr>
      <vt:lpstr>Internet structure, today</vt:lpstr>
      <vt:lpstr>Autonomous Systems</vt:lpstr>
      <vt:lpstr>PowerPoint Presentation</vt:lpstr>
      <vt:lpstr>Inter and Intra-domain routing</vt:lpstr>
      <vt:lpstr>Intra-Domain Routing</vt:lpstr>
      <vt:lpstr>Network as a graph</vt:lpstr>
      <vt:lpstr>Basic Algorithms</vt:lpstr>
      <vt:lpstr>Distance Vector</vt:lpstr>
      <vt:lpstr>Calculating the best path</vt:lpstr>
      <vt:lpstr>DV Example</vt:lpstr>
      <vt:lpstr>Adapting to Failures</vt:lpstr>
      <vt:lpstr>Count-to-Infinity</vt:lpstr>
      <vt:lpstr>Good news travels fast</vt:lpstr>
      <vt:lpstr>Bad news travels slowly</vt:lpstr>
      <vt:lpstr>How to avoid loops</vt:lpstr>
      <vt:lpstr>Better loop avoidance</vt:lpstr>
      <vt:lpstr>Warning </vt:lpstr>
      <vt:lpstr>Other approaches</vt:lpstr>
      <vt:lpstr>Link State Routing</vt:lpstr>
      <vt:lpstr>Reliable Flooding</vt:lpstr>
      <vt:lpstr>Calculating best path</vt:lpstr>
      <vt:lpstr>Djikstra’s Algorithm</vt:lpstr>
      <vt:lpstr>Distance Vector vs. Link State</vt:lpstr>
      <vt:lpstr>Metrics </vt:lpstr>
      <vt:lpstr>Examples</vt:lpstr>
      <vt:lpstr>RIPv2</vt:lpstr>
      <vt:lpstr>Packet format</vt:lpstr>
      <vt:lpstr>RIPv2 Entry</vt:lpstr>
      <vt:lpstr>Route Tag field</vt:lpstr>
      <vt:lpstr>Next Hop field</vt:lpstr>
      <vt:lpstr>OSPFv2</vt:lpstr>
      <vt:lpstr>OSPF Areas</vt:lpstr>
      <vt:lpstr>OSPF Areas</vt:lpstr>
      <vt:lpstr>Next Class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57</cp:revision>
  <dcterms:created xsi:type="dcterms:W3CDTF">2011-02-24T08:50:14Z</dcterms:created>
  <dcterms:modified xsi:type="dcterms:W3CDTF">2012-03-06T18:49:22Z</dcterms:modified>
</cp:coreProperties>
</file>