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4"/>
  </p:notesMasterIdLst>
  <p:sldIdLst>
    <p:sldId id="256" r:id="rId2"/>
    <p:sldId id="257" r:id="rId3"/>
    <p:sldId id="258" r:id="rId4"/>
    <p:sldId id="285" r:id="rId5"/>
    <p:sldId id="286" r:id="rId6"/>
    <p:sldId id="295" r:id="rId7"/>
    <p:sldId id="29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7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98" r:id="rId25"/>
    <p:sldId id="266" r:id="rId26"/>
    <p:sldId id="267" r:id="rId27"/>
    <p:sldId id="299" r:id="rId28"/>
    <p:sldId id="269" r:id="rId29"/>
    <p:sldId id="268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81" r:id="rId41"/>
    <p:sldId id="280" r:id="rId42"/>
    <p:sldId id="282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6" autoAdjust="0"/>
    <p:restoredTop sz="86386" autoAdjust="0"/>
  </p:normalViewPr>
  <p:slideViewPr>
    <p:cSldViewPr snapToGrid="0" snapToObjects="1">
      <p:cViewPr varScale="1">
        <p:scale>
          <a:sx n="74" d="100"/>
          <a:sy n="74" d="100"/>
        </p:scale>
        <p:origin x="-96" y="-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1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domain of each</a:t>
            </a:r>
            <a:r>
              <a:rPr lang="en-US" baseline="0" dirty="0" smtClean="0"/>
              <a:t> VCI? </a:t>
            </a:r>
          </a:p>
          <a:p>
            <a:r>
              <a:rPr lang="en-US" baseline="0" dirty="0" smtClean="0"/>
              <a:t>And the address?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larger tables?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May be loose</a:t>
            </a:r>
            <a:r>
              <a:rPr lang="en-US" baseline="0" dirty="0" smtClean="0"/>
              <a:t> or strict.</a:t>
            </a:r>
          </a:p>
          <a:p>
            <a:r>
              <a:rPr lang="en-US" baseline="0" dirty="0" smtClean="0"/>
              <a:t>Brittle if there are changes host doesn’t know about.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Never forward to INCOMING port…</a:t>
            </a:r>
          </a:p>
          <a:p>
            <a:r>
              <a:rPr lang="en-US" dirty="0" smtClean="0"/>
              <a:t>What if hosts move? TIMEOUT</a:t>
            </a:r>
          </a:p>
          <a:p>
            <a:r>
              <a:rPr lang="en-US" dirty="0" smtClean="0"/>
              <a:t>What</a:t>
            </a:r>
            <a:r>
              <a:rPr lang="en-US" baseline="0" dirty="0" smtClean="0"/>
              <a:t> if no space? Still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if packets are variable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Also allows </a:t>
            </a:r>
            <a:r>
              <a:rPr lang="en-US" dirty="0" err="1" smtClean="0"/>
              <a:t>QoS</a:t>
            </a:r>
            <a:r>
              <a:rPr lang="en-US" dirty="0" smtClean="0"/>
              <a:t>, Prioritization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Layer 3 routers </a:t>
            </a:r>
            <a:r>
              <a:rPr lang="en-US" smtClean="0"/>
              <a:t>are similar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tandards.ieee.org/develop/regauth/oui/oui.txt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Link Layer Wrap-Up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I </a:t>
            </a:r>
            <a:r>
              <a:rPr lang="en-US" dirty="0" smtClean="0"/>
              <a:t>out later today, </a:t>
            </a:r>
            <a:r>
              <a:rPr lang="en-US" dirty="0" smtClean="0"/>
              <a:t>due next Friday, Feb </a:t>
            </a:r>
            <a:r>
              <a:rPr lang="en-US" dirty="0" smtClean="0"/>
              <a:t>17th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 Link Layer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3301" y="1367156"/>
            <a:ext cx="4237144" cy="501665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Framing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Reliability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Error correction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Sliding window</a:t>
            </a:r>
          </a:p>
          <a:p>
            <a:r>
              <a:rPr lang="en-US" dirty="0" smtClean="0"/>
              <a:t>Medium Access Control</a:t>
            </a:r>
          </a:p>
          <a:p>
            <a:r>
              <a:rPr lang="en-US" dirty="0" smtClean="0"/>
              <a:t>Case study: Ethernet </a:t>
            </a:r>
          </a:p>
          <a:p>
            <a:r>
              <a:rPr lang="en-US" dirty="0" smtClean="0"/>
              <a:t>Link </a:t>
            </a:r>
            <a:r>
              <a:rPr lang="en-US" dirty="0" smtClean="0"/>
              <a:t>Layer Switching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066" y="1367156"/>
            <a:ext cx="8433868" cy="5007817"/>
          </a:xfrm>
        </p:spPr>
        <p:txBody>
          <a:bodyPr>
            <a:normAutofit/>
          </a:bodyPr>
          <a:lstStyle/>
          <a:p>
            <a:r>
              <a:rPr lang="en-US" dirty="0" smtClean="0"/>
              <a:t>Control access to shared physical medium</a:t>
            </a:r>
          </a:p>
          <a:p>
            <a:pPr lvl="1"/>
            <a:r>
              <a:rPr lang="en-US" dirty="0" smtClean="0"/>
              <a:t>E.g., who can talk when?</a:t>
            </a:r>
          </a:p>
          <a:p>
            <a:pPr lvl="1"/>
            <a:r>
              <a:rPr lang="en-US" dirty="0" smtClean="0"/>
              <a:t>If everyone talks at once, no one hears anything</a:t>
            </a:r>
          </a:p>
          <a:p>
            <a:pPr lvl="1"/>
            <a:r>
              <a:rPr lang="en-US" dirty="0" smtClean="0"/>
              <a:t>Job of the Link Layer</a:t>
            </a:r>
          </a:p>
          <a:p>
            <a:r>
              <a:rPr lang="en-US" dirty="0" smtClean="0"/>
              <a:t>Two conflicting goals</a:t>
            </a:r>
          </a:p>
          <a:p>
            <a:pPr lvl="1"/>
            <a:r>
              <a:rPr lang="en-US" dirty="0" smtClean="0"/>
              <a:t>Maximize utilization when one node sending</a:t>
            </a:r>
          </a:p>
          <a:p>
            <a:pPr lvl="1"/>
            <a:r>
              <a:rPr lang="en-US" dirty="0" smtClean="0"/>
              <a:t>Approach 1/N allocation when N nodes sending</a:t>
            </a:r>
          </a:p>
        </p:txBody>
      </p:sp>
    </p:spTree>
    <p:extLst>
      <p:ext uri="{BB962C8B-B14F-4D97-AF65-F5344CB8AC3E}">
        <p14:creationId xmlns:p14="http://schemas.microsoft.com/office/powerpoint/2010/main" val="3976477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Different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87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Partitioned Access</a:t>
            </a:r>
          </a:p>
          <a:p>
            <a:pPr lvl="1"/>
            <a:r>
              <a:rPr lang="en-US" dirty="0" smtClean="0"/>
              <a:t>Time Division Multiple Access (TDMA)</a:t>
            </a:r>
          </a:p>
          <a:p>
            <a:pPr lvl="1"/>
            <a:r>
              <a:rPr lang="en-US" dirty="0" smtClean="0"/>
              <a:t>Frequency </a:t>
            </a:r>
            <a:r>
              <a:rPr lang="en-US" smtClean="0"/>
              <a:t>Division Multiple </a:t>
            </a:r>
            <a:r>
              <a:rPr lang="en-US" dirty="0" smtClean="0"/>
              <a:t>Access (FDMA)</a:t>
            </a:r>
          </a:p>
          <a:p>
            <a:pPr lvl="1"/>
            <a:r>
              <a:rPr lang="en-US" dirty="0" smtClean="0"/>
              <a:t>Code Division Multiple Access (CDMA)</a:t>
            </a:r>
          </a:p>
          <a:p>
            <a:pPr lvl="0"/>
            <a:r>
              <a:rPr lang="en-US" dirty="0" smtClean="0"/>
              <a:t>Random Access</a:t>
            </a:r>
          </a:p>
          <a:p>
            <a:pPr lvl="1"/>
            <a:r>
              <a:rPr lang="en-US" dirty="0" smtClean="0"/>
              <a:t>ALOHA/ Slotted ALOHA</a:t>
            </a:r>
          </a:p>
          <a:p>
            <a:pPr lvl="1"/>
            <a:r>
              <a:rPr lang="en-US" dirty="0" smtClean="0"/>
              <a:t>Carrier Sense Multiple Access / Collision Detection (CSMA/CD)</a:t>
            </a:r>
          </a:p>
          <a:p>
            <a:pPr lvl="1"/>
            <a:r>
              <a:rPr lang="en-US" dirty="0" smtClean="0"/>
              <a:t>Carrier Sense Multiple Access / Collision Avoidance (CSMA/CA)</a:t>
            </a:r>
          </a:p>
          <a:p>
            <a:pPr lvl="1"/>
            <a:r>
              <a:rPr lang="en-US" dirty="0" smtClean="0"/>
              <a:t>RTS/CTS (Request to Send/Clear to Send)</a:t>
            </a:r>
          </a:p>
          <a:p>
            <a:pPr lvl="1"/>
            <a:r>
              <a:rPr lang="en-US" dirty="0" smtClean="0"/>
              <a:t>Token-based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02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Ethernet (802.3)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991627"/>
            <a:ext cx="7569200" cy="4606740"/>
          </a:xfrm>
        </p:spPr>
        <p:txBody>
          <a:bodyPr/>
          <a:lstStyle/>
          <a:p>
            <a:r>
              <a:rPr lang="en-US" dirty="0" smtClean="0"/>
              <a:t>Dominant wired LAN technology</a:t>
            </a:r>
          </a:p>
          <a:p>
            <a:pPr lvl="1"/>
            <a:r>
              <a:rPr lang="en-US" dirty="0" smtClean="0"/>
              <a:t>10BASE2,</a:t>
            </a:r>
            <a:r>
              <a:rPr lang="en-US" baseline="0" dirty="0" smtClean="0"/>
              <a:t> </a:t>
            </a:r>
            <a:r>
              <a:rPr lang="en-US" dirty="0" smtClean="0"/>
              <a:t>10BASE5 (Vampire Taps)</a:t>
            </a:r>
          </a:p>
          <a:p>
            <a:pPr lvl="1"/>
            <a:r>
              <a:rPr lang="en-US" dirty="0" smtClean="0"/>
              <a:t>10BASET, 100BASE-TX, 1000BASE-T, 10GBASE-T,…</a:t>
            </a:r>
          </a:p>
          <a:p>
            <a:r>
              <a:rPr lang="en-US" dirty="0" smtClean="0"/>
              <a:t>Both Physical and Link Layer specification</a:t>
            </a:r>
          </a:p>
          <a:p>
            <a:r>
              <a:rPr lang="en-US" dirty="0" smtClean="0"/>
              <a:t>CSMA/CD</a:t>
            </a:r>
          </a:p>
          <a:p>
            <a:pPr lvl="1"/>
            <a:r>
              <a:rPr lang="en-US" dirty="0" smtClean="0"/>
              <a:t>Carrier Sense / Multiple Access / Collision Detection</a:t>
            </a:r>
          </a:p>
          <a:p>
            <a:r>
              <a:rPr lang="en-US" dirty="0" smtClean="0"/>
              <a:t>Frame Format (Manchester Encoding):</a:t>
            </a:r>
          </a:p>
          <a:p>
            <a:endParaRPr lang="en-US" dirty="0"/>
          </a:p>
        </p:txBody>
      </p:sp>
      <p:pic>
        <p:nvPicPr>
          <p:cNvPr id="4" name="Picture 3" descr="02x2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817" y="4596449"/>
            <a:ext cx="6211892" cy="100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2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Globally unique, 48-bit unicast address per adapter</a:t>
            </a:r>
          </a:p>
          <a:p>
            <a:pPr lvl="1"/>
            <a:r>
              <a:rPr lang="en-US" dirty="0" smtClean="0"/>
              <a:t>Example: </a:t>
            </a:r>
            <a:r>
              <a:rPr lang="en-US" dirty="0" smtClean="0">
                <a:solidFill>
                  <a:srgbClr val="FF0000"/>
                </a:solidFill>
              </a:rPr>
              <a:t>00:1c:43</a:t>
            </a:r>
            <a:r>
              <a:rPr lang="en-US" dirty="0" smtClean="0"/>
              <a:t>:00:3d:09 (</a:t>
            </a:r>
            <a:r>
              <a:rPr lang="en-US" dirty="0" smtClean="0">
                <a:solidFill>
                  <a:srgbClr val="FF0000"/>
                </a:solidFill>
              </a:rPr>
              <a:t>Samsung</a:t>
            </a:r>
            <a:r>
              <a:rPr lang="en-US" dirty="0" smtClean="0"/>
              <a:t> adapter)</a:t>
            </a:r>
          </a:p>
          <a:p>
            <a:pPr lvl="1"/>
            <a:r>
              <a:rPr lang="en-US" dirty="0" smtClean="0"/>
              <a:t>24 </a:t>
            </a:r>
            <a:r>
              <a:rPr lang="en-US" dirty="0" err="1" smtClean="0"/>
              <a:t>msb</a:t>
            </a:r>
            <a:r>
              <a:rPr lang="en-US" dirty="0" smtClean="0"/>
              <a:t>: organization</a:t>
            </a:r>
          </a:p>
          <a:p>
            <a:pPr lvl="1"/>
            <a:r>
              <a:rPr lang="en-US" dirty="0" smtClean="0">
                <a:hlinkClick r:id="rId2"/>
              </a:rPr>
              <a:t>http://standards.ieee.org/develop/regauth/oui/oui.txt</a:t>
            </a:r>
            <a:endParaRPr lang="en-US" dirty="0" smtClean="0"/>
          </a:p>
          <a:p>
            <a:r>
              <a:rPr lang="en-US" dirty="0" smtClean="0"/>
              <a:t>Broadcast address: all 1s</a:t>
            </a:r>
          </a:p>
          <a:p>
            <a:r>
              <a:rPr lang="en-US" dirty="0" smtClean="0"/>
              <a:t>Multicast address: first bit 1</a:t>
            </a:r>
          </a:p>
          <a:p>
            <a:r>
              <a:rPr lang="en-US" dirty="0" smtClean="0"/>
              <a:t>Adapter can work in </a:t>
            </a:r>
            <a:r>
              <a:rPr lang="en-US" i="1" dirty="0" smtClean="0"/>
              <a:t>promiscuous</a:t>
            </a:r>
            <a:r>
              <a:rPr lang="en-US" dirty="0" smtClean="0"/>
              <a:t> mode</a:t>
            </a:r>
          </a:p>
        </p:txBody>
      </p:sp>
    </p:spTree>
    <p:extLst>
      <p:ext uri="{BB962C8B-B14F-4D97-AF65-F5344CB8AC3E}">
        <p14:creationId xmlns:p14="http://schemas.microsoft.com/office/powerpoint/2010/main" val="4191103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</a:t>
            </a:r>
            <a:r>
              <a:rPr lang="en-US" dirty="0" smtClean="0"/>
              <a:t>MAC: CSMA/CD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193" y="1509685"/>
            <a:ext cx="8333614" cy="3994495"/>
          </a:xfrm>
        </p:spPr>
        <p:txBody>
          <a:bodyPr/>
          <a:lstStyle/>
          <a:p>
            <a:r>
              <a:rPr lang="en-US" dirty="0" smtClean="0"/>
              <a:t>Problem: shared medium</a:t>
            </a:r>
          </a:p>
          <a:p>
            <a:pPr lvl="1"/>
            <a:r>
              <a:rPr lang="en-US" dirty="0" smtClean="0"/>
              <a:t>10Mbps: 2500m, with 4 repeaters at 500m</a:t>
            </a:r>
          </a:p>
          <a:p>
            <a:r>
              <a:rPr lang="en-US" dirty="0" smtClean="0"/>
              <a:t>Transmit algorithm</a:t>
            </a:r>
          </a:p>
          <a:p>
            <a:pPr lvl="1"/>
            <a:r>
              <a:rPr lang="en-US" dirty="0" smtClean="0"/>
              <a:t>If line is idle, transmit immediately</a:t>
            </a:r>
          </a:p>
          <a:p>
            <a:pPr lvl="1"/>
            <a:r>
              <a:rPr lang="en-US" dirty="0" smtClean="0"/>
              <a:t>Upper bound message size of 1500 bytes</a:t>
            </a:r>
          </a:p>
          <a:p>
            <a:pPr lvl="1"/>
            <a:r>
              <a:rPr lang="en-US" dirty="0" smtClean="0"/>
              <a:t>Must wait 9.6μs </a:t>
            </a:r>
            <a:r>
              <a:rPr lang="en-US" dirty="0" smtClean="0"/>
              <a:t>(96-bit time) between </a:t>
            </a:r>
            <a:r>
              <a:rPr lang="en-US" dirty="0" smtClean="0"/>
              <a:t>back to back </a:t>
            </a:r>
            <a:r>
              <a:rPr lang="en-US" dirty="0" smtClean="0"/>
              <a:t>frames</a:t>
            </a:r>
          </a:p>
          <a:p>
            <a:pPr lvl="2"/>
            <a:r>
              <a:rPr lang="en-US" dirty="0" smtClean="0"/>
              <a:t>(Old limit) To give time to switch from </a:t>
            </a:r>
            <a:r>
              <a:rPr lang="en-US" dirty="0" err="1" smtClean="0"/>
              <a:t>tx</a:t>
            </a:r>
            <a:r>
              <a:rPr lang="en-US" dirty="0" smtClean="0"/>
              <a:t> to </a:t>
            </a:r>
            <a:r>
              <a:rPr lang="en-US" dirty="0" err="1" smtClean="0"/>
              <a:t>rx</a:t>
            </a:r>
            <a:r>
              <a:rPr lang="en-US" dirty="0" smtClean="0"/>
              <a:t> mode </a:t>
            </a:r>
            <a:endParaRPr lang="en-US" dirty="0" smtClean="0"/>
          </a:p>
          <a:p>
            <a:pPr lvl="1"/>
            <a:r>
              <a:rPr lang="en-US" dirty="0" smtClean="0"/>
              <a:t>If line is busy: wait until idle and transmit immediately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878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3586"/>
          </a:xfrm>
        </p:spPr>
        <p:txBody>
          <a:bodyPr>
            <a:normAutofit/>
          </a:bodyPr>
          <a:lstStyle/>
          <a:p>
            <a:r>
              <a:rPr lang="en-US" dirty="0" smtClean="0"/>
              <a:t>Collision detection (10Base2 Ethernet)</a:t>
            </a:r>
          </a:p>
          <a:p>
            <a:pPr lvl="1"/>
            <a:r>
              <a:rPr lang="en-US" dirty="0" smtClean="0"/>
              <a:t>Uses Manchester encoding. Why does that help?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Constant average voltage unless multiple transmitters</a:t>
            </a:r>
          </a:p>
          <a:p>
            <a:r>
              <a:rPr lang="en-US" dirty="0" smtClean="0"/>
              <a:t>If </a:t>
            </a:r>
            <a:r>
              <a:rPr lang="en-US" dirty="0" smtClean="0"/>
              <a:t>collision</a:t>
            </a:r>
          </a:p>
          <a:p>
            <a:pPr lvl="1"/>
            <a:r>
              <a:rPr lang="en-US" dirty="0" smtClean="0"/>
              <a:t>Jam for 32 bits, then stop transmitting frame</a:t>
            </a:r>
          </a:p>
          <a:p>
            <a:r>
              <a:rPr lang="en-US" dirty="0" smtClean="0"/>
              <a:t>Collision detection constrains protocol</a:t>
            </a:r>
          </a:p>
          <a:p>
            <a:pPr lvl="1"/>
            <a:r>
              <a:rPr lang="en-US" dirty="0" smtClean="0"/>
              <a:t>Imposes min. packet size (64 bytes or 512 bits)</a:t>
            </a:r>
          </a:p>
          <a:p>
            <a:pPr lvl="1"/>
            <a:r>
              <a:rPr lang="en-US" dirty="0" smtClean="0"/>
              <a:t>Imposes maximum network diameter (2500m)</a:t>
            </a:r>
          </a:p>
          <a:p>
            <a:pPr lvl="1"/>
            <a:r>
              <a:rPr lang="en-US" dirty="0" smtClean="0"/>
              <a:t>Ensure transmission time ≥ 2x propagation delay (why?)</a:t>
            </a:r>
          </a:p>
        </p:txBody>
      </p:sp>
    </p:spTree>
    <p:extLst>
      <p:ext uri="{BB962C8B-B14F-4D97-AF65-F5344CB8AC3E}">
        <p14:creationId xmlns:p14="http://schemas.microsoft.com/office/powerpoint/2010/main" val="3812602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Collision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349373"/>
            <a:ext cx="7569200" cy="1069538"/>
          </a:xfrm>
        </p:spPr>
        <p:txBody>
          <a:bodyPr>
            <a:normAutofit/>
          </a:bodyPr>
          <a:lstStyle/>
          <a:p>
            <a:r>
              <a:rPr lang="en-US" dirty="0" smtClean="0"/>
              <a:t>Without minimum frame length, might not detect collision</a:t>
            </a:r>
            <a:endParaRPr lang="en-US" dirty="0"/>
          </a:p>
        </p:txBody>
      </p:sp>
      <p:pic>
        <p:nvPicPr>
          <p:cNvPr id="6" name="Picture 5" descr="c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1428750"/>
            <a:ext cx="54483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77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transmit again?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Delay and try again: exponential </a:t>
            </a:r>
            <a:r>
              <a:rPr lang="en-US" dirty="0" err="1" smtClean="0"/>
              <a:t>backoff</a:t>
            </a:r>
            <a:endParaRPr lang="en-US" dirty="0" smtClean="0"/>
          </a:p>
          <a:p>
            <a:r>
              <a:rPr lang="en-US" i="1" dirty="0" smtClean="0"/>
              <a:t>n</a:t>
            </a:r>
            <a:r>
              <a:rPr lang="en-US" dirty="0" smtClean="0"/>
              <a:t>th time: </a:t>
            </a:r>
            <a:r>
              <a:rPr lang="en-US" i="1" dirty="0" err="1" smtClean="0"/>
              <a:t>k</a:t>
            </a:r>
            <a:r>
              <a:rPr lang="en-US" dirty="0" smtClean="0"/>
              <a:t> × 51.2μs, for </a:t>
            </a:r>
            <a:r>
              <a:rPr lang="en-US" i="1" dirty="0" err="1" smtClean="0"/>
              <a:t>k</a:t>
            </a:r>
            <a:r>
              <a:rPr lang="en-US" dirty="0" smtClean="0"/>
              <a:t> = U{0..2</a:t>
            </a:r>
            <a:r>
              <a:rPr lang="en-US" baseline="30000" dirty="0" smtClean="0"/>
              <a:t>min(</a:t>
            </a:r>
            <a:r>
              <a:rPr lang="en-US" i="1" baseline="30000" dirty="0" smtClean="0"/>
              <a:t>n</a:t>
            </a:r>
            <a:r>
              <a:rPr lang="en-US" baseline="30000" dirty="0" smtClean="0"/>
              <a:t>,10)</a:t>
            </a:r>
            <a:r>
              <a:rPr lang="en-US" dirty="0" smtClean="0"/>
              <a:t>-1}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time: 0 or 51.2μs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time: 0, 51.2, 102.4, or 153.6μs</a:t>
            </a:r>
          </a:p>
          <a:p>
            <a:r>
              <a:rPr lang="en-US" dirty="0" smtClean="0"/>
              <a:t>Give up after several times (usually 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070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Capture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3856"/>
          </a:xfrm>
        </p:spPr>
        <p:txBody>
          <a:bodyPr/>
          <a:lstStyle/>
          <a:p>
            <a:r>
              <a:rPr lang="en-US" dirty="0" smtClean="0"/>
              <a:t>Exponential </a:t>
            </a:r>
            <a:r>
              <a:rPr lang="en-US" dirty="0" err="1" smtClean="0"/>
              <a:t>backoff</a:t>
            </a:r>
            <a:r>
              <a:rPr lang="en-US" dirty="0" smtClean="0"/>
              <a:t> leads to self-adaptive use of channel</a:t>
            </a:r>
          </a:p>
          <a:p>
            <a:r>
              <a:rPr lang="en-US" dirty="0" smtClean="0"/>
              <a:t>A and B are trying to transmit, and collide</a:t>
            </a:r>
          </a:p>
          <a:p>
            <a:r>
              <a:rPr lang="en-US" dirty="0" smtClean="0"/>
              <a:t>Both will back off either 0 or 51.2μs</a:t>
            </a:r>
          </a:p>
          <a:p>
            <a:r>
              <a:rPr lang="en-US" dirty="0" smtClean="0"/>
              <a:t>Say A wins.</a:t>
            </a:r>
          </a:p>
          <a:p>
            <a:r>
              <a:rPr lang="en-US" dirty="0" smtClean="0"/>
              <a:t>Next time, collide again. </a:t>
            </a:r>
          </a:p>
          <a:p>
            <a:pPr lvl="1"/>
            <a:r>
              <a:rPr lang="en-US" dirty="0" smtClean="0"/>
              <a:t>A will wait between 0 or 1 slots</a:t>
            </a:r>
          </a:p>
          <a:p>
            <a:pPr lvl="1"/>
            <a:r>
              <a:rPr lang="en-US" dirty="0" smtClean="0"/>
              <a:t>B will wait between 0, 1, 2, or 3 slots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388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857739"/>
            <a:ext cx="7569200" cy="165984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Idea: frames flow around ring</a:t>
            </a:r>
          </a:p>
          <a:p>
            <a:r>
              <a:rPr lang="en-US" dirty="0" smtClean="0"/>
              <a:t>Capture special “token” bit pattern to transmit</a:t>
            </a:r>
          </a:p>
          <a:p>
            <a:r>
              <a:rPr lang="en-US" dirty="0" smtClean="0"/>
              <a:t>Variation used today in Metropolitan Area Networks, with fiber</a:t>
            </a:r>
            <a:endParaRPr lang="en-US" dirty="0"/>
          </a:p>
        </p:txBody>
      </p:sp>
      <p:pic>
        <p:nvPicPr>
          <p:cNvPr id="4" name="Picture 3" descr="02x2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576" y="1367156"/>
            <a:ext cx="3446300" cy="334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7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1578"/>
            <a:ext cx="7569200" cy="1192602"/>
          </a:xfrm>
        </p:spPr>
        <p:txBody>
          <a:bodyPr/>
          <a:lstStyle/>
          <a:p>
            <a:r>
              <a:rPr lang="en-US" dirty="0" smtClean="0"/>
              <a:t>Problem: if host dies, can break the network</a:t>
            </a:r>
          </a:p>
          <a:p>
            <a:r>
              <a:rPr lang="en-US" dirty="0" smtClean="0"/>
              <a:t>Hardware typically has relays</a:t>
            </a:r>
            <a:endParaRPr lang="en-US" dirty="0"/>
          </a:p>
        </p:txBody>
      </p:sp>
      <p:pic>
        <p:nvPicPr>
          <p:cNvPr id="4" name="Picture 3" descr="02x30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906" y="1367156"/>
            <a:ext cx="6726961" cy="257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93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Ring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Frame format (Differential Manchester)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Sender grabs token, sends </a:t>
            </a:r>
            <a:r>
              <a:rPr lang="en-US" dirty="0" err="1" smtClean="0"/>
              <a:t>message(s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Recipient checks address</a:t>
            </a:r>
          </a:p>
          <a:p>
            <a:r>
              <a:rPr lang="en-US" dirty="0" smtClean="0"/>
              <a:t>Sender removes frame from ring after lap</a:t>
            </a:r>
          </a:p>
          <a:p>
            <a:r>
              <a:rPr lang="en-US" dirty="0" smtClean="0"/>
              <a:t>Maximum holding time: avoid capture</a:t>
            </a:r>
          </a:p>
          <a:p>
            <a:r>
              <a:rPr lang="en-US" dirty="0" smtClean="0"/>
              <a:t>Monitor node reestablishes lost token</a:t>
            </a:r>
          </a:p>
          <a:p>
            <a:pPr lvl="1"/>
            <a:endParaRPr lang="en-US" dirty="0"/>
          </a:p>
        </p:txBody>
      </p:sp>
      <p:pic>
        <p:nvPicPr>
          <p:cNvPr id="5" name="Picture 4" descr="tk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2012861"/>
            <a:ext cx="7169007" cy="71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95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815480"/>
            <a:ext cx="7569200" cy="1143000"/>
          </a:xfrm>
        </p:spPr>
        <p:txBody>
          <a:bodyPr/>
          <a:lstStyle/>
          <a:p>
            <a:r>
              <a:rPr lang="en-US" dirty="0" smtClean="0"/>
              <a:t>Switching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036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60034"/>
            <a:ext cx="7569200" cy="4487718"/>
          </a:xfrm>
        </p:spPr>
        <p:txBody>
          <a:bodyPr/>
          <a:lstStyle/>
          <a:p>
            <a:r>
              <a:rPr lang="en-US" dirty="0" smtClean="0"/>
              <a:t>Direct-link networks don’t scale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Solution: use </a:t>
            </a:r>
            <a:r>
              <a:rPr lang="en-US" i="1" dirty="0" smtClean="0"/>
              <a:t>switches</a:t>
            </a:r>
            <a:r>
              <a:rPr lang="en-US" dirty="0" smtClean="0"/>
              <a:t> to connect network segments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377826" y="1975058"/>
            <a:ext cx="1975679" cy="1340975"/>
            <a:chOff x="867354" y="1461180"/>
            <a:chExt cx="3531370" cy="2396887"/>
          </a:xfrm>
        </p:grpSpPr>
        <p:pic>
          <p:nvPicPr>
            <p:cNvPr id="5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867354" y="1989138"/>
              <a:ext cx="836377" cy="1055913"/>
            </a:xfrm>
            <a:prstGeom prst="rect">
              <a:avLst/>
            </a:prstGeom>
          </p:spPr>
        </p:pic>
        <p:pic>
          <p:nvPicPr>
            <p:cNvPr id="6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1461181"/>
              <a:ext cx="836377" cy="1055913"/>
            </a:xfrm>
            <a:prstGeom prst="rect">
              <a:avLst/>
            </a:prstGeom>
          </p:spPr>
        </p:pic>
        <p:pic>
          <p:nvPicPr>
            <p:cNvPr id="7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1461180"/>
              <a:ext cx="836377" cy="1055913"/>
            </a:xfrm>
            <a:prstGeom prst="rect">
              <a:avLst/>
            </a:prstGeom>
          </p:spPr>
        </p:pic>
        <p:pic>
          <p:nvPicPr>
            <p:cNvPr id="8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3562347" y="2131667"/>
              <a:ext cx="836377" cy="1055913"/>
            </a:xfrm>
            <a:prstGeom prst="rect">
              <a:avLst/>
            </a:prstGeom>
          </p:spPr>
        </p:pic>
        <p:pic>
          <p:nvPicPr>
            <p:cNvPr id="9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2802154"/>
              <a:ext cx="836377" cy="1055913"/>
            </a:xfrm>
            <a:prstGeom prst="rect">
              <a:avLst/>
            </a:prstGeom>
          </p:spPr>
        </p:pic>
        <p:pic>
          <p:nvPicPr>
            <p:cNvPr id="10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2802154"/>
              <a:ext cx="836377" cy="1055913"/>
            </a:xfrm>
            <a:prstGeom prst="rect">
              <a:avLst/>
            </a:prstGeom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2174879" y="2131675"/>
              <a:ext cx="1038219" cy="840127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1754811" y="2551734"/>
              <a:ext cx="840133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 flipV="1">
              <a:off x="1703734" y="2131673"/>
              <a:ext cx="471145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174877" y="2131666"/>
              <a:ext cx="1038219" cy="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174879" y="2131675"/>
              <a:ext cx="1681748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213096" y="2131666"/>
              <a:ext cx="643526" cy="38543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 flipV="1">
              <a:off x="3213097" y="2517097"/>
              <a:ext cx="643531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 flipV="1">
              <a:off x="2174879" y="2517098"/>
              <a:ext cx="1681750" cy="45470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endCxn id="5" idx="3"/>
            </p:cNvCxnSpPr>
            <p:nvPr/>
          </p:nvCxnSpPr>
          <p:spPr>
            <a:xfrm rot="10800000">
              <a:off x="1703732" y="2517096"/>
              <a:ext cx="2152891" cy="3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2793032" y="2551736"/>
              <a:ext cx="840130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0800000">
              <a:off x="2174880" y="2971801"/>
              <a:ext cx="1038221" cy="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endCxn id="5" idx="3"/>
            </p:cNvCxnSpPr>
            <p:nvPr/>
          </p:nvCxnSpPr>
          <p:spPr>
            <a:xfrm rot="10800000">
              <a:off x="1703732" y="2517096"/>
              <a:ext cx="1509365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2174877" y="2131675"/>
              <a:ext cx="1038223" cy="84013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1703731" y="2131666"/>
              <a:ext cx="1509369" cy="38543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endCxn id="5" idx="3"/>
            </p:cNvCxnSpPr>
            <p:nvPr/>
          </p:nvCxnSpPr>
          <p:spPr>
            <a:xfrm rot="10800000">
              <a:off x="1703731" y="2517095"/>
              <a:ext cx="471146" cy="45471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Content Placeholder 4" descr="01x02.eps"/>
          <p:cNvPicPr>
            <a:picLocks noChangeAspect="1"/>
          </p:cNvPicPr>
          <p:nvPr/>
        </p:nvPicPr>
        <p:blipFill>
          <a:blip r:embed="rId2"/>
          <a:srcRect l="5172" t="39508" r="-739" b="-6904"/>
          <a:stretch>
            <a:fillRect/>
          </a:stretch>
        </p:blipFill>
        <p:spPr>
          <a:xfrm>
            <a:off x="4864552" y="1961296"/>
            <a:ext cx="3492048" cy="1209015"/>
          </a:xfrm>
          <a:prstGeom prst="rect">
            <a:avLst/>
          </a:prstGeom>
        </p:spPr>
      </p:pic>
      <p:pic>
        <p:nvPicPr>
          <p:cNvPr id="27" name="Picture 26" descr="01x0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688" y="4093608"/>
            <a:ext cx="2898032" cy="2419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524420"/>
            <a:ext cx="7569200" cy="3994495"/>
          </a:xfrm>
        </p:spPr>
        <p:txBody>
          <a:bodyPr/>
          <a:lstStyle/>
          <a:p>
            <a:r>
              <a:rPr lang="en-US" dirty="0" smtClean="0"/>
              <a:t>Switches must be able to, given a packet, determine the outgoing port</a:t>
            </a:r>
          </a:p>
          <a:p>
            <a:r>
              <a:rPr lang="en-US" dirty="0" smtClean="0"/>
              <a:t>3 ways to do this:</a:t>
            </a:r>
          </a:p>
          <a:p>
            <a:pPr lvl="1"/>
            <a:r>
              <a:rPr lang="en-US" dirty="0" smtClean="0"/>
              <a:t>Virtual Circuit Switching</a:t>
            </a:r>
          </a:p>
          <a:p>
            <a:pPr lvl="1"/>
            <a:r>
              <a:rPr lang="en-US" dirty="0" smtClean="0"/>
              <a:t>Datagram </a:t>
            </a:r>
            <a:r>
              <a:rPr lang="en-US" dirty="0" smtClean="0"/>
              <a:t>Switching</a:t>
            </a:r>
          </a:p>
          <a:p>
            <a:pPr lvl="1"/>
            <a:r>
              <a:rPr lang="en-US" dirty="0" smtClean="0"/>
              <a:t>Source </a:t>
            </a:r>
            <a:r>
              <a:rPr lang="en-US" dirty="0" smtClean="0"/>
              <a:t>Routing</a:t>
            </a:r>
            <a:endParaRPr lang="en-US" dirty="0"/>
          </a:p>
        </p:txBody>
      </p:sp>
      <p:pic>
        <p:nvPicPr>
          <p:cNvPr id="4" name="Picture 3" descr="03x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629" y="1356695"/>
            <a:ext cx="4474856" cy="1632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Circuit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678" y="3576156"/>
            <a:ext cx="8298644" cy="2926125"/>
          </a:xfrm>
        </p:spPr>
        <p:txBody>
          <a:bodyPr/>
          <a:lstStyle/>
          <a:p>
            <a:r>
              <a:rPr lang="en-US" dirty="0" smtClean="0"/>
              <a:t>Explicit set-up and tear down phases</a:t>
            </a:r>
          </a:p>
          <a:p>
            <a:pPr lvl="1"/>
            <a:r>
              <a:rPr lang="en-US" dirty="0" smtClean="0"/>
              <a:t>Establishes Virtual Circuit Identifier on each link</a:t>
            </a:r>
          </a:p>
          <a:p>
            <a:pPr lvl="1"/>
            <a:r>
              <a:rPr lang="en-US" dirty="0" smtClean="0"/>
              <a:t>Each switch stores VC table</a:t>
            </a:r>
          </a:p>
          <a:p>
            <a:r>
              <a:rPr lang="en-US" dirty="0" smtClean="0"/>
              <a:t>Subsequent packets follow same path</a:t>
            </a:r>
          </a:p>
          <a:p>
            <a:pPr lvl="1"/>
            <a:r>
              <a:rPr lang="en-US" dirty="0" smtClean="0"/>
              <a:t>Switches map </a:t>
            </a:r>
            <a:r>
              <a:rPr lang="en-US" b="0" dirty="0" smtClean="0"/>
              <a:t>[in-port, in-VCI] : [out-port, out-VCI]</a:t>
            </a:r>
          </a:p>
          <a:p>
            <a:r>
              <a:rPr lang="en-US" dirty="0" smtClean="0"/>
              <a:t>Also called </a:t>
            </a:r>
            <a:r>
              <a:rPr lang="en-US" i="1" dirty="0" smtClean="0"/>
              <a:t>connection-oriented </a:t>
            </a:r>
            <a:r>
              <a:rPr lang="en-US" dirty="0" smtClean="0"/>
              <a:t>model</a:t>
            </a:r>
          </a:p>
          <a:p>
            <a:endParaRPr lang="en-US" dirty="0"/>
          </a:p>
        </p:txBody>
      </p:sp>
      <p:pic>
        <p:nvPicPr>
          <p:cNvPr id="4" name="Picture 3" descr="03x0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243" y="1061562"/>
            <a:ext cx="5614021" cy="237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Circuit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04124"/>
          </a:xfrm>
        </p:spPr>
        <p:txBody>
          <a:bodyPr/>
          <a:lstStyle/>
          <a:p>
            <a:r>
              <a:rPr lang="en-US" dirty="0" smtClean="0"/>
              <a:t>Requires one RTT before sending first packet</a:t>
            </a:r>
          </a:p>
          <a:p>
            <a:r>
              <a:rPr lang="en-US" dirty="0" smtClean="0"/>
              <a:t>Connection request contain full destination address, subsequent packets only small VCI</a:t>
            </a:r>
          </a:p>
          <a:p>
            <a:r>
              <a:rPr lang="en-US" dirty="0" smtClean="0"/>
              <a:t>Setup phase allows reservation of resources, such as bandwidth or buffer-space</a:t>
            </a:r>
          </a:p>
          <a:p>
            <a:pPr lvl="1"/>
            <a:r>
              <a:rPr lang="en-US" dirty="0" smtClean="0"/>
              <a:t>Any problems here?</a:t>
            </a:r>
          </a:p>
          <a:p>
            <a:r>
              <a:rPr lang="en-US" dirty="0" smtClean="0"/>
              <a:t>If a link or switch fails, must re-establish whole  circuit</a:t>
            </a:r>
          </a:p>
          <a:p>
            <a:r>
              <a:rPr lang="en-US" dirty="0" smtClean="0"/>
              <a:t>Example: ATM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Datagram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29758"/>
            <a:ext cx="7569200" cy="2319939"/>
          </a:xfrm>
        </p:spPr>
        <p:txBody>
          <a:bodyPr/>
          <a:lstStyle/>
          <a:p>
            <a:r>
              <a:rPr lang="en-US" dirty="0" smtClean="0"/>
              <a:t>Each packet carries destination address</a:t>
            </a:r>
          </a:p>
          <a:p>
            <a:r>
              <a:rPr lang="en-US" dirty="0" smtClean="0"/>
              <a:t>Switches maintain address-based tables</a:t>
            </a:r>
          </a:p>
          <a:p>
            <a:pPr lvl="1"/>
            <a:r>
              <a:rPr lang="en-US" dirty="0" smtClean="0"/>
              <a:t>Maps [destination </a:t>
            </a:r>
            <a:r>
              <a:rPr lang="en-US" dirty="0" err="1" smtClean="0"/>
              <a:t>address]:[out</a:t>
            </a:r>
            <a:r>
              <a:rPr lang="en-US" dirty="0" smtClean="0"/>
              <a:t>-port]</a:t>
            </a:r>
          </a:p>
          <a:p>
            <a:r>
              <a:rPr lang="en-US" dirty="0" smtClean="0"/>
              <a:t>Also called </a:t>
            </a:r>
            <a:r>
              <a:rPr lang="en-US" i="1" dirty="0" smtClean="0"/>
              <a:t>connectionless</a:t>
            </a:r>
            <a:r>
              <a:rPr lang="en-US" dirty="0" smtClean="0"/>
              <a:t> model</a:t>
            </a:r>
            <a:endParaRPr lang="en-US" dirty="0"/>
          </a:p>
        </p:txBody>
      </p:sp>
      <p:pic>
        <p:nvPicPr>
          <p:cNvPr id="4" name="Picture 3" descr="pk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81" y="1018857"/>
            <a:ext cx="4311656" cy="363341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57533" y="1360435"/>
          <a:ext cx="1405468" cy="3291840"/>
        </p:xfrm>
        <a:graphic>
          <a:graphicData uri="http://schemas.openxmlformats.org/drawingml/2006/table">
            <a:tbl>
              <a:tblPr firstRow="1" bandRow="1">
                <a:effectLst/>
                <a:tableStyleId>{85BE263C-DBD7-4A20-BB59-AAB30ACAA65A}</a:tableStyleId>
              </a:tblPr>
              <a:tblGrid>
                <a:gridCol w="702734"/>
                <a:gridCol w="702734"/>
              </a:tblGrid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Addr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Port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B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D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E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G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H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7357533" y="786175"/>
            <a:ext cx="1473200" cy="580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b="1" dirty="0" smtClean="0">
                <a:latin typeface="Minion Pro"/>
                <a:cs typeface="Minion Pro"/>
              </a:rPr>
              <a:t>Switch 2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Datagram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delay for connection setup</a:t>
            </a:r>
          </a:p>
          <a:p>
            <a:r>
              <a:rPr lang="en-US" dirty="0" smtClean="0"/>
              <a:t>Source can’t know if network can deliver a packet</a:t>
            </a:r>
          </a:p>
          <a:p>
            <a:r>
              <a:rPr lang="en-US" dirty="0" smtClean="0"/>
              <a:t>Possible to route around failures</a:t>
            </a:r>
          </a:p>
          <a:p>
            <a:r>
              <a:rPr lang="en-US" dirty="0" smtClean="0"/>
              <a:t>Higher overhead per-packet</a:t>
            </a:r>
          </a:p>
          <a:p>
            <a:r>
              <a:rPr lang="en-US" dirty="0" smtClean="0"/>
              <a:t>Potentially larger tables at switches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80175"/>
            <a:ext cx="7569200" cy="2105291"/>
          </a:xfrm>
        </p:spPr>
        <p:txBody>
          <a:bodyPr/>
          <a:lstStyle/>
          <a:p>
            <a:r>
              <a:rPr lang="en-US" dirty="0" smtClean="0"/>
              <a:t>Packets carry entire route: ports</a:t>
            </a:r>
          </a:p>
          <a:p>
            <a:r>
              <a:rPr lang="en-US" dirty="0" smtClean="0"/>
              <a:t>Switches need no tables!</a:t>
            </a:r>
          </a:p>
          <a:p>
            <a:pPr lvl="1"/>
            <a:r>
              <a:rPr lang="en-US" dirty="0" smtClean="0"/>
              <a:t>But end hosts must obtain the path information</a:t>
            </a:r>
          </a:p>
          <a:p>
            <a:r>
              <a:rPr lang="en-US" dirty="0" smtClean="0"/>
              <a:t>Variable packet header</a:t>
            </a:r>
          </a:p>
        </p:txBody>
      </p:sp>
      <p:pic>
        <p:nvPicPr>
          <p:cNvPr id="4" name="Picture 3" descr="src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437" y="1112838"/>
            <a:ext cx="5220229" cy="3267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35608"/>
            <a:ext cx="7569200" cy="1143000"/>
          </a:xfrm>
        </p:spPr>
        <p:txBody>
          <a:bodyPr/>
          <a:lstStyle/>
          <a:p>
            <a:r>
              <a:rPr lang="en-US" dirty="0" smtClean="0"/>
              <a:t>Bridging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29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Bridges and Extended 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78936"/>
            <a:ext cx="7569200" cy="3994495"/>
          </a:xfrm>
        </p:spPr>
        <p:txBody>
          <a:bodyPr/>
          <a:lstStyle/>
          <a:p>
            <a:r>
              <a:rPr lang="en-US" dirty="0" smtClean="0"/>
              <a:t>LANs have limitations</a:t>
            </a:r>
          </a:p>
          <a:p>
            <a:pPr lvl="1"/>
            <a:r>
              <a:rPr lang="en-US" dirty="0" smtClean="0"/>
              <a:t>E.g. Ethernet &lt; 1024 hosts, &lt; 2500m</a:t>
            </a:r>
          </a:p>
          <a:p>
            <a:r>
              <a:rPr lang="en-US" dirty="0" smtClean="0"/>
              <a:t>Connect two or more LANs with a </a:t>
            </a:r>
            <a:r>
              <a:rPr lang="en-US" i="1" dirty="0" smtClean="0"/>
              <a:t>bridge</a:t>
            </a:r>
          </a:p>
          <a:p>
            <a:pPr lvl="1"/>
            <a:r>
              <a:rPr lang="en-US" dirty="0" smtClean="0"/>
              <a:t>Operates on Ethernet addresses</a:t>
            </a:r>
          </a:p>
          <a:p>
            <a:pPr lvl="1"/>
            <a:r>
              <a:rPr lang="en-US" dirty="0" smtClean="0"/>
              <a:t>Forwards packets from one LAN to the </a:t>
            </a:r>
            <a:r>
              <a:rPr lang="en-US" dirty="0" err="1" smtClean="0"/>
              <a:t>other(s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Ethernet </a:t>
            </a:r>
            <a:r>
              <a:rPr lang="en-US" i="1" dirty="0" smtClean="0"/>
              <a:t>switch</a:t>
            </a:r>
            <a:r>
              <a:rPr lang="en-US" dirty="0" smtClean="0"/>
              <a:t> </a:t>
            </a:r>
            <a:r>
              <a:rPr lang="en-US" dirty="0" smtClean="0"/>
              <a:t>is just a multi-way bridge</a:t>
            </a:r>
            <a:endParaRPr lang="en-US" dirty="0"/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349" y="4283604"/>
            <a:ext cx="4031059" cy="2303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3423854"/>
            <a:ext cx="8026400" cy="309547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Idea: don’t forward a packet where it isn’t needed</a:t>
            </a:r>
          </a:p>
          <a:p>
            <a:pPr lvl="1"/>
            <a:r>
              <a:rPr lang="en-US" dirty="0" smtClean="0"/>
              <a:t>If you know recipient is not on that port</a:t>
            </a:r>
          </a:p>
          <a:p>
            <a:r>
              <a:rPr lang="en-US" dirty="0" smtClean="0"/>
              <a:t>Learn hosts’ locations based on source addresses</a:t>
            </a:r>
          </a:p>
          <a:p>
            <a:pPr lvl="1"/>
            <a:r>
              <a:rPr lang="en-US" dirty="0" smtClean="0"/>
              <a:t>Build a table as you receive </a:t>
            </a:r>
            <a:r>
              <a:rPr lang="en-US" dirty="0" smtClean="0"/>
              <a:t>packets</a:t>
            </a:r>
          </a:p>
          <a:p>
            <a:pPr lvl="1"/>
            <a:r>
              <a:rPr lang="en-US" dirty="0" smtClean="0"/>
              <a:t>Table is a </a:t>
            </a:r>
            <a:r>
              <a:rPr lang="en-US" i="1" dirty="0" smtClean="0"/>
              <a:t>cache</a:t>
            </a:r>
            <a:r>
              <a:rPr lang="en-US" dirty="0" smtClean="0"/>
              <a:t>: if full, evict old entries. Why is this fine?</a:t>
            </a:r>
            <a:endParaRPr lang="en-US" dirty="0" smtClean="0"/>
          </a:p>
          <a:p>
            <a:r>
              <a:rPr lang="en-US" dirty="0" smtClean="0"/>
              <a:t>Table says when </a:t>
            </a:r>
            <a:r>
              <a:rPr lang="en-US" i="1" dirty="0" smtClean="0"/>
              <a:t>not</a:t>
            </a:r>
            <a:r>
              <a:rPr lang="en-US" dirty="0" smtClean="0"/>
              <a:t> to forward a packet</a:t>
            </a:r>
          </a:p>
          <a:p>
            <a:pPr lvl="1"/>
            <a:r>
              <a:rPr lang="en-US" dirty="0" smtClean="0"/>
              <a:t>Doesn’t need to be complete for </a:t>
            </a:r>
            <a:r>
              <a:rPr lang="en-US" i="1" dirty="0" smtClean="0"/>
              <a:t>correctness</a:t>
            </a:r>
            <a:endParaRPr lang="en-US" i="1" dirty="0"/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223" y="1080935"/>
            <a:ext cx="4100110" cy="2342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 on a Learning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Eve: wants to sniff all packets sent to Bob</a:t>
            </a:r>
          </a:p>
          <a:p>
            <a:r>
              <a:rPr lang="en-US" dirty="0" smtClean="0"/>
              <a:t>Same segment: easy (shared medium)</a:t>
            </a:r>
          </a:p>
          <a:p>
            <a:r>
              <a:rPr lang="en-US" dirty="0" smtClean="0"/>
              <a:t>Different segment on a learning bridge: hard</a:t>
            </a:r>
          </a:p>
          <a:p>
            <a:pPr lvl="1"/>
            <a:r>
              <a:rPr lang="en-US" dirty="0" smtClean="0"/>
              <a:t>Once bridge learns Bob</a:t>
            </a:r>
            <a:r>
              <a:rPr lang="en-US" dirty="0" smtClean="0"/>
              <a:t>’s port, stop broadcasting</a:t>
            </a:r>
            <a:endParaRPr lang="en-US" dirty="0" smtClean="0"/>
          </a:p>
          <a:p>
            <a:r>
              <a:rPr lang="en-US" dirty="0" smtClean="0"/>
              <a:t>How can Eve force the bridge to keep broadcasting?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Flood the network with frames with spoofed </a:t>
            </a:r>
            <a:r>
              <a:rPr lang="en-US" dirty="0" err="1" smtClean="0">
                <a:solidFill>
                  <a:srgbClr val="FF0000"/>
                </a:solidFill>
              </a:rPr>
              <a:t>src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addr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358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Unicast: forward with filtering</a:t>
            </a:r>
          </a:p>
          <a:p>
            <a:r>
              <a:rPr lang="en-US" dirty="0" smtClean="0"/>
              <a:t>Broadcast: always forward</a:t>
            </a:r>
          </a:p>
          <a:p>
            <a:r>
              <a:rPr lang="en-US" dirty="0" smtClean="0"/>
              <a:t>Multicast: always forward or learn groups</a:t>
            </a:r>
          </a:p>
          <a:p>
            <a:r>
              <a:rPr lang="en-US" dirty="0" smtClean="0"/>
              <a:t>Difference between bridges and repeaters?</a:t>
            </a:r>
          </a:p>
          <a:p>
            <a:pPr lvl="1"/>
            <a:r>
              <a:rPr lang="en-US" dirty="0" smtClean="0"/>
              <a:t>Bridges: same broadcast domain; copy </a:t>
            </a:r>
            <a:r>
              <a:rPr lang="en-US" i="1" dirty="0" smtClean="0"/>
              <a:t>frames</a:t>
            </a:r>
          </a:p>
          <a:p>
            <a:pPr lvl="1"/>
            <a:r>
              <a:rPr lang="en-US" dirty="0" smtClean="0"/>
              <a:t>Repeaters: same broadcast and </a:t>
            </a:r>
            <a:r>
              <a:rPr lang="en-US" i="1" dirty="0" smtClean="0"/>
              <a:t>collision domain</a:t>
            </a:r>
            <a:r>
              <a:rPr lang="en-US" dirty="0" smtClean="0"/>
              <a:t>; copy </a:t>
            </a:r>
            <a:r>
              <a:rPr lang="en-US" i="1" dirty="0" smtClean="0"/>
              <a:t>signals</a:t>
            </a:r>
            <a:endParaRPr lang="en-US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563504"/>
          </a:xfrm>
        </p:spPr>
        <p:txBody>
          <a:bodyPr/>
          <a:lstStyle/>
          <a:p>
            <a:r>
              <a:rPr lang="en-US" dirty="0" smtClean="0"/>
              <a:t>Problem: people may create loops in LAN!</a:t>
            </a:r>
          </a:p>
          <a:p>
            <a:pPr lvl="1"/>
            <a:r>
              <a:rPr lang="en-US" dirty="0" smtClean="0"/>
              <a:t>Accidentally, or to provide redundancy</a:t>
            </a:r>
          </a:p>
          <a:p>
            <a:pPr lvl="1"/>
            <a:r>
              <a:rPr lang="en-US" dirty="0" smtClean="0"/>
              <a:t>Don’t want to forward packets indefinitely</a:t>
            </a:r>
            <a:endParaRPr lang="en-US" dirty="0"/>
          </a:p>
        </p:txBody>
      </p:sp>
      <p:pic>
        <p:nvPicPr>
          <p:cNvPr id="5" name="Picture 4" descr="03x12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065" y="3073189"/>
            <a:ext cx="3660217" cy="34120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33" y="4944536"/>
            <a:ext cx="8195734" cy="137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Need to disable ports, so that no loops in network</a:t>
            </a:r>
          </a:p>
          <a:p>
            <a:r>
              <a:rPr lang="en-US" dirty="0" smtClean="0"/>
              <a:t>Like creating a spanning tree in a graph</a:t>
            </a:r>
          </a:p>
          <a:p>
            <a:pPr lvl="1"/>
            <a:r>
              <a:rPr lang="en-US" dirty="0" smtClean="0"/>
              <a:t>View switches and networks as nodes, ports as edges</a:t>
            </a:r>
            <a:endParaRPr lang="en-US" dirty="0"/>
          </a:p>
        </p:txBody>
      </p:sp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200" y="1255713"/>
            <a:ext cx="3656584" cy="3424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Spanning Tree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3994495"/>
          </a:xfrm>
        </p:spPr>
        <p:txBody>
          <a:bodyPr/>
          <a:lstStyle/>
          <a:p>
            <a:r>
              <a:rPr lang="en-US" dirty="0" smtClean="0"/>
              <a:t>Every bridge has a unique ID (Ethernet address)</a:t>
            </a:r>
          </a:p>
          <a:p>
            <a:r>
              <a:rPr lang="en-US" dirty="0" smtClean="0"/>
              <a:t>Goal:</a:t>
            </a:r>
          </a:p>
          <a:p>
            <a:pPr lvl="1"/>
            <a:r>
              <a:rPr lang="en-US" dirty="0" smtClean="0"/>
              <a:t>Bridge with the smallest ID is the root</a:t>
            </a:r>
          </a:p>
          <a:p>
            <a:pPr lvl="1"/>
            <a:r>
              <a:rPr lang="en-US" dirty="0" smtClean="0"/>
              <a:t>Each segment has one designated bridge, responsible for forwarding its packets towards the root</a:t>
            </a:r>
          </a:p>
          <a:p>
            <a:pPr lvl="2"/>
            <a:r>
              <a:rPr lang="en-US" dirty="0" smtClean="0"/>
              <a:t>Bridge closest to root is designated bridge</a:t>
            </a:r>
          </a:p>
          <a:p>
            <a:pPr lvl="2"/>
            <a:r>
              <a:rPr lang="en-US" dirty="0" smtClean="0"/>
              <a:t>If there is a tie, bridge with lowest ID wins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45016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Spanning Tree messages contain:</a:t>
            </a:r>
          </a:p>
          <a:p>
            <a:pPr lvl="1"/>
            <a:r>
              <a:rPr lang="en-US" dirty="0" smtClean="0"/>
              <a:t>ID of bridge sending the message</a:t>
            </a:r>
          </a:p>
          <a:p>
            <a:pPr lvl="1"/>
            <a:r>
              <a:rPr lang="en-US" dirty="0" smtClean="0"/>
              <a:t>ID sender believes to be the root</a:t>
            </a:r>
          </a:p>
          <a:p>
            <a:pPr lvl="1"/>
            <a:r>
              <a:rPr lang="en-US" dirty="0" smtClean="0"/>
              <a:t>Distance (in hops) from sender to root</a:t>
            </a:r>
          </a:p>
          <a:p>
            <a:r>
              <a:rPr lang="en-US" dirty="0" smtClean="0"/>
              <a:t>Bridges remember best </a:t>
            </a:r>
            <a:r>
              <a:rPr lang="en-US" dirty="0" err="1" smtClean="0"/>
              <a:t>config</a:t>
            </a:r>
            <a:r>
              <a:rPr lang="en-US" dirty="0" smtClean="0"/>
              <a:t> </a:t>
            </a:r>
            <a:r>
              <a:rPr lang="en-US" dirty="0" err="1" smtClean="0"/>
              <a:t>msg</a:t>
            </a:r>
            <a:r>
              <a:rPr lang="en-US" dirty="0" smtClean="0"/>
              <a:t> on each port</a:t>
            </a:r>
          </a:p>
          <a:p>
            <a:r>
              <a:rPr lang="en-US" dirty="0" smtClean="0"/>
              <a:t>Send message when you think you are the root</a:t>
            </a:r>
          </a:p>
          <a:p>
            <a:r>
              <a:rPr lang="en-US" dirty="0" smtClean="0"/>
              <a:t>Otherwise, forward messages from best known root</a:t>
            </a:r>
          </a:p>
          <a:p>
            <a:pPr lvl="1"/>
            <a:r>
              <a:rPr lang="en-US" dirty="0" smtClean="0"/>
              <a:t>Add one to distance before forwarding</a:t>
            </a:r>
          </a:p>
          <a:p>
            <a:pPr lvl="1"/>
            <a:r>
              <a:rPr lang="en-US" dirty="0" smtClean="0"/>
              <a:t>Don’t forward if you know you aren’t dedicated bridge</a:t>
            </a:r>
          </a:p>
          <a:p>
            <a:r>
              <a:rPr lang="en-US" dirty="0" smtClean="0"/>
              <a:t>In the end, only root is generating messages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0315"/>
          </a:xfrm>
        </p:spPr>
        <p:txBody>
          <a:bodyPr/>
          <a:lstStyle/>
          <a:p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Spanning tree algorithm doesn’t scale</a:t>
            </a:r>
          </a:p>
          <a:p>
            <a:pPr lvl="1"/>
            <a:r>
              <a:rPr lang="en-US" dirty="0" smtClean="0"/>
              <a:t>Broadcast does not scale</a:t>
            </a:r>
          </a:p>
          <a:p>
            <a:pPr lvl="1"/>
            <a:r>
              <a:rPr lang="en-US" dirty="0" smtClean="0"/>
              <a:t>No way to route around congested links, </a:t>
            </a:r>
            <a:r>
              <a:rPr lang="en-US" i="1" dirty="0" smtClean="0"/>
              <a:t>even if path exists</a:t>
            </a:r>
            <a:endParaRPr lang="en-US" dirty="0" smtClean="0"/>
          </a:p>
          <a:p>
            <a:r>
              <a:rPr lang="en-US" dirty="0" smtClean="0"/>
              <a:t>May violate assumptions</a:t>
            </a:r>
          </a:p>
          <a:p>
            <a:pPr lvl="1"/>
            <a:r>
              <a:rPr lang="en-US" dirty="0" smtClean="0"/>
              <a:t>Could confuse some applications that assume single segment</a:t>
            </a:r>
          </a:p>
          <a:p>
            <a:pPr lvl="1"/>
            <a:r>
              <a:rPr lang="en-US" dirty="0" smtClean="0"/>
              <a:t>Much more likely to drop packets</a:t>
            </a:r>
          </a:p>
          <a:p>
            <a:pPr lvl="1"/>
            <a:r>
              <a:rPr lang="en-US" dirty="0" smtClean="0"/>
              <a:t>Makes latency between nodes non-uniform</a:t>
            </a:r>
          </a:p>
          <a:p>
            <a:pPr lvl="1"/>
            <a:r>
              <a:rPr lang="en-US" dirty="0" smtClean="0"/>
              <a:t>Beware of transparency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300229"/>
          </a:xfrm>
        </p:spPr>
        <p:txBody>
          <a:bodyPr/>
          <a:lstStyle/>
          <a:p>
            <a:r>
              <a:rPr lang="en-US" dirty="0" smtClean="0"/>
              <a:t>Company network, A and B departments</a:t>
            </a:r>
          </a:p>
          <a:p>
            <a:pPr lvl="1"/>
            <a:r>
              <a:rPr lang="en-US" dirty="0" smtClean="0"/>
              <a:t>Broadcast traffic does not scale</a:t>
            </a:r>
          </a:p>
          <a:p>
            <a:pPr lvl="1"/>
            <a:r>
              <a:rPr lang="en-US" dirty="0" smtClean="0"/>
              <a:t>May not </a:t>
            </a:r>
            <a:r>
              <a:rPr lang="en-US" i="1" dirty="0" smtClean="0"/>
              <a:t>want</a:t>
            </a:r>
            <a:r>
              <a:rPr lang="en-US" dirty="0" smtClean="0"/>
              <a:t> traffic between the two departments</a:t>
            </a:r>
          </a:p>
          <a:p>
            <a:pPr lvl="1"/>
            <a:r>
              <a:rPr lang="en-US" dirty="0" smtClean="0"/>
              <a:t>Topology has to mirror physical locations</a:t>
            </a:r>
          </a:p>
          <a:p>
            <a:pPr lvl="1"/>
            <a:r>
              <a:rPr lang="en-US" dirty="0" smtClean="0"/>
              <a:t>What if employees move between offices?</a:t>
            </a:r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6" name="Picture 5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5" idx="1"/>
            <a:endCxn id="4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0.46667 0.20741 " pathEditMode="relative" ptsTypes="AA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1111E-6 L -0.46684 -0.20764 " pathEditMode="relative" ptsTypes="AA"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30" grpId="0"/>
      <p:bldP spid="3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081866"/>
          </a:xfrm>
        </p:spPr>
        <p:txBody>
          <a:bodyPr/>
          <a:lstStyle/>
          <a:p>
            <a:r>
              <a:rPr lang="en-US" dirty="0" smtClean="0"/>
              <a:t>Solution: Virtual LANs</a:t>
            </a:r>
          </a:p>
          <a:p>
            <a:pPr lvl="1"/>
            <a:r>
              <a:rPr lang="en-US" dirty="0" smtClean="0"/>
              <a:t>Assign switch ports to a VLAN ID (color)</a:t>
            </a:r>
          </a:p>
          <a:p>
            <a:pPr lvl="1"/>
            <a:r>
              <a:rPr lang="en-US" dirty="0" smtClean="0"/>
              <a:t>Isolate traffic: only same color</a:t>
            </a:r>
          </a:p>
          <a:p>
            <a:pPr lvl="1"/>
            <a:r>
              <a:rPr lang="en-US" dirty="0" smtClean="0"/>
              <a:t>Trunk links may belong to multiple </a:t>
            </a:r>
            <a:r>
              <a:rPr lang="en-US" dirty="0" err="1" smtClean="0"/>
              <a:t>VLANs</a:t>
            </a:r>
            <a:endParaRPr lang="en-US" dirty="0" smtClean="0"/>
          </a:p>
          <a:p>
            <a:pPr lvl="1"/>
            <a:r>
              <a:rPr lang="en-US" dirty="0" smtClean="0"/>
              <a:t>Encapsulate packets: add 12-bit VLAN ID</a:t>
            </a:r>
          </a:p>
          <a:p>
            <a:r>
              <a:rPr lang="en-US" dirty="0" smtClean="0"/>
              <a:t>Easy to change, no need to rewire</a:t>
            </a:r>
            <a:endParaRPr lang="en-US" dirty="0"/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10" name="Picture 9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11" name="Picture 10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1"/>
            <a:endCxn id="7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10800000">
            <a:off x="4219579" y="2284930"/>
            <a:ext cx="757423" cy="1588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Switch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3885671"/>
            <a:ext cx="8128000" cy="2972329"/>
          </a:xfrm>
        </p:spPr>
        <p:txBody>
          <a:bodyPr>
            <a:normAutofit/>
          </a:bodyPr>
          <a:lstStyle/>
          <a:p>
            <a:r>
              <a:rPr lang="en-US" dirty="0" smtClean="0"/>
              <a:t>Goal: deliver packets from input to output ports</a:t>
            </a:r>
          </a:p>
          <a:p>
            <a:r>
              <a:rPr lang="en-US" dirty="0" smtClean="0"/>
              <a:t>Three potential performance concerns:</a:t>
            </a:r>
          </a:p>
          <a:p>
            <a:pPr lvl="1"/>
            <a:r>
              <a:rPr lang="en-US" dirty="0" smtClean="0"/>
              <a:t>Throughput in bytes/second</a:t>
            </a:r>
          </a:p>
          <a:p>
            <a:pPr lvl="1"/>
            <a:r>
              <a:rPr lang="en-US" dirty="0" smtClean="0"/>
              <a:t>Throughput in packets/second</a:t>
            </a:r>
          </a:p>
          <a:p>
            <a:pPr lvl="1"/>
            <a:r>
              <a:rPr lang="en-US" dirty="0" smtClean="0"/>
              <a:t>Latency</a:t>
            </a:r>
            <a:endParaRPr lang="en-US" dirty="0"/>
          </a:p>
        </p:txBody>
      </p:sp>
      <p:pic>
        <p:nvPicPr>
          <p:cNvPr id="4" name="Picture 3" descr="sw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546" y="1057805"/>
            <a:ext cx="6134100" cy="309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Cut through vs. Store and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7" y="1509685"/>
            <a:ext cx="8060266" cy="4603248"/>
          </a:xfrm>
        </p:spPr>
        <p:txBody>
          <a:bodyPr>
            <a:normAutofit/>
          </a:bodyPr>
          <a:lstStyle/>
          <a:p>
            <a:r>
              <a:rPr lang="en-US" dirty="0" smtClean="0"/>
              <a:t>Two approaches to forwarding a packet</a:t>
            </a:r>
          </a:p>
          <a:p>
            <a:pPr lvl="1"/>
            <a:r>
              <a:rPr lang="en-US" dirty="0" smtClean="0"/>
              <a:t>Receive a full packet, then send to output port</a:t>
            </a:r>
          </a:p>
          <a:p>
            <a:pPr lvl="1"/>
            <a:r>
              <a:rPr lang="en-US" dirty="0" smtClean="0"/>
              <a:t>Start retransmitting as soon as you know output port, before full packet</a:t>
            </a:r>
          </a:p>
          <a:p>
            <a:r>
              <a:rPr lang="en-US" dirty="0" smtClean="0"/>
              <a:t>Cut-through routing can greatly decrease latency</a:t>
            </a:r>
          </a:p>
          <a:p>
            <a:r>
              <a:rPr lang="en-US" dirty="0" smtClean="0"/>
              <a:t>Disadvantage</a:t>
            </a:r>
          </a:p>
          <a:p>
            <a:pPr lvl="1"/>
            <a:r>
              <a:rPr lang="en-US" dirty="0" smtClean="0"/>
              <a:t>Can waste transmission (classic </a:t>
            </a:r>
            <a:r>
              <a:rPr lang="en-US" i="1" dirty="0" smtClean="0"/>
              <a:t>optimistic</a:t>
            </a:r>
            <a:r>
              <a:rPr lang="en-US" dirty="0" smtClean="0"/>
              <a:t> approach)</a:t>
            </a:r>
          </a:p>
          <a:p>
            <a:pPr lvl="1"/>
            <a:r>
              <a:rPr lang="en-US" dirty="0" smtClean="0"/>
              <a:t>CRC may be bad</a:t>
            </a:r>
          </a:p>
          <a:p>
            <a:pPr lvl="1"/>
            <a:r>
              <a:rPr lang="en-US" dirty="0" smtClean="0"/>
              <a:t>If Ethernet collision, may have to send runt packet on output link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Buffering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37159"/>
            <a:ext cx="7569200" cy="3994495"/>
          </a:xfrm>
        </p:spPr>
        <p:txBody>
          <a:bodyPr/>
          <a:lstStyle/>
          <a:p>
            <a:r>
              <a:rPr lang="en-US" dirty="0" smtClean="0"/>
              <a:t>Buffering of packets can happen at input ports, fabric, and/or output ports</a:t>
            </a:r>
          </a:p>
          <a:p>
            <a:r>
              <a:rPr lang="en-US" dirty="0" smtClean="0"/>
              <a:t>Queuing discipline is very important</a:t>
            </a:r>
          </a:p>
          <a:p>
            <a:r>
              <a:rPr lang="en-US" dirty="0" smtClean="0"/>
              <a:t>Consider FIFO + input port buffering</a:t>
            </a:r>
          </a:p>
          <a:p>
            <a:pPr lvl="1"/>
            <a:r>
              <a:rPr lang="en-US" dirty="0" smtClean="0"/>
              <a:t>Only one packet per output port at any time</a:t>
            </a:r>
          </a:p>
          <a:p>
            <a:pPr lvl="1"/>
            <a:r>
              <a:rPr lang="en-US" dirty="0" smtClean="0"/>
              <a:t>If multiple packets arrive for port 2, they may block packets to other ports that are free</a:t>
            </a:r>
          </a:p>
          <a:p>
            <a:pPr lvl="1"/>
            <a:r>
              <a:rPr lang="en-US" i="1" dirty="0" smtClean="0"/>
              <a:t>Head-of-line blocking</a:t>
            </a:r>
          </a:p>
          <a:p>
            <a:pPr lvl="1"/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182319" y="5063922"/>
            <a:ext cx="3921003" cy="1269145"/>
            <a:chOff x="2182319" y="5063922"/>
            <a:chExt cx="3921003" cy="1269145"/>
          </a:xfrm>
        </p:grpSpPr>
        <p:pic>
          <p:nvPicPr>
            <p:cNvPr id="4" name="Picture 3" descr="01x03.eps"/>
            <p:cNvPicPr>
              <a:picLocks noChangeAspect="1"/>
            </p:cNvPicPr>
            <p:nvPr/>
          </p:nvPicPr>
          <p:blipFill>
            <a:blip r:embed="rId3"/>
            <a:srcRect l="43225" t="26308" r="48443" b="63932"/>
            <a:stretch>
              <a:fillRect/>
            </a:stretch>
          </p:blipFill>
          <p:spPr>
            <a:xfrm>
              <a:off x="3553919" y="5131654"/>
              <a:ext cx="1228599" cy="120141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101937" y="5063922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0193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0027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82319" y="5481612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182322" y="5955739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731719" y="5484053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31722" y="5958180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232400" y="5112280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2400" y="5585654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2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Memory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Generation – like a regular PC</a:t>
            </a:r>
          </a:p>
          <a:p>
            <a:pPr lvl="1"/>
            <a:r>
              <a:rPr lang="en-US" dirty="0" smtClean="0"/>
              <a:t>NIC </a:t>
            </a:r>
            <a:r>
              <a:rPr lang="en-US" dirty="0" err="1" smtClean="0"/>
              <a:t>DMAs</a:t>
            </a:r>
            <a:r>
              <a:rPr lang="en-US" dirty="0" smtClean="0"/>
              <a:t> packet to memory over I/O bus</a:t>
            </a:r>
          </a:p>
          <a:p>
            <a:pPr lvl="1"/>
            <a:r>
              <a:rPr lang="en-US" dirty="0" smtClean="0"/>
              <a:t>CPU examines header, sends to destination NIC</a:t>
            </a:r>
          </a:p>
          <a:p>
            <a:pPr lvl="1"/>
            <a:r>
              <a:rPr lang="en-US" dirty="0" smtClean="0"/>
              <a:t>I/O bus is serious bottleneck</a:t>
            </a:r>
          </a:p>
          <a:p>
            <a:pPr lvl="1"/>
            <a:r>
              <a:rPr lang="en-US" dirty="0" smtClean="0"/>
              <a:t>For small packets,  CPU may be limited too</a:t>
            </a:r>
          </a:p>
          <a:p>
            <a:pPr lvl="1"/>
            <a:r>
              <a:rPr lang="en-US" dirty="0" smtClean="0"/>
              <a:t>Typically &lt; 0.5 </a:t>
            </a:r>
            <a:r>
              <a:rPr lang="en-US" dirty="0" err="1" smtClean="0"/>
              <a:t>Gbps</a:t>
            </a:r>
            <a:endParaRPr lang="en-US" dirty="0"/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Bus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err="1" smtClean="0"/>
              <a:t>2</a:t>
            </a:r>
            <a:r>
              <a:rPr lang="en-US" baseline="30000" dirty="0" err="1" smtClean="0"/>
              <a:t>st</a:t>
            </a:r>
            <a:r>
              <a:rPr lang="en-US" dirty="0" smtClean="0"/>
              <a:t> Generation</a:t>
            </a:r>
          </a:p>
          <a:p>
            <a:pPr lvl="1"/>
            <a:r>
              <a:rPr lang="en-US" dirty="0" smtClean="0"/>
              <a:t>NIC has own processor, cache of forwarding table</a:t>
            </a:r>
          </a:p>
          <a:p>
            <a:pPr lvl="1"/>
            <a:r>
              <a:rPr lang="en-US" dirty="0" smtClean="0"/>
              <a:t>Shared bus, doesn’t have to go to main memory</a:t>
            </a:r>
          </a:p>
          <a:p>
            <a:pPr lvl="1"/>
            <a:r>
              <a:rPr lang="en-US" dirty="0" smtClean="0"/>
              <a:t>Typically limited to bus bandwidth </a:t>
            </a:r>
          </a:p>
          <a:p>
            <a:pPr lvl="2"/>
            <a:r>
              <a:rPr lang="en-US" dirty="0" smtClean="0"/>
              <a:t>(Cisco 5600 has a 32Gbps bus)</a:t>
            </a:r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rot="10800000" flipV="1">
            <a:off x="4453467" y="1794931"/>
            <a:ext cx="2286000" cy="1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3852333" y="2396066"/>
            <a:ext cx="1202268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52673" y="2997994"/>
            <a:ext cx="2286794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to Point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4047067"/>
            <a:ext cx="8297334" cy="2607733"/>
          </a:xfrm>
        </p:spPr>
        <p:txBody>
          <a:bodyPr>
            <a:normAutofit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Generation: overcomes single-bus bottleneck</a:t>
            </a:r>
          </a:p>
          <a:p>
            <a:r>
              <a:rPr lang="en-US" dirty="0" smtClean="0"/>
              <a:t>Example: Cross-bar switch</a:t>
            </a:r>
          </a:p>
          <a:p>
            <a:pPr lvl="1"/>
            <a:r>
              <a:rPr lang="en-US" dirty="0" smtClean="0"/>
              <a:t>Any input-output permutation</a:t>
            </a:r>
          </a:p>
          <a:p>
            <a:pPr lvl="1"/>
            <a:r>
              <a:rPr lang="en-US" dirty="0" smtClean="0"/>
              <a:t>Multiple inputs to same output requires trickery</a:t>
            </a:r>
          </a:p>
          <a:p>
            <a:pPr lvl="1"/>
            <a:r>
              <a:rPr lang="en-US" dirty="0" smtClean="0"/>
              <a:t>Cisco 12000 series: 60Gbps</a:t>
            </a:r>
            <a:endParaRPr lang="en-US" dirty="0"/>
          </a:p>
        </p:txBody>
      </p:sp>
      <p:pic>
        <p:nvPicPr>
          <p:cNvPr id="4" name="Picture 3" descr="03x30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071" y="1147020"/>
            <a:ext cx="2692931" cy="2992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Connecting multiple networks: IP and the Network Layer</a:t>
            </a:r>
          </a:p>
          <a:p>
            <a:r>
              <a:rPr lang="en-US" dirty="0" smtClean="0"/>
              <a:t>Remember: no class on Tuesday!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17710</TotalTime>
  <Words>1839</Words>
  <Application>Microsoft Macintosh PowerPoint</Application>
  <PresentationFormat>On-screen Show (4:3)</PresentationFormat>
  <Paragraphs>316</Paragraphs>
  <Slides>42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cs168</vt:lpstr>
      <vt:lpstr>CSCI-1680 Link Layer Wrap-Up </vt:lpstr>
      <vt:lpstr>Administrivia</vt:lpstr>
      <vt:lpstr>Today: Link Layer (cont.)</vt:lpstr>
      <vt:lpstr>Media Access Control</vt:lpstr>
      <vt:lpstr>Different Approaches</vt:lpstr>
      <vt:lpstr>Case Study: Ethernet (802.3)</vt:lpstr>
      <vt:lpstr>Ethernet Addressing</vt:lpstr>
      <vt:lpstr>Ethernet MAC: CSMA/CD</vt:lpstr>
      <vt:lpstr>Handling Collisions</vt:lpstr>
      <vt:lpstr>Collision Detection</vt:lpstr>
      <vt:lpstr>When to transmit again?</vt:lpstr>
      <vt:lpstr>Capture Effect</vt:lpstr>
      <vt:lpstr>Token Ring</vt:lpstr>
      <vt:lpstr>Interface Cards</vt:lpstr>
      <vt:lpstr>Token Ring Frames</vt:lpstr>
      <vt:lpstr>Switching</vt:lpstr>
      <vt:lpstr>Basic Problem</vt:lpstr>
      <vt:lpstr>Switching</vt:lpstr>
      <vt:lpstr>Virtual Circuit Switching</vt:lpstr>
      <vt:lpstr>Virtual Circuit Model</vt:lpstr>
      <vt:lpstr>Datagram Switching</vt:lpstr>
      <vt:lpstr>Datagram Switching</vt:lpstr>
      <vt:lpstr>Source Routing</vt:lpstr>
      <vt:lpstr>Bridging</vt:lpstr>
      <vt:lpstr>Bridges and Extended LANs</vt:lpstr>
      <vt:lpstr>Learning Bridges</vt:lpstr>
      <vt:lpstr>Attack on a Learning Switch</vt:lpstr>
      <vt:lpstr>Bridges</vt:lpstr>
      <vt:lpstr>Dealing with Loops</vt:lpstr>
      <vt:lpstr>Spanning Tree</vt:lpstr>
      <vt:lpstr>Distributed Spanning Tree Algorithm</vt:lpstr>
      <vt:lpstr>Spanning Tree Protocol</vt:lpstr>
      <vt:lpstr>Limitations of Bridges</vt:lpstr>
      <vt:lpstr>VLANs</vt:lpstr>
      <vt:lpstr>VLANs</vt:lpstr>
      <vt:lpstr>Generic Switch Architecture</vt:lpstr>
      <vt:lpstr>Cut through vs. Store and Forward</vt:lpstr>
      <vt:lpstr>Buffering</vt:lpstr>
      <vt:lpstr>Shared Memory Switch</vt:lpstr>
      <vt:lpstr>Shared Bus Switch</vt:lpstr>
      <vt:lpstr>Point to Point Switch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48</cp:revision>
  <dcterms:created xsi:type="dcterms:W3CDTF">2011-02-10T09:14:23Z</dcterms:created>
  <dcterms:modified xsi:type="dcterms:W3CDTF">2012-02-11T17:59:18Z</dcterms:modified>
</cp:coreProperties>
</file>