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58" r:id="rId4"/>
    <p:sldId id="279" r:id="rId5"/>
    <p:sldId id="281" r:id="rId6"/>
    <p:sldId id="293" r:id="rId7"/>
    <p:sldId id="294" r:id="rId8"/>
    <p:sldId id="280" r:id="rId9"/>
    <p:sldId id="282" r:id="rId10"/>
    <p:sldId id="283" r:id="rId11"/>
    <p:sldId id="295" r:id="rId12"/>
    <p:sldId id="285" r:id="rId13"/>
    <p:sldId id="286" r:id="rId14"/>
    <p:sldId id="287" r:id="rId15"/>
    <p:sldId id="288" r:id="rId16"/>
    <p:sldId id="289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96" r:id="rId28"/>
    <p:sldId id="297" r:id="rId29"/>
    <p:sldId id="298" r:id="rId30"/>
    <p:sldId id="299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58" d="100"/>
          <a:sy n="58" d="100"/>
        </p:scale>
        <p:origin x="-120" y="-4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456" y="13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2/11/12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34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Parity: d=2</a:t>
            </a:r>
          </a:p>
          <a:p>
            <a:r>
              <a:rPr lang="en-US" dirty="0" smtClean="0"/>
              <a:t>3-Voting: d=3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786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Irreducible analogous to prime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845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tri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96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set SWS?</a:t>
            </a:r>
          </a:p>
          <a:p>
            <a:r>
              <a:rPr lang="en-US" dirty="0" smtClean="0"/>
              <a:t>How</a:t>
            </a:r>
            <a:r>
              <a:rPr lang="en-US" baseline="0" dirty="0" smtClean="0"/>
              <a:t> to set RWS?</a:t>
            </a:r>
          </a:p>
          <a:p>
            <a:r>
              <a:rPr lang="en-US" baseline="0" dirty="0" smtClean="0"/>
              <a:t>What is this accomplishing? Reliability, Ordering, Flow 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30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2/11/12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Link Layer Reliability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Snowcast</a:t>
            </a:r>
            <a:r>
              <a:rPr lang="en-US" dirty="0" smtClean="0"/>
              <a:t> due on Friday</a:t>
            </a:r>
          </a:p>
          <a:p>
            <a:r>
              <a:rPr lang="en-US" dirty="0" smtClean="0"/>
              <a:t>Homework I out on Thursday</a:t>
            </a:r>
          </a:p>
          <a:p>
            <a:r>
              <a:rPr lang="en-US" dirty="0" err="1" smtClean="0"/>
              <a:t>GitHub</a:t>
            </a:r>
            <a:endParaRPr lang="en-US" dirty="0" smtClean="0"/>
          </a:p>
          <a:p>
            <a:pPr lvl="1"/>
            <a:r>
              <a:rPr lang="en-US" dirty="0" smtClean="0"/>
              <a:t>We have free </a:t>
            </a:r>
            <a:r>
              <a:rPr lang="en-US" dirty="0" err="1" smtClean="0"/>
              <a:t>GitHub</a:t>
            </a:r>
            <a:r>
              <a:rPr lang="en-US" dirty="0" smtClean="0"/>
              <a:t> private accounts for the course!</a:t>
            </a:r>
          </a:p>
          <a:p>
            <a:pPr lvl="2"/>
            <a:r>
              <a:rPr lang="en-US" dirty="0" smtClean="0"/>
              <a:t>You can use it for the other projects</a:t>
            </a:r>
          </a:p>
          <a:p>
            <a:pPr lvl="2"/>
            <a:r>
              <a:rPr lang="en-US" dirty="0" smtClean="0"/>
              <a:t>Create a GH account, send your login</a:t>
            </a:r>
          </a:p>
          <a:p>
            <a:pPr lvl="2"/>
            <a:r>
              <a:rPr lang="en-US" dirty="0" smtClean="0"/>
              <a:t>Private repositories for each group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8773" y="1367156"/>
            <a:ext cx="6882673" cy="5016654"/>
          </a:xfrm>
        </p:spPr>
        <p:txBody>
          <a:bodyPr>
            <a:normAutofit/>
          </a:bodyPr>
          <a:lstStyle/>
          <a:p>
            <a:r>
              <a:rPr lang="en-US" dirty="0" smtClean="0"/>
              <a:t>Last time…</a:t>
            </a:r>
          </a:p>
          <a:p>
            <a:pPr lvl="1"/>
            <a:r>
              <a:rPr lang="en-US" dirty="0" smtClean="0"/>
              <a:t>Physical Layer</a:t>
            </a:r>
          </a:p>
          <a:p>
            <a:pPr lvl="2"/>
            <a:r>
              <a:rPr lang="en-US" dirty="0" smtClean="0"/>
              <a:t>Encoding</a:t>
            </a:r>
          </a:p>
          <a:p>
            <a:pPr lvl="2"/>
            <a:r>
              <a:rPr lang="en-US" dirty="0" smtClean="0"/>
              <a:t>Modulation</a:t>
            </a:r>
          </a:p>
          <a:p>
            <a:pPr lvl="1"/>
            <a:r>
              <a:rPr lang="en-US" dirty="0" smtClean="0"/>
              <a:t>Link Layer Framing</a:t>
            </a:r>
          </a:p>
          <a:p>
            <a:r>
              <a:rPr lang="en-US" dirty="0" smtClean="0"/>
              <a:t>Today: Link Layer Reliability</a:t>
            </a:r>
          </a:p>
          <a:p>
            <a:pPr lvl="1"/>
            <a:r>
              <a:rPr lang="en-US" dirty="0" smtClean="0"/>
              <a:t>Basic Error Detection</a:t>
            </a:r>
          </a:p>
          <a:p>
            <a:pPr lvl="1"/>
            <a:r>
              <a:rPr lang="en-US" dirty="0" smtClean="0"/>
              <a:t>Reliability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6830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Idea: have some codes be </a:t>
            </a:r>
            <a:r>
              <a:rPr lang="en-US" i="1" dirty="0" smtClean="0"/>
              <a:t>invalid</a:t>
            </a:r>
            <a:r>
              <a:rPr lang="en-US" dirty="0" smtClean="0"/>
              <a:t> </a:t>
            </a:r>
            <a:endParaRPr lang="en-US" i="1" dirty="0" smtClean="0"/>
          </a:p>
          <a:p>
            <a:pPr lvl="1"/>
            <a:r>
              <a:rPr lang="en-US" dirty="0" smtClean="0"/>
              <a:t>Must add bits to catch errors in packet</a:t>
            </a:r>
          </a:p>
          <a:p>
            <a:r>
              <a:rPr lang="en-US" dirty="0" smtClean="0"/>
              <a:t>Sometimes can also </a:t>
            </a:r>
            <a:r>
              <a:rPr lang="en-US" i="1" dirty="0" smtClean="0"/>
              <a:t>correct</a:t>
            </a:r>
            <a:r>
              <a:rPr lang="en-US" dirty="0" smtClean="0"/>
              <a:t> errors</a:t>
            </a:r>
          </a:p>
          <a:p>
            <a:pPr lvl="1"/>
            <a:r>
              <a:rPr lang="en-US" dirty="0" smtClean="0"/>
              <a:t>If enough redundancy</a:t>
            </a:r>
          </a:p>
          <a:p>
            <a:pPr lvl="1"/>
            <a:r>
              <a:rPr lang="en-US" dirty="0" smtClean="0"/>
              <a:t>Might have to retransmit</a:t>
            </a:r>
          </a:p>
          <a:p>
            <a:r>
              <a:rPr lang="en-US" dirty="0" smtClean="0"/>
              <a:t>Used in multiple layers</a:t>
            </a:r>
          </a:p>
          <a:p>
            <a:r>
              <a:rPr lang="en-US" dirty="0" smtClean="0"/>
              <a:t>Three examples today:</a:t>
            </a:r>
          </a:p>
          <a:p>
            <a:pPr lvl="1"/>
            <a:r>
              <a:rPr lang="en-US" dirty="0" smtClean="0"/>
              <a:t>Parity</a:t>
            </a:r>
          </a:p>
          <a:p>
            <a:pPr lvl="1"/>
            <a:r>
              <a:rPr lang="en-US" dirty="0" smtClean="0"/>
              <a:t>Internet Checksum</a:t>
            </a:r>
          </a:p>
          <a:p>
            <a:pPr lvl="1"/>
            <a:r>
              <a:rPr lang="en-US" dirty="0" smtClean="0"/>
              <a:t>CRC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Simplest 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Repeat frame </a:t>
            </a:r>
            <a:r>
              <a:rPr lang="en-US" i="1" dirty="0" smtClean="0"/>
              <a:t>n </a:t>
            </a:r>
            <a:r>
              <a:rPr lang="en-US" dirty="0" smtClean="0"/>
              <a:t>times</a:t>
            </a:r>
          </a:p>
          <a:p>
            <a:pPr lvl="1"/>
            <a:r>
              <a:rPr lang="en-US" dirty="0" smtClean="0"/>
              <a:t>Can we detect errors?</a:t>
            </a:r>
          </a:p>
          <a:p>
            <a:pPr lvl="1"/>
            <a:r>
              <a:rPr lang="en-US" dirty="0" smtClean="0"/>
              <a:t>Can we correct errors?</a:t>
            </a:r>
          </a:p>
          <a:p>
            <a:pPr lvl="2"/>
            <a:r>
              <a:rPr lang="en-US" dirty="0" smtClean="0"/>
              <a:t>Voting</a:t>
            </a:r>
          </a:p>
          <a:p>
            <a:pPr lvl="1"/>
            <a:r>
              <a:rPr lang="en-US" dirty="0" smtClean="0"/>
              <a:t>Problem: high redundancy : </a:t>
            </a:r>
            <a:r>
              <a:rPr lang="en-US" i="1" dirty="0" smtClean="0"/>
              <a:t>n</a:t>
            </a:r>
            <a:r>
              <a:rPr lang="en-US" dirty="0" smtClean="0"/>
              <a:t> !</a:t>
            </a:r>
          </a:p>
          <a:p>
            <a:r>
              <a:rPr lang="en-US" dirty="0" smtClean="0"/>
              <a:t>Example: send each bit 3 times</a:t>
            </a:r>
          </a:p>
          <a:p>
            <a:pPr lvl="1"/>
            <a:r>
              <a:rPr lang="en-US" dirty="0" smtClean="0"/>
              <a:t>Valid codes: 000 111</a:t>
            </a:r>
          </a:p>
          <a:p>
            <a:pPr lvl="1"/>
            <a:r>
              <a:rPr lang="en-US" dirty="0" smtClean="0"/>
              <a:t>Invalid codes : 001 010 011 100 101 110</a:t>
            </a:r>
          </a:p>
          <a:p>
            <a:pPr lvl="1"/>
            <a:r>
              <a:rPr lang="en-US" dirty="0" smtClean="0"/>
              <a:t>Corrections   :    0     0     1      0     1     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Parity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Add a parity bit to the end of a word</a:t>
            </a:r>
          </a:p>
          <a:p>
            <a:pPr lvl="0"/>
            <a:r>
              <a:rPr lang="en-US" dirty="0" smtClean="0"/>
              <a:t>Example with 2 bits:</a:t>
            </a:r>
          </a:p>
          <a:p>
            <a:pPr lvl="1"/>
            <a:r>
              <a:rPr lang="en-US" dirty="0" smtClean="0"/>
              <a:t>Valid: 000 011 011 110</a:t>
            </a:r>
          </a:p>
          <a:p>
            <a:pPr lvl="1"/>
            <a:r>
              <a:rPr lang="en-US" dirty="0" smtClean="0"/>
              <a:t>Invalid: 001 010 010 111</a:t>
            </a:r>
          </a:p>
          <a:p>
            <a:pPr lvl="1"/>
            <a:r>
              <a:rPr lang="en-US" dirty="0" smtClean="0"/>
              <a:t>Can we correct?</a:t>
            </a:r>
          </a:p>
          <a:p>
            <a:pPr lvl="0"/>
            <a:r>
              <a:rPr lang="en-US" dirty="0" smtClean="0"/>
              <a:t>Can detect odd number of bit errors</a:t>
            </a:r>
          </a:p>
          <a:p>
            <a:pPr lvl="1"/>
            <a:r>
              <a:rPr lang="en-US" dirty="0" smtClean="0"/>
              <a:t>No correction</a:t>
            </a:r>
          </a:p>
        </p:txBody>
      </p:sp>
    </p:spTree>
    <p:extLst>
      <p:ext uri="{BB962C8B-B14F-4D97-AF65-F5344CB8AC3E}">
        <p14:creationId xmlns:p14="http://schemas.microsoft.com/office/powerpoint/2010/main" val="1309714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general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Hamming distance: number of bits that are different</a:t>
            </a:r>
          </a:p>
          <a:p>
            <a:pPr lvl="1"/>
            <a:r>
              <a:rPr lang="en-US" dirty="0" smtClean="0"/>
              <a:t>E.g.: HD (0</a:t>
            </a:r>
            <a:r>
              <a:rPr lang="en-US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00</a:t>
            </a: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10, 0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00</a:t>
            </a:r>
            <a:r>
              <a:rPr lang="en-US" dirty="0" smtClean="0">
                <a:solidFill>
                  <a:srgbClr val="FF0000"/>
                </a:solidFill>
              </a:rPr>
              <a:t>01</a:t>
            </a:r>
            <a:r>
              <a:rPr lang="en-US" dirty="0" smtClean="0"/>
              <a:t>10) = 3</a:t>
            </a:r>
          </a:p>
          <a:p>
            <a:r>
              <a:rPr lang="en-US" dirty="0" smtClean="0"/>
              <a:t>If min HD between valid </a:t>
            </a:r>
            <a:r>
              <a:rPr lang="en-US" dirty="0" err="1" smtClean="0"/>
              <a:t>codewords</a:t>
            </a:r>
            <a:r>
              <a:rPr lang="en-US" dirty="0" smtClean="0"/>
              <a:t> is </a:t>
            </a:r>
            <a:r>
              <a:rPr lang="en-US" i="1" dirty="0" smtClean="0"/>
              <a:t>d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Can detect </a:t>
            </a:r>
            <a:r>
              <a:rPr lang="en-US" i="1" dirty="0" smtClean="0"/>
              <a:t>d-</a:t>
            </a:r>
            <a:r>
              <a:rPr lang="en-US" dirty="0" smtClean="0"/>
              <a:t>1 bit error</a:t>
            </a:r>
          </a:p>
          <a:p>
            <a:pPr lvl="1"/>
            <a:r>
              <a:rPr lang="en-US" dirty="0" smtClean="0"/>
              <a:t>Can correct  </a:t>
            </a:r>
            <a:r>
              <a:rPr lang="en-US" dirty="0" smtClean="0">
                <a:latin typeface="STIXGeneral"/>
                <a:cs typeface="STIXGeneral"/>
              </a:rPr>
              <a:t>⌊</a:t>
            </a:r>
            <a:r>
              <a:rPr lang="en-US" dirty="0" smtClean="0"/>
              <a:t>(</a:t>
            </a:r>
            <a:r>
              <a:rPr lang="en-US" i="1" dirty="0" smtClean="0"/>
              <a:t>d-</a:t>
            </a:r>
            <a:r>
              <a:rPr lang="en-US" dirty="0" smtClean="0"/>
              <a:t>1)/2</a:t>
            </a:r>
            <a:r>
              <a:rPr lang="en-US" dirty="0" smtClean="0">
                <a:latin typeface="STIXGeneral"/>
                <a:cs typeface="STIXGeneral"/>
              </a:rPr>
              <a:t>⌋</a:t>
            </a:r>
            <a:r>
              <a:rPr lang="en-US" dirty="0" smtClean="0"/>
              <a:t> bit errors</a:t>
            </a:r>
          </a:p>
          <a:p>
            <a:pPr lvl="0"/>
            <a:r>
              <a:rPr lang="en-US" dirty="0" smtClean="0"/>
              <a:t>What</a:t>
            </a:r>
            <a:r>
              <a:rPr lang="en-US" baseline="0" dirty="0" smtClean="0"/>
              <a:t> is </a:t>
            </a:r>
            <a:r>
              <a:rPr lang="en-US" i="1" baseline="0" dirty="0" smtClean="0"/>
              <a:t>d</a:t>
            </a:r>
            <a:r>
              <a:rPr lang="en-US" i="0" baseline="0" dirty="0" smtClean="0"/>
              <a:t> for parity and 3-voting?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50957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2-D Parity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104958"/>
            <a:ext cx="7569200" cy="241625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Add 1 parity bit for each 7 bits</a:t>
            </a:r>
          </a:p>
          <a:p>
            <a:r>
              <a:rPr lang="en-US" dirty="0" smtClean="0"/>
              <a:t>Add 1 parity bit for each bit position across the frame)</a:t>
            </a:r>
          </a:p>
          <a:p>
            <a:pPr lvl="1"/>
            <a:r>
              <a:rPr lang="en-US" dirty="0" smtClean="0"/>
              <a:t>Can correct single-bit errors</a:t>
            </a:r>
          </a:p>
          <a:p>
            <a:pPr lvl="1"/>
            <a:r>
              <a:rPr lang="en-US" dirty="0" smtClean="0"/>
              <a:t>Can detect 2- and 3-bit errors, most 4-bit errors</a:t>
            </a:r>
          </a:p>
          <a:p>
            <a:r>
              <a:rPr lang="en-US" dirty="0" smtClean="0"/>
              <a:t>Find a 4-bit error that can’t be corrected</a:t>
            </a:r>
          </a:p>
          <a:p>
            <a:endParaRPr lang="en-US" dirty="0"/>
          </a:p>
        </p:txBody>
      </p:sp>
      <p:pic>
        <p:nvPicPr>
          <p:cNvPr id="4" name="Picture 3" descr="parity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248" y="1145734"/>
            <a:ext cx="1689252" cy="26417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69707"/>
            <a:ext cx="7569200" cy="1143000"/>
          </a:xfrm>
        </p:spPr>
        <p:txBody>
          <a:bodyPr/>
          <a:lstStyle/>
          <a:p>
            <a:r>
              <a:rPr lang="en-US" dirty="0" smtClean="0"/>
              <a:t>IP Checksum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156" y="218154"/>
            <a:ext cx="8099688" cy="3994495"/>
          </a:xfrm>
        </p:spPr>
        <p:txBody>
          <a:bodyPr/>
          <a:lstStyle/>
          <a:p>
            <a:r>
              <a:rPr lang="en-US" dirty="0" smtClean="0"/>
              <a:t>Fixed-length code</a:t>
            </a:r>
          </a:p>
          <a:p>
            <a:pPr lvl="1"/>
            <a:r>
              <a:rPr lang="en-US" dirty="0" smtClean="0"/>
              <a:t>n-bit code should capture all but 2</a:t>
            </a:r>
            <a:r>
              <a:rPr lang="en-US" baseline="30000" dirty="0" smtClean="0"/>
              <a:t>-n </a:t>
            </a:r>
            <a:r>
              <a:rPr lang="en-US" dirty="0" smtClean="0"/>
              <a:t>fraction of errors</a:t>
            </a:r>
          </a:p>
          <a:p>
            <a:pPr lvl="2"/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Trick is to make sure that includes all </a:t>
            </a:r>
            <a:r>
              <a:rPr lang="en-US" i="1" dirty="0" smtClean="0"/>
              <a:t>common</a:t>
            </a:r>
            <a:r>
              <a:rPr lang="en-US" dirty="0" smtClean="0"/>
              <a:t> errors</a:t>
            </a:r>
          </a:p>
          <a:p>
            <a:r>
              <a:rPr lang="en-US" dirty="0" smtClean="0"/>
              <a:t>IP Checksum is an example</a:t>
            </a:r>
          </a:p>
          <a:p>
            <a:pPr lvl="1"/>
            <a:r>
              <a:rPr lang="en-US" dirty="0" smtClean="0"/>
              <a:t>1’s complement of 1’s complement sum of every 2 bytes</a:t>
            </a:r>
            <a:endParaRPr lang="en-US" dirty="0"/>
          </a:p>
        </p:txBody>
      </p:sp>
      <p:pic>
        <p:nvPicPr>
          <p:cNvPr id="7" name="Picture 6" descr="chk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550" y="3603320"/>
            <a:ext cx="6184900" cy="332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good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07009"/>
          </a:xfrm>
        </p:spPr>
        <p:txBody>
          <a:bodyPr>
            <a:normAutofit/>
          </a:bodyPr>
          <a:lstStyle/>
          <a:p>
            <a:r>
              <a:rPr lang="en-US" dirty="0" smtClean="0"/>
              <a:t>16 bits not very long: misses how many errors?</a:t>
            </a:r>
          </a:p>
          <a:p>
            <a:pPr lvl="1"/>
            <a:r>
              <a:rPr lang="en-US" dirty="0" smtClean="0"/>
              <a:t>1 in 2</a:t>
            </a:r>
            <a:r>
              <a:rPr lang="en-US" baseline="30000" dirty="0" smtClean="0"/>
              <a:t>16</a:t>
            </a:r>
            <a:r>
              <a:rPr lang="en-US" dirty="0" smtClean="0"/>
              <a:t>, or 1 in 64K errors</a:t>
            </a:r>
          </a:p>
          <a:p>
            <a:r>
              <a:rPr lang="en-US" dirty="0" smtClean="0"/>
              <a:t>Checksum does catch all 1-bit errors</a:t>
            </a:r>
          </a:p>
          <a:p>
            <a:r>
              <a:rPr lang="en-US" dirty="0" smtClean="0"/>
              <a:t>But not all 2-</a:t>
            </a:r>
            <a:r>
              <a:rPr lang="en-US" smtClean="0"/>
              <a:t>bit errors</a:t>
            </a:r>
          </a:p>
          <a:p>
            <a:pPr lvl="1"/>
            <a:r>
              <a:rPr lang="en-US" smtClean="0"/>
              <a:t>E.g., increment word ending in 0, decrement one ending in 1</a:t>
            </a:r>
          </a:p>
          <a:p>
            <a:r>
              <a:rPr lang="en-US" smtClean="0"/>
              <a:t>Checksum also optional in UDP</a:t>
            </a:r>
          </a:p>
          <a:p>
            <a:pPr lvl="1"/>
            <a:r>
              <a:rPr lang="en-US" smtClean="0"/>
              <a:t>All 0s means no checksums calculated</a:t>
            </a:r>
          </a:p>
          <a:p>
            <a:pPr lvl="1"/>
            <a:r>
              <a:rPr lang="en-US" smtClean="0"/>
              <a:t>If checksum word gets wiped to 0 as part of error, bad news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rfc791 (IP)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en-US" b="0" i="1" dirty="0"/>
              <a:t>“</a:t>
            </a:r>
            <a:r>
              <a:rPr lang="en-US" b="0" i="1" dirty="0" smtClean="0"/>
              <a:t>This </a:t>
            </a:r>
            <a:r>
              <a:rPr lang="en-US" b="0" i="1" dirty="0"/>
              <a:t>is a simple to compute checksum and experimental evidence indicates it is adequate, but it is provisional and may be replaced by a CRC procedure, depending on further experience</a:t>
            </a:r>
            <a:r>
              <a:rPr lang="en-US" b="0" i="1" dirty="0" smtClean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085921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CRC – Error Detection with Polynomials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5851"/>
          </a:xfrm>
        </p:spPr>
        <p:txBody>
          <a:bodyPr>
            <a:normAutofit/>
          </a:bodyPr>
          <a:lstStyle/>
          <a:p>
            <a:r>
              <a:rPr lang="en-US" dirty="0" smtClean="0"/>
              <a:t>Goal: maximize protection, minimize bits</a:t>
            </a:r>
          </a:p>
          <a:p>
            <a:r>
              <a:rPr lang="en-US" dirty="0" smtClean="0"/>
              <a:t>Consider message to be a polynomial in Z</a:t>
            </a:r>
            <a:r>
              <a:rPr lang="en-US" baseline="-25000" dirty="0" smtClean="0"/>
              <a:t>2</a:t>
            </a:r>
            <a:r>
              <a:rPr lang="en-US" dirty="0" smtClean="0"/>
              <a:t>[x]</a:t>
            </a:r>
          </a:p>
          <a:p>
            <a:pPr lvl="1"/>
            <a:r>
              <a:rPr lang="en-US" dirty="0" smtClean="0"/>
              <a:t>Each bit is one coefficient</a:t>
            </a:r>
          </a:p>
          <a:p>
            <a:pPr lvl="1"/>
            <a:r>
              <a:rPr lang="en-US" dirty="0" smtClean="0"/>
              <a:t>E.g., message 10101001 -&gt; </a:t>
            </a:r>
            <a:r>
              <a:rPr lang="en-US" i="1" dirty="0" err="1" smtClean="0"/>
              <a:t>m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 x</a:t>
            </a:r>
            <a:r>
              <a:rPr lang="en-US" baseline="30000" dirty="0" smtClean="0"/>
              <a:t>7 </a:t>
            </a:r>
            <a:r>
              <a:rPr lang="en-US" dirty="0" smtClean="0"/>
              <a:t>+ x</a:t>
            </a:r>
            <a:r>
              <a:rPr lang="en-US" baseline="30000" dirty="0" smtClean="0"/>
              <a:t>5</a:t>
            </a:r>
            <a:r>
              <a:rPr lang="en-US" dirty="0" smtClean="0"/>
              <a:t>+ x</a:t>
            </a:r>
            <a:r>
              <a:rPr lang="en-US" baseline="30000" dirty="0" smtClean="0"/>
              <a:t>3 </a:t>
            </a:r>
            <a:r>
              <a:rPr lang="en-US" dirty="0" smtClean="0"/>
              <a:t>+ 1</a:t>
            </a:r>
          </a:p>
          <a:p>
            <a:r>
              <a:rPr lang="en-US" dirty="0" smtClean="0"/>
              <a:t>Can reduce one polynomial modulo another</a:t>
            </a:r>
          </a:p>
          <a:p>
            <a:pPr lvl="1"/>
            <a:r>
              <a:rPr lang="en-US" dirty="0" smtClean="0"/>
              <a:t>Let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smtClean="0"/>
              <a:t>m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i="1" dirty="0" smtClean="0"/>
              <a:t>x</a:t>
            </a:r>
            <a:r>
              <a:rPr lang="en-US" baseline="30000" dirty="0" smtClean="0"/>
              <a:t>3</a:t>
            </a:r>
            <a:r>
              <a:rPr lang="en-US" dirty="0" smtClean="0"/>
              <a:t>. Let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= </a:t>
            </a:r>
            <a:r>
              <a:rPr lang="en-US" i="1" dirty="0" smtClean="0"/>
              <a:t>x</a:t>
            </a:r>
            <a:r>
              <a:rPr lang="en-US" baseline="30000" dirty="0" smtClean="0"/>
              <a:t>3</a:t>
            </a:r>
            <a:r>
              <a:rPr lang="en-US" dirty="0" smtClean="0"/>
              <a:t> + </a:t>
            </a:r>
            <a:r>
              <a:rPr lang="en-US" i="1" dirty="0" smtClean="0"/>
              <a:t>x</a:t>
            </a:r>
            <a:r>
              <a:rPr lang="en-US" baseline="30000" dirty="0" smtClean="0"/>
              <a:t>2</a:t>
            </a:r>
            <a:r>
              <a:rPr lang="en-US" dirty="0" smtClean="0"/>
              <a:t> + 1.</a:t>
            </a:r>
          </a:p>
          <a:p>
            <a:pPr lvl="1"/>
            <a:r>
              <a:rPr lang="en-US" i="1" dirty="0"/>
              <a:t>n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 smtClean="0"/>
              <a:t>) “</a:t>
            </a:r>
            <a:r>
              <a:rPr lang="en-US" b="1" dirty="0" smtClean="0"/>
              <a:t>mod</a:t>
            </a:r>
            <a:r>
              <a:rPr lang="en-US" dirty="0" smtClean="0"/>
              <a:t>” </a:t>
            </a:r>
            <a:r>
              <a:rPr lang="en-US" i="1" dirty="0"/>
              <a:t>C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 smtClean="0"/>
              <a:t>) : </a:t>
            </a:r>
            <a:r>
              <a:rPr lang="en-US" i="1" dirty="0" smtClean="0">
                <a:solidFill>
                  <a:srgbClr val="0000FF"/>
                </a:solidFill>
              </a:rPr>
              <a:t>r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i="1" dirty="0" smtClean="0">
                <a:solidFill>
                  <a:srgbClr val="0000FF"/>
                </a:solidFill>
              </a:rPr>
              <a:t>x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1"/>
            <a:r>
              <a:rPr lang="en-US" dirty="0" smtClean="0"/>
              <a:t>Find </a:t>
            </a:r>
            <a:r>
              <a:rPr lang="en-US" i="1" dirty="0" err="1" smtClean="0">
                <a:solidFill>
                  <a:srgbClr val="0000FF"/>
                </a:solidFill>
              </a:rPr>
              <a:t>q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 smtClean="0"/>
              <a:t> and </a:t>
            </a:r>
            <a:r>
              <a:rPr lang="en-US" i="1" dirty="0" err="1" smtClean="0">
                <a:solidFill>
                  <a:srgbClr val="0000FF"/>
                </a:solidFill>
              </a:rPr>
              <a:t>r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smtClean="0"/>
              <a:t>) </a:t>
            </a:r>
            <a:r>
              <a:rPr lang="en-US" dirty="0" err="1" smtClean="0"/>
              <a:t>s.t</a:t>
            </a:r>
            <a:r>
              <a:rPr lang="en-US" dirty="0" smtClean="0"/>
              <a:t>.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err="1" smtClean="0">
                <a:solidFill>
                  <a:srgbClr val="0000FF"/>
                </a:solidFill>
              </a:rPr>
              <a:t>q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err="1" smtClean="0">
                <a:solidFill>
                  <a:srgbClr val="0000FF"/>
                </a:solidFill>
              </a:rPr>
              <a:t>)</a:t>
            </a:r>
            <a:r>
              <a:rPr lang="en-US" i="1" dirty="0" err="1" smtClean="0"/>
              <a:t>C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+ </a:t>
            </a:r>
            <a:r>
              <a:rPr lang="en-US" i="1" dirty="0" err="1" smtClean="0">
                <a:solidFill>
                  <a:srgbClr val="0000FF"/>
                </a:solidFill>
              </a:rPr>
              <a:t>r</a:t>
            </a:r>
            <a:r>
              <a:rPr lang="en-US" dirty="0" err="1" smtClean="0">
                <a:solidFill>
                  <a:srgbClr val="0000FF"/>
                </a:solidFill>
              </a:rPr>
              <a:t>(</a:t>
            </a:r>
            <a:r>
              <a:rPr lang="en-US" i="1" dirty="0" err="1" smtClean="0">
                <a:solidFill>
                  <a:srgbClr val="0000FF"/>
                </a:solidFill>
              </a:rPr>
              <a:t>x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 smtClean="0"/>
              <a:t> and degree of </a:t>
            </a:r>
            <a:r>
              <a:rPr lang="en-US" i="1" dirty="0" err="1" smtClean="0"/>
              <a:t>r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&lt; degree of </a:t>
            </a:r>
            <a:r>
              <a:rPr lang="en-US" i="1" dirty="0" err="1" smtClean="0"/>
              <a:t>C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Analogous to taking 11 </a:t>
            </a:r>
            <a:r>
              <a:rPr lang="en-US" b="1" dirty="0" smtClean="0"/>
              <a:t>mod</a:t>
            </a:r>
            <a:r>
              <a:rPr lang="en-US" dirty="0" smtClean="0"/>
              <a:t> 5 = 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Polynomial Division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29" y="1367156"/>
            <a:ext cx="8199942" cy="707967"/>
          </a:xfrm>
        </p:spPr>
        <p:txBody>
          <a:bodyPr/>
          <a:lstStyle/>
          <a:p>
            <a:r>
              <a:rPr lang="en-US" dirty="0" smtClean="0"/>
              <a:t>Just long division, but addition/subtraction is XOR</a:t>
            </a:r>
            <a:endParaRPr lang="en-US" dirty="0"/>
          </a:p>
        </p:txBody>
      </p:sp>
      <p:pic>
        <p:nvPicPr>
          <p:cNvPr id="4" name="Picture 3" descr="er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680" y="2075123"/>
            <a:ext cx="5210227" cy="376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902" y="1148114"/>
            <a:ext cx="8300196" cy="4717638"/>
          </a:xfrm>
        </p:spPr>
        <p:txBody>
          <a:bodyPr/>
          <a:lstStyle/>
          <a:p>
            <a:r>
              <a:rPr lang="en-US" dirty="0" smtClean="0"/>
              <a:t>Select a divisor polynomial </a:t>
            </a:r>
            <a:r>
              <a:rPr lang="en-US" dirty="0" err="1" smtClean="0"/>
              <a:t>C(x</a:t>
            </a:r>
            <a:r>
              <a:rPr lang="en-US" dirty="0" smtClean="0"/>
              <a:t>), degree </a:t>
            </a:r>
            <a:r>
              <a:rPr lang="en-US" dirty="0" err="1" smtClean="0"/>
              <a:t>k</a:t>
            </a:r>
            <a:endParaRPr lang="en-US" dirty="0" smtClean="0"/>
          </a:p>
          <a:p>
            <a:pPr lvl="1"/>
            <a:r>
              <a:rPr lang="en-US" dirty="0" err="1" smtClean="0"/>
              <a:t>C(x</a:t>
            </a:r>
            <a:r>
              <a:rPr lang="en-US" dirty="0" smtClean="0"/>
              <a:t>) should be </a:t>
            </a:r>
            <a:r>
              <a:rPr lang="en-US" i="1" dirty="0" smtClean="0"/>
              <a:t>irreducible</a:t>
            </a:r>
            <a:r>
              <a:rPr lang="en-US" dirty="0" smtClean="0"/>
              <a:t> – not expressible as a product of two lower-degree polynomials in Z</a:t>
            </a:r>
            <a:r>
              <a:rPr lang="en-US" baseline="-25000" dirty="0" smtClean="0"/>
              <a:t>2</a:t>
            </a:r>
            <a:r>
              <a:rPr lang="en-US" dirty="0" smtClean="0"/>
              <a:t>[x]</a:t>
            </a:r>
          </a:p>
          <a:p>
            <a:r>
              <a:rPr lang="en-US" dirty="0" smtClean="0"/>
              <a:t>Add </a:t>
            </a:r>
            <a:r>
              <a:rPr lang="en-US" dirty="0" err="1" smtClean="0"/>
              <a:t>k</a:t>
            </a:r>
            <a:r>
              <a:rPr lang="en-US" dirty="0" smtClean="0"/>
              <a:t> bits to message</a:t>
            </a:r>
          </a:p>
          <a:p>
            <a:pPr lvl="1"/>
            <a:r>
              <a:rPr lang="en-US" dirty="0" smtClean="0"/>
              <a:t>Let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err="1" smtClean="0"/>
              <a:t>m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err="1" smtClean="0"/>
              <a:t>)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k</a:t>
            </a:r>
            <a:r>
              <a:rPr lang="en-US" dirty="0" smtClean="0"/>
              <a:t> (add </a:t>
            </a:r>
            <a:r>
              <a:rPr lang="en-US" i="1" dirty="0" err="1" smtClean="0"/>
              <a:t>k</a:t>
            </a:r>
            <a:r>
              <a:rPr lang="en-US" dirty="0" smtClean="0"/>
              <a:t> 0’s to </a:t>
            </a:r>
            <a:r>
              <a:rPr lang="en-US" i="1" dirty="0" err="1" smtClean="0"/>
              <a:t>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Compute </a:t>
            </a:r>
            <a:r>
              <a:rPr lang="en-US" i="1" dirty="0" err="1" smtClean="0"/>
              <a:t>r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mod </a:t>
            </a:r>
            <a:r>
              <a:rPr lang="en-US" i="1" dirty="0" err="1" smtClean="0"/>
              <a:t>C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Compute </a:t>
            </a:r>
            <a:r>
              <a:rPr lang="en-US" i="1" dirty="0" err="1" smtClean="0"/>
              <a:t>n</a:t>
            </a:r>
            <a:r>
              <a:rPr lang="en-US" dirty="0" err="1" smtClean="0"/>
              <a:t>(</a:t>
            </a:r>
            <a:r>
              <a:rPr lang="en-US" i="1" dirty="0" err="1" smtClean="0"/>
              <a:t>x</a:t>
            </a:r>
            <a:r>
              <a:rPr lang="en-US" dirty="0" smtClean="0"/>
              <a:t>) = </a:t>
            </a:r>
            <a:r>
              <a:rPr lang="en-US" dirty="0" err="1" smtClean="0"/>
              <a:t>n(x</a:t>
            </a:r>
            <a:r>
              <a:rPr lang="en-US" dirty="0" smtClean="0"/>
              <a:t>) – </a:t>
            </a:r>
            <a:r>
              <a:rPr lang="en-US" dirty="0" err="1" smtClean="0"/>
              <a:t>r(x</a:t>
            </a:r>
            <a:r>
              <a:rPr lang="en-US" dirty="0" smtClean="0"/>
              <a:t>) (will be divisible by </a:t>
            </a:r>
            <a:r>
              <a:rPr lang="en-US" dirty="0" err="1" smtClean="0"/>
              <a:t>C(x</a:t>
            </a:r>
            <a:r>
              <a:rPr lang="en-US" dirty="0" smtClean="0"/>
              <a:t>)) (subtraction is XOR, just set </a:t>
            </a:r>
            <a:r>
              <a:rPr lang="en-US" dirty="0" err="1" smtClean="0"/>
              <a:t>k</a:t>
            </a:r>
            <a:r>
              <a:rPr lang="en-US" dirty="0" smtClean="0"/>
              <a:t> lowest bits to </a:t>
            </a:r>
            <a:r>
              <a:rPr lang="en-US" dirty="0" err="1" smtClean="0"/>
              <a:t>r(x</a:t>
            </a:r>
            <a:r>
              <a:rPr lang="en-US" dirty="0" smtClean="0"/>
              <a:t>)!)</a:t>
            </a:r>
          </a:p>
          <a:p>
            <a:r>
              <a:rPr lang="en-US" dirty="0" smtClean="0"/>
              <a:t>Checking CRC is easy</a:t>
            </a:r>
          </a:p>
          <a:p>
            <a:pPr lvl="1"/>
            <a:r>
              <a:rPr lang="en-US" dirty="0" smtClean="0"/>
              <a:t>Reduce message by </a:t>
            </a:r>
            <a:r>
              <a:rPr lang="en-US" dirty="0" err="1" smtClean="0"/>
              <a:t>C(x</a:t>
            </a:r>
            <a:r>
              <a:rPr lang="en-US" dirty="0" smtClean="0"/>
              <a:t>), make sure remainder is 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good?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611" y="1509685"/>
            <a:ext cx="8266778" cy="4506471"/>
          </a:xfrm>
        </p:spPr>
        <p:txBody>
          <a:bodyPr>
            <a:normAutofit/>
          </a:bodyPr>
          <a:lstStyle/>
          <a:p>
            <a:r>
              <a:rPr lang="en-US" dirty="0" smtClean="0"/>
              <a:t>Suppose you send </a:t>
            </a:r>
            <a:r>
              <a:rPr lang="en-US" dirty="0" err="1" smtClean="0"/>
              <a:t>m(x</a:t>
            </a:r>
            <a:r>
              <a:rPr lang="en-US" dirty="0" smtClean="0"/>
              <a:t>), recipient gets </a:t>
            </a:r>
            <a:r>
              <a:rPr lang="en-US" dirty="0" err="1" smtClean="0"/>
              <a:t>m’(x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E(x</a:t>
            </a:r>
            <a:r>
              <a:rPr lang="en-US" dirty="0" smtClean="0"/>
              <a:t>) = </a:t>
            </a:r>
            <a:r>
              <a:rPr lang="en-US" dirty="0" err="1" smtClean="0"/>
              <a:t>m’(x</a:t>
            </a:r>
            <a:r>
              <a:rPr lang="en-US" dirty="0" smtClean="0"/>
              <a:t>) – </a:t>
            </a:r>
            <a:r>
              <a:rPr lang="en-US" dirty="0" err="1" smtClean="0"/>
              <a:t>m(x</a:t>
            </a:r>
            <a:r>
              <a:rPr lang="en-US" dirty="0" smtClean="0"/>
              <a:t>) (all the incorrect bits)</a:t>
            </a:r>
          </a:p>
          <a:p>
            <a:pPr lvl="1"/>
            <a:r>
              <a:rPr lang="en-US" dirty="0" smtClean="0"/>
              <a:t>If CRC passes, </a:t>
            </a:r>
            <a:r>
              <a:rPr lang="en-US" dirty="0" err="1" smtClean="0"/>
              <a:t>C(x</a:t>
            </a:r>
            <a:r>
              <a:rPr lang="en-US" dirty="0" smtClean="0"/>
              <a:t>) divides </a:t>
            </a:r>
            <a:r>
              <a:rPr lang="en-US" dirty="0" err="1" smtClean="0"/>
              <a:t>m’(x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Therefore, </a:t>
            </a:r>
            <a:r>
              <a:rPr lang="en-US" dirty="0" err="1" smtClean="0"/>
              <a:t>C(x</a:t>
            </a:r>
            <a:r>
              <a:rPr lang="en-US" dirty="0" smtClean="0"/>
              <a:t>) must divide </a:t>
            </a:r>
            <a:r>
              <a:rPr lang="en-US" dirty="0" err="1" smtClean="0"/>
              <a:t>E(x</a:t>
            </a:r>
            <a:r>
              <a:rPr lang="en-US" dirty="0" smtClean="0"/>
              <a:t>)</a:t>
            </a:r>
          </a:p>
          <a:p>
            <a:r>
              <a:rPr lang="en-US" dirty="0" smtClean="0"/>
              <a:t>Choose </a:t>
            </a:r>
            <a:r>
              <a:rPr lang="en-US" dirty="0" err="1" smtClean="0"/>
              <a:t>C(x</a:t>
            </a:r>
            <a:r>
              <a:rPr lang="en-US" dirty="0" smtClean="0"/>
              <a:t>) that doesn’t divide any common errors!</a:t>
            </a:r>
          </a:p>
          <a:p>
            <a:pPr lvl="1"/>
            <a:r>
              <a:rPr lang="en-US" dirty="0" smtClean="0"/>
              <a:t>All single-bit errors caught if </a:t>
            </a:r>
            <a:r>
              <a:rPr lang="en-US" dirty="0" err="1" smtClean="0"/>
              <a:t>x</a:t>
            </a:r>
            <a:r>
              <a:rPr lang="en-US" baseline="30000" dirty="0" err="1" smtClean="0"/>
              <a:t>k</a:t>
            </a:r>
            <a:r>
              <a:rPr lang="en-US" dirty="0" smtClean="0"/>
              <a:t>, x</a:t>
            </a:r>
            <a:r>
              <a:rPr lang="en-US" baseline="30000" dirty="0" smtClean="0"/>
              <a:t>0</a:t>
            </a:r>
            <a:r>
              <a:rPr lang="en-US" dirty="0" smtClean="0"/>
              <a:t> coefficients in </a:t>
            </a:r>
            <a:r>
              <a:rPr lang="en-US" dirty="0" err="1" smtClean="0"/>
              <a:t>C(x</a:t>
            </a:r>
            <a:r>
              <a:rPr lang="en-US" dirty="0" smtClean="0"/>
              <a:t>) are 1</a:t>
            </a:r>
          </a:p>
          <a:p>
            <a:pPr lvl="1"/>
            <a:r>
              <a:rPr lang="en-US" dirty="0" smtClean="0"/>
              <a:t>All 2-bit errors caught if at least 3 terms in </a:t>
            </a:r>
            <a:r>
              <a:rPr lang="en-US" dirty="0" err="1" smtClean="0"/>
              <a:t>C(x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Any odd number of errors if last two terms (</a:t>
            </a:r>
            <a:r>
              <a:rPr lang="en-US" dirty="0" err="1" smtClean="0"/>
              <a:t>x</a:t>
            </a:r>
            <a:r>
              <a:rPr lang="en-US" dirty="0" smtClean="0"/>
              <a:t> + 1)</a:t>
            </a:r>
          </a:p>
          <a:p>
            <a:pPr lvl="1"/>
            <a:r>
              <a:rPr lang="en-US" dirty="0" smtClean="0"/>
              <a:t>Any error burst less than length </a:t>
            </a:r>
            <a:r>
              <a:rPr lang="en-US" dirty="0" err="1" smtClean="0"/>
              <a:t>k</a:t>
            </a:r>
            <a:r>
              <a:rPr lang="en-US" dirty="0" smtClean="0"/>
              <a:t> caught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CRC Polynomials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Polynomials not trivial to find</a:t>
            </a:r>
          </a:p>
          <a:p>
            <a:pPr lvl="1"/>
            <a:r>
              <a:rPr lang="en-US" dirty="0" smtClean="0"/>
              <a:t>Some studies used (almost) exhaustive search</a:t>
            </a:r>
          </a:p>
          <a:p>
            <a:r>
              <a:rPr lang="en-US" dirty="0" smtClean="0"/>
              <a:t>CRC-8: x</a:t>
            </a:r>
            <a:r>
              <a:rPr lang="en-US" baseline="30000" dirty="0" smtClean="0"/>
              <a:t>8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+ x</a:t>
            </a:r>
            <a:r>
              <a:rPr lang="en-US" baseline="30000" dirty="0" smtClean="0"/>
              <a:t>1</a:t>
            </a:r>
            <a:r>
              <a:rPr lang="en-US" dirty="0" smtClean="0"/>
              <a:t> + 1</a:t>
            </a:r>
          </a:p>
          <a:p>
            <a:r>
              <a:rPr lang="en-US" dirty="0" smtClean="0"/>
              <a:t>CRC-16: x</a:t>
            </a:r>
            <a:r>
              <a:rPr lang="en-US" baseline="30000" dirty="0" smtClean="0"/>
              <a:t>16</a:t>
            </a:r>
            <a:r>
              <a:rPr lang="en-US" dirty="0" smtClean="0"/>
              <a:t> + x</a:t>
            </a:r>
            <a:r>
              <a:rPr lang="en-US" baseline="30000" dirty="0" smtClean="0"/>
              <a:t>15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smtClean="0"/>
              <a:t>+ </a:t>
            </a:r>
            <a:r>
              <a:rPr lang="en-US" smtClean="0"/>
              <a:t>1</a:t>
            </a:r>
            <a:endParaRPr lang="en-US" baseline="30000" dirty="0" smtClean="0"/>
          </a:p>
          <a:p>
            <a:r>
              <a:rPr lang="en-US" dirty="0" smtClean="0"/>
              <a:t>CRC-32: x</a:t>
            </a:r>
            <a:r>
              <a:rPr lang="en-US" baseline="30000" dirty="0" smtClean="0"/>
              <a:t>32</a:t>
            </a:r>
            <a:r>
              <a:rPr lang="en-US" dirty="0" smtClean="0"/>
              <a:t> + x</a:t>
            </a:r>
            <a:r>
              <a:rPr lang="en-US" baseline="30000" dirty="0" smtClean="0"/>
              <a:t>26</a:t>
            </a:r>
            <a:r>
              <a:rPr lang="en-US" dirty="0" smtClean="0"/>
              <a:t> + x</a:t>
            </a:r>
            <a:r>
              <a:rPr lang="en-US" baseline="30000" dirty="0" smtClean="0"/>
              <a:t>23</a:t>
            </a:r>
            <a:r>
              <a:rPr lang="en-US" dirty="0" smtClean="0"/>
              <a:t> + x</a:t>
            </a:r>
            <a:r>
              <a:rPr lang="en-US" baseline="30000" dirty="0" smtClean="0"/>
              <a:t>22</a:t>
            </a:r>
            <a:r>
              <a:rPr lang="en-US" dirty="0" smtClean="0"/>
              <a:t> + x</a:t>
            </a:r>
            <a:r>
              <a:rPr lang="en-US" baseline="30000" dirty="0" smtClean="0"/>
              <a:t>16</a:t>
            </a:r>
            <a:r>
              <a:rPr lang="en-US" dirty="0" smtClean="0"/>
              <a:t> + x</a:t>
            </a:r>
            <a:r>
              <a:rPr lang="en-US" baseline="30000" dirty="0" smtClean="0"/>
              <a:t>12</a:t>
            </a:r>
            <a:r>
              <a:rPr lang="en-US" dirty="0" smtClean="0"/>
              <a:t> + x</a:t>
            </a:r>
            <a:r>
              <a:rPr lang="en-US" baseline="30000" dirty="0" smtClean="0"/>
              <a:t>11</a:t>
            </a:r>
            <a:r>
              <a:rPr lang="en-US" dirty="0" smtClean="0"/>
              <a:t> + x</a:t>
            </a:r>
            <a:r>
              <a:rPr lang="en-US" baseline="30000" dirty="0" smtClean="0"/>
              <a:t>10</a:t>
            </a:r>
            <a:r>
              <a:rPr lang="en-US" dirty="0" smtClean="0"/>
              <a:t> + x</a:t>
            </a:r>
            <a:r>
              <a:rPr lang="en-US" baseline="30000" dirty="0" smtClean="0"/>
              <a:t>8</a:t>
            </a:r>
            <a:r>
              <a:rPr lang="en-US" dirty="0" smtClean="0"/>
              <a:t> + x</a:t>
            </a:r>
            <a:r>
              <a:rPr lang="en-US" baseline="30000" dirty="0" smtClean="0"/>
              <a:t>7</a:t>
            </a:r>
            <a:r>
              <a:rPr lang="en-US" dirty="0" smtClean="0"/>
              <a:t> + x</a:t>
            </a:r>
            <a:r>
              <a:rPr lang="en-US" baseline="30000" dirty="0" smtClean="0"/>
              <a:t>5</a:t>
            </a:r>
            <a:r>
              <a:rPr lang="en-US" dirty="0" smtClean="0"/>
              <a:t> + x</a:t>
            </a:r>
            <a:r>
              <a:rPr lang="en-US" baseline="30000" dirty="0" smtClean="0"/>
              <a:t>4</a:t>
            </a:r>
            <a:r>
              <a:rPr lang="en-US" dirty="0" smtClean="0"/>
              <a:t> + x</a:t>
            </a:r>
            <a:r>
              <a:rPr lang="en-US" baseline="30000" dirty="0" smtClean="0"/>
              <a:t>2</a:t>
            </a:r>
            <a:r>
              <a:rPr lang="en-US" dirty="0" smtClean="0"/>
              <a:t> + x</a:t>
            </a:r>
            <a:r>
              <a:rPr lang="en-US" baseline="30000" dirty="0" smtClean="0"/>
              <a:t>1</a:t>
            </a:r>
            <a:r>
              <a:rPr lang="en-US" dirty="0" smtClean="0"/>
              <a:t> + 1</a:t>
            </a:r>
          </a:p>
          <a:p>
            <a:r>
              <a:rPr lang="en-US" dirty="0" smtClean="0"/>
              <a:t>CRC easily computable in hardware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Reliable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Error detection can discard bad packets</a:t>
            </a:r>
          </a:p>
          <a:p>
            <a:r>
              <a:rPr lang="en-US" dirty="0" smtClean="0"/>
              <a:t>Problem: if bad packets are lost, how can we ensure reliable delivery?</a:t>
            </a:r>
          </a:p>
          <a:p>
            <a:pPr lvl="1"/>
            <a:r>
              <a:rPr lang="en-US" dirty="0" smtClean="0"/>
              <a:t>Exactly-once semantics = at least once + at most once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Least 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4125"/>
          </a:xfrm>
        </p:spPr>
        <p:txBody>
          <a:bodyPr/>
          <a:lstStyle/>
          <a:p>
            <a:r>
              <a:rPr lang="en-US" dirty="0" smtClean="0"/>
              <a:t>How can the sender know packet arrived </a:t>
            </a:r>
            <a:r>
              <a:rPr lang="en-US" i="1" dirty="0" smtClean="0"/>
              <a:t>at least</a:t>
            </a:r>
            <a:r>
              <a:rPr lang="en-US" dirty="0" smtClean="0"/>
              <a:t> </a:t>
            </a:r>
            <a:r>
              <a:rPr lang="en-US" i="1" dirty="0" smtClean="0"/>
              <a:t>once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Acknowledgments + Timeout</a:t>
            </a:r>
          </a:p>
          <a:p>
            <a:r>
              <a:rPr lang="en-US" dirty="0" smtClean="0"/>
              <a:t>Stop and Wait Protocol</a:t>
            </a:r>
          </a:p>
          <a:p>
            <a:pPr lvl="1"/>
            <a:r>
              <a:rPr lang="en-US" dirty="0" smtClean="0"/>
              <a:t>S: Send packet, wait</a:t>
            </a:r>
          </a:p>
          <a:p>
            <a:pPr lvl="1"/>
            <a:r>
              <a:rPr lang="en-US" dirty="0" smtClean="0"/>
              <a:t>R: Receive packet, send ACK</a:t>
            </a:r>
          </a:p>
          <a:p>
            <a:pPr lvl="1"/>
            <a:r>
              <a:rPr lang="en-US" dirty="0" smtClean="0"/>
              <a:t>S: Receive ACK, send next packet</a:t>
            </a:r>
          </a:p>
          <a:p>
            <a:pPr lvl="1"/>
            <a:r>
              <a:rPr lang="en-US" dirty="0" smtClean="0"/>
              <a:t>S: No ACK, timeout and retransmit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2x1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19" y="233963"/>
            <a:ext cx="5565925" cy="6350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Stop and Wait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Duplicate data</a:t>
            </a:r>
          </a:p>
          <a:p>
            <a:r>
              <a:rPr lang="en-US" dirty="0" smtClean="0"/>
              <a:t>Duplicate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Can’t fill pipe (remember </a:t>
            </a:r>
            <a:r>
              <a:rPr lang="en-US" dirty="0" err="1" smtClean="0"/>
              <a:t>bandwitdh</a:t>
            </a:r>
            <a:r>
              <a:rPr lang="en-US" dirty="0" smtClean="0"/>
              <a:t>-delay product)</a:t>
            </a:r>
          </a:p>
          <a:p>
            <a:r>
              <a:rPr lang="en-US" dirty="0" smtClean="0"/>
              <a:t>Difficult to set the timeout value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Most Once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601355"/>
          </a:xfrm>
        </p:spPr>
        <p:txBody>
          <a:bodyPr/>
          <a:lstStyle/>
          <a:p>
            <a:r>
              <a:rPr lang="en-US" dirty="0" smtClean="0"/>
              <a:t>How to avoid duplicates?</a:t>
            </a:r>
          </a:p>
          <a:p>
            <a:pPr lvl="1"/>
            <a:r>
              <a:rPr lang="en-US" dirty="0" smtClean="0"/>
              <a:t>Uniquely identify each packet</a:t>
            </a:r>
          </a:p>
          <a:p>
            <a:pPr lvl="1"/>
            <a:r>
              <a:rPr lang="en-US" dirty="0" smtClean="0"/>
              <a:t>Have receiver and sender remember</a:t>
            </a:r>
          </a:p>
          <a:p>
            <a:r>
              <a:rPr lang="en-US" dirty="0" smtClean="0"/>
              <a:t>Stop and Wait: add 1 bit to the header</a:t>
            </a:r>
          </a:p>
          <a:p>
            <a:pPr lvl="1"/>
            <a:r>
              <a:rPr lang="en-US" dirty="0" smtClean="0"/>
              <a:t>Why is it enough?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2x2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249" y="1463377"/>
            <a:ext cx="3528027" cy="43350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Sliding Window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2075421"/>
          </a:xfrm>
        </p:spPr>
        <p:txBody>
          <a:bodyPr/>
          <a:lstStyle/>
          <a:p>
            <a:r>
              <a:rPr lang="en-US" dirty="0" smtClean="0"/>
              <a:t>Still have the problem of keeping pipe full</a:t>
            </a:r>
          </a:p>
          <a:p>
            <a:pPr lvl="1"/>
            <a:r>
              <a:rPr lang="en-US" dirty="0" smtClean="0"/>
              <a:t>Generalize approach with &gt; 1-bit counter</a:t>
            </a:r>
          </a:p>
          <a:p>
            <a:pPr lvl="1"/>
            <a:r>
              <a:rPr lang="en-US" dirty="0" smtClean="0"/>
              <a:t>Allow multiple outstanding (</a:t>
            </a:r>
            <a:r>
              <a:rPr lang="en-US" dirty="0" err="1" smtClean="0"/>
              <a:t>unACKed</a:t>
            </a:r>
            <a:r>
              <a:rPr lang="en-US" dirty="0" smtClean="0"/>
              <a:t>) frames</a:t>
            </a:r>
          </a:p>
          <a:p>
            <a:pPr lvl="1"/>
            <a:r>
              <a:rPr lang="en-US" dirty="0" smtClean="0"/>
              <a:t>Upper bound on </a:t>
            </a:r>
            <a:r>
              <a:rPr lang="en-US" dirty="0" err="1" smtClean="0"/>
              <a:t>unACKed</a:t>
            </a:r>
            <a:r>
              <a:rPr lang="en-US" dirty="0" smtClean="0"/>
              <a:t> frames, called </a:t>
            </a:r>
            <a:r>
              <a:rPr lang="en-US" i="1" dirty="0" smtClean="0"/>
              <a:t>window</a:t>
            </a:r>
            <a:endParaRPr lang="en-US" dirty="0"/>
          </a:p>
        </p:txBody>
      </p:sp>
      <p:pic>
        <p:nvPicPr>
          <p:cNvPr id="4" name="Picture 3" descr="02x2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545" y="3442577"/>
            <a:ext cx="4079705" cy="31083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Sliding Window Sender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57" y="1203232"/>
            <a:ext cx="8467286" cy="52140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Assign sequence number (</a:t>
            </a:r>
            <a:r>
              <a:rPr lang="en-US" dirty="0" err="1" smtClean="0"/>
              <a:t>SeqNum</a:t>
            </a:r>
            <a:r>
              <a:rPr lang="en-US" dirty="0" smtClean="0"/>
              <a:t>) to each frame</a:t>
            </a:r>
          </a:p>
          <a:p>
            <a:r>
              <a:rPr lang="en-US" dirty="0" smtClean="0"/>
              <a:t>Maintain three state variables</a:t>
            </a:r>
          </a:p>
          <a:p>
            <a:pPr lvl="1"/>
            <a:r>
              <a:rPr lang="en-US" dirty="0" smtClean="0"/>
              <a:t>send window size (SWS)</a:t>
            </a:r>
          </a:p>
          <a:p>
            <a:pPr lvl="1"/>
            <a:r>
              <a:rPr lang="en-US" dirty="0" smtClean="0"/>
              <a:t>last acknowledgment received (LAR)</a:t>
            </a:r>
          </a:p>
          <a:p>
            <a:pPr lvl="1"/>
            <a:r>
              <a:rPr lang="en-US" dirty="0" smtClean="0"/>
              <a:t>last frame send (LFS)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Maintain invariant: LFS – LAR ≤ SWS</a:t>
            </a:r>
          </a:p>
          <a:p>
            <a:r>
              <a:rPr lang="en-US" dirty="0" smtClean="0"/>
              <a:t>Advance LAR when ACK arrives</a:t>
            </a:r>
          </a:p>
          <a:p>
            <a:r>
              <a:rPr lang="en-US" dirty="0" smtClean="0"/>
              <a:t>Buffer up to SWS frames</a:t>
            </a:r>
          </a:p>
          <a:p>
            <a:pPr lvl="1"/>
            <a:endParaRPr lang="en-US" dirty="0"/>
          </a:p>
        </p:txBody>
      </p:sp>
      <p:pic>
        <p:nvPicPr>
          <p:cNvPr id="4" name="Picture 3" descr="02x2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598" y="3273630"/>
            <a:ext cx="6080176" cy="1372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Sliding Window Receiver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286793"/>
            <a:ext cx="7569200" cy="528084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Maintain three state variables:</a:t>
            </a:r>
          </a:p>
          <a:p>
            <a:pPr lvl="1"/>
            <a:r>
              <a:rPr lang="en-US" dirty="0" smtClean="0"/>
              <a:t>receive window size (RWS)</a:t>
            </a:r>
          </a:p>
          <a:p>
            <a:pPr lvl="1"/>
            <a:r>
              <a:rPr lang="en-US" dirty="0" smtClean="0"/>
              <a:t>largest acceptable frame (LAF)</a:t>
            </a:r>
          </a:p>
          <a:p>
            <a:pPr lvl="1"/>
            <a:r>
              <a:rPr lang="en-US" dirty="0" smtClean="0"/>
              <a:t>last frame received (LFR)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Maintain invariant: LAF – LFR ≤ RWS</a:t>
            </a:r>
          </a:p>
          <a:p>
            <a:r>
              <a:rPr lang="en-US" dirty="0" smtClean="0"/>
              <a:t>Frame </a:t>
            </a:r>
            <a:r>
              <a:rPr lang="en-US" dirty="0" err="1" smtClean="0"/>
              <a:t>SeqNum</a:t>
            </a:r>
            <a:r>
              <a:rPr lang="en-US" dirty="0" smtClean="0"/>
              <a:t> arrives:</a:t>
            </a:r>
          </a:p>
          <a:p>
            <a:pPr lvl="1"/>
            <a:r>
              <a:rPr lang="en-US" dirty="0" smtClean="0"/>
              <a:t>if LFR &lt; </a:t>
            </a:r>
            <a:r>
              <a:rPr lang="en-US" dirty="0" err="1" smtClean="0"/>
              <a:t>SeqNum</a:t>
            </a:r>
            <a:r>
              <a:rPr lang="en-US" dirty="0" smtClean="0"/>
              <a:t> ≤ LAF, accept</a:t>
            </a:r>
          </a:p>
          <a:p>
            <a:pPr lvl="1"/>
            <a:r>
              <a:rPr lang="en-US" dirty="0" smtClean="0"/>
              <a:t>if </a:t>
            </a:r>
            <a:r>
              <a:rPr lang="en-US" dirty="0" err="1" smtClean="0"/>
              <a:t>SeqNum</a:t>
            </a:r>
            <a:r>
              <a:rPr lang="en-US" dirty="0" smtClean="0"/>
              <a:t> ≤ LFR or </a:t>
            </a:r>
            <a:r>
              <a:rPr lang="en-US" dirty="0" err="1" smtClean="0"/>
              <a:t>SeqNum</a:t>
            </a:r>
            <a:r>
              <a:rPr lang="en-US" dirty="0" smtClean="0"/>
              <a:t> &gt; LAF, discard</a:t>
            </a:r>
          </a:p>
          <a:p>
            <a:r>
              <a:rPr lang="en-US" dirty="0" smtClean="0"/>
              <a:t>Send </a:t>
            </a:r>
            <a:r>
              <a:rPr lang="en-US" i="1" dirty="0" smtClean="0"/>
              <a:t>cumulative</a:t>
            </a:r>
            <a:r>
              <a:rPr lang="en-US" dirty="0" smtClean="0"/>
              <a:t> </a:t>
            </a:r>
            <a:r>
              <a:rPr lang="en-US" dirty="0" err="1" smtClean="0"/>
              <a:t>ACKs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02x23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218" y="2893283"/>
            <a:ext cx="5324561" cy="1201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Tuning Send Window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65340"/>
          </a:xfrm>
        </p:spPr>
        <p:txBody>
          <a:bodyPr>
            <a:normAutofit/>
          </a:bodyPr>
          <a:lstStyle/>
          <a:p>
            <a:r>
              <a:rPr lang="en-US" dirty="0" smtClean="0"/>
              <a:t>How big should SWS be?</a:t>
            </a:r>
          </a:p>
          <a:p>
            <a:pPr lvl="1"/>
            <a:r>
              <a:rPr lang="en-US" dirty="0" smtClean="0"/>
              <a:t>“Fill the pipe” </a:t>
            </a:r>
          </a:p>
          <a:p>
            <a:r>
              <a:rPr lang="en-US" dirty="0" smtClean="0"/>
              <a:t>How big should RWS be?</a:t>
            </a:r>
          </a:p>
          <a:p>
            <a:pPr lvl="1"/>
            <a:r>
              <a:rPr lang="en-US" dirty="0" smtClean="0"/>
              <a:t>1 ≤ RWS ≤ SWS</a:t>
            </a:r>
          </a:p>
          <a:p>
            <a:r>
              <a:rPr lang="en-US" dirty="0" smtClean="0"/>
              <a:t>How many distinct sequence numbers needed?</a:t>
            </a:r>
          </a:p>
          <a:p>
            <a:pPr lvl="1"/>
            <a:r>
              <a:rPr lang="en-US" dirty="0" smtClean="0"/>
              <a:t>If RWS = 1, need at least SWS+1</a:t>
            </a:r>
          </a:p>
          <a:p>
            <a:pPr lvl="1"/>
            <a:r>
              <a:rPr lang="en-US" dirty="0" smtClean="0"/>
              <a:t>If RWS = SWS, SWS &lt; (#</a:t>
            </a:r>
            <a:r>
              <a:rPr lang="en-US" dirty="0" err="1" smtClean="0"/>
              <a:t>seqs</a:t>
            </a:r>
            <a:r>
              <a:rPr lang="en-US" dirty="0" smtClean="0"/>
              <a:t> + 1)/2</a:t>
            </a:r>
          </a:p>
          <a:p>
            <a:r>
              <a:rPr lang="en-US" dirty="0" smtClean="0"/>
              <a:t>SWS can’t be more more than half of the space of valid </a:t>
            </a:r>
            <a:r>
              <a:rPr lang="en-US" dirty="0" err="1" smtClean="0"/>
              <a:t>seq#s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alternative for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Erasure coding</a:t>
            </a:r>
          </a:p>
          <a:p>
            <a:pPr lvl="1"/>
            <a:r>
              <a:rPr lang="en-US" dirty="0" smtClean="0"/>
              <a:t>Assume you can detect errors</a:t>
            </a:r>
          </a:p>
          <a:p>
            <a:pPr lvl="1"/>
            <a:r>
              <a:rPr lang="en-US" dirty="0" smtClean="0"/>
              <a:t>Code is designed to tolerate entire missing frames</a:t>
            </a:r>
          </a:p>
          <a:p>
            <a:pPr lvl="2"/>
            <a:r>
              <a:rPr lang="en-US" dirty="0" smtClean="0"/>
              <a:t>Collisions, noise, drops because of bit errors</a:t>
            </a:r>
          </a:p>
          <a:p>
            <a:pPr lvl="1"/>
            <a:r>
              <a:rPr lang="en-US" dirty="0" smtClean="0"/>
              <a:t>Forward error correction</a:t>
            </a:r>
          </a:p>
          <a:p>
            <a:r>
              <a:rPr lang="en-US" dirty="0" smtClean="0"/>
              <a:t>Examples: Reed-Solomon codes, LT Codes, Raptor Codes</a:t>
            </a:r>
          </a:p>
          <a:p>
            <a:r>
              <a:rPr lang="en-US" dirty="0" smtClean="0"/>
              <a:t>Property:</a:t>
            </a:r>
          </a:p>
          <a:p>
            <a:pPr lvl="1"/>
            <a:r>
              <a:rPr lang="en-US" dirty="0" smtClean="0"/>
              <a:t>From K source frames, produce B &gt; K encoded frames</a:t>
            </a:r>
          </a:p>
          <a:p>
            <a:pPr lvl="1"/>
            <a:r>
              <a:rPr lang="en-US" dirty="0" smtClean="0"/>
              <a:t>Receiver can reconstruct source with </a:t>
            </a:r>
            <a:r>
              <a:rPr lang="en-US" i="1" dirty="0" smtClean="0"/>
              <a:t>any </a:t>
            </a:r>
            <a:r>
              <a:rPr lang="en-US" dirty="0" smtClean="0"/>
              <a:t>K’ frames, with K’ </a:t>
            </a:r>
            <a:r>
              <a:rPr lang="en-US" i="1" dirty="0" smtClean="0"/>
              <a:t>slightly </a:t>
            </a:r>
            <a:r>
              <a:rPr lang="en-US" dirty="0" smtClean="0"/>
              <a:t>larger than K</a:t>
            </a:r>
          </a:p>
          <a:p>
            <a:pPr lvl="1"/>
            <a:r>
              <a:rPr lang="en-US" dirty="0" smtClean="0"/>
              <a:t>Some codes can make B as large as needed, on the fly</a:t>
            </a:r>
          </a:p>
        </p:txBody>
      </p:sp>
    </p:spTree>
    <p:extLst>
      <p:ext uri="{BB962C8B-B14F-4D97-AF65-F5344CB8AC3E}">
        <p14:creationId xmlns:p14="http://schemas.microsoft.com/office/powerpoint/2010/main" val="995399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LT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/>
          <a:lstStyle/>
          <a:p>
            <a:r>
              <a:rPr lang="en-US" dirty="0" err="1" smtClean="0"/>
              <a:t>Luby</a:t>
            </a:r>
            <a:r>
              <a:rPr lang="en-US" dirty="0" smtClean="0"/>
              <a:t> Transform Codes</a:t>
            </a:r>
          </a:p>
          <a:p>
            <a:pPr lvl="1"/>
            <a:r>
              <a:rPr lang="en-US" dirty="0" smtClean="0"/>
              <a:t>Michael </a:t>
            </a:r>
            <a:r>
              <a:rPr lang="en-US" dirty="0" err="1" smtClean="0"/>
              <a:t>Luby</a:t>
            </a:r>
            <a:r>
              <a:rPr lang="en-US" dirty="0" smtClean="0"/>
              <a:t>, circa 1998</a:t>
            </a:r>
            <a:endParaRPr lang="en-US" dirty="0"/>
          </a:p>
          <a:p>
            <a:r>
              <a:rPr lang="en-US" dirty="0" smtClean="0"/>
              <a:t>Encoder: repeat B times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Pick a degree </a:t>
            </a:r>
            <a:r>
              <a:rPr lang="en-US" i="1" dirty="0" smtClean="0"/>
              <a:t>d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Randomly select </a:t>
            </a:r>
            <a:r>
              <a:rPr lang="en-US" i="1" dirty="0" smtClean="0"/>
              <a:t>d</a:t>
            </a:r>
            <a:r>
              <a:rPr lang="en-US" dirty="0" smtClean="0"/>
              <a:t> source blocks. Encoded block </a:t>
            </a:r>
            <a:r>
              <a:rPr lang="en-US" i="1" dirty="0" err="1" smtClean="0"/>
              <a:t>t</a:t>
            </a:r>
            <a:r>
              <a:rPr lang="en-US" i="1" baseline="-25000" dirty="0" err="1" smtClean="0"/>
              <a:t>n</a:t>
            </a:r>
            <a:r>
              <a:rPr lang="en-US" i="1" dirty="0" smtClean="0"/>
              <a:t>= </a:t>
            </a:r>
            <a:r>
              <a:rPr lang="en-US" dirty="0" smtClean="0"/>
              <a:t>XOR or selected blocks</a:t>
            </a:r>
          </a:p>
        </p:txBody>
      </p:sp>
    </p:spTree>
    <p:extLst>
      <p:ext uri="{BB962C8B-B14F-4D97-AF65-F5344CB8AC3E}">
        <p14:creationId xmlns:p14="http://schemas.microsoft.com/office/powerpoint/2010/main" val="2554443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" lvl="0" indent="0">
              <a:buFont typeface="Arial"/>
              <a:buNone/>
            </a:pPr>
            <a:r>
              <a:rPr lang="en-US" dirty="0" smtClean="0"/>
              <a:t>LT Decoder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501"/>
          </a:xfrm>
        </p:spPr>
        <p:txBody>
          <a:bodyPr/>
          <a:lstStyle/>
          <a:p>
            <a:r>
              <a:rPr lang="en-US" dirty="0" smtClean="0"/>
              <a:t>Find an encoded block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dirty="0" smtClean="0"/>
              <a:t>  with </a:t>
            </a:r>
            <a:r>
              <a:rPr lang="en-US" i="1" dirty="0" smtClean="0"/>
              <a:t>d</a:t>
            </a:r>
            <a:r>
              <a:rPr lang="en-US" dirty="0" smtClean="0"/>
              <a:t>=1</a:t>
            </a:r>
          </a:p>
          <a:p>
            <a:r>
              <a:rPr lang="en-US" dirty="0" smtClean="0"/>
              <a:t>Set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 =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endParaRPr lang="en-US" baseline="-25000" dirty="0" smtClean="0"/>
          </a:p>
          <a:p>
            <a:r>
              <a:rPr lang="en-US" dirty="0" smtClean="0"/>
              <a:t>For all other blocks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baseline="-25000" dirty="0" smtClean="0"/>
              <a:t>’</a:t>
            </a:r>
            <a:r>
              <a:rPr lang="en-US" dirty="0" smtClean="0"/>
              <a:t> that include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 smtClean="0"/>
              <a:t> 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set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 smtClean="0"/>
              <a:t>’</a:t>
            </a:r>
            <a:r>
              <a:rPr lang="en-US" dirty="0" smtClean="0"/>
              <a:t>=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 smtClean="0"/>
              <a:t>’ </a:t>
            </a:r>
            <a:r>
              <a:rPr lang="en-US" dirty="0" smtClean="0"/>
              <a:t>XOR 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endParaRPr lang="en-US" dirty="0" smtClean="0"/>
          </a:p>
          <a:p>
            <a:r>
              <a:rPr lang="en-US" dirty="0" smtClean="0"/>
              <a:t>Delete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/>
              <a:t> </a:t>
            </a:r>
            <a:r>
              <a:rPr lang="en-US" dirty="0" smtClean="0"/>
              <a:t>from all encoding lists</a:t>
            </a:r>
          </a:p>
          <a:p>
            <a:r>
              <a:rPr lang="en-US" dirty="0" smtClean="0"/>
              <a:t>Finish if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You decode all source blocks, or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You run out out blocks of degree 1</a:t>
            </a:r>
          </a:p>
        </p:txBody>
      </p:sp>
    </p:spTree>
    <p:extLst>
      <p:ext uri="{BB962C8B-B14F-4D97-AF65-F5344CB8AC3E}">
        <p14:creationId xmlns:p14="http://schemas.microsoft.com/office/powerpoint/2010/main" val="3220241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 Layer II</a:t>
            </a:r>
          </a:p>
          <a:p>
            <a:pPr lvl="1"/>
            <a:r>
              <a:rPr lang="en-US" dirty="0" smtClean="0"/>
              <a:t>Ethernet: dominant link layer technology</a:t>
            </a:r>
          </a:p>
          <a:p>
            <a:pPr lvl="2"/>
            <a:r>
              <a:rPr lang="en-US" dirty="0" smtClean="0"/>
              <a:t>Framing, MAC, Addressing</a:t>
            </a:r>
          </a:p>
          <a:p>
            <a:pPr lvl="1"/>
            <a:r>
              <a:rPr lang="en-US" dirty="0" smtClean="0"/>
              <a:t>Switching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086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17421</TotalTime>
  <Words>1573</Words>
  <Application>Microsoft Macintosh PowerPoint</Application>
  <PresentationFormat>On-screen Show (4:3)</PresentationFormat>
  <Paragraphs>222</Paragraphs>
  <Slides>30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cs168</vt:lpstr>
      <vt:lpstr>CSCI-1680 Link Layer Reliability </vt:lpstr>
      <vt:lpstr>Administrivia</vt:lpstr>
      <vt:lpstr>PowerPoint Presentation</vt:lpstr>
      <vt:lpstr>Error Detection</vt:lpstr>
      <vt:lpstr>Simplest Schemes</vt:lpstr>
      <vt:lpstr>Parity</vt:lpstr>
      <vt:lpstr>In general</vt:lpstr>
      <vt:lpstr>2-D Parity</vt:lpstr>
      <vt:lpstr>IP Checksum</vt:lpstr>
      <vt:lpstr>How good is it?</vt:lpstr>
      <vt:lpstr>From rfc791 (IP)</vt:lpstr>
      <vt:lpstr>CRC – Error Detection with Polynomials</vt:lpstr>
      <vt:lpstr>Polynomial Division Example</vt:lpstr>
      <vt:lpstr>CRC</vt:lpstr>
      <vt:lpstr>Why is this good?</vt:lpstr>
      <vt:lpstr>Common CRC Polynomials</vt:lpstr>
      <vt:lpstr>Reliable Delivery</vt:lpstr>
      <vt:lpstr>At Least Once Semantics</vt:lpstr>
      <vt:lpstr>PowerPoint Presentation</vt:lpstr>
      <vt:lpstr>Stop and Wait Problems</vt:lpstr>
      <vt:lpstr>At Most Once Semantics</vt:lpstr>
      <vt:lpstr>PowerPoint Presentation</vt:lpstr>
      <vt:lpstr>Sliding Window Protocol</vt:lpstr>
      <vt:lpstr>Sliding Window Sender</vt:lpstr>
      <vt:lpstr>Sliding Window Receiver</vt:lpstr>
      <vt:lpstr>Tuning Send Window</vt:lpstr>
      <vt:lpstr>An alternative for reliability</vt:lpstr>
      <vt:lpstr>LT Codes</vt:lpstr>
      <vt:lpstr>LT Decoder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53</cp:revision>
  <dcterms:created xsi:type="dcterms:W3CDTF">2011-02-10T13:32:22Z</dcterms:created>
  <dcterms:modified xsi:type="dcterms:W3CDTF">2012-02-11T18:47:18Z</dcterms:modified>
</cp:coreProperties>
</file>