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7"/>
  </p:notesMasterIdLst>
  <p:sldIdLst>
    <p:sldId id="256" r:id="rId2"/>
    <p:sldId id="259" r:id="rId3"/>
    <p:sldId id="260" r:id="rId4"/>
    <p:sldId id="308" r:id="rId5"/>
    <p:sldId id="309" r:id="rId6"/>
    <p:sldId id="306" r:id="rId7"/>
    <p:sldId id="303" r:id="rId8"/>
    <p:sldId id="305" r:id="rId9"/>
    <p:sldId id="307" r:id="rId10"/>
    <p:sldId id="313" r:id="rId11"/>
    <p:sldId id="310" r:id="rId12"/>
    <p:sldId id="311" r:id="rId13"/>
    <p:sldId id="312" r:id="rId14"/>
    <p:sldId id="258" r:id="rId15"/>
    <p:sldId id="264" r:id="rId16"/>
    <p:sldId id="265" r:id="rId17"/>
    <p:sldId id="288" r:id="rId18"/>
    <p:sldId id="266" r:id="rId19"/>
    <p:sldId id="267" r:id="rId20"/>
    <p:sldId id="268" r:id="rId21"/>
    <p:sldId id="275" r:id="rId22"/>
    <p:sldId id="269" r:id="rId23"/>
    <p:sldId id="271" r:id="rId24"/>
    <p:sldId id="270" r:id="rId25"/>
    <p:sldId id="277" r:id="rId26"/>
    <p:sldId id="276" r:id="rId27"/>
    <p:sldId id="278" r:id="rId28"/>
    <p:sldId id="280" r:id="rId29"/>
    <p:sldId id="283" r:id="rId30"/>
    <p:sldId id="284" r:id="rId31"/>
    <p:sldId id="281" r:id="rId32"/>
    <p:sldId id="282" r:id="rId33"/>
    <p:sldId id="286" r:id="rId34"/>
    <p:sldId id="287" r:id="rId35"/>
    <p:sldId id="285" r:id="rId36"/>
    <p:sldId id="289" r:id="rId37"/>
    <p:sldId id="300" r:id="rId38"/>
    <p:sldId id="301" r:id="rId39"/>
    <p:sldId id="302" r:id="rId40"/>
    <p:sldId id="290" r:id="rId41"/>
    <p:sldId id="291" r:id="rId42"/>
    <p:sldId id="292" r:id="rId43"/>
    <p:sldId id="293" r:id="rId44"/>
    <p:sldId id="294" r:id="rId45"/>
    <p:sldId id="295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6" autoAdjust="0"/>
    <p:restoredTop sz="86386" autoAdjust="0"/>
  </p:normalViewPr>
  <p:slideViewPr>
    <p:cSldViewPr snapToGrid="0" snapToObjects="1">
      <p:cViewPr varScale="1">
        <p:scale>
          <a:sx n="71" d="100"/>
          <a:sy n="71" d="100"/>
        </p:scale>
        <p:origin x="-120" y="-3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2/1/12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09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/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Application Interface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Today: </a:t>
            </a:r>
            <a:r>
              <a:rPr lang="en-US" dirty="0"/>
              <a:t>N</a:t>
            </a:r>
            <a:r>
              <a:rPr lang="en-US" dirty="0" smtClean="0"/>
              <a:t>etwork </a:t>
            </a:r>
            <a:r>
              <a:rPr lang="en-US" dirty="0"/>
              <a:t>P</a:t>
            </a:r>
            <a:r>
              <a:rPr lang="en-US" dirty="0" smtClean="0"/>
              <a:t>rogramming mini-course! 368, 8-10pm</a:t>
            </a:r>
          </a:p>
          <a:p>
            <a:r>
              <a:rPr lang="en-US" dirty="0" smtClean="0"/>
              <a:t>Signup for </a:t>
            </a:r>
            <a:r>
              <a:rPr lang="en-US" dirty="0" err="1" smtClean="0"/>
              <a:t>Snowcast</a:t>
            </a:r>
            <a:r>
              <a:rPr lang="en-US" dirty="0" smtClean="0"/>
              <a:t> milestone</a:t>
            </a:r>
          </a:p>
          <a:p>
            <a:pPr lvl="1"/>
            <a:r>
              <a:rPr lang="en-US" dirty="0" smtClean="0"/>
              <a:t>Must sign up for a slot by Fri 3pm</a:t>
            </a:r>
          </a:p>
          <a:p>
            <a:pPr lvl="1"/>
            <a:r>
              <a:rPr lang="en-US" dirty="0" smtClean="0"/>
              <a:t>http://</a:t>
            </a:r>
            <a:r>
              <a:rPr lang="en-US" dirty="0" err="1" smtClean="0"/>
              <a:t>bit.ly</a:t>
            </a:r>
            <a:r>
              <a:rPr lang="en-US" dirty="0" smtClean="0"/>
              <a:t>/snowcast12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60856"/>
          </a:xfrm>
        </p:spPr>
        <p:txBody>
          <a:bodyPr/>
          <a:lstStyle/>
          <a:p>
            <a:r>
              <a:rPr lang="en-US" dirty="0" smtClean="0"/>
              <a:t>Multiplexing</a:t>
            </a:r>
          </a:p>
          <a:p>
            <a:r>
              <a:rPr lang="en-US" dirty="0" smtClean="0"/>
              <a:t>Layering and Encapsulation</a:t>
            </a:r>
          </a:p>
          <a:p>
            <a:r>
              <a:rPr lang="en-US" dirty="0" smtClean="0"/>
              <a:t>IP, TCP, UDP</a:t>
            </a:r>
          </a:p>
          <a:p>
            <a:endParaRPr lang="en-US" dirty="0" smtClean="0"/>
          </a:p>
          <a:p>
            <a:r>
              <a:rPr lang="en-US" dirty="0" smtClean="0"/>
              <a:t>Today:</a:t>
            </a:r>
          </a:p>
          <a:p>
            <a:pPr lvl="1"/>
            <a:r>
              <a:rPr lang="en-US" dirty="0" smtClean="0"/>
              <a:t>Performance Metrics</a:t>
            </a:r>
          </a:p>
          <a:p>
            <a:pPr lvl="1"/>
            <a:r>
              <a:rPr lang="en-US" dirty="0" smtClean="0"/>
              <a:t>Socket API</a:t>
            </a:r>
          </a:p>
          <a:p>
            <a:pPr lvl="1"/>
            <a:r>
              <a:rPr lang="en-US" dirty="0" smtClean="0"/>
              <a:t>Concurrent servers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Circuit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691" y="2111313"/>
            <a:ext cx="7569200" cy="442290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Guaranteed allocation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Time division / Frequency division multiplexing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Low space overhead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Easy to reason about</a:t>
            </a:r>
          </a:p>
          <a:p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Failures: must re-establish connection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For any failures along path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Overload: all or nothing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No graceful degradation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Waste: allocate for peak, waste for less than peak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Set up time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8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Packet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0971"/>
          </a:xfrm>
        </p:spPr>
        <p:txBody>
          <a:bodyPr>
            <a:normAutofit/>
          </a:bodyPr>
          <a:lstStyle/>
          <a:p>
            <a:r>
              <a:rPr lang="en-US" dirty="0" smtClean="0"/>
              <a:t>Break information in small chunks: </a:t>
            </a:r>
            <a:r>
              <a:rPr lang="en-US" i="1" dirty="0" smtClean="0"/>
              <a:t>packets</a:t>
            </a:r>
            <a:endParaRPr lang="en-US" dirty="0" smtClean="0"/>
          </a:p>
          <a:p>
            <a:r>
              <a:rPr lang="en-US" dirty="0" smtClean="0"/>
              <a:t>Each packet forwarded independently</a:t>
            </a:r>
          </a:p>
          <a:p>
            <a:pPr lvl="1"/>
            <a:r>
              <a:rPr lang="en-US" dirty="0" smtClean="0"/>
              <a:t>Must add metadata to each packet</a:t>
            </a:r>
          </a:p>
          <a:p>
            <a:r>
              <a:rPr lang="en-US" dirty="0" smtClean="0"/>
              <a:t>Allows statistical multiplexing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High utilization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Very flexible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Fairness not automatic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Highly variable </a:t>
            </a:r>
            <a:r>
              <a:rPr lang="en-US" dirty="0" err="1" smtClean="0">
                <a:solidFill>
                  <a:srgbClr val="FF0000"/>
                </a:solidFill>
              </a:rPr>
              <a:t>queueing</a:t>
            </a:r>
            <a:r>
              <a:rPr lang="en-US" dirty="0" smtClean="0">
                <a:solidFill>
                  <a:srgbClr val="FF0000"/>
                </a:solidFill>
              </a:rPr>
              <a:t> delays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Different paths for each packet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417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Taxonomy of networks</a:t>
            </a:r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505200" y="1703691"/>
            <a:ext cx="205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3" rIns="91423" bIns="45713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1000"/>
              </a:spcAft>
            </a:pPr>
            <a:r>
              <a:rPr lang="en-US" sz="1600" dirty="0">
                <a:solidFill>
                  <a:srgbClr val="A4A4A4"/>
                </a:solidFill>
                <a:latin typeface="PMingLiU" charset="0"/>
              </a:rPr>
              <a:t>Communication Network</a:t>
            </a:r>
            <a:endParaRPr lang="en-US" sz="2400" b="0" i="1" dirty="0">
              <a:solidFill>
                <a:srgbClr val="A4A4A4"/>
              </a:solidFill>
              <a:latin typeface="PMingLiU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065213" y="2160891"/>
            <a:ext cx="2816225" cy="1490662"/>
            <a:chOff x="1065213" y="2160891"/>
            <a:chExt cx="2816225" cy="1490662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1065213" y="2699053"/>
              <a:ext cx="2055812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H="1">
              <a:off x="1828800" y="2160891"/>
              <a:ext cx="2052638" cy="5381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257800" y="2159303"/>
            <a:ext cx="2884488" cy="1562100"/>
            <a:chOff x="5257800" y="2159303"/>
            <a:chExt cx="2884488" cy="1562100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6084888" y="2768903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Broadcast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257800" y="2159303"/>
              <a:ext cx="1828800" cy="609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54025" y="3529316"/>
            <a:ext cx="2057400" cy="1498600"/>
            <a:chOff x="454025" y="3529316"/>
            <a:chExt cx="2057400" cy="1498600"/>
          </a:xfrm>
        </p:grpSpPr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454025" y="4075416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Circuit-Switched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H="1">
              <a:off x="1370013" y="3529316"/>
              <a:ext cx="836612" cy="533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206625" y="3529316"/>
            <a:ext cx="2362200" cy="1409700"/>
            <a:chOff x="2206625" y="3529316"/>
            <a:chExt cx="2362200" cy="1409700"/>
          </a:xfrm>
        </p:grpSpPr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511425" y="3986516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Packet-Switched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2206625" y="3529316"/>
              <a:ext cx="1450975" cy="465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822450" y="4832653"/>
            <a:ext cx="2058988" cy="1131888"/>
            <a:chOff x="1822450" y="4832653"/>
            <a:chExt cx="2058988" cy="1131888"/>
          </a:xfrm>
        </p:grpSpPr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1822450" y="5256516"/>
              <a:ext cx="2058988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Datagram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H="1">
              <a:off x="2890838" y="4832653"/>
              <a:ext cx="766762" cy="3698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500438" y="4832653"/>
            <a:ext cx="2057400" cy="737003"/>
            <a:chOff x="3500438" y="4832653"/>
            <a:chExt cx="2057400" cy="737003"/>
          </a:xfrm>
        </p:grpSpPr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3500438" y="5231116"/>
              <a:ext cx="2057400" cy="33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defPPr>
                <a:defRPr lang="en-US"/>
              </a:defPPr>
              <a:lvl1pPr algn="ctr" eaLnBrk="0" hangingPunct="0">
                <a:spcBef>
                  <a:spcPct val="50000"/>
                </a:spcBef>
                <a:spcAft>
                  <a:spcPts val="1000"/>
                </a:spcAft>
                <a:defRPr sz="1600" b="1">
                  <a:solidFill>
                    <a:srgbClr val="A4A4A4"/>
                  </a:solidFill>
                  <a:latin typeface="PMingLiU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9pPr>
            </a:lstStyle>
            <a:p>
              <a:r>
                <a:rPr lang="en-US" dirty="0"/>
                <a:t>Virtual Circuit Network</a:t>
              </a: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3657600" y="4832653"/>
              <a:ext cx="831850" cy="3698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360154" y="4062716"/>
            <a:ext cx="3459163" cy="1337670"/>
            <a:chOff x="5360154" y="4062716"/>
            <a:chExt cx="3459163" cy="1337670"/>
          </a:xfrm>
        </p:grpSpPr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5360154" y="4062716"/>
              <a:ext cx="3459163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800" b="0" dirty="0">
                  <a:latin typeface="Arial" charset="0"/>
                </a:rPr>
                <a:t>A hybrid of circuits and packets; headers include a </a:t>
              </a:r>
              <a:r>
                <a:rPr lang="ja-JP" altLang="en-US" sz="1800" b="0" dirty="0">
                  <a:latin typeface="Arial" charset="0"/>
                </a:rPr>
                <a:t>“</a:t>
              </a:r>
              <a:r>
                <a:rPr lang="en-US" altLang="ja-JP" sz="1800" b="0" dirty="0">
                  <a:latin typeface="Arial" charset="0"/>
                </a:rPr>
                <a:t>circuit identifier</a:t>
              </a:r>
              <a:r>
                <a:rPr lang="ja-JP" altLang="en-US" sz="1800" b="0" dirty="0">
                  <a:latin typeface="Arial" charset="0"/>
                </a:rPr>
                <a:t>”</a:t>
              </a:r>
              <a:r>
                <a:rPr lang="en-US" altLang="ja-JP" sz="1800" b="0" dirty="0">
                  <a:latin typeface="Arial" charset="0"/>
                </a:rPr>
                <a:t> established during a setup phase</a:t>
              </a:r>
              <a:endParaRPr lang="en-US" sz="1800" b="0" dirty="0">
                <a:latin typeface="Arial" charset="0"/>
              </a:endParaRPr>
            </a:p>
          </p:txBody>
        </p:sp>
        <p:cxnSp>
          <p:nvCxnSpPr>
            <p:cNvPr id="18" name="AutoShape 18"/>
            <p:cNvCxnSpPr>
              <a:cxnSpLocks noChangeShapeType="1"/>
              <a:stCxn id="17" idx="2"/>
              <a:endCxn id="14" idx="3"/>
            </p:cNvCxnSpPr>
            <p:nvPr/>
          </p:nvCxnSpPr>
          <p:spPr bwMode="auto">
            <a:xfrm rot="5400000">
              <a:off x="6226452" y="4537102"/>
              <a:ext cx="194670" cy="1531898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" name="Group 25"/>
          <p:cNvGrpSpPr/>
          <p:nvPr/>
        </p:nvGrpSpPr>
        <p:grpSpPr>
          <a:xfrm>
            <a:off x="3500438" y="2311703"/>
            <a:ext cx="2057400" cy="948140"/>
            <a:chOff x="3500438" y="2311703"/>
            <a:chExt cx="2057400" cy="948140"/>
          </a:xfrm>
        </p:grpSpPr>
        <p:sp>
          <p:nvSpPr>
            <p:cNvPr id="24" name="Line 8"/>
            <p:cNvSpPr>
              <a:spLocks noChangeShapeType="1"/>
            </p:cNvSpPr>
            <p:nvPr/>
          </p:nvSpPr>
          <p:spPr bwMode="auto">
            <a:xfrm>
              <a:off x="4568825" y="2311703"/>
              <a:ext cx="0" cy="609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  <p:sp>
          <p:nvSpPr>
            <p:cNvPr id="25" name="Text Box 6"/>
            <p:cNvSpPr txBox="1">
              <a:spLocks noChangeArrowheads="1"/>
            </p:cNvSpPr>
            <p:nvPr/>
          </p:nvSpPr>
          <p:spPr bwMode="auto">
            <a:xfrm>
              <a:off x="3500438" y="2921303"/>
              <a:ext cx="2057400" cy="33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 smtClean="0">
                  <a:solidFill>
                    <a:srgbClr val="A4A4A4"/>
                  </a:solidFill>
                  <a:latin typeface="PMingLiU" charset="0"/>
                </a:rPr>
                <a:t>Point-to-point network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4085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Layers, Services,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829931"/>
          </a:xfrm>
        </p:spPr>
        <p:txBody>
          <a:bodyPr/>
          <a:lstStyle/>
          <a:p>
            <a:r>
              <a:rPr lang="en-US" dirty="0" smtClean="0"/>
              <a:t>Last class: layering, separation of concerns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18995" y="4144458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Network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18995" y="5002827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Link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18995" y="5823689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Physical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8995" y="3310876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Transport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8995" y="2477295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Application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840530" y="5823689"/>
            <a:ext cx="426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bits to other node across link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840530" y="4919267"/>
            <a:ext cx="4634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frames to other node across link.</a:t>
            </a:r>
          </a:p>
          <a:p>
            <a:r>
              <a:rPr lang="en-US" dirty="0" smtClean="0"/>
              <a:t>May add reliability, medium access control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840530" y="4055622"/>
            <a:ext cx="5432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packets to any other node in the network</a:t>
            </a:r>
          </a:p>
          <a:p>
            <a:r>
              <a:rPr lang="en-US" dirty="0" smtClean="0"/>
              <a:t>IP: Unreliable, best-effort service model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840530" y="3141313"/>
            <a:ext cx="4065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multiplexing applications</a:t>
            </a:r>
          </a:p>
          <a:p>
            <a:r>
              <a:rPr lang="en-US" dirty="0" smtClean="0"/>
              <a:t>Reliable byte stream to other node (TCP), </a:t>
            </a:r>
          </a:p>
          <a:p>
            <a:r>
              <a:rPr lang="en-US" dirty="0" smtClean="0"/>
              <a:t>Unreliable datagram (UDP)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840530" y="2351679"/>
            <a:ext cx="3240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user-facing application.</a:t>
            </a:r>
          </a:p>
          <a:p>
            <a:r>
              <a:rPr lang="en-US" dirty="0" smtClean="0"/>
              <a:t>Application-defined messages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094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Layers, Services, Protocols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87400" y="3323595"/>
            <a:ext cx="2924075" cy="115310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Layer N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813591" y="3534545"/>
            <a:ext cx="4895909" cy="751905"/>
            <a:chOff x="3813591" y="3534545"/>
            <a:chExt cx="4895909" cy="751905"/>
          </a:xfrm>
        </p:grpSpPr>
        <p:grpSp>
          <p:nvGrpSpPr>
            <p:cNvPr id="28" name="Group 27"/>
            <p:cNvGrpSpPr/>
            <p:nvPr/>
          </p:nvGrpSpPr>
          <p:grpSpPr>
            <a:xfrm>
              <a:off x="3813591" y="3534545"/>
              <a:ext cx="1388029" cy="751905"/>
              <a:chOff x="3813591" y="3534545"/>
              <a:chExt cx="1388029" cy="751905"/>
            </a:xfrm>
          </p:grpSpPr>
          <p:sp>
            <p:nvSpPr>
              <p:cNvPr id="15" name="Down Arrow 14"/>
              <p:cNvSpPr/>
              <p:nvPr/>
            </p:nvSpPr>
            <p:spPr>
              <a:xfrm rot="16200000">
                <a:off x="4608417" y="3693248"/>
                <a:ext cx="751905" cy="434500"/>
              </a:xfrm>
              <a:prstGeom prst="down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442383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27987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13591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5317751" y="3565969"/>
              <a:ext cx="339174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Protocol: rules for communication</a:t>
              </a:r>
            </a:p>
            <a:p>
              <a:r>
                <a:rPr lang="en-US" dirty="0" smtClean="0"/>
                <a:t>within same layer </a:t>
              </a:r>
              <a:endParaRPr lang="en-US" dirty="0"/>
            </a:p>
          </p:txBody>
        </p:sp>
      </p:grpSp>
      <p:sp>
        <p:nvSpPr>
          <p:cNvPr id="23" name="Document 22"/>
          <p:cNvSpPr/>
          <p:nvPr/>
        </p:nvSpPr>
        <p:spPr>
          <a:xfrm>
            <a:off x="787400" y="4929905"/>
            <a:ext cx="2924075" cy="1153102"/>
          </a:xfrm>
          <a:prstGeom prst="flowChartDocumen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Layer N-1</a:t>
            </a:r>
            <a:endParaRPr lang="en-US" dirty="0"/>
          </a:p>
        </p:txBody>
      </p:sp>
      <p:sp>
        <p:nvSpPr>
          <p:cNvPr id="24" name="Document 23"/>
          <p:cNvSpPr/>
          <p:nvPr/>
        </p:nvSpPr>
        <p:spPr>
          <a:xfrm rot="10800000">
            <a:off x="787400" y="1735993"/>
            <a:ext cx="2924075" cy="1153102"/>
          </a:xfrm>
          <a:prstGeom prst="flowChartDocumen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706396" y="1952414"/>
            <a:ext cx="112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Layer N+1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1923613" y="2677264"/>
            <a:ext cx="6201337" cy="646331"/>
            <a:chOff x="1923613" y="2677264"/>
            <a:chExt cx="6201337" cy="646331"/>
          </a:xfrm>
        </p:grpSpPr>
        <p:sp>
          <p:nvSpPr>
            <p:cNvPr id="20" name="Down Arrow 19"/>
            <p:cNvSpPr/>
            <p:nvPr/>
          </p:nvSpPr>
          <p:spPr>
            <a:xfrm>
              <a:off x="1923613" y="2889095"/>
              <a:ext cx="751905" cy="434500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13591" y="2677264"/>
              <a:ext cx="431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Service: abstraction provided to layer above</a:t>
              </a:r>
            </a:p>
            <a:p>
              <a:r>
                <a:rPr lang="en-US" dirty="0" smtClean="0"/>
                <a:t>API: concrete way of using the service</a:t>
              </a:r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923613" y="4411844"/>
            <a:ext cx="6970004" cy="646331"/>
            <a:chOff x="1923613" y="4411844"/>
            <a:chExt cx="6970004" cy="646331"/>
          </a:xfrm>
        </p:grpSpPr>
        <p:sp>
          <p:nvSpPr>
            <p:cNvPr id="14" name="Down Arrow 13"/>
            <p:cNvSpPr/>
            <p:nvPr/>
          </p:nvSpPr>
          <p:spPr>
            <a:xfrm>
              <a:off x="1923613" y="4476697"/>
              <a:ext cx="751905" cy="434500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859779" y="4411844"/>
              <a:ext cx="503383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Layer N uses the services provided by N-1 to</a:t>
              </a:r>
            </a:p>
            <a:p>
              <a:r>
                <a:rPr lang="en-US" dirty="0" smtClean="0"/>
                <a:t>implement its protocol and provide its own services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98364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Decide on how to factor the problem</a:t>
            </a:r>
          </a:p>
          <a:p>
            <a:pPr lvl="1"/>
            <a:r>
              <a:rPr lang="en-US" dirty="0" smtClean="0"/>
              <a:t>What services at which layer?</a:t>
            </a:r>
          </a:p>
          <a:p>
            <a:pPr lvl="1"/>
            <a:r>
              <a:rPr lang="en-US" dirty="0" smtClean="0"/>
              <a:t>What to leave out?</a:t>
            </a:r>
          </a:p>
          <a:p>
            <a:pPr lvl="1"/>
            <a:r>
              <a:rPr lang="en-US" dirty="0" smtClean="0"/>
              <a:t>Balance demands, </a:t>
            </a:r>
          </a:p>
          <a:p>
            <a:r>
              <a:rPr lang="en-US" dirty="0" smtClean="0"/>
              <a:t>For example: </a:t>
            </a:r>
          </a:p>
          <a:p>
            <a:pPr lvl="1"/>
            <a:r>
              <a:rPr lang="en-US" dirty="0" smtClean="0"/>
              <a:t>IP offers pretty crappy service, even on top of reliable links… why?</a:t>
            </a:r>
          </a:p>
          <a:p>
            <a:pPr lvl="1"/>
            <a:r>
              <a:rPr lang="en-US" dirty="0" smtClean="0"/>
              <a:t>TCP: offers reliable, in-order, no-duplicates service. Why would you want UDP?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523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IP as the Narrow Waist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00"/>
            <a:ext cx="7569200" cy="247062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Many applications protocols on top of UDP &amp; TCP</a:t>
            </a:r>
          </a:p>
          <a:p>
            <a:r>
              <a:rPr lang="en-US" dirty="0" smtClean="0"/>
              <a:t>IP works over many types of networks</a:t>
            </a:r>
          </a:p>
          <a:p>
            <a:r>
              <a:rPr lang="en-US" dirty="0" smtClean="0"/>
              <a:t>This is the “Hourglass” architecture of the Internet. </a:t>
            </a:r>
          </a:p>
          <a:p>
            <a:pPr lvl="1"/>
            <a:r>
              <a:rPr lang="en-US" dirty="0" smtClean="0"/>
              <a:t>If every network supports IP, applications run over many different networks (</a:t>
            </a:r>
            <a:r>
              <a:rPr lang="en-US" i="1" dirty="0" smtClean="0"/>
              <a:t>e.g.</a:t>
            </a:r>
            <a:r>
              <a:rPr lang="en-US" dirty="0" smtClean="0"/>
              <a:t>, cellular network)</a:t>
            </a:r>
          </a:p>
        </p:txBody>
      </p:sp>
      <p:pic>
        <p:nvPicPr>
          <p:cNvPr id="4" name="Picture 3" descr="01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941" y="1300276"/>
            <a:ext cx="3735694" cy="285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58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1" y="443410"/>
            <a:ext cx="7569200" cy="1143000"/>
          </a:xfrm>
        </p:spPr>
        <p:txBody>
          <a:bodyPr/>
          <a:lstStyle/>
          <a:p>
            <a:r>
              <a:rPr lang="en-US" dirty="0" smtClean="0"/>
              <a:t>Network Layer: Internet</a:t>
            </a:r>
            <a:r>
              <a:rPr lang="en-US" baseline="0" dirty="0" smtClean="0"/>
              <a:t> Protocol (IP)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86411"/>
            <a:ext cx="7994557" cy="464039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Used by</a:t>
            </a:r>
            <a:r>
              <a:rPr lang="en-US" baseline="0" dirty="0" smtClean="0"/>
              <a:t> most computer networks today</a:t>
            </a:r>
          </a:p>
          <a:p>
            <a:pPr lvl="1"/>
            <a:r>
              <a:rPr lang="en-US" dirty="0" smtClean="0"/>
              <a:t>Runs </a:t>
            </a:r>
            <a:r>
              <a:rPr lang="en-US" i="1" dirty="0" smtClean="0"/>
              <a:t>over</a:t>
            </a:r>
            <a:r>
              <a:rPr lang="en-US" dirty="0" smtClean="0"/>
              <a:t> a variety of physical networks, can connect Ethernet, wireless, modem lines, etc.</a:t>
            </a:r>
          </a:p>
          <a:p>
            <a:r>
              <a:rPr lang="en-US" baseline="0" dirty="0" smtClean="0"/>
              <a:t>Every</a:t>
            </a:r>
            <a:r>
              <a:rPr lang="en-US" dirty="0" smtClean="0"/>
              <a:t> host has a unique 4-byte IP address (IPv4)</a:t>
            </a:r>
          </a:p>
          <a:p>
            <a:pPr lvl="1"/>
            <a:r>
              <a:rPr lang="en-US" i="1" baseline="0" dirty="0" smtClean="0"/>
              <a:t>E.g.</a:t>
            </a:r>
            <a:r>
              <a:rPr lang="en-US" baseline="0" dirty="0" smtClean="0"/>
              <a:t>,</a:t>
            </a:r>
            <a:r>
              <a:rPr lang="en-US" dirty="0" smtClean="0"/>
              <a:t> 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www.cs.brown.edu</a:t>
            </a:r>
            <a:r>
              <a:rPr lang="en-US" baseline="0" dirty="0" smtClean="0"/>
              <a:t> </a:t>
            </a:r>
            <a:r>
              <a:rPr lang="en-US" baseline="0" dirty="0" smtClean="0">
                <a:sym typeface="Wingdings"/>
              </a:rPr>
              <a:t>128.148.32.110</a:t>
            </a:r>
          </a:p>
          <a:p>
            <a:pPr lvl="1"/>
            <a:r>
              <a:rPr lang="en-US" dirty="0" smtClean="0">
                <a:sym typeface="Wingdings"/>
              </a:rPr>
              <a:t>The </a:t>
            </a:r>
            <a:r>
              <a:rPr lang="en-US" i="1" dirty="0" smtClean="0">
                <a:sym typeface="Wingdings"/>
              </a:rPr>
              <a:t>network</a:t>
            </a:r>
            <a:r>
              <a:rPr lang="en-US" dirty="0" smtClean="0">
                <a:sym typeface="Wingdings"/>
              </a:rPr>
              <a:t> knows how to route a packet to any address</a:t>
            </a:r>
          </a:p>
          <a:p>
            <a:r>
              <a:rPr lang="en-US" dirty="0" smtClean="0">
                <a:sym typeface="Wingdings"/>
              </a:rPr>
              <a:t>Need more to build something like the Web</a:t>
            </a:r>
          </a:p>
          <a:p>
            <a:pPr lvl="1"/>
            <a:r>
              <a:rPr lang="en-US" dirty="0" smtClean="0">
                <a:sym typeface="Wingdings"/>
              </a:rPr>
              <a:t>Need naming (DNS)</a:t>
            </a:r>
          </a:p>
          <a:p>
            <a:pPr lvl="1"/>
            <a:r>
              <a:rPr lang="en-US" dirty="0" smtClean="0">
                <a:sym typeface="Wingdings"/>
              </a:rPr>
              <a:t>Interface for browser and server software (next lecture)</a:t>
            </a:r>
          </a:p>
          <a:p>
            <a:pPr lvl="1"/>
            <a:r>
              <a:rPr lang="en-US" dirty="0" smtClean="0">
                <a:sym typeface="Wingdings"/>
              </a:rPr>
              <a:t>Need </a:t>
            </a:r>
            <a:r>
              <a:rPr lang="en-US" dirty="0" err="1" smtClean="0">
                <a:sym typeface="Wingdings"/>
              </a:rPr>
              <a:t>demultiplexing</a:t>
            </a:r>
            <a:r>
              <a:rPr lang="en-US" dirty="0" smtClean="0">
                <a:sym typeface="Wingdings"/>
              </a:rPr>
              <a:t> within a host: which packets are for web browser, Skype, or the mail program?</a:t>
            </a:r>
          </a:p>
        </p:txBody>
      </p:sp>
    </p:spTree>
    <p:extLst>
      <p:ext uri="{BB962C8B-B14F-4D97-AF65-F5344CB8AC3E}">
        <p14:creationId xmlns:p14="http://schemas.microsoft.com/office/powerpoint/2010/main" val="3640331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12418"/>
            <a:ext cx="7569200" cy="1143000"/>
          </a:xfrm>
        </p:spPr>
        <p:txBody>
          <a:bodyPr/>
          <a:lstStyle/>
          <a:p>
            <a:r>
              <a:rPr lang="en-US" dirty="0" smtClean="0"/>
              <a:t>Inter-process</a:t>
            </a:r>
            <a:r>
              <a:rPr lang="en-US" baseline="0" dirty="0" smtClean="0"/>
              <a:t>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786280"/>
            <a:ext cx="7569200" cy="160321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Talking from host to host is great, but we want abstraction of inter-process communication</a:t>
            </a:r>
          </a:p>
          <a:p>
            <a:r>
              <a:rPr lang="en-US" dirty="0" smtClean="0"/>
              <a:t>Solution: </a:t>
            </a:r>
            <a:r>
              <a:rPr lang="en-US" i="1" dirty="0" smtClean="0"/>
              <a:t>encapsulate</a:t>
            </a:r>
            <a:r>
              <a:rPr lang="en-US" dirty="0" smtClean="0"/>
              <a:t> another protocol within IP</a:t>
            </a:r>
          </a:p>
        </p:txBody>
      </p:sp>
      <p:pic>
        <p:nvPicPr>
          <p:cNvPr id="4" name="Picture 3" descr="01x0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923" y="1481330"/>
            <a:ext cx="4678580" cy="326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162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Transport:</a:t>
            </a:r>
            <a:r>
              <a:rPr lang="en-US" baseline="0" dirty="0" smtClean="0"/>
              <a:t> UDP and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7687"/>
            <a:ext cx="7569200" cy="46500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UDP and TCP most popular protocols on IP</a:t>
            </a:r>
          </a:p>
          <a:p>
            <a:pPr lvl="1"/>
            <a:r>
              <a:rPr lang="en-US" dirty="0" smtClean="0"/>
              <a:t>Both use 16-bit </a:t>
            </a:r>
            <a:r>
              <a:rPr lang="en-US" i="1" dirty="0" smtClean="0"/>
              <a:t>port </a:t>
            </a:r>
            <a:r>
              <a:rPr lang="en-US" dirty="0" smtClean="0"/>
              <a:t>number &amp; 32-bit IP address</a:t>
            </a:r>
          </a:p>
          <a:p>
            <a:pPr lvl="1"/>
            <a:r>
              <a:rPr lang="en-US" dirty="0" smtClean="0"/>
              <a:t>Applications </a:t>
            </a:r>
            <a:r>
              <a:rPr lang="en-US" i="1" dirty="0" smtClean="0"/>
              <a:t>bind</a:t>
            </a:r>
            <a:r>
              <a:rPr lang="en-US" dirty="0" smtClean="0"/>
              <a:t> a port &amp; receive traffic on that port</a:t>
            </a:r>
          </a:p>
          <a:p>
            <a:r>
              <a:rPr lang="en-US" dirty="0" smtClean="0"/>
              <a:t>UDP – User (unreliable) Datagram Protocol</a:t>
            </a:r>
          </a:p>
          <a:p>
            <a:pPr lvl="1"/>
            <a:r>
              <a:rPr lang="en-US" dirty="0" smtClean="0"/>
              <a:t>Exposes packet-switched nature of Internet</a:t>
            </a:r>
          </a:p>
          <a:p>
            <a:pPr lvl="1"/>
            <a:r>
              <a:rPr lang="en-US" dirty="0" smtClean="0"/>
              <a:t>Sent packets may be dropped, reordered, even duplicated (but there is corruption protection)</a:t>
            </a:r>
          </a:p>
          <a:p>
            <a:r>
              <a:rPr lang="en-US" dirty="0" smtClean="0"/>
              <a:t>TCP – Transmission Control Protocol</a:t>
            </a:r>
          </a:p>
          <a:p>
            <a:pPr lvl="1"/>
            <a:r>
              <a:rPr lang="en-US" dirty="0" smtClean="0"/>
              <a:t>Provides illusion of reliable ‘pipe’ or ‘stream’ between two processes anywhere on the network</a:t>
            </a:r>
          </a:p>
          <a:p>
            <a:pPr lvl="1"/>
            <a:r>
              <a:rPr lang="en-US" dirty="0" smtClean="0"/>
              <a:t>Handles congestion and flow control</a:t>
            </a:r>
          </a:p>
        </p:txBody>
      </p:sp>
    </p:spTree>
    <p:extLst>
      <p:ext uri="{BB962C8B-B14F-4D97-AF65-F5344CB8AC3E}">
        <p14:creationId xmlns:p14="http://schemas.microsoft.com/office/powerpoint/2010/main" val="348716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142" y="1509685"/>
            <a:ext cx="8183716" cy="3994495"/>
          </a:xfrm>
        </p:spPr>
        <p:txBody>
          <a:bodyPr/>
          <a:lstStyle/>
          <a:p>
            <a:r>
              <a:rPr lang="en-US" dirty="0" smtClean="0"/>
              <a:t>Throughput - Number of bits received/unit of time</a:t>
            </a:r>
          </a:p>
          <a:p>
            <a:pPr lvl="1"/>
            <a:r>
              <a:rPr lang="en-US" i="1" dirty="0" smtClean="0"/>
              <a:t>e.g.</a:t>
            </a:r>
            <a:r>
              <a:rPr lang="en-US" dirty="0" smtClean="0"/>
              <a:t> 10Mbps</a:t>
            </a:r>
          </a:p>
          <a:p>
            <a:r>
              <a:rPr lang="en-US" dirty="0" err="1" smtClean="0"/>
              <a:t>Goodput</a:t>
            </a:r>
            <a:r>
              <a:rPr lang="en-US" dirty="0" smtClean="0"/>
              <a:t> - </a:t>
            </a:r>
            <a:r>
              <a:rPr lang="en-US" i="1" dirty="0" smtClean="0"/>
              <a:t>Useful</a:t>
            </a:r>
            <a:r>
              <a:rPr lang="en-US" dirty="0" smtClean="0"/>
              <a:t> bits received per unit of time</a:t>
            </a:r>
          </a:p>
          <a:p>
            <a:r>
              <a:rPr lang="en-US" dirty="0" smtClean="0"/>
              <a:t>Latency – How long for message to cross network</a:t>
            </a:r>
          </a:p>
          <a:p>
            <a:pPr lvl="1"/>
            <a:r>
              <a:rPr lang="en-US" dirty="0" smtClean="0"/>
              <a:t>Process + Queue + Transmit + Propagation</a:t>
            </a:r>
          </a:p>
          <a:p>
            <a:r>
              <a:rPr lang="en-US" dirty="0" smtClean="0"/>
              <a:t>Jitter – Variation in latency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4577710"/>
          </a:xfrm>
        </p:spPr>
        <p:txBody>
          <a:bodyPr/>
          <a:lstStyle/>
          <a:p>
            <a:r>
              <a:rPr lang="en-US" dirty="0" smtClean="0"/>
              <a:t>Processing</a:t>
            </a:r>
          </a:p>
          <a:p>
            <a:pPr lvl="1"/>
            <a:r>
              <a:rPr lang="en-US" dirty="0" smtClean="0"/>
              <a:t>Per message, small,</a:t>
            </a:r>
            <a:r>
              <a:rPr lang="en-US" baseline="0" dirty="0" smtClean="0"/>
              <a:t> limits throughput</a:t>
            </a:r>
          </a:p>
          <a:p>
            <a:pPr lvl="1"/>
            <a:r>
              <a:rPr lang="en-US" i="1" baseline="0" dirty="0" smtClean="0"/>
              <a:t>e.g.</a:t>
            </a:r>
            <a:r>
              <a:rPr lang="en-US" dirty="0" smtClean="0"/>
              <a:t>                                                     or 120μs/pkt</a:t>
            </a:r>
            <a:endParaRPr lang="en-US" i="1" dirty="0" smtClean="0"/>
          </a:p>
          <a:p>
            <a:r>
              <a:rPr lang="en-US" dirty="0" smtClean="0"/>
              <a:t>Queue</a:t>
            </a:r>
          </a:p>
          <a:p>
            <a:pPr lvl="1"/>
            <a:r>
              <a:rPr lang="en-US" dirty="0" smtClean="0"/>
              <a:t>Highly variable, offered load </a:t>
            </a:r>
            <a:r>
              <a:rPr lang="en-US" dirty="0" err="1" smtClean="0"/>
              <a:t>vs</a:t>
            </a:r>
            <a:r>
              <a:rPr lang="en-US" dirty="0" smtClean="0"/>
              <a:t> outgoing b/w</a:t>
            </a:r>
          </a:p>
          <a:p>
            <a:r>
              <a:rPr lang="en-US" dirty="0" smtClean="0"/>
              <a:t>Transmission</a:t>
            </a:r>
          </a:p>
          <a:p>
            <a:pPr lvl="1"/>
            <a:r>
              <a:rPr lang="en-US" dirty="0" smtClean="0"/>
              <a:t>Size/Bandwidth</a:t>
            </a:r>
          </a:p>
          <a:p>
            <a:r>
              <a:rPr lang="en-US" dirty="0" smtClean="0"/>
              <a:t>Propagation</a:t>
            </a:r>
          </a:p>
          <a:p>
            <a:pPr lvl="1"/>
            <a:r>
              <a:rPr lang="en-US" dirty="0" smtClean="0"/>
              <a:t>Distance/Speed of Light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119602" y="2294954"/>
          <a:ext cx="3425041" cy="551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name="Equation" r:id="rId3" imgW="2209800" imgH="355600" progId="Equation.3">
                  <p:embed/>
                </p:oleObj>
              </mc:Choice>
              <mc:Fallback>
                <p:oleObj name="Equation" r:id="rId3" imgW="2209800" imgH="355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9602" y="2294954"/>
                        <a:ext cx="3425041" cy="5511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arallelogram 15"/>
          <p:cNvSpPr/>
          <p:nvPr/>
        </p:nvSpPr>
        <p:spPr>
          <a:xfrm rot="20700000">
            <a:off x="1964750" y="3776493"/>
            <a:ext cx="1535526" cy="227684"/>
          </a:xfrm>
          <a:prstGeom prst="parallelogram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Bandwidth and Delay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185497"/>
          </a:xfrm>
        </p:spPr>
        <p:txBody>
          <a:bodyPr/>
          <a:lstStyle/>
          <a:p>
            <a:r>
              <a:rPr lang="en-US" dirty="0" smtClean="0"/>
              <a:t>How much data can we send during one RTT?</a:t>
            </a:r>
          </a:p>
          <a:p>
            <a:r>
              <a:rPr lang="en-US" i="1" dirty="0" smtClean="0"/>
              <a:t>E.g.</a:t>
            </a:r>
            <a:r>
              <a:rPr lang="en-US" dirty="0" smtClean="0"/>
              <a:t>, send request, receive file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698076" y="4136109"/>
            <a:ext cx="2663414" cy="15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2106731" y="4136109"/>
            <a:ext cx="2663414" cy="15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028194" y="3190848"/>
            <a:ext cx="1409450" cy="38723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2029784" y="3578086"/>
            <a:ext cx="1407861" cy="38723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arallelogram 16"/>
          <p:cNvSpPr/>
          <p:nvPr/>
        </p:nvSpPr>
        <p:spPr>
          <a:xfrm rot="20745360">
            <a:off x="5090080" y="3792103"/>
            <a:ext cx="1773815" cy="1167924"/>
          </a:xfrm>
          <a:prstGeom prst="parallelogram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rot="5400000">
            <a:off x="3935164" y="4136109"/>
            <a:ext cx="2663417" cy="158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5345010" y="4136506"/>
            <a:ext cx="2662623" cy="15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266077" y="3191641"/>
            <a:ext cx="1409450" cy="38723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 flipV="1">
            <a:off x="5267667" y="3578879"/>
            <a:ext cx="1407861" cy="38723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 rot="16200000">
            <a:off x="3352502" y="3979456"/>
            <a:ext cx="671491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inion Pro"/>
                <a:cs typeface="Minion Pro"/>
              </a:rPr>
              <a:t>Time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7" name="TextBox 26"/>
          <p:cNvSpPr txBox="1"/>
          <p:nvPr/>
        </p:nvSpPr>
        <p:spPr>
          <a:xfrm rot="883171">
            <a:off x="2251917" y="3022127"/>
            <a:ext cx="943212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inion Pro"/>
                <a:cs typeface="Minion Pro"/>
              </a:rPr>
              <a:t>Request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8" name="TextBox 27"/>
          <p:cNvSpPr txBox="1"/>
          <p:nvPr/>
        </p:nvSpPr>
        <p:spPr>
          <a:xfrm rot="20700560">
            <a:off x="2027638" y="3469125"/>
            <a:ext cx="1080494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inion Pro"/>
                <a:cs typeface="Minion Pro"/>
              </a:rPr>
              <a:t>Response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787400" y="5468610"/>
            <a:ext cx="7569200" cy="11854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For small transfers, latency more important, for bulk, throughput more important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Throughput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769" y="2325242"/>
            <a:ext cx="8270462" cy="3994495"/>
          </a:xfrm>
        </p:spPr>
        <p:txBody>
          <a:bodyPr/>
          <a:lstStyle/>
          <a:p>
            <a:r>
              <a:rPr lang="en-US" dirty="0" smtClean="0"/>
              <a:t>Can view network as a pipe</a:t>
            </a:r>
          </a:p>
          <a:p>
            <a:pPr lvl="1"/>
            <a:r>
              <a:rPr lang="en-US" dirty="0" smtClean="0"/>
              <a:t>For full utilization want bytes in flight ≥ bandwidth × delay</a:t>
            </a:r>
          </a:p>
          <a:p>
            <a:pPr lvl="1"/>
            <a:r>
              <a:rPr lang="en-US" dirty="0" smtClean="0"/>
              <a:t>But don’t want to overload the network (future lectures)</a:t>
            </a:r>
          </a:p>
          <a:p>
            <a:r>
              <a:rPr lang="en-US" dirty="0" smtClean="0"/>
              <a:t>What if protocol doesn’t involve bulk transfer?</a:t>
            </a:r>
          </a:p>
          <a:p>
            <a:pPr lvl="1"/>
            <a:r>
              <a:rPr lang="en-US" dirty="0" smtClean="0"/>
              <a:t>Get throughput through concurrency – service multiple clients simultaneously</a:t>
            </a:r>
            <a:endParaRPr lang="en-US" dirty="0"/>
          </a:p>
        </p:txBody>
      </p:sp>
      <p:pic>
        <p:nvPicPr>
          <p:cNvPr id="4" name="Picture 3" descr="bw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" y="1072854"/>
            <a:ext cx="7823200" cy="1739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08666"/>
            <a:ext cx="7569200" cy="1143000"/>
          </a:xfrm>
        </p:spPr>
        <p:txBody>
          <a:bodyPr/>
          <a:lstStyle/>
          <a:p>
            <a:r>
              <a:rPr lang="en-US" dirty="0" smtClean="0"/>
              <a:t>Using TCP/IP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508" y="1509685"/>
            <a:ext cx="8326984" cy="3994495"/>
          </a:xfrm>
        </p:spPr>
        <p:txBody>
          <a:bodyPr/>
          <a:lstStyle/>
          <a:p>
            <a:r>
              <a:rPr lang="en-US" dirty="0" smtClean="0"/>
              <a:t>How can applications use the network?</a:t>
            </a:r>
          </a:p>
          <a:p>
            <a:r>
              <a:rPr lang="en-US" i="1" dirty="0" smtClean="0"/>
              <a:t>Sockets</a:t>
            </a:r>
            <a:r>
              <a:rPr lang="en-US" dirty="0" smtClean="0"/>
              <a:t> API. </a:t>
            </a:r>
          </a:p>
          <a:p>
            <a:pPr lvl="1"/>
            <a:r>
              <a:rPr lang="en-US" dirty="0" smtClean="0"/>
              <a:t>Originally from BSD, widely implemented (*BSD, Linux, Mac OS X, Windows, …)</a:t>
            </a:r>
          </a:p>
          <a:p>
            <a:pPr lvl="1"/>
            <a:r>
              <a:rPr lang="en-US" dirty="0" smtClean="0"/>
              <a:t>Important do know and do once</a:t>
            </a:r>
          </a:p>
          <a:p>
            <a:pPr lvl="1"/>
            <a:r>
              <a:rPr lang="en-US" dirty="0" smtClean="0"/>
              <a:t>Higher-level APIs build on them</a:t>
            </a:r>
          </a:p>
          <a:p>
            <a:r>
              <a:rPr lang="en-US" dirty="0" smtClean="0"/>
              <a:t>After basic setup, much like files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Calls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393" y="1509685"/>
            <a:ext cx="8017214" cy="4748095"/>
          </a:xfrm>
        </p:spPr>
        <p:txBody>
          <a:bodyPr>
            <a:normAutofit/>
          </a:bodyPr>
          <a:lstStyle/>
          <a:p>
            <a:r>
              <a:rPr lang="en-US" dirty="0" smtClean="0"/>
              <a:t>Problem:</a:t>
            </a:r>
            <a:r>
              <a:rPr lang="en-US" baseline="0" dirty="0" smtClean="0"/>
              <a:t> how to access resources other then CPU</a:t>
            </a:r>
          </a:p>
          <a:p>
            <a:pPr lvl="1"/>
            <a:r>
              <a:rPr lang="en-US" dirty="0" smtClean="0"/>
              <a:t>Disk, network, terminal, other processes</a:t>
            </a:r>
          </a:p>
          <a:p>
            <a:pPr lvl="1"/>
            <a:r>
              <a:rPr lang="en-US" dirty="0" smtClean="0"/>
              <a:t>CPU prohibits instructions that would access devices</a:t>
            </a:r>
          </a:p>
          <a:p>
            <a:pPr lvl="1"/>
            <a:r>
              <a:rPr lang="en-US" dirty="0" smtClean="0"/>
              <a:t>Only privileged OS kernel can access devices</a:t>
            </a:r>
          </a:p>
          <a:p>
            <a:r>
              <a:rPr lang="en-US" dirty="0" smtClean="0"/>
              <a:t>Kernel supplies well-defined system call interface</a:t>
            </a:r>
          </a:p>
          <a:p>
            <a:pPr lvl="1"/>
            <a:r>
              <a:rPr lang="en-US" dirty="0" smtClean="0"/>
              <a:t>Applications request I/O operations through </a:t>
            </a:r>
            <a:r>
              <a:rPr lang="en-US" dirty="0" err="1" smtClean="0"/>
              <a:t>syscalls</a:t>
            </a:r>
            <a:endParaRPr lang="en-US" dirty="0" smtClean="0"/>
          </a:p>
          <a:p>
            <a:pPr lvl="1"/>
            <a:r>
              <a:rPr lang="en-US" dirty="0" smtClean="0"/>
              <a:t>Set up </a:t>
            </a:r>
            <a:r>
              <a:rPr lang="en-US" dirty="0" err="1" smtClean="0"/>
              <a:t>syscall</a:t>
            </a:r>
            <a:r>
              <a:rPr lang="en-US" dirty="0" smtClean="0"/>
              <a:t> arguments and trap to kernel</a:t>
            </a:r>
          </a:p>
          <a:p>
            <a:pPr lvl="1"/>
            <a:r>
              <a:rPr lang="en-US" dirty="0" smtClean="0"/>
              <a:t>Kernel performs operation and returns results</a:t>
            </a:r>
          </a:p>
          <a:p>
            <a:r>
              <a:rPr lang="en-US" dirty="0" smtClean="0"/>
              <a:t>Higher-level functions built on </a:t>
            </a:r>
            <a:r>
              <a:rPr lang="en-US" dirty="0" err="1" smtClean="0"/>
              <a:t>syscall</a:t>
            </a:r>
            <a:r>
              <a:rPr lang="en-US" dirty="0" smtClean="0"/>
              <a:t> interface</a:t>
            </a: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printf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scanf</a:t>
            </a:r>
            <a:r>
              <a:rPr lang="en-US" dirty="0" smtClean="0">
                <a:latin typeface="Courier"/>
                <a:cs typeface="Courier"/>
              </a:rPr>
              <a:t>, gets,</a:t>
            </a:r>
            <a:r>
              <a:rPr lang="en-US" dirty="0" smtClean="0"/>
              <a:t> all user-level code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Descriptors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I/O in Unix done through </a:t>
            </a:r>
            <a:r>
              <a:rPr lang="en-US" i="1" dirty="0" smtClean="0"/>
              <a:t>file descriptors</a:t>
            </a:r>
            <a:endParaRPr lang="en-US" dirty="0" smtClean="0"/>
          </a:p>
          <a:p>
            <a:pPr lvl="1"/>
            <a:r>
              <a:rPr lang="en-US" dirty="0" smtClean="0"/>
              <a:t>Integer </a:t>
            </a:r>
            <a:r>
              <a:rPr lang="en-US" i="1" dirty="0" smtClean="0"/>
              <a:t>handles</a:t>
            </a:r>
            <a:r>
              <a:rPr lang="en-US" dirty="0" smtClean="0"/>
              <a:t> to per-process table in kernel</a:t>
            </a:r>
          </a:p>
          <a:p>
            <a:r>
              <a:rPr lang="en-US" sz="2400" b="0" dirty="0" err="1" smtClean="0">
                <a:latin typeface="Courier"/>
                <a:cs typeface="Courier"/>
              </a:rPr>
              <a:t>int</a:t>
            </a:r>
            <a:r>
              <a:rPr lang="en-US" sz="2400" b="0" dirty="0" smtClean="0">
                <a:latin typeface="Courier"/>
                <a:cs typeface="Courier"/>
              </a:rPr>
              <a:t> </a:t>
            </a:r>
            <a:r>
              <a:rPr lang="en-US" sz="2400" b="0" dirty="0" err="1" smtClean="0">
                <a:latin typeface="Courier"/>
                <a:cs typeface="Courier"/>
              </a:rPr>
              <a:t>open(char</a:t>
            </a:r>
            <a:r>
              <a:rPr lang="en-US" sz="2400" b="0" dirty="0" smtClean="0">
                <a:latin typeface="Courier"/>
                <a:cs typeface="Courier"/>
              </a:rPr>
              <a:t> *path, </a:t>
            </a:r>
            <a:r>
              <a:rPr lang="en-US" sz="2400" b="0" dirty="0" err="1" smtClean="0">
                <a:latin typeface="Courier"/>
                <a:cs typeface="Courier"/>
              </a:rPr>
              <a:t>int</a:t>
            </a:r>
            <a:r>
              <a:rPr lang="en-US" sz="2400" b="0" dirty="0" smtClean="0">
                <a:latin typeface="Courier"/>
                <a:cs typeface="Courier"/>
              </a:rPr>
              <a:t> flags, ...);</a:t>
            </a:r>
          </a:p>
          <a:p>
            <a:r>
              <a:rPr lang="en-US" dirty="0" smtClean="0"/>
              <a:t>Returns file descriptor, used for all I/O to file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04" y="224156"/>
            <a:ext cx="804819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Sockets: Communication Between Machines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600" y="1161717"/>
            <a:ext cx="8574800" cy="4484772"/>
          </a:xfrm>
        </p:spPr>
        <p:txBody>
          <a:bodyPr>
            <a:normAutofit/>
          </a:bodyPr>
          <a:lstStyle/>
          <a:p>
            <a:r>
              <a:rPr lang="en-US" dirty="0" smtClean="0"/>
              <a:t>Network sockets are file descriptors too</a:t>
            </a:r>
          </a:p>
          <a:p>
            <a:r>
              <a:rPr lang="en-US" dirty="0" smtClean="0"/>
              <a:t>Datagram sockets: unreliable message delivery</a:t>
            </a:r>
          </a:p>
          <a:p>
            <a:pPr lvl="1"/>
            <a:r>
              <a:rPr lang="en-US" dirty="0" smtClean="0"/>
              <a:t>With IP, gives you UDP</a:t>
            </a:r>
          </a:p>
          <a:p>
            <a:pPr lvl="1"/>
            <a:r>
              <a:rPr lang="en-US" dirty="0" smtClean="0"/>
              <a:t>Send atomic messages, which may be reordered or lost</a:t>
            </a:r>
          </a:p>
          <a:p>
            <a:pPr lvl="1"/>
            <a:r>
              <a:rPr lang="en-US" dirty="0" smtClean="0"/>
              <a:t>Special system calls to read/write: </a:t>
            </a:r>
            <a:r>
              <a:rPr lang="en-US" dirty="0" smtClean="0">
                <a:latin typeface="Courier"/>
                <a:cs typeface="Courier"/>
              </a:rPr>
              <a:t>send</a:t>
            </a:r>
            <a:r>
              <a:rPr lang="en-US" dirty="0" smtClean="0"/>
              <a:t>/</a:t>
            </a:r>
            <a:r>
              <a:rPr lang="en-US" dirty="0" err="1" smtClean="0">
                <a:latin typeface="Courier"/>
                <a:cs typeface="Courier"/>
              </a:rPr>
              <a:t>recv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/>
              <a:t>Stream sockets: bi-directional pipes</a:t>
            </a:r>
          </a:p>
          <a:p>
            <a:pPr lvl="1"/>
            <a:r>
              <a:rPr lang="en-US" dirty="0" smtClean="0"/>
              <a:t>With IP, gives you TCP</a:t>
            </a:r>
          </a:p>
          <a:p>
            <a:pPr lvl="1"/>
            <a:r>
              <a:rPr lang="en-US" dirty="0" smtClean="0"/>
              <a:t>Bytes written on one end read on another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Reads may not return full amount requested, must re-read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Returns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904" y="1509685"/>
            <a:ext cx="8048192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What if </a:t>
            </a:r>
            <a:r>
              <a:rPr lang="en-US" sz="2400" b="0" dirty="0" smtClean="0">
                <a:latin typeface="Courier"/>
                <a:cs typeface="Courier"/>
              </a:rPr>
              <a:t>open</a:t>
            </a:r>
            <a:r>
              <a:rPr lang="en-US" dirty="0" smtClean="0"/>
              <a:t> fails? Returns -1 (invalid </a:t>
            </a:r>
            <a:r>
              <a:rPr lang="en-US" dirty="0" err="1" smtClean="0"/>
              <a:t>fd</a:t>
            </a:r>
            <a:r>
              <a:rPr lang="en-US" dirty="0" smtClean="0"/>
              <a:t>)</a:t>
            </a:r>
          </a:p>
          <a:p>
            <a:r>
              <a:rPr lang="en-US" dirty="0" smtClean="0"/>
              <a:t>Most system calls return -1 on failure</a:t>
            </a:r>
          </a:p>
          <a:p>
            <a:pPr lvl="1"/>
            <a:r>
              <a:rPr lang="en-US" dirty="0" smtClean="0"/>
              <a:t>Specific type of error  in global </a:t>
            </a:r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errno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sz="2400" b="0" dirty="0" smtClean="0">
                <a:latin typeface="Courier"/>
                <a:cs typeface="Courier"/>
              </a:rPr>
              <a:t>#include &lt;sys/</a:t>
            </a:r>
            <a:r>
              <a:rPr lang="en-US" sz="2400" b="0" dirty="0" err="1" smtClean="0">
                <a:latin typeface="Courier"/>
                <a:cs typeface="Courier"/>
              </a:rPr>
              <a:t>errno.h</a:t>
            </a:r>
            <a:r>
              <a:rPr lang="en-US" sz="2400" b="0" dirty="0" smtClean="0">
                <a:latin typeface="Courier"/>
                <a:cs typeface="Courier"/>
              </a:rPr>
              <a:t>&gt; </a:t>
            </a:r>
            <a:r>
              <a:rPr lang="en-US" dirty="0" smtClean="0"/>
              <a:t>for possible values</a:t>
            </a:r>
          </a:p>
          <a:p>
            <a:pPr lvl="1"/>
            <a:r>
              <a:rPr lang="en-US" dirty="0" smtClean="0"/>
              <a:t>2 = ENOENT “No such file or directory”</a:t>
            </a:r>
          </a:p>
          <a:p>
            <a:pPr lvl="1"/>
            <a:r>
              <a:rPr lang="en-US" dirty="0" smtClean="0"/>
              <a:t>13 = EACCES “Permission denied”</a:t>
            </a:r>
          </a:p>
          <a:p>
            <a:r>
              <a:rPr lang="en-US" sz="2400" b="0" dirty="0" err="1" smtClean="0">
                <a:latin typeface="Courier"/>
                <a:cs typeface="Courier"/>
              </a:rPr>
              <a:t>perror</a:t>
            </a:r>
            <a:r>
              <a:rPr lang="en-US" dirty="0" smtClean="0"/>
              <a:t> function prints human-readable message</a:t>
            </a: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perror(“initfile</a:t>
            </a:r>
            <a:r>
              <a:rPr lang="en-US" dirty="0" smtClean="0">
                <a:latin typeface="Courier"/>
                <a:cs typeface="Courier"/>
              </a:rPr>
              <a:t>”);</a:t>
            </a: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initfile</a:t>
            </a:r>
            <a:r>
              <a:rPr lang="en-US" dirty="0" smtClean="0">
                <a:latin typeface="Courier"/>
                <a:cs typeface="Courier"/>
              </a:rPr>
              <a:t>: No such file or directory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operations on File Descriptors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231394"/>
          </a:xfrm>
        </p:spPr>
        <p:txBody>
          <a:bodyPr>
            <a:normAutofit fontScale="92500"/>
          </a:bodyPr>
          <a:lstStyle/>
          <a:p>
            <a:r>
              <a:rPr lang="en-US" sz="2162" b="0" dirty="0" err="1" smtClean="0">
                <a:latin typeface="Courier"/>
                <a:cs typeface="Courier"/>
              </a:rPr>
              <a:t>ssize_t</a:t>
            </a:r>
            <a:r>
              <a:rPr lang="en-US" sz="2162" b="0" dirty="0" smtClean="0">
                <a:latin typeface="Courier"/>
                <a:cs typeface="Courier"/>
              </a:rPr>
              <a:t> read (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fd</a:t>
            </a:r>
            <a:r>
              <a:rPr lang="en-US" sz="2162" b="0" dirty="0" smtClean="0">
                <a:latin typeface="Courier"/>
                <a:cs typeface="Courier"/>
              </a:rPr>
              <a:t>, void *</a:t>
            </a:r>
            <a:r>
              <a:rPr lang="en-US" sz="2162" b="0" dirty="0" err="1" smtClean="0">
                <a:latin typeface="Courier"/>
                <a:cs typeface="Courier"/>
              </a:rPr>
              <a:t>buf</a:t>
            </a:r>
            <a:r>
              <a:rPr lang="en-US" sz="2162" b="0" dirty="0" smtClean="0">
                <a:latin typeface="Courier"/>
                <a:cs typeface="Courier"/>
              </a:rPr>
              <a:t>, 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nbytes</a:t>
            </a:r>
            <a:r>
              <a:rPr lang="en-US" sz="2162" b="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dirty="0" smtClean="0"/>
              <a:t>Returns number of bytes read</a:t>
            </a:r>
          </a:p>
          <a:p>
            <a:pPr lvl="1"/>
            <a:r>
              <a:rPr lang="en-US" dirty="0" smtClean="0"/>
              <a:t>Returns 0 bytes at end of file, or -1 on error</a:t>
            </a:r>
          </a:p>
          <a:p>
            <a:r>
              <a:rPr lang="en-US" sz="2162" b="0" dirty="0" err="1" smtClean="0">
                <a:latin typeface="Courier"/>
                <a:cs typeface="Courier"/>
              </a:rPr>
              <a:t>ssize_t</a:t>
            </a:r>
            <a:r>
              <a:rPr lang="en-US" sz="2162" b="0" dirty="0" smtClean="0">
                <a:latin typeface="Courier"/>
                <a:cs typeface="Courier"/>
              </a:rPr>
              <a:t> write (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fd</a:t>
            </a:r>
            <a:r>
              <a:rPr lang="en-US" sz="2162" b="0" dirty="0" smtClean="0">
                <a:latin typeface="Courier"/>
                <a:cs typeface="Courier"/>
              </a:rPr>
              <a:t>, void* </a:t>
            </a:r>
            <a:r>
              <a:rPr lang="en-US" sz="2162" b="0" dirty="0" err="1" smtClean="0">
                <a:latin typeface="Courier"/>
                <a:cs typeface="Courier"/>
              </a:rPr>
              <a:t>buf</a:t>
            </a:r>
            <a:r>
              <a:rPr lang="en-US" sz="2162" b="0" dirty="0" smtClean="0">
                <a:latin typeface="Courier"/>
                <a:cs typeface="Courier"/>
              </a:rPr>
              <a:t>, 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nbytes</a:t>
            </a:r>
            <a:r>
              <a:rPr lang="en-US" sz="2162" b="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dirty="0" smtClean="0"/>
              <a:t>Returns number of bytes written, -1 on error</a:t>
            </a:r>
          </a:p>
          <a:p>
            <a:r>
              <a:rPr lang="en-US" sz="2162" b="0" dirty="0" err="1" smtClean="0">
                <a:latin typeface="Courier"/>
                <a:cs typeface="Courier"/>
              </a:rPr>
              <a:t>off_t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lseek</a:t>
            </a:r>
            <a:r>
              <a:rPr lang="en-US" sz="2162" b="0" dirty="0" smtClean="0">
                <a:latin typeface="Courier"/>
                <a:cs typeface="Courier"/>
              </a:rPr>
              <a:t> (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fd</a:t>
            </a:r>
            <a:r>
              <a:rPr lang="en-US" sz="2162" b="0" dirty="0" smtClean="0">
                <a:latin typeface="Courier"/>
                <a:cs typeface="Courier"/>
              </a:rPr>
              <a:t>, </a:t>
            </a:r>
            <a:r>
              <a:rPr lang="en-US" sz="2162" b="0" dirty="0" err="1" smtClean="0">
                <a:latin typeface="Courier"/>
                <a:cs typeface="Courier"/>
              </a:rPr>
              <a:t>off_t</a:t>
            </a:r>
            <a:r>
              <a:rPr lang="en-US" sz="2162" b="0" dirty="0" smtClean="0">
                <a:latin typeface="Courier"/>
                <a:cs typeface="Courier"/>
              </a:rPr>
              <a:t> offset, 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whence);</a:t>
            </a:r>
          </a:p>
          <a:p>
            <a:pPr lvl="1"/>
            <a:r>
              <a:rPr lang="en-US" dirty="0" smtClean="0"/>
              <a:t>whence: </a:t>
            </a:r>
            <a:r>
              <a:rPr lang="en-US" sz="2162" dirty="0" smtClean="0">
                <a:latin typeface="Courier"/>
                <a:cs typeface="Courier"/>
              </a:rPr>
              <a:t>SEEK_SET</a:t>
            </a:r>
            <a:r>
              <a:rPr lang="en-US" dirty="0" smtClean="0"/>
              <a:t>, </a:t>
            </a:r>
            <a:r>
              <a:rPr lang="en-US" sz="2162" dirty="0" smtClean="0">
                <a:latin typeface="Courier"/>
                <a:cs typeface="Courier"/>
              </a:rPr>
              <a:t>SEEK_CUR</a:t>
            </a:r>
            <a:r>
              <a:rPr lang="en-US" dirty="0" smtClean="0"/>
              <a:t>, </a:t>
            </a:r>
            <a:r>
              <a:rPr lang="en-US" sz="2162" dirty="0" smtClean="0">
                <a:latin typeface="Courier"/>
                <a:cs typeface="Courier"/>
              </a:rPr>
              <a:t>SEEK_END</a:t>
            </a:r>
          </a:p>
          <a:p>
            <a:pPr lvl="1"/>
            <a:r>
              <a:rPr lang="en-US" dirty="0" smtClean="0"/>
              <a:t>returns new offset, or -1 on error</a:t>
            </a:r>
          </a:p>
          <a:p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close (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fd</a:t>
            </a:r>
            <a:r>
              <a:rPr lang="en-US" sz="2162" b="0" dirty="0" smtClean="0">
                <a:latin typeface="Courier"/>
                <a:cs typeface="Courier"/>
              </a:rPr>
              <a:t>);</a:t>
            </a:r>
          </a:p>
          <a:p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fsync</a:t>
            </a:r>
            <a:r>
              <a:rPr lang="en-US" sz="2162" b="0" dirty="0" smtClean="0">
                <a:latin typeface="Courier"/>
                <a:cs typeface="Courier"/>
              </a:rPr>
              <a:t> (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fd</a:t>
            </a:r>
            <a:r>
              <a:rPr lang="en-US" sz="2162" b="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dirty="0" smtClean="0"/>
              <a:t>Guarantees that file contents is stably on disk</a:t>
            </a:r>
          </a:p>
          <a:p>
            <a:r>
              <a:rPr lang="en-US" dirty="0" smtClean="0"/>
              <a:t>See </a:t>
            </a:r>
            <a:r>
              <a:rPr lang="en-US" b="0" dirty="0" err="1" smtClean="0">
                <a:latin typeface="Courier"/>
                <a:cs typeface="Courier"/>
              </a:rPr>
              <a:t>type.c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0"/>
            <a:ext cx="7569200" cy="6857999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/* </a:t>
            </a:r>
            <a:r>
              <a:rPr lang="en-US" dirty="0" err="1" smtClean="0">
                <a:latin typeface="Courier"/>
                <a:cs typeface="Courier"/>
              </a:rPr>
              <a:t>type.c</a:t>
            </a:r>
            <a:r>
              <a:rPr lang="en-US" dirty="0" smtClean="0">
                <a:latin typeface="Courier"/>
                <a:cs typeface="Courier"/>
              </a:rPr>
              <a:t> */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#include &lt;</a:t>
            </a:r>
            <a:r>
              <a:rPr lang="en-US" dirty="0" err="1" smtClean="0">
                <a:latin typeface="Courier"/>
                <a:cs typeface="Courier"/>
              </a:rPr>
              <a:t>stdio.h</a:t>
            </a:r>
            <a:r>
              <a:rPr lang="en-US" dirty="0" smtClean="0">
                <a:latin typeface="Courier"/>
                <a:cs typeface="Courier"/>
              </a:rPr>
              <a:t>&gt;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#include &lt;</a:t>
            </a:r>
            <a:r>
              <a:rPr lang="en-US" dirty="0" err="1" smtClean="0">
                <a:latin typeface="Courier"/>
                <a:cs typeface="Courier"/>
              </a:rPr>
              <a:t>stdlib.h</a:t>
            </a:r>
            <a:r>
              <a:rPr lang="en-US" dirty="0" smtClean="0">
                <a:latin typeface="Courier"/>
                <a:cs typeface="Courier"/>
              </a:rPr>
              <a:t>&gt;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#include &lt;</a:t>
            </a:r>
            <a:r>
              <a:rPr lang="en-US" dirty="0" err="1" smtClean="0">
                <a:latin typeface="Courier"/>
                <a:cs typeface="Courier"/>
              </a:rPr>
              <a:t>unistd.h</a:t>
            </a:r>
            <a:r>
              <a:rPr lang="en-US" dirty="0" smtClean="0">
                <a:latin typeface="Courier"/>
                <a:cs typeface="Courier"/>
              </a:rPr>
              <a:t>&gt;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#include &lt;</a:t>
            </a:r>
            <a:r>
              <a:rPr lang="en-US" dirty="0" err="1" smtClean="0">
                <a:latin typeface="Courier"/>
                <a:cs typeface="Courier"/>
              </a:rPr>
              <a:t>fcntl.h</a:t>
            </a:r>
            <a:r>
              <a:rPr lang="en-US" dirty="0" smtClean="0">
                <a:latin typeface="Courier"/>
                <a:cs typeface="Courier"/>
              </a:rPr>
              <a:t>&gt;</a:t>
            </a:r>
          </a:p>
          <a:p>
            <a:pPr>
              <a:buNone/>
            </a:pPr>
            <a:endParaRPr lang="en-US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void </a:t>
            </a:r>
            <a:r>
              <a:rPr lang="en-US" dirty="0" err="1" smtClean="0">
                <a:latin typeface="Courier"/>
                <a:cs typeface="Courier"/>
              </a:rPr>
              <a:t>typefile</a:t>
            </a:r>
            <a:r>
              <a:rPr lang="en-US" dirty="0" smtClean="0">
                <a:latin typeface="Courier"/>
                <a:cs typeface="Courier"/>
              </a:rPr>
              <a:t> (char *filename) {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fd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nread</a:t>
            </a:r>
            <a:r>
              <a:rPr lang="en-US" dirty="0" smtClean="0">
                <a:latin typeface="Courier"/>
                <a:cs typeface="Courier"/>
              </a:rPr>
              <a:t>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char buf[1024];</a:t>
            </a:r>
          </a:p>
          <a:p>
            <a:pPr>
              <a:buNone/>
            </a:pPr>
            <a:endParaRPr lang="en-US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dirty="0" err="1" smtClean="0">
                <a:latin typeface="Courier"/>
                <a:cs typeface="Courier"/>
              </a:rPr>
              <a:t>fd</a:t>
            </a:r>
            <a:r>
              <a:rPr lang="en-US" dirty="0" smtClean="0">
                <a:latin typeface="Courier"/>
                <a:cs typeface="Courier"/>
              </a:rPr>
              <a:t> = open (filename, O_RDONLY);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if (</a:t>
            </a:r>
            <a:r>
              <a:rPr lang="en-US" dirty="0" err="1" smtClean="0">
                <a:latin typeface="Courier"/>
                <a:cs typeface="Courier"/>
              </a:rPr>
              <a:t>fd</a:t>
            </a:r>
            <a:r>
              <a:rPr lang="en-US" dirty="0" smtClean="0">
                <a:latin typeface="Courier"/>
                <a:cs typeface="Courier"/>
              </a:rPr>
              <a:t> == -1) {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  </a:t>
            </a:r>
            <a:r>
              <a:rPr lang="en-US" dirty="0" err="1" smtClean="0">
                <a:latin typeface="Courier"/>
                <a:cs typeface="Courier"/>
              </a:rPr>
              <a:t>perror</a:t>
            </a:r>
            <a:r>
              <a:rPr lang="en-US" dirty="0" smtClean="0">
                <a:latin typeface="Courier"/>
                <a:cs typeface="Courier"/>
              </a:rPr>
              <a:t> (filename);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  return;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}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while ((</a:t>
            </a:r>
            <a:r>
              <a:rPr lang="en-US" dirty="0" err="1" smtClean="0">
                <a:latin typeface="Courier"/>
                <a:cs typeface="Courier"/>
              </a:rPr>
              <a:t>nread</a:t>
            </a:r>
            <a:r>
              <a:rPr lang="en-US" dirty="0" smtClean="0">
                <a:latin typeface="Courier"/>
                <a:cs typeface="Courier"/>
              </a:rPr>
              <a:t> = read (</a:t>
            </a:r>
            <a:r>
              <a:rPr lang="en-US" dirty="0" err="1" smtClean="0">
                <a:latin typeface="Courier"/>
                <a:cs typeface="Courier"/>
              </a:rPr>
              <a:t>fd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buf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sizeof</a:t>
            </a:r>
            <a:r>
              <a:rPr lang="en-US" dirty="0" smtClean="0">
                <a:latin typeface="Courier"/>
                <a:cs typeface="Courier"/>
              </a:rPr>
              <a:t> (</a:t>
            </a:r>
            <a:r>
              <a:rPr lang="en-US" dirty="0" err="1" smtClean="0">
                <a:latin typeface="Courier"/>
                <a:cs typeface="Courier"/>
              </a:rPr>
              <a:t>buf</a:t>
            </a:r>
            <a:r>
              <a:rPr lang="en-US" dirty="0" smtClean="0">
                <a:latin typeface="Courier"/>
                <a:cs typeface="Courier"/>
              </a:rPr>
              <a:t>))) &gt; 0)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  write (1, </a:t>
            </a:r>
            <a:r>
              <a:rPr lang="en-US" dirty="0" err="1" smtClean="0">
                <a:latin typeface="Courier"/>
                <a:cs typeface="Courier"/>
              </a:rPr>
              <a:t>buf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nread</a:t>
            </a:r>
            <a:r>
              <a:rPr lang="en-US" dirty="0" smtClean="0">
                <a:latin typeface="Courier"/>
                <a:cs typeface="Courier"/>
              </a:rPr>
              <a:t>);</a:t>
            </a:r>
          </a:p>
          <a:p>
            <a:pPr>
              <a:buNone/>
            </a:pPr>
            <a:endParaRPr lang="en-US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close (</a:t>
            </a:r>
            <a:r>
              <a:rPr lang="en-US" dirty="0" err="1" smtClean="0">
                <a:latin typeface="Courier"/>
                <a:cs typeface="Courier"/>
              </a:rPr>
              <a:t>fd</a:t>
            </a:r>
            <a:r>
              <a:rPr lang="en-US" dirty="0" smtClean="0">
                <a:latin typeface="Courier"/>
                <a:cs typeface="Courier"/>
              </a:rPr>
              <a:t>);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}</a:t>
            </a:r>
          </a:p>
          <a:p>
            <a:pPr>
              <a:buNone/>
            </a:pPr>
            <a:endParaRPr lang="en-US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main (</a:t>
            </a:r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argc</a:t>
            </a:r>
            <a:r>
              <a:rPr lang="en-US" dirty="0" smtClean="0">
                <a:latin typeface="Courier"/>
                <a:cs typeface="Courier"/>
              </a:rPr>
              <a:t>, char **</a:t>
            </a:r>
            <a:r>
              <a:rPr lang="en-US" dirty="0" err="1" smtClean="0">
                <a:latin typeface="Courier"/>
                <a:cs typeface="Courier"/>
              </a:rPr>
              <a:t>argv</a:t>
            </a:r>
            <a:r>
              <a:rPr lang="en-US" dirty="0" smtClean="0">
                <a:latin typeface="Courier"/>
                <a:cs typeface="Courier"/>
              </a:rPr>
              <a:t>) {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argno</a:t>
            </a:r>
            <a:r>
              <a:rPr lang="en-US" dirty="0" smtClean="0">
                <a:latin typeface="Courier"/>
                <a:cs typeface="Courier"/>
              </a:rPr>
              <a:t>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for (</a:t>
            </a:r>
            <a:r>
              <a:rPr lang="en-US" dirty="0" err="1" smtClean="0">
                <a:latin typeface="Courier"/>
                <a:cs typeface="Courier"/>
              </a:rPr>
              <a:t>argno</a:t>
            </a:r>
            <a:r>
              <a:rPr lang="en-US" dirty="0" smtClean="0">
                <a:latin typeface="Courier"/>
                <a:cs typeface="Courier"/>
              </a:rPr>
              <a:t> = 1; </a:t>
            </a:r>
            <a:r>
              <a:rPr lang="en-US" dirty="0" err="1" smtClean="0">
                <a:latin typeface="Courier"/>
                <a:cs typeface="Courier"/>
              </a:rPr>
              <a:t>argno</a:t>
            </a:r>
            <a:r>
              <a:rPr lang="en-US" dirty="0" smtClean="0">
                <a:latin typeface="Courier"/>
                <a:cs typeface="Courier"/>
              </a:rPr>
              <a:t> &lt; </a:t>
            </a:r>
            <a:r>
              <a:rPr lang="en-US" dirty="0" err="1" smtClean="0">
                <a:latin typeface="Courier"/>
                <a:cs typeface="Courier"/>
              </a:rPr>
              <a:t>argc</a:t>
            </a:r>
            <a:r>
              <a:rPr lang="en-US" dirty="0" smtClean="0">
                <a:latin typeface="Courier"/>
                <a:cs typeface="Courier"/>
              </a:rPr>
              <a:t>; </a:t>
            </a:r>
            <a:r>
              <a:rPr lang="en-US" dirty="0" err="1" smtClean="0">
                <a:latin typeface="Courier"/>
                <a:cs typeface="Courier"/>
              </a:rPr>
              <a:t>argno</a:t>
            </a:r>
            <a:r>
              <a:rPr lang="en-US" dirty="0" smtClean="0">
                <a:latin typeface="Courier"/>
                <a:cs typeface="Courier"/>
              </a:rPr>
              <a:t>++)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  </a:t>
            </a:r>
            <a:r>
              <a:rPr lang="en-US" dirty="0" err="1" smtClean="0">
                <a:latin typeface="Courier"/>
                <a:cs typeface="Courier"/>
              </a:rPr>
              <a:t>typefile</a:t>
            </a:r>
            <a:r>
              <a:rPr lang="en-US" dirty="0" smtClean="0">
                <a:latin typeface="Courier"/>
                <a:cs typeface="Courier"/>
              </a:rPr>
              <a:t> (</a:t>
            </a:r>
            <a:r>
              <a:rPr lang="en-US" dirty="0" err="1" smtClean="0">
                <a:latin typeface="Courier"/>
                <a:cs typeface="Courier"/>
              </a:rPr>
              <a:t>argv[argno</a:t>
            </a:r>
            <a:r>
              <a:rPr lang="en-US" dirty="0" smtClean="0">
                <a:latin typeface="Courier"/>
                <a:cs typeface="Courier"/>
              </a:rPr>
              <a:t>]);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exit (0);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}</a:t>
            </a:r>
          </a:p>
          <a:p>
            <a:pPr>
              <a:buNone/>
            </a:pPr>
            <a:endParaRPr lang="en-US" dirty="0" smtClean="0">
              <a:latin typeface="Courier"/>
              <a:cs typeface="Courier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calls for</a:t>
            </a:r>
            <a:r>
              <a:rPr lang="en-US" baseline="0" dirty="0" smtClean="0"/>
              <a:t> using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439" y="1509685"/>
            <a:ext cx="8141122" cy="4794563"/>
          </a:xfrm>
        </p:spPr>
        <p:txBody>
          <a:bodyPr>
            <a:normAutofit fontScale="92500"/>
          </a:bodyPr>
          <a:lstStyle/>
          <a:p>
            <a:pPr>
              <a:buNone/>
              <a:tabLst>
                <a:tab pos="3654425" algn="l"/>
              </a:tabLst>
            </a:pPr>
            <a:r>
              <a:rPr lang="en-US" u="sng" dirty="0" smtClean="0"/>
              <a:t>Client</a:t>
            </a:r>
            <a:r>
              <a:rPr lang="en-US" dirty="0" smtClean="0"/>
              <a:t>	</a:t>
            </a:r>
            <a:r>
              <a:rPr lang="en-US" u="sng" dirty="0" smtClean="0"/>
              <a:t>Server   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socket</a:t>
            </a:r>
            <a:r>
              <a:rPr lang="en-US" dirty="0" smtClean="0"/>
              <a:t> – make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bind</a:t>
            </a:r>
            <a:r>
              <a:rPr lang="en-US" dirty="0" smtClean="0"/>
              <a:t> – assign address, port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listen</a:t>
            </a:r>
            <a:r>
              <a:rPr lang="en-US" dirty="0" smtClean="0"/>
              <a:t> – listen for clients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 smtClean="0">
                <a:latin typeface="Courier"/>
                <a:cs typeface="Courier"/>
              </a:rPr>
              <a:t>socket</a:t>
            </a:r>
            <a:r>
              <a:rPr lang="en-US" dirty="0" smtClean="0"/>
              <a:t> – make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 smtClean="0">
                <a:latin typeface="Courier"/>
                <a:cs typeface="Courier"/>
              </a:rPr>
              <a:t>bind*</a:t>
            </a:r>
            <a:r>
              <a:rPr lang="en-US" dirty="0" smtClean="0"/>
              <a:t> – assign address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 smtClean="0">
                <a:latin typeface="Courier"/>
                <a:cs typeface="Courier"/>
              </a:rPr>
              <a:t>connect</a:t>
            </a:r>
            <a:r>
              <a:rPr lang="en-US" dirty="0" smtClean="0"/>
              <a:t> – connect to listening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accept</a:t>
            </a:r>
            <a:r>
              <a:rPr lang="en-US" dirty="0" smtClean="0"/>
              <a:t> – accept connection</a:t>
            </a:r>
          </a:p>
          <a:p>
            <a:pPr>
              <a:buNone/>
              <a:tabLst>
                <a:tab pos="3654425" algn="l"/>
              </a:tabLst>
            </a:pPr>
            <a:endParaRPr lang="en-US" dirty="0" smtClean="0"/>
          </a:p>
          <a:p>
            <a:pPr algn="r">
              <a:buFontTx/>
              <a:buChar char="•"/>
              <a:tabLst>
                <a:tab pos="3654425" algn="l"/>
              </a:tabLst>
            </a:pPr>
            <a:r>
              <a:rPr lang="en-US" sz="2400" dirty="0" smtClean="0"/>
              <a:t>This call to bind is optional, connect can choose address &amp; port.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Socket Naming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462" y="1509685"/>
            <a:ext cx="8203076" cy="3994495"/>
          </a:xfrm>
        </p:spPr>
        <p:txBody>
          <a:bodyPr>
            <a:noAutofit/>
          </a:bodyPr>
          <a:lstStyle/>
          <a:p>
            <a:r>
              <a:rPr lang="en-US" dirty="0" smtClean="0"/>
              <a:t>Recall how TCP &amp; UDP name communication endpoints</a:t>
            </a:r>
          </a:p>
          <a:p>
            <a:pPr lvl="1"/>
            <a:r>
              <a:rPr lang="en-US" dirty="0" smtClean="0"/>
              <a:t>IP address specifies host (128.148.32.110)</a:t>
            </a:r>
          </a:p>
          <a:p>
            <a:pPr lvl="1"/>
            <a:r>
              <a:rPr lang="en-US" dirty="0" smtClean="0"/>
              <a:t>16-bit port number </a:t>
            </a:r>
            <a:r>
              <a:rPr lang="en-US" dirty="0" err="1" smtClean="0"/>
              <a:t>demultiplexes</a:t>
            </a:r>
            <a:r>
              <a:rPr lang="en-US" dirty="0" smtClean="0"/>
              <a:t> within host</a:t>
            </a:r>
          </a:p>
          <a:p>
            <a:pPr lvl="1"/>
            <a:r>
              <a:rPr lang="en-US" dirty="0" smtClean="0"/>
              <a:t>Well-known services listen on standard ports (</a:t>
            </a:r>
            <a:r>
              <a:rPr lang="en-US" i="1" dirty="0" smtClean="0"/>
              <a:t>e.g.</a:t>
            </a:r>
            <a:r>
              <a:rPr lang="en-US" dirty="0" smtClean="0"/>
              <a:t> </a:t>
            </a:r>
            <a:r>
              <a:rPr lang="en-US" dirty="0" err="1" smtClean="0"/>
              <a:t>ssh</a:t>
            </a:r>
            <a:r>
              <a:rPr lang="en-US" dirty="0" smtClean="0"/>
              <a:t> – 22, http – 80, mail – 25, see /etc/services for list)</a:t>
            </a:r>
          </a:p>
          <a:p>
            <a:pPr lvl="1"/>
            <a:r>
              <a:rPr lang="en-US" dirty="0" smtClean="0"/>
              <a:t>Clients connect from arbitrary ports to well known ports</a:t>
            </a:r>
          </a:p>
          <a:p>
            <a:r>
              <a:rPr lang="en-US" dirty="0" smtClean="0"/>
              <a:t>A connection is named by 5 components</a:t>
            </a:r>
          </a:p>
          <a:p>
            <a:pPr lvl="1"/>
            <a:r>
              <a:rPr lang="en-US" dirty="0" smtClean="0"/>
              <a:t>Protocol, local IP, local port, remote IP, remote port</a:t>
            </a:r>
          </a:p>
          <a:p>
            <a:pPr lvl="1"/>
            <a:r>
              <a:rPr lang="en-US" dirty="0" smtClean="0"/>
              <a:t>TCP requires connected sockets, but not UDP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Socket Address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485" y="1084269"/>
            <a:ext cx="8481868" cy="534831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Socket interface supports multiple network types</a:t>
            </a:r>
          </a:p>
          <a:p>
            <a:r>
              <a:rPr lang="en-US" dirty="0" smtClean="0"/>
              <a:t>Most calls take a generic </a:t>
            </a:r>
            <a:r>
              <a:rPr lang="en-US" sz="2400" b="0" dirty="0" err="1" smtClean="0">
                <a:latin typeface="Courier"/>
                <a:cs typeface="Courier"/>
              </a:rPr>
              <a:t>sockaddr</a:t>
            </a:r>
            <a:r>
              <a:rPr lang="en-US" dirty="0" smtClean="0"/>
              <a:t>:</a:t>
            </a:r>
          </a:p>
          <a:p>
            <a:pPr marL="682625">
              <a:buNone/>
            </a:pPr>
            <a:r>
              <a:rPr lang="en-US" sz="2000" b="0" dirty="0" err="1" smtClean="0">
                <a:latin typeface="Courier"/>
                <a:cs typeface="Courier"/>
              </a:rPr>
              <a:t>struct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sockaddr</a:t>
            </a:r>
            <a:r>
              <a:rPr lang="en-US" sz="2000" b="0" dirty="0" smtClean="0">
                <a:latin typeface="Courier"/>
                <a:cs typeface="Courier"/>
              </a:rPr>
              <a:t> {</a:t>
            </a:r>
          </a:p>
          <a:p>
            <a:pPr marL="682625">
              <a:buNone/>
            </a:pPr>
            <a:r>
              <a:rPr lang="en-US" sz="2000" b="0" dirty="0" smtClean="0">
                <a:latin typeface="Courier"/>
                <a:cs typeface="Courier"/>
              </a:rPr>
              <a:t>  uint16_t </a:t>
            </a:r>
            <a:r>
              <a:rPr lang="en-US" sz="2000" b="0" dirty="0" err="1" smtClean="0">
                <a:latin typeface="Courier"/>
                <a:cs typeface="Courier"/>
              </a:rPr>
              <a:t>sa_family</a:t>
            </a:r>
            <a:r>
              <a:rPr lang="en-US" sz="2000" b="0" dirty="0" smtClean="0">
                <a:latin typeface="Courier"/>
                <a:cs typeface="Courier"/>
              </a:rPr>
              <a:t>;   /* address family */</a:t>
            </a:r>
          </a:p>
          <a:p>
            <a:pPr marL="682625">
              <a:buNone/>
            </a:pPr>
            <a:r>
              <a:rPr lang="en-US" sz="2000" b="0" dirty="0" smtClean="0">
                <a:latin typeface="Courier"/>
                <a:cs typeface="Courier"/>
              </a:rPr>
              <a:t>  char     sa_data[14]; /* protocol-specific </a:t>
            </a:r>
            <a:r>
              <a:rPr lang="en-US" sz="2000" b="0" dirty="0" err="1" smtClean="0">
                <a:latin typeface="Courier"/>
                <a:cs typeface="Courier"/>
              </a:rPr>
              <a:t>addr</a:t>
            </a:r>
            <a:r>
              <a:rPr lang="en-US" sz="2000" b="0" dirty="0" smtClean="0">
                <a:latin typeface="Courier"/>
                <a:cs typeface="Courier"/>
              </a:rPr>
              <a:t> */</a:t>
            </a:r>
          </a:p>
          <a:p>
            <a:pPr marL="682625">
              <a:buNone/>
            </a:pPr>
            <a:r>
              <a:rPr lang="en-US" sz="2000" b="0" dirty="0" smtClean="0">
                <a:latin typeface="Courier"/>
                <a:cs typeface="Courier"/>
              </a:rPr>
              <a:t>};</a:t>
            </a:r>
          </a:p>
          <a:p>
            <a:r>
              <a:rPr lang="en-US" sz="2811" i="1" dirty="0" smtClean="0"/>
              <a:t>E.g.</a:t>
            </a:r>
            <a:r>
              <a:rPr lang="en-US" sz="2000" b="0" dirty="0" smtClean="0"/>
              <a:t>     </a:t>
            </a:r>
            <a:r>
              <a:rPr lang="en-US" sz="2000" b="0" dirty="0" err="1" smtClean="0">
                <a:latin typeface="Courier"/>
                <a:cs typeface="Courier"/>
              </a:rPr>
              <a:t>int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connect(int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s</a:t>
            </a:r>
            <a:r>
              <a:rPr lang="en-US" sz="2000" b="0" dirty="0" smtClean="0">
                <a:latin typeface="Courier"/>
                <a:cs typeface="Courier"/>
              </a:rPr>
              <a:t>, </a:t>
            </a:r>
            <a:r>
              <a:rPr lang="en-US" sz="2000" b="0" dirty="0" err="1" smtClean="0">
                <a:latin typeface="Courier"/>
                <a:cs typeface="Courier"/>
              </a:rPr>
              <a:t>struct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sockaddr</a:t>
            </a:r>
            <a:r>
              <a:rPr lang="en-US" sz="2000" b="0" dirty="0" smtClean="0">
                <a:latin typeface="Courier"/>
                <a:cs typeface="Courier"/>
              </a:rPr>
              <a:t>* </a:t>
            </a:r>
            <a:r>
              <a:rPr lang="en-US" sz="2000" b="0" dirty="0" err="1" smtClean="0">
                <a:latin typeface="Courier"/>
                <a:cs typeface="Courier"/>
              </a:rPr>
              <a:t>srv</a:t>
            </a:r>
            <a:r>
              <a:rPr lang="en-US" sz="2000" b="0" dirty="0" smtClean="0">
                <a:latin typeface="Courier"/>
                <a:cs typeface="Courier"/>
              </a:rPr>
              <a:t>, </a:t>
            </a:r>
          </a:p>
          <a:p>
            <a:pPr>
              <a:buNone/>
            </a:pPr>
            <a:r>
              <a:rPr lang="en-US" sz="2000" b="0" dirty="0" smtClean="0">
                <a:latin typeface="Courier"/>
                <a:cs typeface="Courier"/>
              </a:rPr>
              <a:t>                         </a:t>
            </a:r>
            <a:r>
              <a:rPr lang="en-US" sz="2000" b="0" dirty="0" err="1" smtClean="0">
                <a:latin typeface="Courier"/>
                <a:cs typeface="Courier"/>
              </a:rPr>
              <a:t>socklen_t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addrlen</a:t>
            </a:r>
            <a:r>
              <a:rPr lang="en-US" sz="2000" b="0" dirty="0" smtClean="0">
                <a:latin typeface="Courier"/>
                <a:cs typeface="Courier"/>
              </a:rPr>
              <a:t>);</a:t>
            </a:r>
          </a:p>
          <a:p>
            <a:r>
              <a:rPr lang="en-US" dirty="0" smtClean="0"/>
              <a:t>Cast </a:t>
            </a:r>
            <a:r>
              <a:rPr lang="en-US" sz="2400" b="0" dirty="0" err="1" smtClean="0">
                <a:latin typeface="Courier"/>
                <a:cs typeface="Courier"/>
              </a:rPr>
              <a:t>sockaddr</a:t>
            </a:r>
            <a:r>
              <a:rPr lang="en-US" sz="2400" dirty="0" smtClean="0"/>
              <a:t> </a:t>
            </a:r>
            <a:r>
              <a:rPr lang="en-US" sz="2400" b="0" dirty="0" smtClean="0">
                <a:latin typeface="Courier"/>
                <a:cs typeface="Courier"/>
              </a:rPr>
              <a:t>*</a:t>
            </a:r>
            <a:r>
              <a:rPr lang="en-US" dirty="0" smtClean="0"/>
              <a:t> from protocol-specific </a:t>
            </a:r>
            <a:r>
              <a:rPr lang="en-US" dirty="0" err="1" smtClean="0"/>
              <a:t>struct</a:t>
            </a:r>
            <a:r>
              <a:rPr lang="en-US" dirty="0" smtClean="0"/>
              <a:t>, </a:t>
            </a:r>
            <a:r>
              <a:rPr lang="en-US" i="1" dirty="0" smtClean="0"/>
              <a:t>e.g.,</a:t>
            </a:r>
            <a:endParaRPr lang="en-US" dirty="0" smtClean="0"/>
          </a:p>
          <a:p>
            <a:pPr marL="682625">
              <a:buNone/>
            </a:pPr>
            <a:r>
              <a:rPr lang="en-US" sz="2000" b="0" dirty="0" err="1" smtClean="0">
                <a:latin typeface="Courier"/>
                <a:cs typeface="Courier"/>
              </a:rPr>
              <a:t>struct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sockaddr_in</a:t>
            </a:r>
            <a:r>
              <a:rPr lang="en-US" sz="2000" b="0" dirty="0" smtClean="0">
                <a:latin typeface="Courier"/>
                <a:cs typeface="Courier"/>
              </a:rPr>
              <a:t> { </a:t>
            </a:r>
          </a:p>
          <a:p>
            <a:pPr marL="682625">
              <a:buNone/>
            </a:pPr>
            <a:r>
              <a:rPr lang="en-US" sz="2000" b="0" dirty="0" smtClean="0">
                <a:latin typeface="Courier"/>
                <a:cs typeface="Courier"/>
              </a:rPr>
              <a:t>	short   </a:t>
            </a:r>
            <a:r>
              <a:rPr lang="en-US" sz="2000" b="0" dirty="0" err="1" smtClean="0">
                <a:latin typeface="Courier"/>
                <a:cs typeface="Courier"/>
              </a:rPr>
              <a:t>sin_family</a:t>
            </a:r>
            <a:r>
              <a:rPr lang="en-US" sz="2000" b="0" dirty="0" smtClean="0">
                <a:latin typeface="Courier"/>
                <a:cs typeface="Courier"/>
              </a:rPr>
              <a:t>;       /* = AF_INET */ </a:t>
            </a:r>
          </a:p>
          <a:p>
            <a:pPr marL="682625">
              <a:buNone/>
            </a:pPr>
            <a:r>
              <a:rPr lang="en-US" sz="2000" b="0" dirty="0" smtClean="0">
                <a:latin typeface="Courier"/>
                <a:cs typeface="Courier"/>
              </a:rPr>
              <a:t>	</a:t>
            </a:r>
            <a:r>
              <a:rPr lang="en-US" sz="2000" b="0" dirty="0" err="1" smtClean="0">
                <a:latin typeface="Courier"/>
                <a:cs typeface="Courier"/>
              </a:rPr>
              <a:t>u_short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sin_port</a:t>
            </a:r>
            <a:r>
              <a:rPr lang="en-US" sz="2000" b="0" dirty="0" smtClean="0">
                <a:latin typeface="Courier"/>
                <a:cs typeface="Courier"/>
              </a:rPr>
              <a:t>;         /* = </a:t>
            </a:r>
            <a:r>
              <a:rPr lang="en-US" sz="2000" b="0" dirty="0" err="1" smtClean="0">
                <a:latin typeface="Courier"/>
                <a:cs typeface="Courier"/>
              </a:rPr>
              <a:t>htons</a:t>
            </a:r>
            <a:r>
              <a:rPr lang="en-US" sz="2000" b="0" dirty="0" smtClean="0">
                <a:latin typeface="Courier"/>
                <a:cs typeface="Courier"/>
              </a:rPr>
              <a:t> (PORT) */ </a:t>
            </a:r>
          </a:p>
          <a:p>
            <a:pPr marL="682625">
              <a:buNone/>
            </a:pPr>
            <a:r>
              <a:rPr lang="en-US" sz="2000" b="0" dirty="0" smtClean="0">
                <a:latin typeface="Courier"/>
                <a:cs typeface="Courier"/>
              </a:rPr>
              <a:t>	</a:t>
            </a:r>
            <a:r>
              <a:rPr lang="en-US" sz="2000" b="0" dirty="0" err="1" smtClean="0">
                <a:latin typeface="Courier"/>
                <a:cs typeface="Courier"/>
              </a:rPr>
              <a:t>struct</a:t>
            </a:r>
            <a:r>
              <a:rPr lang="en-US" sz="2000" b="0" dirty="0" smtClean="0">
                <a:latin typeface="Courier"/>
                <a:cs typeface="Courier"/>
              </a:rPr>
              <a:t>  </a:t>
            </a:r>
            <a:r>
              <a:rPr lang="en-US" sz="2000" b="0" dirty="0" err="1" smtClean="0">
                <a:latin typeface="Courier"/>
                <a:cs typeface="Courier"/>
              </a:rPr>
              <a:t>in_addr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sin_addr</a:t>
            </a:r>
            <a:r>
              <a:rPr lang="en-US" sz="2000" b="0" dirty="0" smtClean="0">
                <a:latin typeface="Courier"/>
                <a:cs typeface="Courier"/>
              </a:rPr>
              <a:t>; /*32-bit IPv4 </a:t>
            </a:r>
            <a:r>
              <a:rPr lang="en-US" sz="2000" b="0" dirty="0" err="1" smtClean="0">
                <a:latin typeface="Courier"/>
                <a:cs typeface="Courier"/>
              </a:rPr>
              <a:t>addr</a:t>
            </a:r>
            <a:r>
              <a:rPr lang="en-US" sz="2000" b="0" dirty="0" smtClean="0">
                <a:latin typeface="Courier"/>
                <a:cs typeface="Courier"/>
              </a:rPr>
              <a:t> */</a:t>
            </a:r>
          </a:p>
          <a:p>
            <a:pPr marL="682625">
              <a:buNone/>
            </a:pPr>
            <a:r>
              <a:rPr lang="en-US" sz="2000" b="0" dirty="0" smtClean="0">
                <a:latin typeface="Courier"/>
                <a:cs typeface="Courier"/>
              </a:rPr>
              <a:t>	chars	 in_zero[8];</a:t>
            </a:r>
          </a:p>
          <a:p>
            <a:pPr marL="682625">
              <a:buNone/>
            </a:pPr>
            <a:r>
              <a:rPr lang="en-US" sz="2000" b="0" dirty="0" smtClean="0">
                <a:latin typeface="Courier"/>
                <a:cs typeface="Courier"/>
              </a:rPr>
              <a:t>};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Address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5421343"/>
          </a:xfrm>
        </p:spPr>
        <p:txBody>
          <a:bodyPr/>
          <a:lstStyle/>
          <a:p>
            <a:r>
              <a:rPr lang="en-US" dirty="0" smtClean="0"/>
              <a:t>All values in network byte order (Big </a:t>
            </a:r>
            <a:r>
              <a:rPr lang="en-US" dirty="0" err="1" smtClean="0"/>
              <a:t>Endian</a:t>
            </a:r>
            <a:r>
              <a:rPr lang="en-US" dirty="0" smtClean="0"/>
              <a:t>)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htonl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, </a:t>
            </a:r>
            <a:r>
              <a:rPr lang="en-US" sz="2000" dirty="0" err="1" smtClean="0">
                <a:latin typeface="Courier"/>
                <a:cs typeface="Courier"/>
              </a:rPr>
              <a:t>htons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: host to network, 32 and 16 bits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ntohl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, </a:t>
            </a:r>
            <a:r>
              <a:rPr lang="en-US" sz="2000" dirty="0" err="1" smtClean="0">
                <a:latin typeface="Courier"/>
                <a:cs typeface="Courier"/>
              </a:rPr>
              <a:t>ntohs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: network to host, 32 and 16 bits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Remember to always convert!</a:t>
            </a:r>
          </a:p>
          <a:p>
            <a:r>
              <a:rPr lang="en-US" dirty="0" smtClean="0"/>
              <a:t>All address types begin with family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sa_family</a:t>
            </a:r>
            <a:r>
              <a:rPr lang="en-US" dirty="0" smtClean="0"/>
              <a:t> in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dirty="0" smtClean="0"/>
              <a:t> tells you actual type</a:t>
            </a:r>
          </a:p>
          <a:p>
            <a:r>
              <a:rPr lang="en-US" dirty="0" smtClean="0"/>
              <a:t>Not all addresses are the same size</a:t>
            </a:r>
          </a:p>
          <a:p>
            <a:pPr lvl="1"/>
            <a:r>
              <a:rPr lang="en-US" dirty="0" smtClean="0"/>
              <a:t>e.g.,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sockaddr_in6</a:t>
            </a:r>
            <a:r>
              <a:rPr lang="en-US" dirty="0" smtClean="0"/>
              <a:t> is typically 28 bytes, yet generic 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dirty="0" smtClean="0"/>
              <a:t> is only 16 bytes</a:t>
            </a:r>
          </a:p>
          <a:p>
            <a:pPr lvl="1"/>
            <a:r>
              <a:rPr lang="en-US" dirty="0" smtClean="0"/>
              <a:t>So most calls require passing around socket length</a:t>
            </a:r>
          </a:p>
          <a:p>
            <a:pPr lvl="1"/>
            <a:r>
              <a:rPr lang="en-US" dirty="0" smtClean="0"/>
              <a:t>New </a:t>
            </a:r>
            <a:r>
              <a:rPr lang="en-US" sz="2000" dirty="0" err="1" smtClean="0">
                <a:latin typeface="Courier"/>
                <a:cs typeface="Courier"/>
              </a:rPr>
              <a:t>sockaddr_storage</a:t>
            </a:r>
            <a:r>
              <a:rPr lang="en-US" dirty="0" smtClean="0"/>
              <a:t> is big enough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</a:t>
            </a:r>
            <a:r>
              <a:rPr lang="en-US" baseline="0" dirty="0" smtClean="0"/>
              <a:t> Skeleton (IPv4)</a:t>
            </a:r>
            <a:endParaRPr lang="en-US" dirty="0"/>
          </a:p>
        </p:txBody>
      </p:sp>
      <p:pic>
        <p:nvPicPr>
          <p:cNvPr id="4" name="Content Placeholder 3" descr="cl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3904" r="-23904"/>
          <a:stretch>
            <a:fillRect/>
          </a:stretch>
        </p:blipFill>
        <p:spPr>
          <a:xfrm>
            <a:off x="0" y="1122446"/>
            <a:ext cx="9584228" cy="5057886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Skeleton (IPv4)</a:t>
            </a:r>
            <a:endParaRPr lang="en-US" dirty="0"/>
          </a:p>
        </p:txBody>
      </p:sp>
      <p:pic>
        <p:nvPicPr>
          <p:cNvPr id="4" name="Content Placeholder 3" descr="srv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3438" r="-23438"/>
          <a:stretch>
            <a:fillRect/>
          </a:stretch>
        </p:blipFill>
        <p:spPr>
          <a:xfrm>
            <a:off x="-304969" y="1129764"/>
            <a:ext cx="10590314" cy="5588826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769" y="224156"/>
            <a:ext cx="852446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Looking up a socket address</a:t>
            </a:r>
            <a:r>
              <a:rPr lang="en-US" baseline="0" dirty="0" smtClean="0"/>
              <a:t> with </a:t>
            </a:r>
            <a:r>
              <a:rPr lang="en-US" sz="3111" b="0" baseline="0" dirty="0" err="1" smtClean="0">
                <a:latin typeface="Courier"/>
                <a:cs typeface="Courier"/>
              </a:rPr>
              <a:t>getaddrinfo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769" y="1316616"/>
            <a:ext cx="8524462" cy="503410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b="0" dirty="0" err="1" smtClean="0">
                <a:latin typeface="Courier"/>
                <a:cs typeface="Courier"/>
              </a:rPr>
              <a:t>struct</a:t>
            </a:r>
            <a:r>
              <a:rPr lang="en-US" sz="1800" b="0" dirty="0" smtClean="0">
                <a:latin typeface="Courier"/>
                <a:cs typeface="Courier"/>
              </a:rPr>
              <a:t> </a:t>
            </a:r>
            <a:r>
              <a:rPr lang="en-US" sz="1800" b="0" dirty="0" err="1" smtClean="0">
                <a:latin typeface="Courier"/>
                <a:cs typeface="Courier"/>
              </a:rPr>
              <a:t>addrinfo</a:t>
            </a:r>
            <a:r>
              <a:rPr lang="en-US" sz="1800" b="0" dirty="0" smtClean="0">
                <a:latin typeface="Courier"/>
                <a:cs typeface="Courier"/>
              </a:rPr>
              <a:t> hints, *</a:t>
            </a:r>
            <a:r>
              <a:rPr lang="en-US" sz="1800" b="0" dirty="0" err="1" smtClean="0">
                <a:latin typeface="Courier"/>
                <a:cs typeface="Courier"/>
              </a:rPr>
              <a:t>ai</a:t>
            </a:r>
            <a:r>
              <a:rPr lang="en-US" sz="1800" b="0" dirty="0" smtClean="0">
                <a:latin typeface="Courier"/>
                <a:cs typeface="Courier"/>
              </a:rPr>
              <a:t>;</a:t>
            </a:r>
          </a:p>
          <a:p>
            <a:pPr>
              <a:buNone/>
            </a:pPr>
            <a:r>
              <a:rPr lang="en-US" sz="1800" b="0" dirty="0" err="1" smtClean="0">
                <a:latin typeface="Courier"/>
                <a:cs typeface="Courier"/>
              </a:rPr>
              <a:t>int</a:t>
            </a:r>
            <a:r>
              <a:rPr lang="en-US" sz="1800" b="0" dirty="0" smtClean="0">
                <a:latin typeface="Courier"/>
                <a:cs typeface="Courier"/>
              </a:rPr>
              <a:t> err;</a:t>
            </a:r>
          </a:p>
          <a:p>
            <a:pPr>
              <a:buNone/>
            </a:pPr>
            <a:r>
              <a:rPr lang="en-US" sz="1800" b="0" dirty="0" err="1" smtClean="0">
                <a:latin typeface="Courier"/>
                <a:cs typeface="Courier"/>
              </a:rPr>
              <a:t>memset</a:t>
            </a:r>
            <a:r>
              <a:rPr lang="en-US" sz="1800" b="0" dirty="0" smtClean="0">
                <a:latin typeface="Courier"/>
                <a:cs typeface="Courier"/>
              </a:rPr>
              <a:t> (&amp;hints, 0, </a:t>
            </a:r>
            <a:r>
              <a:rPr lang="en-US" sz="1800" b="0" dirty="0" err="1" smtClean="0">
                <a:latin typeface="Courier"/>
                <a:cs typeface="Courier"/>
              </a:rPr>
              <a:t>sizeof</a:t>
            </a:r>
            <a:r>
              <a:rPr lang="en-US" sz="1800" b="0" dirty="0" smtClean="0">
                <a:latin typeface="Courier"/>
                <a:cs typeface="Courier"/>
              </a:rPr>
              <a:t> (hints)); </a:t>
            </a:r>
          </a:p>
          <a:p>
            <a:pPr>
              <a:buNone/>
            </a:pPr>
            <a:r>
              <a:rPr lang="en-US" sz="1800" b="0" dirty="0" err="1" smtClean="0">
                <a:latin typeface="Courier"/>
                <a:cs typeface="Courier"/>
              </a:rPr>
              <a:t>hints.ai_family</a:t>
            </a:r>
            <a:r>
              <a:rPr lang="en-US" sz="1800" b="0" dirty="0" smtClean="0">
                <a:latin typeface="Courier"/>
                <a:cs typeface="Courier"/>
              </a:rPr>
              <a:t> = AF_UNSPEC;    /* or AF_INET or AF_INET6 */</a:t>
            </a:r>
          </a:p>
          <a:p>
            <a:pPr>
              <a:buNone/>
            </a:pPr>
            <a:r>
              <a:rPr lang="en-US" sz="1800" b="0" dirty="0" err="1" smtClean="0">
                <a:latin typeface="Courier"/>
                <a:cs typeface="Courier"/>
              </a:rPr>
              <a:t>hints.ai_socktype</a:t>
            </a:r>
            <a:r>
              <a:rPr lang="en-US" sz="1800" b="0" dirty="0" smtClean="0">
                <a:latin typeface="Courier"/>
                <a:cs typeface="Courier"/>
              </a:rPr>
              <a:t> = SOCK_STREAM;/* or SOCK_DGRAM for UDP */</a:t>
            </a:r>
          </a:p>
          <a:p>
            <a:pPr>
              <a:buNone/>
            </a:pPr>
            <a:endParaRPr lang="en-US" sz="1800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sz="1800" b="0" dirty="0" smtClean="0">
                <a:latin typeface="Courier"/>
                <a:cs typeface="Courier"/>
              </a:rPr>
              <a:t>err = </a:t>
            </a:r>
            <a:r>
              <a:rPr lang="en-US" sz="1800" dirty="0" err="1" smtClean="0">
                <a:latin typeface="Courier"/>
                <a:cs typeface="Courier"/>
              </a:rPr>
              <a:t>getaddrinfo</a:t>
            </a:r>
            <a:r>
              <a:rPr lang="en-US" sz="1800" b="0" dirty="0" smtClean="0">
                <a:latin typeface="Courier"/>
                <a:cs typeface="Courier"/>
              </a:rPr>
              <a:t> ("</a:t>
            </a:r>
            <a:r>
              <a:rPr lang="en-US" sz="1800" b="0" dirty="0" err="1" smtClean="0">
                <a:latin typeface="Courier"/>
                <a:cs typeface="Courier"/>
              </a:rPr>
              <a:t>www.brown.edu</a:t>
            </a:r>
            <a:r>
              <a:rPr lang="en-US" sz="1800" b="0" dirty="0" smtClean="0">
                <a:latin typeface="Courier"/>
                <a:cs typeface="Courier"/>
              </a:rPr>
              <a:t>", "http", &amp;hints, &amp;</a:t>
            </a:r>
            <a:r>
              <a:rPr lang="en-US" sz="1800" b="0" dirty="0" err="1" smtClean="0">
                <a:latin typeface="Courier"/>
                <a:cs typeface="Courier"/>
              </a:rPr>
              <a:t>ai</a:t>
            </a:r>
            <a:r>
              <a:rPr lang="en-US" sz="1800" b="0" dirty="0" smtClean="0">
                <a:latin typeface="Courier"/>
                <a:cs typeface="Courier"/>
              </a:rPr>
              <a:t>);</a:t>
            </a:r>
          </a:p>
          <a:p>
            <a:pPr>
              <a:buNone/>
            </a:pPr>
            <a:r>
              <a:rPr lang="en-US" sz="1800" b="0" dirty="0" smtClean="0">
                <a:latin typeface="Courier"/>
                <a:cs typeface="Courier"/>
              </a:rPr>
              <a:t>if (err)</a:t>
            </a:r>
          </a:p>
          <a:p>
            <a:pPr>
              <a:buNone/>
            </a:pPr>
            <a:r>
              <a:rPr lang="en-US" sz="1800" b="0" dirty="0" smtClean="0">
                <a:latin typeface="Courier"/>
                <a:cs typeface="Courier"/>
              </a:rPr>
              <a:t>   </a:t>
            </a:r>
            <a:r>
              <a:rPr lang="en-US" sz="1800" b="0" dirty="0" err="1" smtClean="0">
                <a:latin typeface="Courier"/>
                <a:cs typeface="Courier"/>
              </a:rPr>
              <a:t>fprintf</a:t>
            </a:r>
            <a:r>
              <a:rPr lang="en-US" sz="1800" b="0" dirty="0" smtClean="0">
                <a:latin typeface="Courier"/>
                <a:cs typeface="Courier"/>
              </a:rPr>
              <a:t> (</a:t>
            </a:r>
            <a:r>
              <a:rPr lang="en-US" sz="1800" b="0" dirty="0" err="1" smtClean="0">
                <a:latin typeface="Courier"/>
                <a:cs typeface="Courier"/>
              </a:rPr>
              <a:t>stderr</a:t>
            </a:r>
            <a:r>
              <a:rPr lang="en-US" sz="1800" b="0" dirty="0" smtClean="0">
                <a:latin typeface="Courier"/>
                <a:cs typeface="Courier"/>
              </a:rPr>
              <a:t>, "%</a:t>
            </a:r>
            <a:r>
              <a:rPr lang="en-US" sz="1800" b="0" dirty="0" err="1" smtClean="0">
                <a:latin typeface="Courier"/>
                <a:cs typeface="Courier"/>
              </a:rPr>
              <a:t>s\n</a:t>
            </a:r>
            <a:r>
              <a:rPr lang="en-US" sz="1800" b="0" dirty="0" smtClean="0">
                <a:latin typeface="Courier"/>
                <a:cs typeface="Courier"/>
              </a:rPr>
              <a:t>", </a:t>
            </a:r>
            <a:r>
              <a:rPr lang="en-US" sz="1800" b="0" dirty="0" err="1" smtClean="0">
                <a:latin typeface="Courier"/>
                <a:cs typeface="Courier"/>
              </a:rPr>
              <a:t>gia_strerror</a:t>
            </a:r>
            <a:r>
              <a:rPr lang="en-US" sz="1800" b="0" dirty="0" smtClean="0">
                <a:latin typeface="Courier"/>
                <a:cs typeface="Courier"/>
              </a:rPr>
              <a:t> (err)); </a:t>
            </a:r>
          </a:p>
          <a:p>
            <a:pPr>
              <a:buNone/>
            </a:pPr>
            <a:r>
              <a:rPr lang="en-US" sz="1800" b="0" dirty="0" smtClean="0">
                <a:latin typeface="Courier"/>
                <a:cs typeface="Courier"/>
              </a:rPr>
              <a:t>else {</a:t>
            </a:r>
          </a:p>
          <a:p>
            <a:pPr>
              <a:buNone/>
            </a:pPr>
            <a:r>
              <a:rPr lang="en-US" sz="1800" b="0" dirty="0" smtClean="0">
                <a:latin typeface="Courier"/>
                <a:cs typeface="Courier"/>
              </a:rPr>
              <a:t>   /* </a:t>
            </a:r>
            <a:r>
              <a:rPr lang="en-US" sz="1800" b="0" dirty="0" err="1" smtClean="0">
                <a:latin typeface="Courier"/>
                <a:cs typeface="Courier"/>
              </a:rPr>
              <a:t>ai</a:t>
            </a:r>
            <a:r>
              <a:rPr lang="en-US" sz="1800" b="0" dirty="0" smtClean="0">
                <a:latin typeface="Courier"/>
                <a:cs typeface="Courier"/>
              </a:rPr>
              <a:t>-&gt;</a:t>
            </a:r>
            <a:r>
              <a:rPr lang="en-US" sz="1800" b="0" dirty="0" err="1" smtClean="0">
                <a:latin typeface="Courier"/>
                <a:cs typeface="Courier"/>
              </a:rPr>
              <a:t>ai_family</a:t>
            </a:r>
            <a:r>
              <a:rPr lang="en-US" sz="1800" b="0" dirty="0" smtClean="0">
                <a:latin typeface="Courier"/>
                <a:cs typeface="Courier"/>
              </a:rPr>
              <a:t> = address type (AF_INET or AF_INET6) */</a:t>
            </a:r>
          </a:p>
          <a:p>
            <a:pPr>
              <a:buNone/>
            </a:pPr>
            <a:r>
              <a:rPr lang="en-US" sz="1800" b="0" dirty="0" smtClean="0">
                <a:latin typeface="Courier"/>
                <a:cs typeface="Courier"/>
              </a:rPr>
              <a:t>   /* </a:t>
            </a:r>
            <a:r>
              <a:rPr lang="en-US" sz="1800" b="0" dirty="0" err="1" smtClean="0">
                <a:latin typeface="Courier"/>
                <a:cs typeface="Courier"/>
              </a:rPr>
              <a:t>ai</a:t>
            </a:r>
            <a:r>
              <a:rPr lang="en-US" sz="1800" b="0" dirty="0" smtClean="0">
                <a:latin typeface="Courier"/>
                <a:cs typeface="Courier"/>
              </a:rPr>
              <a:t>-&gt;</a:t>
            </a:r>
            <a:r>
              <a:rPr lang="en-US" sz="1800" b="0" dirty="0" err="1" smtClean="0">
                <a:latin typeface="Courier"/>
                <a:cs typeface="Courier"/>
              </a:rPr>
              <a:t>ai_addr</a:t>
            </a:r>
            <a:r>
              <a:rPr lang="en-US" sz="1800" b="0" dirty="0" smtClean="0">
                <a:latin typeface="Courier"/>
                <a:cs typeface="Courier"/>
              </a:rPr>
              <a:t> = actual address cast to (</a:t>
            </a:r>
            <a:r>
              <a:rPr lang="en-US" sz="1800" b="0" dirty="0" err="1" smtClean="0">
                <a:latin typeface="Courier"/>
                <a:cs typeface="Courier"/>
              </a:rPr>
              <a:t>sockaddr</a:t>
            </a:r>
            <a:r>
              <a:rPr lang="en-US" sz="1800" b="0" dirty="0" smtClean="0">
                <a:latin typeface="Courier"/>
                <a:cs typeface="Courier"/>
              </a:rPr>
              <a:t> *) */ </a:t>
            </a:r>
          </a:p>
          <a:p>
            <a:pPr>
              <a:buNone/>
            </a:pPr>
            <a:r>
              <a:rPr lang="en-US" sz="1800" b="0" dirty="0" smtClean="0">
                <a:latin typeface="Courier"/>
                <a:cs typeface="Courier"/>
              </a:rPr>
              <a:t>   /* </a:t>
            </a:r>
            <a:r>
              <a:rPr lang="en-US" sz="1800" b="0" dirty="0" err="1" smtClean="0">
                <a:latin typeface="Courier"/>
                <a:cs typeface="Courier"/>
              </a:rPr>
              <a:t>ai</a:t>
            </a:r>
            <a:r>
              <a:rPr lang="en-US" sz="1800" b="0" dirty="0" smtClean="0">
                <a:latin typeface="Courier"/>
                <a:cs typeface="Courier"/>
              </a:rPr>
              <a:t>-&gt;</a:t>
            </a:r>
            <a:r>
              <a:rPr lang="en-US" sz="1800" b="0" dirty="0" err="1" smtClean="0">
                <a:latin typeface="Courier"/>
                <a:cs typeface="Courier"/>
              </a:rPr>
              <a:t>ai_addrlen</a:t>
            </a:r>
            <a:r>
              <a:rPr lang="en-US" sz="1800" b="0" dirty="0" smtClean="0">
                <a:latin typeface="Courier"/>
                <a:cs typeface="Courier"/>
              </a:rPr>
              <a:t> = length of actual address */ </a:t>
            </a:r>
          </a:p>
          <a:p>
            <a:pPr>
              <a:buNone/>
            </a:pPr>
            <a:r>
              <a:rPr lang="en-US" sz="1800" b="0" dirty="0" smtClean="0">
                <a:latin typeface="Courier"/>
                <a:cs typeface="Courier"/>
              </a:rPr>
              <a:t>   </a:t>
            </a:r>
            <a:r>
              <a:rPr lang="en-US" sz="1800" dirty="0" err="1" smtClean="0">
                <a:latin typeface="Courier"/>
                <a:cs typeface="Courier"/>
              </a:rPr>
              <a:t>freeaddrinfo</a:t>
            </a:r>
            <a:r>
              <a:rPr lang="en-US" sz="1800" b="0" dirty="0" smtClean="0">
                <a:latin typeface="Courier"/>
                <a:cs typeface="Courier"/>
              </a:rPr>
              <a:t> (</a:t>
            </a:r>
            <a:r>
              <a:rPr lang="en-US" sz="1800" b="0" dirty="0" err="1" smtClean="0">
                <a:latin typeface="Courier"/>
                <a:cs typeface="Courier"/>
              </a:rPr>
              <a:t>ai</a:t>
            </a:r>
            <a:r>
              <a:rPr lang="en-US" sz="1800" b="0" dirty="0" smtClean="0">
                <a:latin typeface="Courier"/>
                <a:cs typeface="Courier"/>
              </a:rPr>
              <a:t>); /* must free when done! */</a:t>
            </a:r>
          </a:p>
          <a:p>
            <a:pPr>
              <a:buNone/>
            </a:pPr>
            <a:r>
              <a:rPr lang="en-US" sz="1800" b="0" dirty="0" smtClean="0">
                <a:latin typeface="Courier"/>
                <a:cs typeface="Courier"/>
              </a:rPr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getaddrinfo</a:t>
            </a:r>
            <a:r>
              <a:rPr lang="en-US" dirty="0" smtClean="0"/>
              <a:t>() [RFC3493]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51666"/>
            <a:ext cx="7569200" cy="4580833"/>
          </a:xfrm>
        </p:spPr>
        <p:txBody>
          <a:bodyPr>
            <a:normAutofit/>
          </a:bodyPr>
          <a:lstStyle/>
          <a:p>
            <a:r>
              <a:rPr lang="en-US" dirty="0" smtClean="0"/>
              <a:t>Protocol-independent node name to address translation</a:t>
            </a:r>
          </a:p>
          <a:p>
            <a:pPr lvl="1"/>
            <a:r>
              <a:rPr lang="en-US" dirty="0" smtClean="0"/>
              <a:t>Can specify port as a service name or number</a:t>
            </a:r>
          </a:p>
          <a:p>
            <a:pPr lvl="1"/>
            <a:r>
              <a:rPr lang="en-US" dirty="0" smtClean="0"/>
              <a:t>May return multiple addresses</a:t>
            </a:r>
          </a:p>
          <a:p>
            <a:pPr lvl="1"/>
            <a:r>
              <a:rPr lang="en-US" dirty="0" smtClean="0"/>
              <a:t>You must free the structure with </a:t>
            </a:r>
            <a:r>
              <a:rPr lang="en-US" dirty="0" err="1" smtClean="0"/>
              <a:t>freeaddrinfo</a:t>
            </a:r>
            <a:endParaRPr lang="en-US" dirty="0" smtClean="0"/>
          </a:p>
          <a:p>
            <a:r>
              <a:rPr lang="en-US" dirty="0" smtClean="0"/>
              <a:t>Other useful functions to know about</a:t>
            </a:r>
          </a:p>
          <a:p>
            <a:pPr lvl="1"/>
            <a:r>
              <a:rPr lang="en-US" dirty="0" err="1" smtClean="0"/>
              <a:t>getnameinfo</a:t>
            </a:r>
            <a:r>
              <a:rPr lang="en-US" dirty="0" smtClean="0"/>
              <a:t> – Lookup hostname based on address</a:t>
            </a:r>
          </a:p>
          <a:p>
            <a:pPr lvl="1"/>
            <a:r>
              <a:rPr lang="en-US" dirty="0" err="1" smtClean="0"/>
              <a:t>inet_ntop</a:t>
            </a:r>
            <a:r>
              <a:rPr lang="en-US" dirty="0" smtClean="0"/>
              <a:t> – Convert IPv4 or 6 address to printable</a:t>
            </a:r>
          </a:p>
          <a:p>
            <a:pPr lvl="1"/>
            <a:r>
              <a:rPr lang="en-US" dirty="0" err="1" smtClean="0"/>
              <a:t>Inet_pton</a:t>
            </a:r>
            <a:r>
              <a:rPr lang="en-US" dirty="0" smtClean="0"/>
              <a:t> – Convert string to IPv4 or 6 address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Fetch-Store</a:t>
            </a:r>
            <a:r>
              <a:rPr lang="en-US" baseline="0" dirty="0" smtClean="0"/>
              <a:t>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43424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Client sends command, gets response over TCP</a:t>
            </a:r>
          </a:p>
          <a:p>
            <a:r>
              <a:rPr lang="en-US" dirty="0" smtClean="0"/>
              <a:t>Fetch command (“fetch\</a:t>
            </a:r>
            <a:r>
              <a:rPr lang="en-US" dirty="0" err="1" smtClean="0"/>
              <a:t>n</a:t>
            </a:r>
            <a:r>
              <a:rPr lang="en-US" dirty="0" smtClean="0"/>
              <a:t>”):</a:t>
            </a:r>
          </a:p>
          <a:p>
            <a:pPr lvl="1"/>
            <a:r>
              <a:rPr lang="en-US" dirty="0" smtClean="0"/>
              <a:t>Response has contents of last stored file</a:t>
            </a:r>
          </a:p>
          <a:p>
            <a:r>
              <a:rPr lang="en-US" dirty="0" smtClean="0"/>
              <a:t>Store command (“store\</a:t>
            </a:r>
            <a:r>
              <a:rPr lang="en-US" dirty="0" err="1" smtClean="0"/>
              <a:t>n</a:t>
            </a:r>
            <a:r>
              <a:rPr lang="en-US" dirty="0" smtClean="0"/>
              <a:t>”):</a:t>
            </a:r>
          </a:p>
          <a:p>
            <a:pPr lvl="1"/>
            <a:r>
              <a:rPr lang="en-US" dirty="0" smtClean="0"/>
              <a:t>Server stores what it reads in file</a:t>
            </a:r>
          </a:p>
          <a:p>
            <a:pPr lvl="1"/>
            <a:r>
              <a:rPr lang="en-US" dirty="0" smtClean="0"/>
              <a:t>Returns OK or ERROR</a:t>
            </a:r>
          </a:p>
          <a:p>
            <a:r>
              <a:rPr lang="en-US" dirty="0" smtClean="0"/>
              <a:t>What if server or network goes down during store?</a:t>
            </a:r>
          </a:p>
          <a:p>
            <a:pPr lvl="1"/>
            <a:r>
              <a:rPr lang="en-US" dirty="0" smtClean="0"/>
              <a:t>Don’t say “OK” until data is safely on disk</a:t>
            </a:r>
          </a:p>
          <a:p>
            <a:r>
              <a:rPr lang="en-US" dirty="0" smtClean="0"/>
              <a:t>See </a:t>
            </a:r>
            <a:r>
              <a:rPr lang="en-US" sz="2595" b="0" dirty="0" err="1" smtClean="0">
                <a:latin typeface="Courier"/>
                <a:cs typeface="Courier"/>
              </a:rPr>
              <a:t>fetch_store.c</a:t>
            </a:r>
            <a:endParaRPr lang="en-US" sz="2595" b="0" dirty="0" smtClean="0">
              <a:latin typeface="Courier"/>
              <a:cs typeface="Courier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EOF in</a:t>
            </a:r>
            <a:r>
              <a:rPr lang="en-US" baseline="0" dirty="0" smtClean="0"/>
              <a:t> more detail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7501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What happens at end of store?</a:t>
            </a:r>
          </a:p>
          <a:p>
            <a:pPr lvl="1"/>
            <a:r>
              <a:rPr lang="en-US" dirty="0" smtClean="0"/>
              <a:t>Server receives EOF, renames file, responds OK</a:t>
            </a:r>
          </a:p>
          <a:p>
            <a:pPr lvl="1"/>
            <a:r>
              <a:rPr lang="en-US" dirty="0" smtClean="0"/>
              <a:t>Client reads OK, </a:t>
            </a:r>
            <a:r>
              <a:rPr lang="en-US" i="1" dirty="0" smtClean="0"/>
              <a:t>after</a:t>
            </a:r>
            <a:r>
              <a:rPr lang="en-US" dirty="0" smtClean="0"/>
              <a:t> sending EOF: didn’t close </a:t>
            </a:r>
            <a:r>
              <a:rPr lang="en-US" dirty="0" err="1" smtClean="0"/>
              <a:t>fd</a:t>
            </a:r>
            <a:endParaRPr lang="en-US" dirty="0" smtClean="0"/>
          </a:p>
          <a:p>
            <a:r>
              <a:rPr lang="en-US" sz="2400" b="0" dirty="0" err="1" smtClean="0">
                <a:latin typeface="Courier"/>
                <a:cs typeface="Courier"/>
              </a:rPr>
              <a:t>int</a:t>
            </a:r>
            <a:r>
              <a:rPr lang="en-US" sz="2400" b="0" dirty="0" smtClean="0">
                <a:latin typeface="Courier"/>
                <a:cs typeface="Courier"/>
              </a:rPr>
              <a:t> </a:t>
            </a:r>
            <a:r>
              <a:rPr lang="en-US" sz="2400" b="0" dirty="0" err="1" smtClean="0">
                <a:latin typeface="Courier"/>
                <a:cs typeface="Courier"/>
              </a:rPr>
              <a:t>shutdown(int</a:t>
            </a:r>
            <a:r>
              <a:rPr lang="en-US" sz="2400" b="0" dirty="0" smtClean="0">
                <a:latin typeface="Courier"/>
                <a:cs typeface="Courier"/>
              </a:rPr>
              <a:t> </a:t>
            </a:r>
            <a:r>
              <a:rPr lang="en-US" sz="2400" b="0" dirty="0" err="1" smtClean="0">
                <a:latin typeface="Courier"/>
                <a:cs typeface="Courier"/>
              </a:rPr>
              <a:t>fd</a:t>
            </a:r>
            <a:r>
              <a:rPr lang="en-US" sz="2400" b="0" dirty="0" smtClean="0">
                <a:latin typeface="Courier"/>
                <a:cs typeface="Courier"/>
              </a:rPr>
              <a:t>, </a:t>
            </a:r>
            <a:r>
              <a:rPr lang="en-US" sz="2400" b="0" dirty="0" err="1" smtClean="0">
                <a:latin typeface="Courier"/>
                <a:cs typeface="Courier"/>
              </a:rPr>
              <a:t>int</a:t>
            </a:r>
            <a:r>
              <a:rPr lang="en-US" sz="2400" b="0" dirty="0" smtClean="0">
                <a:latin typeface="Courier"/>
                <a:cs typeface="Courier"/>
              </a:rPr>
              <a:t> how);</a:t>
            </a:r>
          </a:p>
          <a:p>
            <a:pPr lvl="1"/>
            <a:r>
              <a:rPr lang="en-US" dirty="0" smtClean="0"/>
              <a:t>Shuts down a socket w/o closing file descriptor</a:t>
            </a:r>
          </a:p>
          <a:p>
            <a:pPr lvl="1"/>
            <a:r>
              <a:rPr lang="en-US" dirty="0" smtClean="0"/>
              <a:t>how: 0 = read, 1 = write, 2 = both</a:t>
            </a:r>
          </a:p>
          <a:p>
            <a:pPr lvl="1"/>
            <a:r>
              <a:rPr lang="en-US" dirty="0" smtClean="0"/>
              <a:t>Note: applies to </a:t>
            </a:r>
            <a:r>
              <a:rPr lang="en-US" i="1" dirty="0" smtClean="0"/>
              <a:t>socket</a:t>
            </a:r>
            <a:r>
              <a:rPr lang="en-US" dirty="0" smtClean="0"/>
              <a:t>, not descriptor, so copies of descriptor (through fork or dup affected)</a:t>
            </a:r>
          </a:p>
          <a:p>
            <a:pPr lvl="1"/>
            <a:r>
              <a:rPr lang="en-US" dirty="0" smtClean="0"/>
              <a:t>Note 2: with TCP, can’t detect if other side shuts for reading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</a:t>
            </a:r>
            <a:r>
              <a:rPr lang="en-US" baseline="0" dirty="0" smtClean="0"/>
              <a:t> UDP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67156"/>
            <a:ext cx="8839200" cy="495258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Call socket with SOCK_DGRAM, bind as before</a:t>
            </a:r>
          </a:p>
          <a:p>
            <a:r>
              <a:rPr lang="en-US" dirty="0" smtClean="0"/>
              <a:t>New calls for sending/receiving individual packets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sendto(int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</a:t>
            </a:r>
            <a:r>
              <a:rPr lang="en-US" sz="2000" dirty="0" smtClean="0">
                <a:latin typeface="Courier"/>
                <a:cs typeface="Courier"/>
              </a:rPr>
              <a:t>, const void *</a:t>
            </a:r>
            <a:r>
              <a:rPr lang="en-US" sz="2000" dirty="0" err="1" smtClean="0">
                <a:latin typeface="Courier"/>
                <a:cs typeface="Courier"/>
              </a:rPr>
              <a:t>msg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len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flags, const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sz="2000" dirty="0" smtClean="0">
                <a:latin typeface="Courier"/>
                <a:cs typeface="Courier"/>
              </a:rPr>
              <a:t> *to, </a:t>
            </a:r>
            <a:r>
              <a:rPr lang="en-US" sz="2000" dirty="0" err="1" smtClean="0">
                <a:latin typeface="Courier"/>
                <a:cs typeface="Courier"/>
              </a:rPr>
              <a:t>socklen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tolen</a:t>
            </a:r>
            <a:r>
              <a:rPr lang="en-US" sz="200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recvfrom(int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</a:t>
            </a:r>
            <a:r>
              <a:rPr lang="en-US" sz="2000" dirty="0" smtClean="0">
                <a:latin typeface="Courier"/>
                <a:cs typeface="Courier"/>
              </a:rPr>
              <a:t>, void *</a:t>
            </a:r>
            <a:r>
              <a:rPr lang="en-US" sz="2000" dirty="0" err="1" smtClean="0">
                <a:latin typeface="Courier"/>
                <a:cs typeface="Courier"/>
              </a:rPr>
              <a:t>buf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len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flags,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sz="2000" dirty="0" smtClean="0">
                <a:latin typeface="Courier"/>
                <a:cs typeface="Courier"/>
              </a:rPr>
              <a:t> *from, </a:t>
            </a:r>
            <a:r>
              <a:rPr lang="en-US" sz="2000" dirty="0" err="1" smtClean="0">
                <a:latin typeface="Courier"/>
                <a:cs typeface="Courier"/>
              </a:rPr>
              <a:t>socklen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</a:t>
            </a:r>
            <a:r>
              <a:rPr lang="en-US" sz="2000" dirty="0" smtClean="0">
                <a:latin typeface="Courier"/>
                <a:cs typeface="Courier"/>
              </a:rPr>
              <a:t> *</a:t>
            </a:r>
            <a:r>
              <a:rPr lang="en-US" sz="2000" dirty="0" err="1" smtClean="0">
                <a:latin typeface="Courier"/>
                <a:cs typeface="Courier"/>
              </a:rPr>
              <a:t>fromlen</a:t>
            </a:r>
            <a:r>
              <a:rPr lang="en-US" sz="200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dirty="0" smtClean="0"/>
              <a:t>Must send/get peer address  with each packet</a:t>
            </a:r>
          </a:p>
          <a:p>
            <a:r>
              <a:rPr lang="en-US" dirty="0" smtClean="0"/>
              <a:t>Example: </a:t>
            </a:r>
            <a:r>
              <a:rPr lang="en-US" sz="2400" b="0" dirty="0" err="1" smtClean="0">
                <a:latin typeface="Courier"/>
                <a:cs typeface="Courier"/>
              </a:rPr>
              <a:t>udpecho.c</a:t>
            </a:r>
            <a:endParaRPr lang="en-US" sz="2000" b="0" dirty="0" smtClean="0">
              <a:latin typeface="Courier"/>
              <a:cs typeface="Courier"/>
            </a:endParaRPr>
          </a:p>
          <a:p>
            <a:r>
              <a:rPr lang="en-US" dirty="0" smtClean="0"/>
              <a:t>Can use UDP in connected mode (Why?)</a:t>
            </a:r>
          </a:p>
          <a:p>
            <a:pPr lvl="1"/>
            <a:r>
              <a:rPr lang="en-US" dirty="0" smtClean="0"/>
              <a:t>connect assigns remote address</a:t>
            </a:r>
          </a:p>
          <a:p>
            <a:pPr lvl="1"/>
            <a:r>
              <a:rPr lang="en-US" sz="2000" dirty="0" smtClean="0">
                <a:latin typeface="Courier"/>
                <a:cs typeface="Courier"/>
              </a:rPr>
              <a:t>send</a:t>
            </a:r>
            <a:r>
              <a:rPr lang="en-US" dirty="0" smtClean="0"/>
              <a:t>/</a:t>
            </a:r>
            <a:r>
              <a:rPr lang="en-US" sz="2000" dirty="0" err="1" smtClean="0">
                <a:latin typeface="Courier"/>
                <a:cs typeface="Courier"/>
              </a:rPr>
              <a:t>recv</a:t>
            </a:r>
            <a:r>
              <a:rPr lang="en-US" dirty="0" smtClean="0"/>
              <a:t> </a:t>
            </a:r>
            <a:r>
              <a:rPr lang="en-US" dirty="0" err="1" smtClean="0"/>
              <a:t>syscalls</a:t>
            </a:r>
            <a:r>
              <a:rPr lang="en-US" dirty="0" smtClean="0"/>
              <a:t>, like </a:t>
            </a:r>
            <a:r>
              <a:rPr lang="en-US" sz="2000" dirty="0" err="1" smtClean="0">
                <a:latin typeface="Courier"/>
                <a:cs typeface="Courier"/>
              </a:rPr>
              <a:t>sendto</a:t>
            </a:r>
            <a:r>
              <a:rPr lang="en-US" dirty="0" err="1" smtClean="0"/>
              <a:t>/</a:t>
            </a:r>
            <a:r>
              <a:rPr lang="en-US" sz="2000" dirty="0" err="1" smtClean="0">
                <a:latin typeface="Courier"/>
                <a:cs typeface="Courier"/>
              </a:rPr>
              <a:t>recvfrom</a:t>
            </a:r>
            <a:r>
              <a:rPr lang="en-US" dirty="0" smtClean="0"/>
              <a:t> w/o last two arguments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UDP Connected Sockets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20" y="1509685"/>
            <a:ext cx="8357960" cy="3994495"/>
          </a:xfrm>
        </p:spPr>
        <p:txBody>
          <a:bodyPr/>
          <a:lstStyle/>
          <a:p>
            <a:r>
              <a:rPr lang="en-US" dirty="0" smtClean="0"/>
              <a:t>Kernel </a:t>
            </a:r>
            <a:r>
              <a:rPr lang="en-US" dirty="0" err="1" smtClean="0"/>
              <a:t>demultiplexes</a:t>
            </a:r>
            <a:r>
              <a:rPr lang="en-US" dirty="0" smtClean="0"/>
              <a:t> packets based on port</a:t>
            </a:r>
          </a:p>
          <a:p>
            <a:pPr lvl="1"/>
            <a:r>
              <a:rPr lang="en-US" dirty="0" smtClean="0"/>
              <a:t>Can have different processes getting UDP packets from different peers</a:t>
            </a:r>
          </a:p>
          <a:p>
            <a:r>
              <a:rPr lang="en-US" dirty="0" smtClean="0"/>
              <a:t>Feedback based on ICMP messages (future lecture)</a:t>
            </a:r>
          </a:p>
          <a:p>
            <a:pPr lvl="1"/>
            <a:r>
              <a:rPr lang="en-US" dirty="0" smtClean="0"/>
              <a:t>Say no process has bound UDP port you sent packet to</a:t>
            </a:r>
          </a:p>
          <a:p>
            <a:pPr lvl="1"/>
            <a:r>
              <a:rPr lang="en-US" dirty="0" smtClean="0"/>
              <a:t>Server sends port unreachable message, but you will only receive it when using connected socket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Creating/Monitoring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5065084"/>
          </a:xfrm>
        </p:spPr>
        <p:txBody>
          <a:bodyPr/>
          <a:lstStyle/>
          <a:p>
            <a:r>
              <a:rPr lang="en-US" sz="2000" b="0" dirty="0" err="1" smtClean="0">
                <a:latin typeface="Courier"/>
                <a:cs typeface="Courier"/>
              </a:rPr>
              <a:t>pid_t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fork(void</a:t>
            </a:r>
            <a:r>
              <a:rPr lang="en-US" sz="2000" b="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dirty="0" smtClean="0"/>
              <a:t>Create new process that is exact copy of current one</a:t>
            </a:r>
          </a:p>
          <a:p>
            <a:pPr lvl="1"/>
            <a:r>
              <a:rPr lang="en-US" dirty="0" smtClean="0"/>
              <a:t>Returns twice!</a:t>
            </a:r>
          </a:p>
          <a:p>
            <a:pPr lvl="1"/>
            <a:r>
              <a:rPr lang="en-US" dirty="0" smtClean="0"/>
              <a:t>In parent: process ID of new process</a:t>
            </a:r>
          </a:p>
          <a:p>
            <a:pPr lvl="1"/>
            <a:r>
              <a:rPr lang="en-US" dirty="0" smtClean="0"/>
              <a:t>In child: 0</a:t>
            </a:r>
          </a:p>
          <a:p>
            <a:r>
              <a:rPr lang="en-US" sz="2000" b="0" dirty="0" err="1" smtClean="0">
                <a:latin typeface="Courier"/>
                <a:cs typeface="Courier"/>
              </a:rPr>
              <a:t>pid_t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waitpid(pid_t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pid</a:t>
            </a:r>
            <a:r>
              <a:rPr lang="en-US" sz="2000" b="0" dirty="0" smtClean="0">
                <a:latin typeface="Courier"/>
                <a:cs typeface="Courier"/>
              </a:rPr>
              <a:t>, </a:t>
            </a:r>
            <a:r>
              <a:rPr lang="en-US" sz="2000" b="0" dirty="0" err="1" smtClean="0">
                <a:latin typeface="Courier"/>
                <a:cs typeface="Courier"/>
              </a:rPr>
              <a:t>int</a:t>
            </a:r>
            <a:r>
              <a:rPr lang="en-US" sz="2000" b="0" dirty="0" smtClean="0">
                <a:latin typeface="Courier"/>
                <a:cs typeface="Courier"/>
              </a:rPr>
              <a:t> *stat, </a:t>
            </a:r>
            <a:r>
              <a:rPr lang="en-US" sz="2000" b="0" dirty="0" err="1" smtClean="0">
                <a:latin typeface="Courier"/>
                <a:cs typeface="Courier"/>
              </a:rPr>
              <a:t>int</a:t>
            </a:r>
            <a:r>
              <a:rPr lang="en-US" sz="2000" b="0" dirty="0" smtClean="0">
                <a:latin typeface="Courier"/>
                <a:cs typeface="Courier"/>
              </a:rPr>
              <a:t> opt);</a:t>
            </a:r>
          </a:p>
          <a:p>
            <a:pPr lvl="1"/>
            <a:r>
              <a:rPr lang="en-US" dirty="0" err="1" smtClean="0"/>
              <a:t>pid</a:t>
            </a:r>
            <a:r>
              <a:rPr lang="en-US" dirty="0" smtClean="0"/>
              <a:t> – process to wait for, or -1 if any</a:t>
            </a:r>
          </a:p>
          <a:p>
            <a:pPr lvl="1"/>
            <a:r>
              <a:rPr lang="en-US" dirty="0" smtClean="0"/>
              <a:t>stat – will contain status of child</a:t>
            </a:r>
          </a:p>
          <a:p>
            <a:pPr lvl="1"/>
            <a:r>
              <a:rPr lang="en-US" dirty="0" smtClean="0"/>
              <a:t>opt – usually 0 or </a:t>
            </a:r>
            <a:r>
              <a:rPr lang="en-US" sz="2000" dirty="0" smtClean="0">
                <a:latin typeface="Courier"/>
                <a:cs typeface="Courier"/>
              </a:rPr>
              <a:t>WNOHANG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Fork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b="0" dirty="0" smtClean="0">
                <a:latin typeface="Courier"/>
                <a:cs typeface="Courier"/>
              </a:rPr>
              <a:t>switch (</a:t>
            </a:r>
            <a:r>
              <a:rPr lang="en-US" b="0" dirty="0" err="1" smtClean="0">
                <a:latin typeface="Courier"/>
                <a:cs typeface="Courier"/>
              </a:rPr>
              <a:t>pid</a:t>
            </a:r>
            <a:r>
              <a:rPr lang="en-US" b="0" dirty="0" smtClean="0">
                <a:latin typeface="Courier"/>
                <a:cs typeface="Courier"/>
              </a:rPr>
              <a:t> = fork ()) {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  case -1: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    </a:t>
            </a:r>
            <a:r>
              <a:rPr lang="en-US" b="0" dirty="0" err="1" smtClean="0">
                <a:latin typeface="Courier"/>
                <a:cs typeface="Courier"/>
              </a:rPr>
              <a:t>perror</a:t>
            </a:r>
            <a:r>
              <a:rPr lang="en-US" b="0" dirty="0" smtClean="0">
                <a:latin typeface="Courier"/>
                <a:cs typeface="Courier"/>
              </a:rPr>
              <a:t> ("fork");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    break;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  case 0: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    </a:t>
            </a:r>
            <a:r>
              <a:rPr lang="en-US" b="0" dirty="0" err="1" smtClean="0">
                <a:latin typeface="Courier"/>
                <a:cs typeface="Courier"/>
              </a:rPr>
              <a:t>doexec</a:t>
            </a:r>
            <a:r>
              <a:rPr lang="en-US" b="0" dirty="0" smtClean="0">
                <a:latin typeface="Courier"/>
                <a:cs typeface="Courier"/>
              </a:rPr>
              <a:t> ();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    break;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  default: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    </a:t>
            </a:r>
            <a:r>
              <a:rPr lang="en-US" b="0" dirty="0" err="1" smtClean="0">
                <a:latin typeface="Courier"/>
                <a:cs typeface="Courier"/>
              </a:rPr>
              <a:t>waitpid</a:t>
            </a:r>
            <a:r>
              <a:rPr lang="en-US" b="0" dirty="0" smtClean="0">
                <a:latin typeface="Courier"/>
                <a:cs typeface="Courier"/>
              </a:rPr>
              <a:t> (</a:t>
            </a:r>
            <a:r>
              <a:rPr lang="en-US" b="0" dirty="0" err="1" smtClean="0">
                <a:latin typeface="Courier"/>
                <a:cs typeface="Courier"/>
              </a:rPr>
              <a:t>pid</a:t>
            </a:r>
            <a:r>
              <a:rPr lang="en-US" b="0" dirty="0" smtClean="0">
                <a:latin typeface="Courier"/>
                <a:cs typeface="Courier"/>
              </a:rPr>
              <a:t>, NULL, 0);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    break;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Deleting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b="0" dirty="0" smtClean="0">
                <a:latin typeface="Courier"/>
                <a:cs typeface="Courier"/>
              </a:rPr>
              <a:t>void </a:t>
            </a:r>
            <a:r>
              <a:rPr lang="en-US" sz="2600" b="0" dirty="0" err="1" smtClean="0">
                <a:latin typeface="Courier"/>
                <a:cs typeface="Courier"/>
              </a:rPr>
              <a:t>exit(int</a:t>
            </a:r>
            <a:r>
              <a:rPr lang="en-US" sz="2600" b="0" dirty="0" smtClean="0">
                <a:latin typeface="Courier"/>
                <a:cs typeface="Courier"/>
              </a:rPr>
              <a:t> status);</a:t>
            </a:r>
          </a:p>
          <a:p>
            <a:pPr lvl="1"/>
            <a:r>
              <a:rPr lang="en-US" dirty="0" smtClean="0"/>
              <a:t>Current process ceases to exist</a:t>
            </a:r>
          </a:p>
          <a:p>
            <a:pPr lvl="1"/>
            <a:r>
              <a:rPr lang="en-US" dirty="0" smtClean="0"/>
              <a:t>Status shows up on </a:t>
            </a:r>
            <a:r>
              <a:rPr lang="en-US" dirty="0" err="1" smtClean="0"/>
              <a:t>waitpid</a:t>
            </a:r>
            <a:r>
              <a:rPr lang="en-US" dirty="0" smtClean="0"/>
              <a:t> (shifted)</a:t>
            </a:r>
          </a:p>
          <a:p>
            <a:pPr lvl="1"/>
            <a:r>
              <a:rPr lang="en-US" dirty="0" smtClean="0"/>
              <a:t>By convention, status of 0 is success, non-zero error</a:t>
            </a:r>
          </a:p>
          <a:p>
            <a:r>
              <a:rPr lang="en-US" sz="2600" b="0" dirty="0" err="1" smtClean="0">
                <a:latin typeface="Courier"/>
                <a:cs typeface="Courier"/>
              </a:rPr>
              <a:t>int</a:t>
            </a:r>
            <a:r>
              <a:rPr lang="en-US" sz="2600" b="0" dirty="0" smtClean="0">
                <a:latin typeface="Courier"/>
                <a:cs typeface="Courier"/>
              </a:rPr>
              <a:t> kill (</a:t>
            </a:r>
            <a:r>
              <a:rPr lang="en-US" sz="2600" b="0" dirty="0" err="1" smtClean="0">
                <a:latin typeface="Courier"/>
                <a:cs typeface="Courier"/>
              </a:rPr>
              <a:t>int</a:t>
            </a:r>
            <a:r>
              <a:rPr lang="en-US" sz="2600" b="0" dirty="0" smtClean="0">
                <a:latin typeface="Courier"/>
                <a:cs typeface="Courier"/>
              </a:rPr>
              <a:t> </a:t>
            </a:r>
            <a:r>
              <a:rPr lang="en-US" sz="2600" b="0" dirty="0" err="1" smtClean="0">
                <a:latin typeface="Courier"/>
                <a:cs typeface="Courier"/>
              </a:rPr>
              <a:t>pid</a:t>
            </a:r>
            <a:r>
              <a:rPr lang="en-US" sz="2600" b="0" dirty="0" smtClean="0">
                <a:latin typeface="Courier"/>
                <a:cs typeface="Courier"/>
              </a:rPr>
              <a:t>, </a:t>
            </a:r>
            <a:r>
              <a:rPr lang="en-US" sz="2600" b="0" dirty="0" err="1" smtClean="0">
                <a:latin typeface="Courier"/>
                <a:cs typeface="Courier"/>
              </a:rPr>
              <a:t>int</a:t>
            </a:r>
            <a:r>
              <a:rPr lang="en-US" sz="2600" b="0" dirty="0" smtClean="0">
                <a:latin typeface="Courier"/>
                <a:cs typeface="Courier"/>
              </a:rPr>
              <a:t> sig);</a:t>
            </a:r>
          </a:p>
          <a:p>
            <a:pPr lvl="1"/>
            <a:r>
              <a:rPr lang="en-US" dirty="0" smtClean="0"/>
              <a:t>Sends signal sig to process </a:t>
            </a:r>
            <a:r>
              <a:rPr lang="en-US" dirty="0" err="1" smtClean="0"/>
              <a:t>pid</a:t>
            </a:r>
            <a:endParaRPr lang="en-US" dirty="0" smtClean="0"/>
          </a:p>
          <a:p>
            <a:pPr lvl="1"/>
            <a:r>
              <a:rPr lang="en-US" dirty="0" smtClean="0"/>
              <a:t>SIGTERM most common sig, kills process by default (but application can catch it for “cleanup”)</a:t>
            </a:r>
          </a:p>
          <a:p>
            <a:pPr lvl="1"/>
            <a:r>
              <a:rPr lang="en-US" dirty="0" smtClean="0"/>
              <a:t>SIGKILL stronger, always kills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Serving Multiple Clients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46227"/>
            <a:ext cx="7569200" cy="5235469"/>
          </a:xfrm>
        </p:spPr>
        <p:txBody>
          <a:bodyPr/>
          <a:lstStyle/>
          <a:p>
            <a:r>
              <a:rPr lang="en-US" dirty="0" smtClean="0"/>
              <a:t>A server may block when talking to a client</a:t>
            </a:r>
          </a:p>
          <a:p>
            <a:pPr lvl="1"/>
            <a:r>
              <a:rPr lang="en-US" dirty="0" smtClean="0"/>
              <a:t>Read or write of a socket connected to a slow client can block</a:t>
            </a:r>
          </a:p>
          <a:p>
            <a:pPr lvl="1"/>
            <a:r>
              <a:rPr lang="en-US" dirty="0" smtClean="0"/>
              <a:t>Server may be busy with CPU</a:t>
            </a:r>
          </a:p>
          <a:p>
            <a:pPr lvl="1"/>
            <a:r>
              <a:rPr lang="en-US" dirty="0" smtClean="0"/>
              <a:t>Server might be blocked waiting for disk I/O</a:t>
            </a:r>
          </a:p>
          <a:p>
            <a:r>
              <a:rPr lang="en-US" dirty="0" smtClean="0"/>
              <a:t>Concurrency through multiple processes</a:t>
            </a:r>
          </a:p>
          <a:p>
            <a:pPr lvl="1"/>
            <a:r>
              <a:rPr lang="en-US" dirty="0" smtClean="0"/>
              <a:t>Accept, fork, close in parent; child services request</a:t>
            </a:r>
          </a:p>
          <a:p>
            <a:r>
              <a:rPr lang="en-US" dirty="0" smtClean="0"/>
              <a:t>Advantages of one process per client</a:t>
            </a:r>
          </a:p>
          <a:p>
            <a:pPr lvl="1"/>
            <a:r>
              <a:rPr lang="en-US" dirty="0" smtClean="0"/>
              <a:t>Don’t block on slow clients</a:t>
            </a:r>
          </a:p>
          <a:p>
            <a:pPr lvl="1"/>
            <a:r>
              <a:rPr lang="en-US" dirty="0" smtClean="0"/>
              <a:t>May use multiple cores</a:t>
            </a:r>
          </a:p>
          <a:p>
            <a:pPr lvl="1"/>
            <a:r>
              <a:rPr lang="en-US" dirty="0" smtClean="0"/>
              <a:t>Can keep disk queues full for disk-heavy workloads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014540"/>
          </a:xfrm>
        </p:spPr>
        <p:txBody>
          <a:bodyPr>
            <a:normAutofit/>
          </a:bodyPr>
          <a:lstStyle/>
          <a:p>
            <a:r>
              <a:rPr lang="en-US" dirty="0" smtClean="0"/>
              <a:t>One process per client has disadvantages:</a:t>
            </a:r>
          </a:p>
          <a:p>
            <a:pPr lvl="1"/>
            <a:r>
              <a:rPr lang="en-US" dirty="0" smtClean="0"/>
              <a:t>High overhead – fork + exit ~100μsec</a:t>
            </a:r>
          </a:p>
          <a:p>
            <a:pPr lvl="1"/>
            <a:r>
              <a:rPr lang="en-US" dirty="0" smtClean="0"/>
              <a:t>Hard to share state across clients</a:t>
            </a:r>
          </a:p>
          <a:p>
            <a:pPr lvl="1"/>
            <a:r>
              <a:rPr lang="en-US" dirty="0" smtClean="0"/>
              <a:t>Maximum number of processes limited</a:t>
            </a:r>
          </a:p>
          <a:p>
            <a:r>
              <a:rPr lang="en-US" dirty="0" smtClean="0"/>
              <a:t>Can use threads for concurrency</a:t>
            </a:r>
          </a:p>
          <a:p>
            <a:pPr lvl="1"/>
            <a:r>
              <a:rPr lang="en-US" dirty="0" smtClean="0"/>
              <a:t>Data races and deadlocks make programming tricky</a:t>
            </a:r>
          </a:p>
          <a:p>
            <a:pPr lvl="1"/>
            <a:r>
              <a:rPr lang="en-US" dirty="0" smtClean="0"/>
              <a:t>Must allocate one stack per request</a:t>
            </a:r>
          </a:p>
          <a:p>
            <a:pPr lvl="1"/>
            <a:r>
              <a:rPr lang="en-US" dirty="0" smtClean="0"/>
              <a:t>Many thread implementations block on some I/O or have heavy thread-switch overhead	</a:t>
            </a:r>
          </a:p>
          <a:p>
            <a:pPr>
              <a:buNone/>
            </a:pPr>
            <a:r>
              <a:rPr lang="en-US" b="0" dirty="0" smtClean="0"/>
              <a:t>Rough equivalents to </a:t>
            </a:r>
            <a:r>
              <a:rPr lang="en-US" sz="2400" b="0" dirty="0" smtClean="0">
                <a:latin typeface="Courier"/>
                <a:cs typeface="Courier"/>
              </a:rPr>
              <a:t>fork()</a:t>
            </a:r>
            <a:r>
              <a:rPr lang="en-US" b="0" dirty="0" smtClean="0"/>
              <a:t>, </a:t>
            </a:r>
            <a:r>
              <a:rPr lang="en-US" sz="2400" b="0" dirty="0" err="1" smtClean="0">
                <a:latin typeface="Courier"/>
                <a:cs typeface="Courier"/>
              </a:rPr>
              <a:t>waitpid</a:t>
            </a:r>
            <a:r>
              <a:rPr lang="en-US" sz="2400" b="0" dirty="0" smtClean="0">
                <a:latin typeface="Courier"/>
                <a:cs typeface="Courier"/>
              </a:rPr>
              <a:t>()</a:t>
            </a:r>
            <a:r>
              <a:rPr lang="en-US" b="0" dirty="0" smtClean="0"/>
              <a:t>, </a:t>
            </a:r>
            <a:r>
              <a:rPr lang="en-US" sz="2400" b="0" dirty="0" smtClean="0">
                <a:latin typeface="Courier"/>
                <a:cs typeface="Courier"/>
              </a:rPr>
              <a:t>exit()</a:t>
            </a:r>
            <a:r>
              <a:rPr lang="en-US" b="0" dirty="0" smtClean="0"/>
              <a:t>, </a:t>
            </a:r>
            <a:r>
              <a:rPr lang="en-US" sz="2400" b="0" dirty="0" smtClean="0">
                <a:latin typeface="Courier"/>
                <a:cs typeface="Courier"/>
              </a:rPr>
              <a:t>kill()</a:t>
            </a:r>
            <a:r>
              <a:rPr lang="en-US" b="0" dirty="0" smtClean="0"/>
              <a:t>, plus locking primitives.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Non-blocking</a:t>
            </a:r>
            <a:r>
              <a:rPr lang="en-US" baseline="0" dirty="0" smtClean="0"/>
              <a:t>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66" y="1161717"/>
            <a:ext cx="8481868" cy="5111552"/>
          </a:xfrm>
        </p:spPr>
        <p:txBody>
          <a:bodyPr/>
          <a:lstStyle/>
          <a:p>
            <a:r>
              <a:rPr lang="en-US" dirty="0" err="1" smtClean="0"/>
              <a:t>fcntl</a:t>
            </a:r>
            <a:r>
              <a:rPr lang="en-US" dirty="0" smtClean="0"/>
              <a:t> sets O_NONBLOCK flag on descriptor</a:t>
            </a:r>
          </a:p>
          <a:p>
            <a:pPr marL="1023938">
              <a:buNone/>
            </a:pPr>
            <a:r>
              <a:rPr lang="en-US" sz="2000" b="0" dirty="0" err="1" smtClean="0">
                <a:latin typeface="Courier"/>
                <a:cs typeface="Courier"/>
              </a:rPr>
              <a:t>int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n</a:t>
            </a:r>
            <a:r>
              <a:rPr lang="en-US" sz="2000" b="0" dirty="0" smtClean="0">
                <a:latin typeface="Courier"/>
                <a:cs typeface="Courier"/>
              </a:rPr>
              <a:t>;</a:t>
            </a:r>
          </a:p>
          <a:p>
            <a:pPr marL="1023938">
              <a:buNone/>
            </a:pPr>
            <a:r>
              <a:rPr lang="en-US" sz="2000" b="0" dirty="0" smtClean="0">
                <a:latin typeface="Courier"/>
                <a:cs typeface="Courier"/>
              </a:rPr>
              <a:t>if ((</a:t>
            </a:r>
            <a:r>
              <a:rPr lang="en-US" sz="2000" b="0" dirty="0" err="1" smtClean="0">
                <a:latin typeface="Courier"/>
                <a:cs typeface="Courier"/>
              </a:rPr>
              <a:t>n</a:t>
            </a:r>
            <a:r>
              <a:rPr lang="en-US" sz="2000" b="0" dirty="0" smtClean="0">
                <a:latin typeface="Courier"/>
                <a:cs typeface="Courier"/>
              </a:rPr>
              <a:t> = </a:t>
            </a:r>
            <a:r>
              <a:rPr lang="en-US" sz="2000" b="0" dirty="0" err="1" smtClean="0">
                <a:latin typeface="Courier"/>
                <a:cs typeface="Courier"/>
              </a:rPr>
              <a:t>fcntl(s</a:t>
            </a:r>
            <a:r>
              <a:rPr lang="en-US" sz="2000" b="0" dirty="0" smtClean="0">
                <a:latin typeface="Courier"/>
                <a:cs typeface="Courier"/>
              </a:rPr>
              <a:t>, F_GETFL)) &gt;= 0)</a:t>
            </a:r>
          </a:p>
          <a:p>
            <a:pPr marL="1023938">
              <a:buNone/>
            </a:pPr>
            <a:r>
              <a:rPr lang="en-US" sz="2000" b="0" dirty="0" smtClean="0">
                <a:latin typeface="Courier"/>
                <a:cs typeface="Courier"/>
              </a:rPr>
              <a:t>	</a:t>
            </a:r>
            <a:r>
              <a:rPr lang="en-US" sz="2000" b="0" dirty="0" err="1" smtClean="0">
                <a:latin typeface="Courier"/>
                <a:cs typeface="Courier"/>
              </a:rPr>
              <a:t>fcntl(s</a:t>
            </a:r>
            <a:r>
              <a:rPr lang="en-US" sz="2000" b="0" dirty="0" smtClean="0">
                <a:latin typeface="Courier"/>
                <a:cs typeface="Courier"/>
              </a:rPr>
              <a:t>, F_SETFL, </a:t>
            </a:r>
            <a:r>
              <a:rPr lang="en-US" sz="2000" b="0" dirty="0" err="1" smtClean="0">
                <a:latin typeface="Courier"/>
                <a:cs typeface="Courier"/>
              </a:rPr>
              <a:t>n|O_NONBLOCK</a:t>
            </a:r>
            <a:r>
              <a:rPr lang="en-US" sz="2000" b="0" dirty="0" smtClean="0">
                <a:latin typeface="Courier"/>
                <a:cs typeface="Courier"/>
              </a:rPr>
              <a:t>);</a:t>
            </a:r>
          </a:p>
          <a:p>
            <a:r>
              <a:rPr lang="en-US" dirty="0" smtClean="0"/>
              <a:t>Non-blocking semantics of system calls:</a:t>
            </a:r>
          </a:p>
          <a:p>
            <a:pPr lvl="1"/>
            <a:r>
              <a:rPr lang="en-US" dirty="0" smtClean="0"/>
              <a:t>read immediately returns -1 with </a:t>
            </a:r>
            <a:r>
              <a:rPr lang="en-US" dirty="0" err="1" smtClean="0"/>
              <a:t>errno</a:t>
            </a:r>
            <a:r>
              <a:rPr lang="en-US" dirty="0" smtClean="0"/>
              <a:t> EAGAIN if no data</a:t>
            </a:r>
          </a:p>
          <a:p>
            <a:pPr lvl="1"/>
            <a:r>
              <a:rPr lang="en-US" dirty="0" smtClean="0"/>
              <a:t>write may not write all data, or may return EAGAIN</a:t>
            </a:r>
          </a:p>
          <a:p>
            <a:pPr lvl="1"/>
            <a:r>
              <a:rPr lang="en-US" dirty="0" smtClean="0"/>
              <a:t>connect may fail with EINPROGRESS (or may succeed, or may fail with a real error like ECONNREFUSED)</a:t>
            </a:r>
          </a:p>
          <a:p>
            <a:pPr lvl="1"/>
            <a:r>
              <a:rPr lang="en-US" dirty="0" smtClean="0"/>
              <a:t>accept may fail with EAGAIN or EWOULDBLOCK if no connections present to be accepted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lect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352550"/>
            <a:ext cx="7874000" cy="4152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know when to read/write?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505450"/>
            <a:ext cx="7569200" cy="609481"/>
          </a:xfrm>
        </p:spPr>
        <p:txBody>
          <a:bodyPr/>
          <a:lstStyle/>
          <a:p>
            <a:r>
              <a:rPr lang="en-US" dirty="0" smtClean="0"/>
              <a:t>Entire program runs in an </a:t>
            </a:r>
            <a:r>
              <a:rPr lang="en-US" i="1" dirty="0" smtClean="0"/>
              <a:t>event loop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Event-driven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Quite different from processes/threads</a:t>
            </a:r>
          </a:p>
          <a:p>
            <a:pPr lvl="1"/>
            <a:r>
              <a:rPr lang="en-US" dirty="0" smtClean="0"/>
              <a:t>Race conditions, deadlocks rare</a:t>
            </a:r>
          </a:p>
          <a:p>
            <a:pPr lvl="1"/>
            <a:r>
              <a:rPr lang="en-US" dirty="0" smtClean="0"/>
              <a:t>Often more efficient</a:t>
            </a:r>
          </a:p>
          <a:p>
            <a:r>
              <a:rPr lang="en-US" dirty="0" smtClean="0"/>
              <a:t>But…</a:t>
            </a:r>
          </a:p>
          <a:p>
            <a:pPr lvl="1"/>
            <a:r>
              <a:rPr lang="en-US" dirty="0" smtClean="0"/>
              <a:t>Unusual programming model</a:t>
            </a:r>
          </a:p>
          <a:p>
            <a:pPr lvl="1"/>
            <a:r>
              <a:rPr lang="en-US" dirty="0" smtClean="0"/>
              <a:t>Sometimes difficult to avoid blocking</a:t>
            </a:r>
          </a:p>
          <a:p>
            <a:pPr lvl="1"/>
            <a:r>
              <a:rPr lang="en-US" dirty="0" smtClean="0"/>
              <a:t>Scaling to more CPUs is more complex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class: Physical Layer</a:t>
            </a:r>
          </a:p>
          <a:p>
            <a:r>
              <a:rPr lang="en-US" dirty="0" smtClean="0"/>
              <a:t>Fri </a:t>
            </a:r>
            <a:r>
              <a:rPr lang="en-US" dirty="0" smtClean="0"/>
              <a:t>03: </a:t>
            </a:r>
            <a:r>
              <a:rPr lang="en-US" dirty="0" err="1" smtClean="0"/>
              <a:t>Snowcast</a:t>
            </a:r>
            <a:r>
              <a:rPr lang="en-US" dirty="0" smtClean="0"/>
              <a:t> milestones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2306</TotalTime>
  <Words>2777</Words>
  <Application>Microsoft Macintosh PowerPoint</Application>
  <PresentationFormat>On-screen Show (4:3)</PresentationFormat>
  <Paragraphs>408</Paragraphs>
  <Slides>45</Slides>
  <Notes>0</Notes>
  <HiddenSlides>4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cs168</vt:lpstr>
      <vt:lpstr>Equation</vt:lpstr>
      <vt:lpstr>CSCI-1680 Application Interface</vt:lpstr>
      <vt:lpstr>Administrivia</vt:lpstr>
      <vt:lpstr>Review</vt:lpstr>
      <vt:lpstr>Circuit Switching</vt:lpstr>
      <vt:lpstr>Packet Switching</vt:lpstr>
      <vt:lpstr>A Taxonomy of networks</vt:lpstr>
      <vt:lpstr>Layers, Services, Protocols</vt:lpstr>
      <vt:lpstr>Layers, Services, Protocols</vt:lpstr>
      <vt:lpstr>Challenge</vt:lpstr>
      <vt:lpstr>IP as the Narrow Waist</vt:lpstr>
      <vt:lpstr>Network Layer: Internet Protocol (IP)</vt:lpstr>
      <vt:lpstr>Inter-process Communication</vt:lpstr>
      <vt:lpstr>Transport: UDP and TCP</vt:lpstr>
      <vt:lpstr>Performance Metrics</vt:lpstr>
      <vt:lpstr>Latency</vt:lpstr>
      <vt:lpstr>Bandwidth and Delay</vt:lpstr>
      <vt:lpstr>Maximizing Throughput</vt:lpstr>
      <vt:lpstr>Using TCP/IP</vt:lpstr>
      <vt:lpstr>System Calls</vt:lpstr>
      <vt:lpstr>File Descriptors</vt:lpstr>
      <vt:lpstr>Sockets: Communication Between Machines</vt:lpstr>
      <vt:lpstr>Error Returns</vt:lpstr>
      <vt:lpstr>Some operations on File Descriptors</vt:lpstr>
      <vt:lpstr>PowerPoint Presentation</vt:lpstr>
      <vt:lpstr>System calls for using TCP</vt:lpstr>
      <vt:lpstr>Socket Naming</vt:lpstr>
      <vt:lpstr>Socket Address Structures</vt:lpstr>
      <vt:lpstr>Dealing with Address Types</vt:lpstr>
      <vt:lpstr>Client Skeleton (IPv4)</vt:lpstr>
      <vt:lpstr>Server Skeleton (IPv4)</vt:lpstr>
      <vt:lpstr>Looking up a socket address with getaddrinfo </vt:lpstr>
      <vt:lpstr>getaddrinfo() [RFC3493]</vt:lpstr>
      <vt:lpstr>A Fetch-Store Server</vt:lpstr>
      <vt:lpstr>EOF in more detail</vt:lpstr>
      <vt:lpstr>Using UDP</vt:lpstr>
      <vt:lpstr>Uses of UDP Connected Sockets</vt:lpstr>
      <vt:lpstr>Creating/Monitoring Processes</vt:lpstr>
      <vt:lpstr>Fork example</vt:lpstr>
      <vt:lpstr>Deleting Processes</vt:lpstr>
      <vt:lpstr>Serving Multiple Clients</vt:lpstr>
      <vt:lpstr>Threads</vt:lpstr>
      <vt:lpstr>Non-blocking I/O</vt:lpstr>
      <vt:lpstr>How do you know when to read/write?</vt:lpstr>
      <vt:lpstr>Event-driven servers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36</cp:revision>
  <dcterms:created xsi:type="dcterms:W3CDTF">2011-02-01T07:09:22Z</dcterms:created>
  <dcterms:modified xsi:type="dcterms:W3CDTF">2012-02-01T21:18:37Z</dcterms:modified>
</cp:coreProperties>
</file>