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66" r:id="rId4"/>
    <p:sldId id="267" r:id="rId5"/>
    <p:sldId id="268" r:id="rId6"/>
    <p:sldId id="269" r:id="rId7"/>
    <p:sldId id="275" r:id="rId8"/>
    <p:sldId id="271" r:id="rId9"/>
    <p:sldId id="274" r:id="rId10"/>
    <p:sldId id="304" r:id="rId11"/>
    <p:sldId id="263" r:id="rId12"/>
    <p:sldId id="264" r:id="rId13"/>
    <p:sldId id="272" r:id="rId14"/>
    <p:sldId id="281" r:id="rId15"/>
    <p:sldId id="276" r:id="rId16"/>
    <p:sldId id="277" r:id="rId17"/>
    <p:sldId id="286" r:id="rId18"/>
    <p:sldId id="278" r:id="rId19"/>
    <p:sldId id="279" r:id="rId20"/>
    <p:sldId id="280" r:id="rId21"/>
    <p:sldId id="282" r:id="rId22"/>
    <p:sldId id="283" r:id="rId23"/>
    <p:sldId id="285" r:id="rId24"/>
    <p:sldId id="290" r:id="rId25"/>
    <p:sldId id="300" r:id="rId26"/>
    <p:sldId id="299" r:id="rId27"/>
    <p:sldId id="296" r:id="rId28"/>
    <p:sldId id="301" r:id="rId29"/>
    <p:sldId id="297" r:id="rId30"/>
    <p:sldId id="295" r:id="rId31"/>
    <p:sldId id="302" r:id="rId32"/>
    <p:sldId id="259" r:id="rId33"/>
    <p:sldId id="287" r:id="rId34"/>
    <p:sldId id="288" r:id="rId35"/>
    <p:sldId id="289" r:id="rId36"/>
    <p:sldId id="291" r:id="rId37"/>
    <p:sldId id="292" r:id="rId38"/>
    <p:sldId id="294" r:id="rId39"/>
    <p:sldId id="303" r:id="rId40"/>
    <p:sldId id="29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7" autoAdjust="0"/>
    <p:restoredTop sz="86386" autoAdjust="0"/>
  </p:normalViewPr>
  <p:slideViewPr>
    <p:cSldViewPr snapToGrid="0" snapToObjects="1">
      <p:cViewPr varScale="1">
        <p:scale>
          <a:sx n="84" d="100"/>
          <a:sy n="84" d="100"/>
        </p:scale>
        <p:origin x="-5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9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we have some central elements connecting the hosts: switches</a:t>
            </a:r>
          </a:p>
          <a:p>
            <a:r>
              <a:rPr lang="en-US" dirty="0" smtClean="0"/>
              <a:t>We want to create the illusion that the nodes are all connected to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Systems Interconnect,</a:t>
            </a:r>
            <a:r>
              <a:rPr lang="en-US" baseline="0" dirty="0" smtClean="0"/>
              <a:t> ISO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2131667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678"/>
            <a:ext cx="7772400" cy="1470025"/>
          </a:xfrm>
        </p:spPr>
        <p:txBody>
          <a:bodyPr/>
          <a:lstStyle/>
          <a:p>
            <a:r>
              <a:rPr lang="en-US" dirty="0" smtClean="0"/>
              <a:t>CSCI-1680 </a:t>
            </a:r>
            <a:r>
              <a:rPr lang="en-US" dirty="0" smtClean="0"/>
              <a:t>- </a:t>
            </a:r>
            <a:r>
              <a:rPr lang="en-US" dirty="0" smtClean="0"/>
              <a:t>Computer Networks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166" y="3009899"/>
            <a:ext cx="7293668" cy="3209384"/>
          </a:xfrm>
        </p:spPr>
        <p:txBody>
          <a:bodyPr>
            <a:normAutofit/>
          </a:bodyPr>
          <a:lstStyle/>
          <a:p>
            <a:r>
              <a:rPr lang="en-US" sz="3300" b="0" dirty="0" smtClean="0"/>
              <a:t>Rodrigo Fonseca (</a:t>
            </a:r>
            <a:r>
              <a:rPr lang="en-US" sz="3300" b="0" dirty="0" err="1" smtClean="0"/>
              <a:t>rfonseca</a:t>
            </a:r>
            <a:r>
              <a:rPr lang="en-US" sz="3300" b="0" dirty="0" smtClean="0"/>
              <a:t>)</a:t>
            </a:r>
            <a:endParaRPr lang="en-US" sz="2400" b="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</a:p>
          <a:p>
            <a:r>
              <a:rPr lang="en-US" sz="2400" b="0" dirty="0" smtClean="0">
                <a:latin typeface="Courier"/>
                <a:cs typeface="Courier"/>
              </a:rPr>
              <a:t>cs168tas@</a:t>
            </a:r>
            <a:r>
              <a:rPr lang="en-US" sz="2400" b="0" dirty="0" smtClean="0">
                <a:latin typeface="Courier"/>
                <a:cs typeface="Courier"/>
              </a:rPr>
              <a:t>cs.brown.edu</a:t>
            </a:r>
          </a:p>
          <a:p>
            <a:endParaRPr lang="en-US" sz="2400" b="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3766" y="6550223"/>
            <a:ext cx="6820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Peterson &amp; Davie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Instructor: Rodrigo Fonseca (</a:t>
            </a:r>
            <a:r>
              <a:rPr lang="en-US" dirty="0" err="1" smtClean="0"/>
              <a:t>rfonseca</a:t>
            </a:r>
            <a:r>
              <a:rPr lang="en-US" dirty="0" smtClean="0"/>
              <a:t>)</a:t>
            </a:r>
          </a:p>
          <a:p>
            <a:r>
              <a:rPr lang="en-US" dirty="0" smtClean="0"/>
              <a:t>GTA: </a:t>
            </a:r>
            <a:r>
              <a:rPr lang="en-US" dirty="0" smtClean="0"/>
              <a:t>Justin </a:t>
            </a:r>
            <a:r>
              <a:rPr lang="en-US" dirty="0" err="1" smtClean="0"/>
              <a:t>DeBrabant</a:t>
            </a:r>
            <a:r>
              <a:rPr lang="en-US" dirty="0" smtClean="0"/>
              <a:t>(</a:t>
            </a:r>
            <a:r>
              <a:rPr lang="en-US" dirty="0" err="1" smtClean="0"/>
              <a:t>debrabant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HTA: </a:t>
            </a:r>
            <a:r>
              <a:rPr lang="en-US" dirty="0" smtClean="0"/>
              <a:t>Stephen </a:t>
            </a:r>
            <a:r>
              <a:rPr lang="en-US" dirty="0" err="1" smtClean="0"/>
              <a:t>Poletto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spoletto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UTA: </a:t>
            </a:r>
            <a:r>
              <a:rPr lang="en-US" dirty="0" smtClean="0"/>
              <a:t>Sam </a:t>
            </a:r>
            <a:r>
              <a:rPr lang="en-US" dirty="0" err="1" smtClean="0"/>
              <a:t>Helman</a:t>
            </a:r>
            <a:r>
              <a:rPr lang="en-US" dirty="0"/>
              <a:t> (</a:t>
            </a:r>
            <a:r>
              <a:rPr lang="en-US" dirty="0" err="1" smtClean="0"/>
              <a:t>shelman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UTA: </a:t>
            </a:r>
            <a:r>
              <a:rPr lang="en-US" dirty="0" err="1" smtClean="0"/>
              <a:t>SeungJi</a:t>
            </a:r>
            <a:r>
              <a:rPr lang="en-US" dirty="0" smtClean="0"/>
              <a:t> Lee (sl136)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Email: cs168tas@cs.brown.edu (all of us)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223675"/>
            <a:ext cx="75692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0201"/>
            <a:ext cx="7854784" cy="4525962"/>
          </a:xfrm>
        </p:spPr>
        <p:txBody>
          <a:bodyPr/>
          <a:lstStyle/>
          <a:p>
            <a:r>
              <a:rPr lang="en-US" dirty="0" smtClean="0"/>
              <a:t>Goal: learn concepts underlying networks</a:t>
            </a:r>
          </a:p>
          <a:p>
            <a:pPr lvl="1"/>
            <a:r>
              <a:rPr lang="en-US" dirty="0" smtClean="0"/>
              <a:t>How do networks work? What can one do with them?</a:t>
            </a:r>
          </a:p>
          <a:p>
            <a:pPr lvl="1"/>
            <a:r>
              <a:rPr lang="en-US" dirty="0" smtClean="0"/>
              <a:t>Gain a basic understanding of the Internet</a:t>
            </a:r>
          </a:p>
          <a:p>
            <a:pPr lvl="1"/>
            <a:r>
              <a:rPr lang="en-US" dirty="0" smtClean="0"/>
              <a:t>Gain experience writing </a:t>
            </a:r>
            <a:r>
              <a:rPr lang="en-US" i="1" dirty="0" smtClean="0"/>
              <a:t>protocols</a:t>
            </a:r>
            <a:endParaRPr lang="en-US" dirty="0" smtClean="0"/>
          </a:p>
          <a:p>
            <a:pPr lvl="1"/>
            <a:r>
              <a:rPr lang="en-US" dirty="0" smtClean="0"/>
              <a:t>Tools to understand new protocols and applications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846138"/>
            <a:ext cx="7569200" cy="1143000"/>
          </a:xfrm>
        </p:spPr>
        <p:txBody>
          <a:bodyPr/>
          <a:lstStyle/>
          <a:p>
            <a:pPr lvl="0"/>
            <a:r>
              <a:rPr lang="en-US" b="1" dirty="0" smtClean="0"/>
              <a:t>Prerequisites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0201"/>
            <a:ext cx="7855161" cy="4525962"/>
          </a:xfrm>
        </p:spPr>
        <p:txBody>
          <a:bodyPr/>
          <a:lstStyle/>
          <a:p>
            <a:r>
              <a:rPr lang="en-US" dirty="0" smtClean="0"/>
              <a:t>CSCI-0320/CSCI-0360 (or equivalent). </a:t>
            </a:r>
          </a:p>
          <a:p>
            <a:pPr lvl="1"/>
            <a:r>
              <a:rPr lang="en-US" dirty="0" smtClean="0"/>
              <a:t>We assume basic OS concepts (kernel/user, threads/processes, I/O, scheduling) </a:t>
            </a:r>
          </a:p>
          <a:p>
            <a:r>
              <a:rPr lang="en-US" dirty="0" smtClean="0"/>
              <a:t>Low-level programming  or be willing to learn quickly </a:t>
            </a:r>
          </a:p>
          <a:p>
            <a:pPr lvl="1"/>
            <a:r>
              <a:rPr lang="en-US" dirty="0" smtClean="0"/>
              <a:t>threads, locking, explicit memory management, …</a:t>
            </a:r>
          </a:p>
          <a:p>
            <a:r>
              <a:rPr lang="en-US" dirty="0" smtClean="0"/>
              <a:t>We allow any* language, but really </a:t>
            </a:r>
            <a:r>
              <a:rPr lang="en-US" i="1" dirty="0" smtClean="0"/>
              <a:t>support</a:t>
            </a:r>
            <a:r>
              <a:rPr lang="en-US" dirty="0" smtClean="0"/>
              <a:t> only C</a:t>
            </a:r>
          </a:p>
          <a:p>
            <a:pPr lvl="1"/>
            <a:r>
              <a:rPr lang="en-US" dirty="0" smtClean="0"/>
              <a:t>You will be bit twiddling and byte packing…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2131667"/>
            <a:ext cx="7793207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All assignments will be on the course page</a:t>
            </a:r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  <a:latin typeface="Courier"/>
                <a:cs typeface="Courier"/>
              </a:rPr>
              <a:t>http://www.cs.brown.edu/courses/cs168</a:t>
            </a:r>
            <a:r>
              <a:rPr lang="en-US" sz="2400" b="0" smtClean="0">
                <a:solidFill>
                  <a:srgbClr val="FF0000"/>
                </a:solidFill>
                <a:latin typeface="Courier"/>
                <a:cs typeface="Courier"/>
              </a:rPr>
              <a:t>/</a:t>
            </a:r>
            <a:r>
              <a:rPr lang="en-US" sz="2400" b="0" smtClean="0">
                <a:solidFill>
                  <a:srgbClr val="FF0000"/>
                </a:solidFill>
                <a:latin typeface="Courier"/>
                <a:cs typeface="Courier"/>
              </a:rPr>
              <a:t>s12</a:t>
            </a:r>
            <a:endParaRPr lang="en-US" sz="2400" b="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dirty="0" smtClean="0"/>
              <a:t>Text: Peterson and Davie, Computer Networks  - A Systems Approach,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smtClean="0"/>
              <a:t>5</a:t>
            </a:r>
            <a:r>
              <a:rPr lang="en-US" baseline="30000" dirty="0" smtClean="0"/>
              <a:t>th </a:t>
            </a:r>
            <a:r>
              <a:rPr lang="en-US" dirty="0" smtClean="0"/>
              <a:t>Editions</a:t>
            </a:r>
            <a:endParaRPr lang="en-US" dirty="0" smtClean="0"/>
          </a:p>
          <a:p>
            <a:r>
              <a:rPr lang="en-US" dirty="0" smtClean="0"/>
              <a:t>You are responsible to check the web page!</a:t>
            </a:r>
          </a:p>
          <a:p>
            <a:pPr lvl="1"/>
            <a:r>
              <a:rPr lang="en-US" dirty="0" smtClean="0"/>
              <a:t>All announcements will be there</a:t>
            </a:r>
          </a:p>
          <a:p>
            <a:pPr lvl="1"/>
            <a:r>
              <a:rPr lang="en-US" dirty="0" smtClean="0"/>
              <a:t>Textbook chapters corresponding to lectures: read them before class</a:t>
            </a:r>
          </a:p>
          <a:p>
            <a:pPr lvl="1"/>
            <a:r>
              <a:rPr lang="en-US" dirty="0" smtClean="0"/>
              <a:t>Handouts, due dates, programming resources, </a:t>
            </a:r>
            <a:r>
              <a:rPr lang="en-US" i="1" dirty="0" smtClean="0"/>
              <a:t>etc…</a:t>
            </a:r>
          </a:p>
          <a:p>
            <a:pPr lvl="1"/>
            <a:r>
              <a:rPr lang="en-US" i="1" dirty="0" smtClean="0"/>
              <a:t>Subject to change </a:t>
            </a:r>
            <a:r>
              <a:rPr lang="en-US" dirty="0" smtClean="0"/>
              <a:t>(reload before checking assignments)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14207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“Written” component</a:t>
            </a:r>
          </a:p>
          <a:p>
            <a:pPr lvl="1"/>
            <a:r>
              <a:rPr lang="en-US" dirty="0" smtClean="0"/>
              <a:t>Exams</a:t>
            </a:r>
            <a:r>
              <a:rPr lang="en-US" dirty="0" smtClean="0"/>
              <a:t>: Midterm (15%) and Final (25%)</a:t>
            </a:r>
          </a:p>
          <a:p>
            <a:pPr lvl="1"/>
            <a:r>
              <a:rPr lang="en-US" dirty="0" smtClean="0"/>
              <a:t>Homework: </a:t>
            </a:r>
            <a:r>
              <a:rPr lang="en-US" dirty="0" smtClean="0"/>
              <a:t>3 </a:t>
            </a:r>
            <a:r>
              <a:rPr lang="en-US" dirty="0" smtClean="0"/>
              <a:t>written assignments </a:t>
            </a:r>
            <a:r>
              <a:rPr lang="en-US" dirty="0" smtClean="0"/>
              <a:t>(15%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Short answer and design questions</a:t>
            </a:r>
          </a:p>
          <a:p>
            <a:r>
              <a:rPr lang="en-US" dirty="0" smtClean="0"/>
              <a:t>4 </a:t>
            </a:r>
            <a:r>
              <a:rPr lang="en-US" dirty="0" smtClean="0"/>
              <a:t>Programming Projects </a:t>
            </a:r>
            <a:r>
              <a:rPr lang="en-US" dirty="0" smtClean="0"/>
              <a:t>(45%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: streaming </a:t>
            </a:r>
            <a:r>
              <a:rPr lang="en-US" dirty="0" smtClean="0"/>
              <a:t>music </a:t>
            </a:r>
            <a:r>
              <a:rPr lang="en-US" dirty="0" smtClean="0"/>
              <a:t>server</a:t>
            </a:r>
            <a:endParaRPr lang="en-US" dirty="0" smtClean="0"/>
          </a:p>
          <a:p>
            <a:pPr lvl="1"/>
            <a:r>
              <a:rPr lang="en-US" dirty="0" smtClean="0"/>
              <a:t>IP, as an overlay, on top of UDP</a:t>
            </a:r>
          </a:p>
          <a:p>
            <a:pPr lvl="1"/>
            <a:r>
              <a:rPr lang="en-US" dirty="0" smtClean="0"/>
              <a:t>TCP, on top of </a:t>
            </a:r>
            <a:r>
              <a:rPr lang="en-US" i="1" dirty="0" smtClean="0"/>
              <a:t>your</a:t>
            </a:r>
            <a:r>
              <a:rPr lang="en-US" dirty="0" smtClean="0"/>
              <a:t> IP</a:t>
            </a:r>
          </a:p>
          <a:p>
            <a:pPr lvl="1"/>
            <a:r>
              <a:rPr lang="en-US" dirty="0" smtClean="0"/>
              <a:t>Final (</a:t>
            </a:r>
            <a:r>
              <a:rPr lang="en-US" dirty="0" smtClean="0"/>
              <a:t>TBD)</a:t>
            </a:r>
          </a:p>
          <a:p>
            <a:r>
              <a:rPr lang="en-US" dirty="0" smtClean="0"/>
              <a:t>Must pass two components individually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network?</a:t>
            </a:r>
          </a:p>
          <a:p>
            <a:pPr lvl="1"/>
            <a:r>
              <a:rPr lang="en-US" dirty="0" smtClean="0"/>
              <a:t>System of lines/channels that interconnect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railroad, highway, plumbing, postal, telephone, social,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r>
              <a:rPr lang="en-US" dirty="0" smtClean="0"/>
              <a:t>Computer Network</a:t>
            </a:r>
          </a:p>
          <a:p>
            <a:pPr lvl="1"/>
            <a:r>
              <a:rPr lang="en-US" dirty="0" smtClean="0"/>
              <a:t>Moves information</a:t>
            </a:r>
          </a:p>
          <a:p>
            <a:pPr lvl="1"/>
            <a:r>
              <a:rPr lang="en-US" dirty="0" smtClean="0"/>
              <a:t>Nodes: general-purpose computers (most nodes)</a:t>
            </a:r>
          </a:p>
          <a:p>
            <a:pPr lvl="1"/>
            <a:r>
              <a:rPr lang="en-US" dirty="0" smtClean="0"/>
              <a:t>Links: wires, fiber optics, EM spectrum, composite…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Computer Networks?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nodes are general-purpose computers</a:t>
            </a:r>
          </a:p>
          <a:p>
            <a:r>
              <a:rPr lang="en-US" dirty="0" smtClean="0"/>
              <a:t>Very easy to innovate and develop new uses of the network:	</a:t>
            </a:r>
            <a:r>
              <a:rPr lang="en-US" i="1" dirty="0" smtClean="0"/>
              <a:t>you </a:t>
            </a:r>
            <a:r>
              <a:rPr lang="en-US" dirty="0" smtClean="0"/>
              <a:t>can program the nodes</a:t>
            </a:r>
          </a:p>
          <a:p>
            <a:r>
              <a:rPr lang="en-US" dirty="0" smtClean="0"/>
              <a:t>Contrast with the ossified Telephone network:</a:t>
            </a:r>
          </a:p>
          <a:p>
            <a:pPr lvl="1"/>
            <a:r>
              <a:rPr lang="en-US" dirty="0" smtClean="0"/>
              <a:t>Can’t program most phones</a:t>
            </a:r>
          </a:p>
          <a:p>
            <a:pPr lvl="1"/>
            <a:r>
              <a:rPr lang="en-US" dirty="0" smtClean="0"/>
              <a:t>Intelligence in the network, control by parties vested in the </a:t>
            </a:r>
            <a:r>
              <a:rPr lang="en-US" i="1" dirty="0" smtClean="0"/>
              <a:t>status quo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138"/>
            <a:ext cx="9144000" cy="5711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Growth of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56403" y="6488668"/>
            <a:ext cx="286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Miguel Angel </a:t>
            </a:r>
            <a:r>
              <a:rPr lang="en-US" dirty="0" err="1" smtClean="0"/>
              <a:t>Todaro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799" y="-606073"/>
            <a:ext cx="5474231" cy="31779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7708" y="6488668"/>
            <a:ext cx="142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Cisco</a:t>
            </a:r>
          </a:p>
        </p:txBody>
      </p:sp>
    </p:spTree>
    <p:extLst>
      <p:ext uri="{BB962C8B-B14F-4D97-AF65-F5344CB8AC3E}">
        <p14:creationId xmlns:p14="http://schemas.microsoft.com/office/powerpoint/2010/main" val="4088125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8057"/>
            <a:ext cx="9144000" cy="4552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4202" y="6488668"/>
            <a:ext cx="182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Facebook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take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74825"/>
            <a:ext cx="7569200" cy="399449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Impact</a:t>
            </a:r>
            <a:endParaRPr lang="en-US" dirty="0" smtClean="0"/>
          </a:p>
          <a:p>
            <a:pPr lvl="1"/>
            <a:r>
              <a:rPr lang="en-US" dirty="0"/>
              <a:t>S</a:t>
            </a:r>
            <a:r>
              <a:rPr lang="en-US" dirty="0" smtClean="0"/>
              <a:t>ocial</a:t>
            </a:r>
            <a:r>
              <a:rPr lang="en-US" dirty="0" smtClean="0"/>
              <a:t>, economic, political, educational, 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Why would SOPA never work?</a:t>
            </a:r>
          </a:p>
          <a:p>
            <a:pPr lvl="1"/>
            <a:r>
              <a:rPr lang="en-US" dirty="0" smtClean="0"/>
              <a:t>What does it mean to run out of IP addresses?</a:t>
            </a:r>
          </a:p>
          <a:p>
            <a:pPr lvl="1"/>
            <a:r>
              <a:rPr lang="en-US" dirty="0" smtClean="0"/>
              <a:t>How could Egypt shut down the Internet internally</a:t>
            </a:r>
          </a:p>
          <a:p>
            <a:pPr lvl="1"/>
            <a:r>
              <a:rPr lang="en-US" dirty="0" smtClean="0"/>
              <a:t>How could Pakistan shut down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  <a:r>
              <a:rPr lang="en-US" i="1" dirty="0" smtClean="0"/>
              <a:t>globally</a:t>
            </a:r>
            <a:endParaRPr lang="en-US" i="1" dirty="0" smtClean="0"/>
          </a:p>
          <a:p>
            <a:r>
              <a:rPr lang="en-US" dirty="0" smtClean="0"/>
              <a:t>Continuously </a:t>
            </a:r>
            <a:r>
              <a:rPr lang="en-US" dirty="0" smtClean="0"/>
              <a:t>changing and evolving</a:t>
            </a:r>
          </a:p>
          <a:p>
            <a:pPr lvl="1"/>
            <a:r>
              <a:rPr lang="en-US" dirty="0" smtClean="0"/>
              <a:t>Incredible complexity</a:t>
            </a:r>
          </a:p>
          <a:p>
            <a:pPr lvl="1"/>
            <a:r>
              <a:rPr lang="en-US" dirty="0" smtClean="0"/>
              <a:t>Any </a:t>
            </a:r>
            <a:r>
              <a:rPr lang="en-US" dirty="0" smtClean="0"/>
              <a:t>fact you learn will be inevitably out of date	</a:t>
            </a:r>
          </a:p>
          <a:p>
            <a:pPr lvl="1"/>
            <a:r>
              <a:rPr lang="en-US" dirty="0" smtClean="0"/>
              <a:t>Learn general underlying </a:t>
            </a:r>
            <a:r>
              <a:rPr lang="en-US" i="1" dirty="0" smtClean="0"/>
              <a:t>principles</a:t>
            </a:r>
          </a:p>
          <a:p>
            <a:r>
              <a:rPr lang="en-US" dirty="0" smtClean="0"/>
              <a:t>Learn </a:t>
            </a:r>
            <a:r>
              <a:rPr lang="en-US" dirty="0" smtClean="0"/>
              <a:t>to program the network</a:t>
            </a:r>
          </a:p>
          <a:p>
            <a:r>
              <a:rPr lang="en-US" dirty="0" smtClean="0"/>
              <a:t>Networks are cool!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-1966073" y="-1396595"/>
            <a:ext cx="11574272" cy="868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82157"/>
            <a:ext cx="7772400" cy="6156313"/>
          </a:xfrm>
        </p:spPr>
        <p:txBody>
          <a:bodyPr>
            <a:normAutofit/>
          </a:bodyPr>
          <a:lstStyle/>
          <a:p>
            <a:r>
              <a:rPr lang="en-US" dirty="0" smtClean="0"/>
              <a:t>Two-minutes for </a:t>
            </a:r>
            <a:r>
              <a:rPr lang="en-US" dirty="0" smtClean="0"/>
              <a:t>stretching…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solidFill>
                  <a:schemeClr val="bg1"/>
                </a:solidFill>
              </a:rPr>
              <a:t>(and an opportunity to sneak out if you are shopping)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1464293"/>
            <a:ext cx="7569200" cy="1143000"/>
          </a:xfrm>
        </p:spPr>
        <p:txBody>
          <a:bodyPr/>
          <a:lstStyle/>
          <a:p>
            <a:r>
              <a:rPr lang="en-US" dirty="0" smtClean="0"/>
              <a:t>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749822"/>
            <a:ext cx="7916333" cy="545016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Nodes: Computers (hosts), dedicated routers, … </a:t>
            </a:r>
          </a:p>
          <a:p>
            <a:r>
              <a:rPr lang="en-US" dirty="0" smtClean="0"/>
              <a:t>Links: Coax, twisted pair, fiber, radio, 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Content Placeholder 4" descr="01x02.eps"/>
          <p:cNvPicPr>
            <a:picLocks noChangeAspect="1"/>
          </p:cNvPicPr>
          <p:nvPr/>
        </p:nvPicPr>
        <p:blipFill>
          <a:blip r:embed="rId2"/>
          <a:srcRect l="5172" t="-3746" b="68451"/>
          <a:stretch>
            <a:fillRect/>
          </a:stretch>
        </p:blipFill>
        <p:spPr>
          <a:xfrm>
            <a:off x="1703731" y="3972592"/>
            <a:ext cx="5778548" cy="1055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connect more nodes?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73" y="2374568"/>
            <a:ext cx="5082727" cy="96542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Multiple wires</a:t>
            </a:r>
            <a:endParaRPr lang="en-US" baseline="0" dirty="0" smtClean="0"/>
          </a:p>
        </p:txBody>
      </p:sp>
      <p:pic>
        <p:nvPicPr>
          <p:cNvPr id="5" name="Content Placeholder 4" descr="01x02.eps"/>
          <p:cNvPicPr>
            <a:picLocks noChangeAspect="1"/>
          </p:cNvPicPr>
          <p:nvPr/>
        </p:nvPicPr>
        <p:blipFill>
          <a:blip r:embed="rId2"/>
          <a:srcRect l="5172" t="39508" r="-739" b="-6904"/>
          <a:stretch>
            <a:fillRect/>
          </a:stretch>
        </p:blipFill>
        <p:spPr>
          <a:xfrm>
            <a:off x="2964790" y="4109898"/>
            <a:ext cx="5823661" cy="201626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269797" y="1846610"/>
            <a:ext cx="3531370" cy="2396887"/>
            <a:chOff x="867354" y="1461180"/>
            <a:chExt cx="3531370" cy="2396887"/>
          </a:xfrm>
        </p:grpSpPr>
        <p:pic>
          <p:nvPicPr>
            <p:cNvPr id="72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867354" y="1989138"/>
              <a:ext cx="836377" cy="1055913"/>
            </a:xfrm>
            <a:prstGeom prst="rect">
              <a:avLst/>
            </a:prstGeom>
          </p:spPr>
        </p:pic>
        <p:pic>
          <p:nvPicPr>
            <p:cNvPr id="73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1461181"/>
              <a:ext cx="836377" cy="1055913"/>
            </a:xfrm>
            <a:prstGeom prst="rect">
              <a:avLst/>
            </a:prstGeom>
          </p:spPr>
        </p:pic>
        <p:pic>
          <p:nvPicPr>
            <p:cNvPr id="74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1461180"/>
              <a:ext cx="836377" cy="1055913"/>
            </a:xfrm>
            <a:prstGeom prst="rect">
              <a:avLst/>
            </a:prstGeom>
          </p:spPr>
        </p:pic>
        <p:pic>
          <p:nvPicPr>
            <p:cNvPr id="75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3562347" y="2131667"/>
              <a:ext cx="836377" cy="1055913"/>
            </a:xfrm>
            <a:prstGeom prst="rect">
              <a:avLst/>
            </a:prstGeom>
          </p:spPr>
        </p:pic>
        <p:pic>
          <p:nvPicPr>
            <p:cNvPr id="76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2725970" y="2802154"/>
              <a:ext cx="836377" cy="1055913"/>
            </a:xfrm>
            <a:prstGeom prst="rect">
              <a:avLst/>
            </a:prstGeom>
          </p:spPr>
        </p:pic>
        <p:pic>
          <p:nvPicPr>
            <p:cNvPr id="77" name="Content Placeholder 4" descr="01x02.eps"/>
            <p:cNvPicPr>
              <a:picLocks noChangeAspect="1"/>
            </p:cNvPicPr>
            <p:nvPr/>
          </p:nvPicPr>
          <p:blipFill>
            <a:blip r:embed="rId2"/>
            <a:srcRect l="5172" t="-3746" r="81103" b="68451"/>
            <a:stretch>
              <a:fillRect/>
            </a:stretch>
          </p:blipFill>
          <p:spPr>
            <a:xfrm>
              <a:off x="1703731" y="2802154"/>
              <a:ext cx="836377" cy="1055913"/>
            </a:xfrm>
            <a:prstGeom prst="rect">
              <a:avLst/>
            </a:prstGeom>
          </p:spPr>
        </p:pic>
        <p:cxnSp>
          <p:nvCxnSpPr>
            <p:cNvPr id="78" name="Straight Connector 77"/>
            <p:cNvCxnSpPr/>
            <p:nvPr/>
          </p:nvCxnSpPr>
          <p:spPr>
            <a:xfrm>
              <a:off x="2174879" y="2131675"/>
              <a:ext cx="1038219" cy="840127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16200000" flipH="1">
              <a:off x="1754811" y="2551734"/>
              <a:ext cx="840133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10800000" flipV="1">
              <a:off x="1703734" y="2131673"/>
              <a:ext cx="471145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4877" y="2131666"/>
              <a:ext cx="1038219" cy="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174879" y="2131675"/>
              <a:ext cx="1681748" cy="385419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13096" y="2131666"/>
              <a:ext cx="643526" cy="38543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0800000" flipV="1">
              <a:off x="3213097" y="2517097"/>
              <a:ext cx="643531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 flipV="1">
              <a:off x="2174879" y="2517098"/>
              <a:ext cx="1681750" cy="454708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endCxn id="72" idx="3"/>
            </p:cNvCxnSpPr>
            <p:nvPr/>
          </p:nvCxnSpPr>
          <p:spPr>
            <a:xfrm rot="10800000">
              <a:off x="1703732" y="2517096"/>
              <a:ext cx="2152891" cy="3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V="1">
              <a:off x="2793032" y="2551736"/>
              <a:ext cx="840130" cy="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0800000">
              <a:off x="2174880" y="2971801"/>
              <a:ext cx="1038221" cy="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72" idx="3"/>
            </p:cNvCxnSpPr>
            <p:nvPr/>
          </p:nvCxnSpPr>
          <p:spPr>
            <a:xfrm rot="10800000">
              <a:off x="1703732" y="2517096"/>
              <a:ext cx="1509365" cy="454705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2174877" y="2131675"/>
              <a:ext cx="1038223" cy="840131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703731" y="2131666"/>
              <a:ext cx="1509369" cy="385434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72" idx="3"/>
            </p:cNvCxnSpPr>
            <p:nvPr/>
          </p:nvCxnSpPr>
          <p:spPr>
            <a:xfrm rot="10800000">
              <a:off x="1703731" y="2517095"/>
              <a:ext cx="471146" cy="454710"/>
            </a:xfrm>
            <a:prstGeom prst="line">
              <a:avLst/>
            </a:prstGeom>
            <a:ln w="412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Content Placeholder 2"/>
          <p:cNvSpPr txBox="1">
            <a:spLocks/>
          </p:cNvSpPr>
          <p:nvPr/>
        </p:nvSpPr>
        <p:spPr>
          <a:xfrm>
            <a:off x="269798" y="4726211"/>
            <a:ext cx="2989268" cy="96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Shared medium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75733"/>
            <a:ext cx="7569200" cy="1143000"/>
          </a:xfrm>
        </p:spPr>
        <p:txBody>
          <a:bodyPr/>
          <a:lstStyle/>
          <a:p>
            <a:r>
              <a:rPr lang="en-US" dirty="0" smtClean="0"/>
              <a:t>From Links to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4724400"/>
            <a:ext cx="7874961" cy="1401762"/>
          </a:xfrm>
        </p:spPr>
        <p:txBody>
          <a:bodyPr>
            <a:noAutofit/>
          </a:bodyPr>
          <a:lstStyle/>
          <a:p>
            <a:r>
              <a:rPr lang="en-US" dirty="0" smtClean="0"/>
              <a:t>To scale to more nodes, use </a:t>
            </a:r>
            <a:r>
              <a:rPr lang="en-US" i="1" dirty="0" smtClean="0"/>
              <a:t>switching</a:t>
            </a:r>
          </a:p>
          <a:p>
            <a:pPr lvl="1"/>
            <a:r>
              <a:rPr lang="en-US" dirty="0" smtClean="0"/>
              <a:t>Nodes can connect to multiple other nodes</a:t>
            </a:r>
          </a:p>
          <a:p>
            <a:pPr lvl="1"/>
            <a:r>
              <a:rPr lang="en-US" dirty="0" smtClean="0"/>
              <a:t>Recursively, one node can connect to multiple networks</a:t>
            </a:r>
            <a:endParaRPr lang="en-US" dirty="0"/>
          </a:p>
        </p:txBody>
      </p:sp>
      <p:pic>
        <p:nvPicPr>
          <p:cNvPr id="5" name="Picture 4" descr="01x0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20" y="1966383"/>
            <a:ext cx="2921000" cy="2438400"/>
          </a:xfrm>
          <a:prstGeom prst="rect">
            <a:avLst/>
          </a:prstGeom>
        </p:spPr>
      </p:pic>
      <p:pic>
        <p:nvPicPr>
          <p:cNvPr id="6" name="Picture 5" descr="01x04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788" y="1718733"/>
            <a:ext cx="3556000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560758"/>
            <a:ext cx="7569200" cy="1143000"/>
          </a:xfrm>
        </p:spPr>
        <p:txBody>
          <a:bodyPr/>
          <a:lstStyle/>
          <a:p>
            <a:r>
              <a:rPr lang="en-US" dirty="0" smtClean="0"/>
              <a:t>Switching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3" y="1846287"/>
            <a:ext cx="8048717" cy="3994495"/>
          </a:xfrm>
        </p:spPr>
        <p:txBody>
          <a:bodyPr>
            <a:noAutofit/>
          </a:bodyPr>
          <a:lstStyle/>
          <a:p>
            <a:r>
              <a:rPr lang="en-US" dirty="0" smtClean="0"/>
              <a:t>Circuit Switching – virtual link between two nodes</a:t>
            </a:r>
          </a:p>
          <a:p>
            <a:pPr lvl="1"/>
            <a:r>
              <a:rPr lang="en-US" dirty="0" smtClean="0"/>
              <a:t>Set up circuit (</a:t>
            </a:r>
            <a:r>
              <a:rPr lang="en-US" i="1" dirty="0" smtClean="0"/>
              <a:t>e.g. </a:t>
            </a:r>
            <a:r>
              <a:rPr lang="en-US" dirty="0" smtClean="0"/>
              <a:t>dialing, signaling) – may fail: busy</a:t>
            </a:r>
          </a:p>
          <a:p>
            <a:pPr lvl="1"/>
            <a:r>
              <a:rPr lang="en-US" dirty="0" smtClean="0"/>
              <a:t>Transfer data at known rate</a:t>
            </a:r>
          </a:p>
          <a:p>
            <a:pPr lvl="1"/>
            <a:r>
              <a:rPr lang="en-US" dirty="0" smtClean="0"/>
              <a:t>Tear down circuit</a:t>
            </a:r>
          </a:p>
          <a:p>
            <a:r>
              <a:rPr lang="en-US" dirty="0" smtClean="0"/>
              <a:t>Packet Switching</a:t>
            </a:r>
          </a:p>
          <a:p>
            <a:pPr lvl="1"/>
            <a:r>
              <a:rPr lang="en-US" dirty="0" smtClean="0"/>
              <a:t>Forward bounded-size messages.</a:t>
            </a:r>
          </a:p>
          <a:p>
            <a:pPr lvl="1"/>
            <a:r>
              <a:rPr lang="en-US" dirty="0" smtClean="0"/>
              <a:t>Each message can have different senders/receivers</a:t>
            </a:r>
          </a:p>
          <a:p>
            <a:pPr lvl="1"/>
            <a:r>
              <a:rPr lang="en-US" dirty="0" smtClean="0"/>
              <a:t>Focus of </a:t>
            </a:r>
            <a:r>
              <a:rPr lang="en-US" dirty="0" smtClean="0"/>
              <a:t>this course</a:t>
            </a:r>
            <a:endParaRPr lang="en-US" dirty="0" smtClean="0"/>
          </a:p>
          <a:p>
            <a:pPr algn="ctr">
              <a:buNone/>
            </a:pPr>
            <a:r>
              <a:rPr lang="en-US" sz="2400" b="0" dirty="0" smtClean="0">
                <a:solidFill>
                  <a:srgbClr val="FF0000"/>
                </a:solidFill>
              </a:rPr>
              <a:t>Analogy: circuit switching reserves the highway for a cross-country trip. Packet switching interleaves everyone’s cars.</a:t>
            </a:r>
            <a:endParaRPr 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5051197"/>
            <a:ext cx="8017669" cy="918006"/>
          </a:xfrm>
        </p:spPr>
        <p:txBody>
          <a:bodyPr/>
          <a:lstStyle/>
          <a:p>
            <a:r>
              <a:rPr lang="en-US" dirty="0" smtClean="0"/>
              <a:t>What to do when multiple flows must share a link?</a:t>
            </a:r>
            <a:endParaRPr lang="en-US" dirty="0"/>
          </a:p>
        </p:txBody>
      </p:sp>
      <p:pic>
        <p:nvPicPr>
          <p:cNvPr id="4" name="Picture 3" descr="01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5" y="1754062"/>
            <a:ext cx="6752290" cy="3026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tdm.pdf"/>
          <p:cNvPicPr>
            <a:picLocks noChangeAspect="1"/>
          </p:cNvPicPr>
          <p:nvPr/>
        </p:nvPicPr>
        <p:blipFill>
          <a:blip r:embed="rId2"/>
          <a:srcRect t="-19834" b="-19834"/>
          <a:stretch>
            <a:fillRect/>
          </a:stretch>
        </p:blipFill>
        <p:spPr>
          <a:xfrm>
            <a:off x="787400" y="603566"/>
            <a:ext cx="7569200" cy="399449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4066642"/>
            <a:ext cx="7569200" cy="2059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 time-division multiplexing</a:t>
            </a:r>
          </a:p>
          <a:p>
            <a:pPr lvl="1"/>
            <a:r>
              <a:rPr lang="en-US" dirty="0" smtClean="0"/>
              <a:t>Divide time into equal-sized quanta, round robin</a:t>
            </a:r>
          </a:p>
          <a:p>
            <a:pPr lvl="1"/>
            <a:r>
              <a:rPr lang="en-US" dirty="0" smtClean="0"/>
              <a:t>Illusion of direct link for switched circuit net</a:t>
            </a:r>
          </a:p>
          <a:p>
            <a:pPr lvl="1"/>
            <a:r>
              <a:rPr lang="en-US" dirty="0" smtClean="0"/>
              <a:t>But wastes capacity if not enough flows</a:t>
            </a:r>
          </a:p>
          <a:p>
            <a:pPr lvl="1"/>
            <a:r>
              <a:rPr lang="en-US" dirty="0" smtClean="0"/>
              <a:t>Also doesn’t degrade gracefully when more flows than slots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STDM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Frequency-division multiplexing: allocates a frequency band for each flow</a:t>
            </a:r>
          </a:p>
          <a:p>
            <a:pPr lvl="1"/>
            <a:r>
              <a:rPr lang="en-US" dirty="0" smtClean="0"/>
              <a:t>Same TV channels and radio stations</a:t>
            </a:r>
          </a:p>
          <a:p>
            <a:r>
              <a:rPr lang="en-US" dirty="0" smtClean="0"/>
              <a:t>Similar drawbacks to STDM</a:t>
            </a:r>
          </a:p>
          <a:p>
            <a:pPr lvl="1"/>
            <a:r>
              <a:rPr lang="en-US" dirty="0" smtClean="0"/>
              <a:t>Wastes bandwidth if someone not sending</a:t>
            </a:r>
          </a:p>
          <a:p>
            <a:pPr lvl="1"/>
            <a:r>
              <a:rPr lang="en-US" dirty="0" smtClean="0"/>
              <a:t>Can run out of spectrum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722218"/>
            <a:ext cx="7569200" cy="1143000"/>
          </a:xfrm>
        </p:spPr>
        <p:txBody>
          <a:bodyPr/>
          <a:lstStyle/>
          <a:p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259627"/>
            <a:ext cx="7569200" cy="1990451"/>
          </a:xfrm>
        </p:spPr>
        <p:txBody>
          <a:bodyPr>
            <a:normAutofit/>
          </a:bodyPr>
          <a:lstStyle/>
          <a:p>
            <a:r>
              <a:rPr lang="en-US" dirty="0" smtClean="0"/>
              <a:t>Idea: like STDM but with no pre-determined time slots (or order!)</a:t>
            </a:r>
          </a:p>
          <a:p>
            <a:r>
              <a:rPr lang="en-US" dirty="0" smtClean="0"/>
              <a:t>Maximizes link utilization</a:t>
            </a:r>
          </a:p>
          <a:p>
            <a:pPr lvl="1"/>
            <a:r>
              <a:rPr lang="en-US" dirty="0" smtClean="0"/>
              <a:t>Link is never idle if there are packets to send</a:t>
            </a:r>
          </a:p>
        </p:txBody>
      </p:sp>
      <p:pic>
        <p:nvPicPr>
          <p:cNvPr id="4" name="Picture 3" descr="01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91" y="1649049"/>
            <a:ext cx="4431112" cy="261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Statistical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Hard to guarantee fairness</a:t>
            </a:r>
          </a:p>
          <a:p>
            <a:pPr lvl="1"/>
            <a:r>
              <a:rPr lang="en-US" dirty="0" smtClean="0"/>
              <a:t>Unpredictable queuing delays</a:t>
            </a:r>
          </a:p>
          <a:p>
            <a:pPr lvl="1"/>
            <a:r>
              <a:rPr lang="en-US" dirty="0" smtClean="0"/>
              <a:t>Packets may</a:t>
            </a:r>
            <a:r>
              <a:rPr lang="en-US" baseline="0" dirty="0" smtClean="0"/>
              <a:t> take different </a:t>
            </a:r>
            <a:r>
              <a:rPr lang="en-US" baseline="0" dirty="0" smtClean="0"/>
              <a:t>paths</a:t>
            </a:r>
          </a:p>
          <a:p>
            <a:r>
              <a:rPr lang="en-US" dirty="0" smtClean="0"/>
              <a:t>Yet…</a:t>
            </a:r>
          </a:p>
          <a:p>
            <a:pPr lvl="1"/>
            <a:r>
              <a:rPr lang="en-US" dirty="0" smtClean="0"/>
              <a:t>This is the main model used on the Internet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39" y="0"/>
            <a:ext cx="6842807" cy="6842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0027" y="6473475"/>
            <a:ext cx="668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Traceroute map of the Internet, ~5 million edges, circa 2003. </a:t>
            </a:r>
            <a:r>
              <a:rPr lang="en-US" dirty="0" err="1" smtClean="0">
                <a:solidFill>
                  <a:schemeClr val="bg1"/>
                </a:solidFill>
              </a:rPr>
              <a:t>opte.org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Very</a:t>
            </a:r>
            <a:r>
              <a:rPr lang="en-US" dirty="0" smtClean="0"/>
              <a:t> large number of computers</a:t>
            </a:r>
          </a:p>
          <a:p>
            <a:r>
              <a:rPr lang="en-US" dirty="0"/>
              <a:t>Incredible variety of </a:t>
            </a:r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Each with very different constraints</a:t>
            </a:r>
            <a:endParaRPr lang="en-US" dirty="0"/>
          </a:p>
          <a:p>
            <a:r>
              <a:rPr lang="en-US" dirty="0" smtClean="0"/>
              <a:t>No single administrative entity</a:t>
            </a:r>
          </a:p>
          <a:p>
            <a:r>
              <a:rPr lang="en-US" dirty="0" smtClean="0"/>
              <a:t>Evolving demands, protocols, applications</a:t>
            </a:r>
          </a:p>
          <a:p>
            <a:pPr lvl="1"/>
            <a:r>
              <a:rPr lang="en-US" dirty="0" smtClean="0"/>
              <a:t>Each with very different requirements!</a:t>
            </a:r>
          </a:p>
          <a:p>
            <a:endParaRPr lang="en-US" dirty="0"/>
          </a:p>
          <a:p>
            <a:r>
              <a:rPr lang="en-US" dirty="0" smtClean="0"/>
              <a:t>How do we make sense of all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36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73778"/>
            <a:ext cx="7569200" cy="1143000"/>
          </a:xfrm>
        </p:spPr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443541"/>
            <a:ext cx="7569200" cy="3526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Separation of concerns</a:t>
            </a:r>
          </a:p>
          <a:p>
            <a:pPr lvl="1"/>
            <a:r>
              <a:rPr lang="en-US" dirty="0" smtClean="0"/>
              <a:t>Break problem into </a:t>
            </a:r>
            <a:r>
              <a:rPr lang="en-US" dirty="0" smtClean="0"/>
              <a:t>separate parts</a:t>
            </a:r>
          </a:p>
          <a:p>
            <a:pPr lvl="1"/>
            <a:r>
              <a:rPr lang="en-US" dirty="0" smtClean="0"/>
              <a:t>Solve each one independently</a:t>
            </a:r>
          </a:p>
          <a:p>
            <a:pPr lvl="1"/>
            <a:r>
              <a:rPr lang="en-US" dirty="0" smtClean="0"/>
              <a:t>Tie together through common interfaces: abstraction</a:t>
            </a:r>
          </a:p>
          <a:p>
            <a:pPr lvl="1"/>
            <a:r>
              <a:rPr lang="en-US" dirty="0" smtClean="0"/>
              <a:t>Encapsulate data from the layer above inside data from the layer below</a:t>
            </a:r>
          </a:p>
          <a:p>
            <a:pPr lvl="1"/>
            <a:r>
              <a:rPr lang="en-US" dirty="0" smtClean="0"/>
              <a:t>Allow independent evolution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A </a:t>
            </a:r>
            <a:r>
              <a:rPr lang="en-US" i="1" dirty="0"/>
              <a:t>network </a:t>
            </a:r>
            <a:r>
              <a:rPr lang="en-US" i="1" dirty="0" smtClean="0"/>
              <a:t>layer </a:t>
            </a:r>
            <a:r>
              <a:rPr lang="en-US" dirty="0" smtClean="0"/>
              <a:t>packet </a:t>
            </a:r>
            <a:r>
              <a:rPr lang="en-US" dirty="0"/>
              <a:t>from A to D </a:t>
            </a:r>
            <a:r>
              <a:rPr lang="en-US" dirty="0" smtClean="0"/>
              <a:t>is </a:t>
            </a:r>
            <a:r>
              <a:rPr lang="en-US" dirty="0"/>
              <a:t>put in </a:t>
            </a:r>
            <a:r>
              <a:rPr lang="en-US" i="1" dirty="0"/>
              <a:t>link </a:t>
            </a:r>
            <a:r>
              <a:rPr lang="en-US" i="1" dirty="0" smtClean="0"/>
              <a:t>layer </a:t>
            </a:r>
            <a:r>
              <a:rPr lang="en-US" dirty="0" smtClean="0"/>
              <a:t>packets </a:t>
            </a:r>
            <a:r>
              <a:rPr lang="en-US" dirty="0"/>
              <a:t>A to B, B, to C, C to D</a:t>
            </a:r>
          </a:p>
          <a:p>
            <a:endParaRPr lang="en-US" dirty="0" smtClean="0"/>
          </a:p>
        </p:txBody>
      </p:sp>
      <p:pic>
        <p:nvPicPr>
          <p:cNvPr id="4" name="Picture 3" descr="layerin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37" y="1516778"/>
            <a:ext cx="2878618" cy="1638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Link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Layer: Several questions:</a:t>
            </a:r>
          </a:p>
          <a:p>
            <a:pPr lvl="1"/>
            <a:r>
              <a:rPr lang="en-US" dirty="0"/>
              <a:t>Encoding: voltage, frequency, phase,…</a:t>
            </a:r>
          </a:p>
          <a:p>
            <a:pPr lvl="1"/>
            <a:r>
              <a:rPr lang="en-US" dirty="0"/>
              <a:t>Medium: copper, fiber, radio, light,…</a:t>
            </a:r>
          </a:p>
          <a:p>
            <a:r>
              <a:rPr lang="en-US" dirty="0"/>
              <a:t>Link Layer: how to send data?</a:t>
            </a:r>
          </a:p>
          <a:p>
            <a:pPr lvl="1"/>
            <a:r>
              <a:rPr lang="en-US" dirty="0"/>
              <a:t>When to talk</a:t>
            </a:r>
          </a:p>
          <a:p>
            <a:pPr lvl="1"/>
            <a:r>
              <a:rPr lang="en-US" dirty="0"/>
              <a:t>What to say (format, “language”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Ethernet, USB</a:t>
            </a:r>
            <a:endParaRPr lang="en-US" dirty="0"/>
          </a:p>
          <a:p>
            <a:pPr lvl="1" algn="ctr">
              <a:buNone/>
            </a:pPr>
            <a:r>
              <a:rPr lang="en-US" dirty="0"/>
              <a:t>Stay tuned for lectures 3 and 4…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3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95666"/>
            <a:ext cx="7569200" cy="1143000"/>
          </a:xfrm>
        </p:spPr>
        <p:txBody>
          <a:bodyPr/>
          <a:lstStyle/>
          <a:p>
            <a:r>
              <a:rPr lang="en-US" dirty="0" smtClean="0"/>
              <a:t>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38667"/>
            <a:ext cx="7569200" cy="44874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– what the users sees, </a:t>
            </a:r>
            <a:r>
              <a:rPr lang="en-US" i="1" dirty="0" smtClean="0"/>
              <a:t>e.g.</a:t>
            </a:r>
            <a:r>
              <a:rPr lang="en-US" dirty="0" smtClean="0"/>
              <a:t>, HTTP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Presentation – crypto, conversion between representations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 – can tie together multiple streams (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e.g.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audio &amp; video)</a:t>
            </a:r>
          </a:p>
          <a:p>
            <a:r>
              <a:rPr lang="en-US" dirty="0" smtClean="0"/>
              <a:t>Transport – </a:t>
            </a:r>
            <a:r>
              <a:rPr lang="en-US" dirty="0" err="1" smtClean="0"/>
              <a:t>demultiplexes</a:t>
            </a:r>
            <a:r>
              <a:rPr lang="en-US" dirty="0" smtClean="0"/>
              <a:t>, provides reliability, flow and congestion control</a:t>
            </a:r>
          </a:p>
          <a:p>
            <a:r>
              <a:rPr lang="en-US" dirty="0" smtClean="0"/>
              <a:t>Network – sends </a:t>
            </a:r>
            <a:r>
              <a:rPr lang="en-US" i="1" dirty="0" smtClean="0"/>
              <a:t>packets</a:t>
            </a:r>
            <a:r>
              <a:rPr lang="en-US" dirty="0" smtClean="0"/>
              <a:t>, using </a:t>
            </a:r>
            <a:r>
              <a:rPr lang="en-US" i="1" dirty="0" smtClean="0"/>
              <a:t>routing</a:t>
            </a:r>
            <a:endParaRPr lang="en-US" dirty="0" smtClean="0"/>
          </a:p>
          <a:p>
            <a:r>
              <a:rPr lang="en-US" dirty="0" smtClean="0"/>
              <a:t>Data Link – sends </a:t>
            </a:r>
            <a:r>
              <a:rPr lang="en-US" i="1" dirty="0" smtClean="0"/>
              <a:t>frames</a:t>
            </a:r>
            <a:r>
              <a:rPr lang="en-US" dirty="0" smtClean="0"/>
              <a:t>, handles media access</a:t>
            </a:r>
            <a:endParaRPr lang="en-US" i="1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</a:t>
            </a:r>
            <a:r>
              <a:rPr lang="en-US" baseline="0" dirty="0" smtClean="0"/>
              <a:t>– sends individual </a:t>
            </a:r>
            <a:r>
              <a:rPr lang="en-US" baseline="0" dirty="0" smtClean="0"/>
              <a:t>bits</a:t>
            </a:r>
            <a:endParaRPr lang="en-US" baseline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OSI Reference Model</a:t>
            </a:r>
            <a:endParaRPr lang="en-US" dirty="0"/>
          </a:p>
        </p:txBody>
      </p:sp>
      <p:pic>
        <p:nvPicPr>
          <p:cNvPr id="4" name="Picture 3" descr="01x13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71" y="1120497"/>
            <a:ext cx="7040824" cy="533864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50256" y="1476725"/>
            <a:ext cx="4632431" cy="399214"/>
            <a:chOff x="2150256" y="1476725"/>
            <a:chExt cx="4632431" cy="39921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50256" y="1875939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78949" y="1476725"/>
              <a:ext cx="2130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Application Protocol</a:t>
              </a:r>
              <a:endParaRPr lang="en-US" i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50256" y="3260770"/>
            <a:ext cx="4632431" cy="369332"/>
            <a:chOff x="2150256" y="3260770"/>
            <a:chExt cx="4632431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150256" y="3630102"/>
              <a:ext cx="4632431" cy="0"/>
            </a:xfrm>
            <a:prstGeom prst="line">
              <a:avLst/>
            </a:prstGeom>
            <a:ln w="3810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631349" y="3260770"/>
              <a:ext cx="1985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Transport Protocol</a:t>
              </a:r>
              <a:endParaRPr lang="en-US" i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78049" y="3891287"/>
            <a:ext cx="4834519" cy="370941"/>
            <a:chOff x="2078049" y="3891287"/>
            <a:chExt cx="4834519" cy="370941"/>
          </a:xfrm>
        </p:grpSpPr>
        <p:grpSp>
          <p:nvGrpSpPr>
            <p:cNvPr id="14" name="Group 13"/>
            <p:cNvGrpSpPr/>
            <p:nvPr/>
          </p:nvGrpSpPr>
          <p:grpSpPr>
            <a:xfrm>
              <a:off x="2150256" y="4229841"/>
              <a:ext cx="4762312" cy="32387"/>
              <a:chOff x="2150256" y="4229841"/>
              <a:chExt cx="4762312" cy="32387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150256" y="4229841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570462" y="4262228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2078049" y="3891287"/>
              <a:ext cx="1687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Network Protocol</a:t>
              </a:r>
              <a:endParaRPr lang="en-US" sz="1600" i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15787" y="4501187"/>
            <a:ext cx="4896781" cy="338554"/>
            <a:chOff x="2015787" y="4501187"/>
            <a:chExt cx="4896781" cy="338554"/>
          </a:xfrm>
        </p:grpSpPr>
        <p:grpSp>
          <p:nvGrpSpPr>
            <p:cNvPr id="13" name="Group 12"/>
            <p:cNvGrpSpPr/>
            <p:nvPr/>
          </p:nvGrpSpPr>
          <p:grpSpPr>
            <a:xfrm>
              <a:off x="2150256" y="4829580"/>
              <a:ext cx="4762312" cy="0"/>
              <a:chOff x="2150256" y="4829580"/>
              <a:chExt cx="4762312" cy="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150256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570462" y="4829580"/>
                <a:ext cx="1342106" cy="0"/>
              </a:xfrm>
              <a:prstGeom prst="line">
                <a:avLst/>
              </a:prstGeom>
              <a:ln w="38100" cmpd="sng"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015787" y="4501187"/>
              <a:ext cx="1820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Link-Layer Protocol</a:t>
              </a:r>
              <a:endParaRPr lang="en-US" sz="1600" i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need to communicate?</a:t>
            </a:r>
          </a:p>
          <a:p>
            <a:pPr lvl="1"/>
            <a:r>
              <a:rPr lang="en-US" dirty="0" smtClean="0"/>
              <a:t>Definition of message formats</a:t>
            </a:r>
          </a:p>
          <a:p>
            <a:pPr lvl="1"/>
            <a:r>
              <a:rPr lang="en-US" dirty="0" smtClean="0"/>
              <a:t>Definition of the semantics of messages</a:t>
            </a:r>
          </a:p>
          <a:p>
            <a:pPr lvl="1"/>
            <a:r>
              <a:rPr lang="en-US" dirty="0" smtClean="0"/>
              <a:t>Definition of valid sequences of messages</a:t>
            </a:r>
          </a:p>
          <a:p>
            <a:pPr lvl="2"/>
            <a:r>
              <a:rPr lang="en-US" dirty="0" smtClean="0"/>
              <a:t>Including valid timings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0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8074752" cy="399449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node typically has a unique* name</a:t>
            </a:r>
          </a:p>
          <a:p>
            <a:pPr lvl="1"/>
            <a:r>
              <a:rPr lang="en-US" dirty="0" smtClean="0"/>
              <a:t>When that name also tells you how to get to the node, it is called an </a:t>
            </a:r>
            <a:r>
              <a:rPr lang="en-US" i="1" dirty="0" smtClean="0"/>
              <a:t>address</a:t>
            </a:r>
          </a:p>
          <a:p>
            <a:r>
              <a:rPr lang="en-US" dirty="0" smtClean="0"/>
              <a:t>Each layer can have its own naming/addressing</a:t>
            </a:r>
          </a:p>
          <a:p>
            <a:r>
              <a:rPr lang="en-US" i="1" dirty="0" smtClean="0"/>
              <a:t>Routing</a:t>
            </a:r>
            <a:r>
              <a:rPr lang="en-US" dirty="0" smtClean="0"/>
              <a:t> is the process of finding a path to the destination</a:t>
            </a:r>
          </a:p>
          <a:p>
            <a:pPr lvl="1"/>
            <a:r>
              <a:rPr lang="en-US" dirty="0" smtClean="0"/>
              <a:t>In packet switched networks, each packet must have a destination address</a:t>
            </a:r>
          </a:p>
          <a:p>
            <a:pPr lvl="1"/>
            <a:r>
              <a:rPr lang="en-US" dirty="0" smtClean="0"/>
              <a:t>For circuit switched, use address to set up circuit</a:t>
            </a:r>
          </a:p>
          <a:p>
            <a:r>
              <a:rPr lang="en-US" dirty="0" smtClean="0"/>
              <a:t>Special addresses can exist for broadcast/multicast/</a:t>
            </a:r>
            <a:r>
              <a:rPr lang="en-US" dirty="0" err="1" smtClean="0"/>
              <a:t>anycast</a:t>
            </a: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7578" y="6126162"/>
            <a:ext cx="5446422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*</a:t>
            </a: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or thinks it does, in case there is a shortage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1" y="443410"/>
            <a:ext cx="7569200" cy="1143000"/>
          </a:xfrm>
        </p:spPr>
        <p:txBody>
          <a:bodyPr/>
          <a:lstStyle/>
          <a:p>
            <a:r>
              <a:rPr lang="en-US" dirty="0" smtClean="0"/>
              <a:t>Network Layer: Internet</a:t>
            </a:r>
            <a:r>
              <a:rPr lang="en-US" baseline="0" dirty="0" smtClean="0"/>
              <a:t> </a:t>
            </a:r>
            <a:r>
              <a:rPr lang="en-US" baseline="0" dirty="0" smtClean="0"/>
              <a:t>Protocol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86411"/>
            <a:ext cx="7994557" cy="46403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Used by</a:t>
            </a:r>
            <a:r>
              <a:rPr lang="en-US" baseline="0" dirty="0" smtClean="0"/>
              <a:t> most computer networks today</a:t>
            </a:r>
          </a:p>
          <a:p>
            <a:pPr lvl="1"/>
            <a:r>
              <a:rPr lang="en-US" dirty="0" smtClean="0"/>
              <a:t>Runs </a:t>
            </a:r>
            <a:r>
              <a:rPr lang="en-US" i="1" dirty="0" smtClean="0"/>
              <a:t>over</a:t>
            </a:r>
            <a:r>
              <a:rPr lang="en-US" dirty="0" smtClean="0"/>
              <a:t> a variety of physical networks, can connect Ethernet, wireless, modem lines, etc.</a:t>
            </a:r>
          </a:p>
          <a:p>
            <a:r>
              <a:rPr lang="en-US" baseline="0" dirty="0" smtClean="0"/>
              <a:t>Every</a:t>
            </a:r>
            <a:r>
              <a:rPr lang="en-US" dirty="0" smtClean="0"/>
              <a:t> host has a unique 4-byte IP address (IPv4)</a:t>
            </a:r>
          </a:p>
          <a:p>
            <a:pPr lvl="1"/>
            <a:r>
              <a:rPr lang="en-US" i="1" baseline="0" dirty="0" smtClean="0"/>
              <a:t>E.g.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www.cs.brown.edu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128.148.32.110</a:t>
            </a:r>
          </a:p>
          <a:p>
            <a:pPr lvl="1"/>
            <a:r>
              <a:rPr lang="en-US" dirty="0" smtClean="0">
                <a:sym typeface="Wingdings"/>
              </a:rPr>
              <a:t>The </a:t>
            </a:r>
            <a:r>
              <a:rPr lang="en-US" i="1" dirty="0" smtClean="0">
                <a:sym typeface="Wingdings"/>
              </a:rPr>
              <a:t>network</a:t>
            </a:r>
            <a:r>
              <a:rPr lang="en-US" dirty="0" smtClean="0">
                <a:sym typeface="Wingdings"/>
              </a:rPr>
              <a:t> knows how to route a packet to any address</a:t>
            </a:r>
          </a:p>
          <a:p>
            <a:r>
              <a:rPr lang="en-US" dirty="0" smtClean="0">
                <a:sym typeface="Wingdings"/>
              </a:rPr>
              <a:t>Need more to build something like the Web</a:t>
            </a:r>
          </a:p>
          <a:p>
            <a:pPr lvl="1"/>
            <a:r>
              <a:rPr lang="en-US" dirty="0" smtClean="0">
                <a:sym typeface="Wingdings"/>
              </a:rPr>
              <a:t>Need naming (DNS)</a:t>
            </a:r>
          </a:p>
          <a:p>
            <a:pPr lvl="1"/>
            <a:r>
              <a:rPr lang="en-US" dirty="0" smtClean="0">
                <a:sym typeface="Wingdings"/>
              </a:rPr>
              <a:t>Interface for browser and server software (next lecture)</a:t>
            </a:r>
          </a:p>
          <a:p>
            <a:pPr lvl="1"/>
            <a:r>
              <a:rPr lang="en-US" dirty="0" smtClean="0">
                <a:sym typeface="Wingdings"/>
              </a:rPr>
              <a:t>Need </a:t>
            </a:r>
            <a:r>
              <a:rPr lang="en-US" dirty="0" err="1" smtClean="0">
                <a:sym typeface="Wingdings"/>
              </a:rPr>
              <a:t>demultiplexing</a:t>
            </a:r>
            <a:r>
              <a:rPr lang="en-US" dirty="0" smtClean="0">
                <a:sym typeface="Wingdings"/>
              </a:rPr>
              <a:t> within a host: which packets are for web browser, Skype, or the mail program?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12418"/>
            <a:ext cx="7569200" cy="1143000"/>
          </a:xfrm>
        </p:spPr>
        <p:txBody>
          <a:bodyPr/>
          <a:lstStyle/>
          <a:p>
            <a:r>
              <a:rPr lang="en-US" dirty="0" smtClean="0"/>
              <a:t>Inter-process</a:t>
            </a:r>
            <a:r>
              <a:rPr lang="en-US" baseline="0" dirty="0" smtClean="0"/>
              <a:t>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786280"/>
            <a:ext cx="7569200" cy="16032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Talking from host to host is great, but we want abstraction of inter-process communication</a:t>
            </a:r>
          </a:p>
          <a:p>
            <a:r>
              <a:rPr lang="en-US" dirty="0" smtClean="0"/>
              <a:t>Solution: </a:t>
            </a:r>
            <a:r>
              <a:rPr lang="en-US" i="1" dirty="0" smtClean="0"/>
              <a:t>encapsulate</a:t>
            </a:r>
            <a:r>
              <a:rPr lang="en-US" dirty="0" smtClean="0"/>
              <a:t> another protocol within IP</a:t>
            </a:r>
          </a:p>
        </p:txBody>
      </p:sp>
      <p:pic>
        <p:nvPicPr>
          <p:cNvPr id="4" name="Picture 3" descr="01x07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923" y="1481330"/>
            <a:ext cx="4678580" cy="326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Transport:</a:t>
            </a:r>
            <a:r>
              <a:rPr lang="en-US" baseline="0" dirty="0" smtClean="0"/>
              <a:t> UDP and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07687"/>
            <a:ext cx="7569200" cy="4650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UDP and TCP most popular protocols on IP</a:t>
            </a:r>
          </a:p>
          <a:p>
            <a:pPr lvl="1"/>
            <a:r>
              <a:rPr lang="en-US" dirty="0" smtClean="0"/>
              <a:t>Both use 16-bit </a:t>
            </a:r>
            <a:r>
              <a:rPr lang="en-US" i="1" dirty="0" smtClean="0"/>
              <a:t>port </a:t>
            </a:r>
            <a:r>
              <a:rPr lang="en-US" dirty="0" smtClean="0"/>
              <a:t>number &amp; 32-bit IP address</a:t>
            </a:r>
          </a:p>
          <a:p>
            <a:pPr lvl="1"/>
            <a:r>
              <a:rPr lang="en-US" dirty="0" smtClean="0"/>
              <a:t>Applications </a:t>
            </a:r>
            <a:r>
              <a:rPr lang="en-US" i="1" dirty="0" smtClean="0"/>
              <a:t>bind</a:t>
            </a:r>
            <a:r>
              <a:rPr lang="en-US" dirty="0" smtClean="0"/>
              <a:t> a port &amp; receive traffic on that port</a:t>
            </a:r>
          </a:p>
          <a:p>
            <a:r>
              <a:rPr lang="en-US" dirty="0" smtClean="0"/>
              <a:t>UDP – User (unreliable) Datagram Protocol</a:t>
            </a:r>
          </a:p>
          <a:p>
            <a:pPr lvl="1"/>
            <a:r>
              <a:rPr lang="en-US" dirty="0" smtClean="0"/>
              <a:t>Exposes packet-switched nature of Internet</a:t>
            </a:r>
          </a:p>
          <a:p>
            <a:pPr lvl="1"/>
            <a:r>
              <a:rPr lang="en-US" dirty="0" smtClean="0"/>
              <a:t>Sent packets may be dropped, reordered, even duplicated (but there is corruption protection)</a:t>
            </a:r>
          </a:p>
          <a:p>
            <a:r>
              <a:rPr lang="en-US" dirty="0" smtClean="0"/>
              <a:t>TCP – Transmission Control Protocol</a:t>
            </a:r>
          </a:p>
          <a:p>
            <a:pPr lvl="1"/>
            <a:r>
              <a:rPr lang="en-US" dirty="0" smtClean="0"/>
              <a:t>Provides illusion of reliable ‘pipe’ or ‘stream’ between two processes anywhere on the network</a:t>
            </a:r>
          </a:p>
          <a:p>
            <a:pPr lvl="1"/>
            <a:r>
              <a:rPr lang="en-US" dirty="0" smtClean="0"/>
              <a:t>Handles congestion and flow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31667"/>
            <a:ext cx="7569200" cy="4281008"/>
          </a:xfrm>
        </p:spPr>
        <p:txBody>
          <a:bodyPr>
            <a:normAutofit/>
          </a:bodyPr>
          <a:lstStyle/>
          <a:p>
            <a:r>
              <a:rPr lang="en-US" dirty="0" smtClean="0"/>
              <a:t>Most applications use TCP</a:t>
            </a:r>
          </a:p>
          <a:p>
            <a:pPr lvl="1"/>
            <a:r>
              <a:rPr lang="en-US" dirty="0" smtClean="0"/>
              <a:t>Easier to program (reliability is convenient)</a:t>
            </a:r>
          </a:p>
          <a:p>
            <a:pPr lvl="1"/>
            <a:r>
              <a:rPr lang="en-US" dirty="0" smtClean="0"/>
              <a:t>Automatically avoids congestion (don’t need to worry about taking down the network</a:t>
            </a:r>
          </a:p>
          <a:p>
            <a:r>
              <a:rPr lang="en-US" dirty="0" smtClean="0"/>
              <a:t>Servers typically listen on well-know ports:</a:t>
            </a:r>
          </a:p>
          <a:p>
            <a:pPr lvl="1"/>
            <a:r>
              <a:rPr lang="en-US" dirty="0" smtClean="0"/>
              <a:t>SSH: 22</a:t>
            </a:r>
          </a:p>
          <a:p>
            <a:pPr lvl="1"/>
            <a:r>
              <a:rPr lang="en-US" dirty="0" smtClean="0"/>
              <a:t>SMTP (email): 25</a:t>
            </a:r>
          </a:p>
          <a:p>
            <a:pPr lvl="1"/>
            <a:r>
              <a:rPr lang="en-US" dirty="0" smtClean="0"/>
              <a:t>Finger: 79</a:t>
            </a:r>
          </a:p>
          <a:p>
            <a:pPr lvl="1"/>
            <a:r>
              <a:rPr lang="en-US" dirty="0" smtClean="0"/>
              <a:t>HTTP (web): 80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35711"/>
            <a:ext cx="7963580" cy="2369902"/>
          </a:xfrm>
        </p:spPr>
        <p:txBody>
          <a:bodyPr>
            <a:normAutofit/>
          </a:bodyPr>
          <a:lstStyle/>
          <a:p>
            <a:r>
              <a:rPr lang="en-US" dirty="0" smtClean="0"/>
              <a:t>Strict layering not </a:t>
            </a:r>
            <a:r>
              <a:rPr lang="en-US" i="1" dirty="0" smtClean="0"/>
              <a:t>required</a:t>
            </a:r>
            <a:endParaRPr lang="en-US" dirty="0" smtClean="0"/>
          </a:p>
          <a:p>
            <a:pPr lvl="1"/>
            <a:r>
              <a:rPr lang="en-US" dirty="0" smtClean="0"/>
              <a:t>TCP/UDP “cheat” to detect certain errors in IP-level information like address</a:t>
            </a:r>
          </a:p>
          <a:p>
            <a:pPr lvl="1"/>
            <a:r>
              <a:rPr lang="en-US" dirty="0" smtClean="0"/>
              <a:t>Overall, allows evolution, experimentation</a:t>
            </a:r>
          </a:p>
        </p:txBody>
      </p:sp>
      <p:pic>
        <p:nvPicPr>
          <p:cNvPr id="4" name="Picture 3" descr="01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712" y="1989138"/>
            <a:ext cx="3152354" cy="189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74638"/>
            <a:ext cx="7569200" cy="1143000"/>
          </a:xfrm>
        </p:spPr>
        <p:txBody>
          <a:bodyPr/>
          <a:lstStyle/>
          <a:p>
            <a:r>
              <a:rPr lang="en-US" dirty="0" smtClean="0"/>
              <a:t>IP as the Narrow Waist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51200"/>
            <a:ext cx="7569200" cy="247062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applications protocols on top of UDP &amp; TCP</a:t>
            </a:r>
          </a:p>
          <a:p>
            <a:r>
              <a:rPr lang="en-US" dirty="0" smtClean="0"/>
              <a:t>IP works over many types of networks</a:t>
            </a:r>
          </a:p>
          <a:p>
            <a:r>
              <a:rPr lang="en-US" dirty="0" smtClean="0"/>
              <a:t>This is the “Hourglass” architecture of the Internet. </a:t>
            </a:r>
          </a:p>
          <a:p>
            <a:pPr lvl="1"/>
            <a:r>
              <a:rPr lang="en-US" dirty="0" smtClean="0"/>
              <a:t>If every network supports IP, applications run over many different networks (</a:t>
            </a:r>
            <a:r>
              <a:rPr lang="en-US" i="1" dirty="0" smtClean="0"/>
              <a:t>e.g.</a:t>
            </a:r>
            <a:r>
              <a:rPr lang="en-US" dirty="0" smtClean="0"/>
              <a:t>, cellular network)</a:t>
            </a:r>
          </a:p>
        </p:txBody>
      </p:sp>
      <p:pic>
        <p:nvPicPr>
          <p:cNvPr id="4" name="Picture 3" descr="01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941" y="1300276"/>
            <a:ext cx="3735694" cy="2850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989139"/>
            <a:ext cx="7569200" cy="41370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Assignments: learn by implementing</a:t>
            </a:r>
          </a:p>
          <a:p>
            <a:pPr lvl="1"/>
            <a:r>
              <a:rPr lang="en-US" dirty="0" smtClean="0"/>
              <a:t>Warm up: </a:t>
            </a:r>
            <a:r>
              <a:rPr lang="en-US" dirty="0" err="1" smtClean="0"/>
              <a:t>Snowcast</a:t>
            </a:r>
            <a:r>
              <a:rPr lang="en-US" dirty="0" smtClean="0"/>
              <a:t>, a networked music server</a:t>
            </a:r>
          </a:p>
          <a:p>
            <a:pPr lvl="2"/>
            <a:r>
              <a:rPr lang="en-US" dirty="0" smtClean="0"/>
              <a:t>Get a feel for how applications use the network</a:t>
            </a:r>
          </a:p>
          <a:p>
            <a:r>
              <a:rPr lang="en-US" dirty="0" smtClean="0"/>
              <a:t>Build knowledge from the ground up</a:t>
            </a:r>
          </a:p>
          <a:p>
            <a:pPr lvl="1"/>
            <a:r>
              <a:rPr lang="en-US" dirty="0" smtClean="0"/>
              <a:t>Link individual nodes</a:t>
            </a:r>
          </a:p>
          <a:p>
            <a:pPr lvl="1"/>
            <a:r>
              <a:rPr lang="en-US" dirty="0" smtClean="0"/>
              <a:t>Local networks with multiple nodes</a:t>
            </a:r>
          </a:p>
          <a:p>
            <a:pPr lvl="1"/>
            <a:r>
              <a:rPr lang="en-US" dirty="0" smtClean="0"/>
              <a:t>IP: Connect hosts across several networks</a:t>
            </a:r>
          </a:p>
          <a:p>
            <a:pPr lvl="1"/>
            <a:r>
              <a:rPr lang="en-US" dirty="0" smtClean="0"/>
              <a:t>Transport: Connect processes on different hosts</a:t>
            </a:r>
          </a:p>
          <a:p>
            <a:pPr lvl="1"/>
            <a:r>
              <a:rPr lang="en-US" dirty="0" smtClean="0"/>
              <a:t>Applications</a:t>
            </a:r>
          </a:p>
          <a:p>
            <a:r>
              <a:rPr lang="en-US" dirty="0" smtClean="0"/>
              <a:t>A few cross-cutting issues</a:t>
            </a:r>
          </a:p>
          <a:p>
            <a:pPr lvl="1"/>
            <a:r>
              <a:rPr lang="en-US" dirty="0" smtClean="0"/>
              <a:t>Security, multimedia, overlay networks, P2P…</a:t>
            </a:r>
          </a:p>
        </p:txBody>
      </p:sp>
    </p:spTree>
    <p:extLst>
      <p:ext uri="{BB962C8B-B14F-4D97-AF65-F5344CB8AC3E}">
        <p14:creationId xmlns:p14="http://schemas.microsoft.com/office/powerpoint/2010/main" val="2701379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464687"/>
            <a:ext cx="7569200" cy="1143000"/>
          </a:xfrm>
        </p:spPr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399" y="1607687"/>
            <a:ext cx="7793207" cy="4479708"/>
          </a:xfrm>
        </p:spPr>
        <p:txBody>
          <a:bodyPr>
            <a:normAutofit/>
          </a:bodyPr>
          <a:lstStyle/>
          <a:p>
            <a:r>
              <a:rPr lang="en-US" dirty="0" smtClean="0"/>
              <a:t>Next class: how do applications use the network?</a:t>
            </a:r>
          </a:p>
          <a:p>
            <a:pPr lvl="1"/>
            <a:r>
              <a:rPr lang="en-US" dirty="0" smtClean="0"/>
              <a:t>Introduction to programming with Sockets</a:t>
            </a:r>
          </a:p>
          <a:p>
            <a:pPr lvl="1"/>
            <a:r>
              <a:rPr lang="en-US" dirty="0" smtClean="0"/>
              <a:t>Peterson &amp; Davie 1.4</a:t>
            </a:r>
          </a:p>
          <a:p>
            <a:pPr lvl="1"/>
            <a:r>
              <a:rPr lang="en-US" dirty="0" err="1" smtClean="0"/>
              <a:t>Beej’s</a:t>
            </a:r>
            <a:r>
              <a:rPr lang="en-US" dirty="0" smtClean="0"/>
              <a:t> Guide to Network Programming (link on the course website)</a:t>
            </a:r>
          </a:p>
          <a:p>
            <a:r>
              <a:rPr lang="en-US" dirty="0" smtClean="0"/>
              <a:t>Then…</a:t>
            </a:r>
          </a:p>
          <a:p>
            <a:pPr lvl="1"/>
            <a:r>
              <a:rPr lang="en-US" dirty="0" smtClean="0"/>
              <a:t>We start </a:t>
            </a:r>
            <a:r>
              <a:rPr lang="en-US" dirty="0" smtClean="0"/>
              <a:t>moving up </a:t>
            </a:r>
            <a:r>
              <a:rPr lang="en-US" dirty="0" smtClean="0"/>
              <a:t>the network stack, starting from how two computers can talk to each other.</a:t>
            </a:r>
          </a:p>
          <a:p>
            <a:r>
              <a:rPr lang="en-US" dirty="0" smtClean="0"/>
              <a:t>Remember: start your projects </a:t>
            </a:r>
            <a:r>
              <a:rPr lang="en-US" dirty="0" smtClean="0"/>
              <a:t>TODAY!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1743</TotalTime>
  <Words>1784</Words>
  <Application>Microsoft Macintosh PowerPoint</Application>
  <PresentationFormat>On-screen Show (4:3)</PresentationFormat>
  <Paragraphs>261</Paragraphs>
  <Slides>40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CSCI-1680 - Computer Networks</vt:lpstr>
      <vt:lpstr>Cast</vt:lpstr>
      <vt:lpstr>Overview</vt:lpstr>
      <vt:lpstr>Prerequisites</vt:lpstr>
      <vt:lpstr>Administrivia</vt:lpstr>
      <vt:lpstr>Grading</vt:lpstr>
      <vt:lpstr>Networks</vt:lpstr>
      <vt:lpstr>Why Study Computer Networks?</vt:lpstr>
      <vt:lpstr>Growth of the Internet</vt:lpstr>
      <vt:lpstr>PowerPoint Presentation</vt:lpstr>
      <vt:lpstr>PowerPoint Presentation</vt:lpstr>
      <vt:lpstr>PowerPoint Presentation</vt:lpstr>
      <vt:lpstr>Why should you take this course?</vt:lpstr>
      <vt:lpstr>Roadmap</vt:lpstr>
      <vt:lpstr>Two-minutes for stretching…         (and an opportunity to sneak out if you are shopping)</vt:lpstr>
      <vt:lpstr>Building Blocks</vt:lpstr>
      <vt:lpstr>How to connect more nodes?</vt:lpstr>
      <vt:lpstr>From Links to Networks</vt:lpstr>
      <vt:lpstr>Switching Strategies</vt:lpstr>
      <vt:lpstr>Multiplexing</vt:lpstr>
      <vt:lpstr>STDM</vt:lpstr>
      <vt:lpstr>FDM</vt:lpstr>
      <vt:lpstr>Statistical Multiplexing</vt:lpstr>
      <vt:lpstr>Statistical Multiplexing</vt:lpstr>
      <vt:lpstr>PowerPoint Presentation</vt:lpstr>
      <vt:lpstr>Managing Complexity</vt:lpstr>
      <vt:lpstr>Layering</vt:lpstr>
      <vt:lpstr>Single Link Communication</vt:lpstr>
      <vt:lpstr>Layers</vt:lpstr>
      <vt:lpstr>OSI Reference Model</vt:lpstr>
      <vt:lpstr>Protocols</vt:lpstr>
      <vt:lpstr>Addressing</vt:lpstr>
      <vt:lpstr>Network Layer: Internet Protocol (IP)</vt:lpstr>
      <vt:lpstr>Inter-process Communication</vt:lpstr>
      <vt:lpstr>Transport: UDP and TCP</vt:lpstr>
      <vt:lpstr>Uses of TCP</vt:lpstr>
      <vt:lpstr>Internet Layering</vt:lpstr>
      <vt:lpstr>IP as the Narrow Waist</vt:lpstr>
      <vt:lpstr>Roadmap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25</cp:revision>
  <dcterms:created xsi:type="dcterms:W3CDTF">2011-01-27T09:00:15Z</dcterms:created>
  <dcterms:modified xsi:type="dcterms:W3CDTF">2012-01-26T17:56:30Z</dcterms:modified>
</cp:coreProperties>
</file>