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slides/slide27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pdf" ContentType="application/pdf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69" r:id="rId5"/>
    <p:sldId id="268" r:id="rId6"/>
    <p:sldId id="270" r:id="rId7"/>
    <p:sldId id="271" r:id="rId8"/>
    <p:sldId id="272" r:id="rId9"/>
    <p:sldId id="273" r:id="rId10"/>
    <p:sldId id="261" r:id="rId11"/>
    <p:sldId id="274" r:id="rId12"/>
    <p:sldId id="284" r:id="rId13"/>
    <p:sldId id="285" r:id="rId14"/>
    <p:sldId id="286" r:id="rId15"/>
    <p:sldId id="287" r:id="rId16"/>
    <p:sldId id="288" r:id="rId17"/>
    <p:sldId id="278" r:id="rId18"/>
    <p:sldId id="279" r:id="rId19"/>
    <p:sldId id="280" r:id="rId20"/>
    <p:sldId id="281" r:id="rId21"/>
    <p:sldId id="282" r:id="rId22"/>
    <p:sldId id="265" r:id="rId23"/>
    <p:sldId id="266" r:id="rId24"/>
    <p:sldId id="289" r:id="rId25"/>
    <p:sldId id="290" r:id="rId26"/>
    <p:sldId id="291" r:id="rId27"/>
    <p:sldId id="292" r:id="rId28"/>
    <p:sldId id="267" r:id="rId29"/>
    <p:sldId id="293" r:id="rId30"/>
    <p:sldId id="294" r:id="rId31"/>
    <p:sldId id="30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259" r:id="rId42"/>
    <p:sldId id="264" r:id="rId43"/>
    <p:sldId id="260" r:id="rId44"/>
    <p:sldId id="263" r:id="rId45"/>
    <p:sldId id="305" r:id="rId46"/>
    <p:sldId id="306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8685" autoAdjust="0"/>
    <p:restoredTop sz="87520" autoAdjust="0"/>
  </p:normalViewPr>
  <p:slideViewPr>
    <p:cSldViewPr snapToGrid="0" snapToObjects="1">
      <p:cViewPr varScale="1">
        <p:scale>
          <a:sx n="87" d="100"/>
          <a:sy n="87" d="100"/>
        </p:scale>
        <p:origin x="-10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32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0.xml"/><Relationship Id="rId2" Type="http://schemas.openxmlformats.org/officeDocument/2006/relationships/slide" Target="slides/slide31.xml"/><Relationship Id="rId3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12</a:t>
            </a:fld>
            <a:endParaRPr lang="en-US"/>
          </a:p>
        </p:txBody>
      </p:sp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13</a:t>
            </a:fld>
            <a:endParaRPr lang="en-US"/>
          </a:p>
        </p:txBody>
      </p:sp>
      <p:sp>
        <p:nvSpPr>
          <p:cNvPr id="9421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14</a:t>
            </a:fld>
            <a:endParaRPr lang="en-US"/>
          </a:p>
        </p:txBody>
      </p:sp>
      <p:sp>
        <p:nvSpPr>
          <p:cNvPr id="9625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15</a:t>
            </a:fld>
            <a:endParaRPr lang="en-US"/>
          </a:p>
        </p:txBody>
      </p:sp>
      <p:sp>
        <p:nvSpPr>
          <p:cNvPr id="9830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17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18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19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20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21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30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31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32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34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35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36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37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38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39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40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P2P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44603" y="6550223"/>
            <a:ext cx="5499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</a:t>
            </a:r>
            <a:r>
              <a:rPr lang="en-US" sz="1400" dirty="0" smtClean="0"/>
              <a:t> Ion </a:t>
            </a:r>
            <a:r>
              <a:rPr lang="en-US" sz="1400" dirty="0" err="1" smtClean="0"/>
              <a:t>Stoica</a:t>
            </a:r>
            <a:r>
              <a:rPr lang="en-US" sz="1400" dirty="0" smtClean="0"/>
              <a:t>,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, Joe </a:t>
            </a:r>
            <a:r>
              <a:rPr lang="en-US" sz="1400" dirty="0" err="1" smtClean="0"/>
              <a:t>Hellerstein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Overlay networks and Peer-to-Peer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0053"/>
          </a:xfrm>
        </p:spPr>
        <p:txBody>
          <a:bodyPr/>
          <a:lstStyle/>
          <a:p>
            <a:r>
              <a:rPr lang="en-US" dirty="0" smtClean="0"/>
              <a:t>Suppose you want to write a routing protocol to replace IP</a:t>
            </a:r>
          </a:p>
          <a:p>
            <a:pPr lvl="1"/>
            <a:r>
              <a:rPr lang="en-US" dirty="0" smtClean="0"/>
              <a:t>But your network administrator prevents you from writing arbitrary data on your network</a:t>
            </a:r>
          </a:p>
          <a:p>
            <a:r>
              <a:rPr lang="en-US" dirty="0" smtClean="0"/>
              <a:t>What can you do?</a:t>
            </a:r>
          </a:p>
          <a:p>
            <a:pPr lvl="1"/>
            <a:r>
              <a:rPr lang="en-US" dirty="0" smtClean="0"/>
              <a:t>You have a network that can send packets between arbitrary hosts (IP)</a:t>
            </a:r>
          </a:p>
          <a:p>
            <a:r>
              <a:rPr lang="en-US" dirty="0" smtClean="0"/>
              <a:t>You could…</a:t>
            </a:r>
          </a:p>
          <a:p>
            <a:pPr lvl="1"/>
            <a:r>
              <a:rPr lang="en-US" dirty="0" smtClean="0"/>
              <a:t>Pretend that the point-to-point paths in the network are </a:t>
            </a:r>
            <a:r>
              <a:rPr lang="en-US" i="1" dirty="0" smtClean="0"/>
              <a:t>links</a:t>
            </a:r>
            <a:r>
              <a:rPr lang="en-US" dirty="0" smtClean="0"/>
              <a:t> in an overlay network…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Overlay Networks</a:t>
            </a:r>
            <a:endParaRPr lang="en-US" dirty="0"/>
          </a:p>
        </p:txBody>
      </p:sp>
      <p:cxnSp>
        <p:nvCxnSpPr>
          <p:cNvPr id="28" name="Straight Connector 27"/>
          <p:cNvCxnSpPr>
            <a:stCxn id="7" idx="5"/>
            <a:endCxn id="8" idx="0"/>
          </p:cNvCxnSpPr>
          <p:nvPr/>
        </p:nvCxnSpPr>
        <p:spPr>
          <a:xfrm rot="16200000" flipH="1">
            <a:off x="6029233" y="5305903"/>
            <a:ext cx="465463" cy="290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/>
          <p:cNvGrpSpPr/>
          <p:nvPr/>
        </p:nvGrpSpPr>
        <p:grpSpPr>
          <a:xfrm>
            <a:off x="2279466" y="5033257"/>
            <a:ext cx="4352262" cy="1517978"/>
            <a:chOff x="2279466" y="5033257"/>
            <a:chExt cx="4352262" cy="1517978"/>
          </a:xfrm>
        </p:grpSpPr>
        <p:sp>
          <p:nvSpPr>
            <p:cNvPr id="4" name="Oval 3"/>
            <p:cNvSpPr/>
            <p:nvPr/>
          </p:nvSpPr>
          <p:spPr>
            <a:xfrm>
              <a:off x="2279466" y="6225952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131332" y="5250110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207781" y="5466963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733396" y="5033257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182562" y="5683816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284230" y="6009099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758615" y="6334382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>
              <a:stCxn id="4" idx="7"/>
              <a:endCxn id="5" idx="3"/>
            </p:cNvCxnSpPr>
            <p:nvPr/>
          </p:nvCxnSpPr>
          <p:spPr>
            <a:xfrm rot="5400000" flipH="1" flipV="1">
              <a:off x="2518731" y="5579329"/>
              <a:ext cx="822503" cy="5342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0" idx="1"/>
              <a:endCxn id="5" idx="5"/>
            </p:cNvCxnSpPr>
            <p:nvPr/>
          </p:nvCxnSpPr>
          <p:spPr>
            <a:xfrm rot="16200000" flipV="1">
              <a:off x="3204091" y="5745835"/>
              <a:ext cx="930933" cy="3096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7"/>
              <a:endCxn id="9" idx="2"/>
            </p:cNvCxnSpPr>
            <p:nvPr/>
          </p:nvCxnSpPr>
          <p:spPr>
            <a:xfrm rot="5400000" flipH="1" flipV="1">
              <a:off x="4588810" y="5670719"/>
              <a:ext cx="248613" cy="1142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6" idx="5"/>
              <a:endCxn id="9" idx="1"/>
            </p:cNvCxnSpPr>
            <p:nvPr/>
          </p:nvCxnSpPr>
          <p:spPr>
            <a:xfrm rot="16200000" flipH="1">
              <a:off x="4776190" y="5467036"/>
              <a:ext cx="388797" cy="7588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6" idx="7"/>
              <a:endCxn id="7" idx="2"/>
            </p:cNvCxnSpPr>
            <p:nvPr/>
          </p:nvCxnSpPr>
          <p:spPr>
            <a:xfrm rot="5400000" flipH="1" flipV="1">
              <a:off x="4983764" y="4749088"/>
              <a:ext cx="357036" cy="1142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5" idx="6"/>
              <a:endCxn id="6" idx="1"/>
            </p:cNvCxnSpPr>
            <p:nvPr/>
          </p:nvCxnSpPr>
          <p:spPr>
            <a:xfrm>
              <a:off x="3580498" y="5358537"/>
              <a:ext cx="693062" cy="1401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" idx="2"/>
              <a:endCxn id="9" idx="7"/>
            </p:cNvCxnSpPr>
            <p:nvPr/>
          </p:nvCxnSpPr>
          <p:spPr>
            <a:xfrm rot="10800000" flipV="1">
              <a:off x="5667618" y="5792242"/>
              <a:ext cx="514945" cy="2486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0" idx="2"/>
              <a:endCxn id="4" idx="6"/>
            </p:cNvCxnSpPr>
            <p:nvPr/>
          </p:nvCxnSpPr>
          <p:spPr>
            <a:xfrm rot="10800000">
              <a:off x="2728633" y="6334379"/>
              <a:ext cx="1029983" cy="1084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2307962" y="3791584"/>
            <a:ext cx="4352262" cy="2434368"/>
            <a:chOff x="2307962" y="3791584"/>
            <a:chExt cx="4352262" cy="2434368"/>
          </a:xfrm>
        </p:grpSpPr>
        <p:sp>
          <p:nvSpPr>
            <p:cNvPr id="38" name="Oval 37"/>
            <p:cNvSpPr/>
            <p:nvPr/>
          </p:nvSpPr>
          <p:spPr>
            <a:xfrm>
              <a:off x="2307962" y="4550573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4236277" y="3791584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6211058" y="4008437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38" idx="7"/>
              <a:endCxn id="39" idx="2"/>
            </p:cNvCxnSpPr>
            <p:nvPr/>
          </p:nvCxnSpPr>
          <p:spPr>
            <a:xfrm rot="5400000" flipH="1" flipV="1">
              <a:off x="3122654" y="3468707"/>
              <a:ext cx="682319" cy="154492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0" idx="2"/>
              <a:endCxn id="39" idx="6"/>
            </p:cNvCxnSpPr>
            <p:nvPr/>
          </p:nvCxnSpPr>
          <p:spPr>
            <a:xfrm rot="10800000">
              <a:off x="4685444" y="3900012"/>
              <a:ext cx="1525615" cy="216853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8" idx="6"/>
              <a:endCxn id="40" idx="2"/>
            </p:cNvCxnSpPr>
            <p:nvPr/>
          </p:nvCxnSpPr>
          <p:spPr>
            <a:xfrm flipV="1">
              <a:off x="2757128" y="4116864"/>
              <a:ext cx="3453930" cy="5421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" idx="0"/>
              <a:endCxn id="38" idx="4"/>
            </p:cNvCxnSpPr>
            <p:nvPr/>
          </p:nvCxnSpPr>
          <p:spPr>
            <a:xfrm rot="5400000" flipH="1" flipV="1">
              <a:off x="1789034" y="5482441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9" idx="4"/>
              <a:endCxn id="6" idx="0"/>
            </p:cNvCxnSpPr>
            <p:nvPr/>
          </p:nvCxnSpPr>
          <p:spPr>
            <a:xfrm rot="5400000">
              <a:off x="3717349" y="4723452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0" idx="4"/>
              <a:endCxn id="8" idx="0"/>
            </p:cNvCxnSpPr>
            <p:nvPr/>
          </p:nvCxnSpPr>
          <p:spPr>
            <a:xfrm rot="5400000">
              <a:off x="5692130" y="4940305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1657022" y="4788782"/>
            <a:ext cx="5685254" cy="1817694"/>
            <a:chOff x="1657022" y="4788782"/>
            <a:chExt cx="5685254" cy="1817694"/>
          </a:xfrm>
        </p:grpSpPr>
        <p:grpSp>
          <p:nvGrpSpPr>
            <p:cNvPr id="65" name="Group 17"/>
            <p:cNvGrpSpPr>
              <a:grpSpLocks/>
            </p:cNvGrpSpPr>
            <p:nvPr/>
          </p:nvGrpSpPr>
          <p:grpSpPr bwMode="auto">
            <a:xfrm>
              <a:off x="1657022" y="6117526"/>
              <a:ext cx="523875" cy="488950"/>
              <a:chOff x="1014" y="912"/>
              <a:chExt cx="574" cy="596"/>
            </a:xfrm>
          </p:grpSpPr>
          <p:sp>
            <p:nvSpPr>
              <p:cNvPr id="66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8" name="Group 17"/>
            <p:cNvGrpSpPr>
              <a:grpSpLocks/>
            </p:cNvGrpSpPr>
            <p:nvPr/>
          </p:nvGrpSpPr>
          <p:grpSpPr bwMode="auto">
            <a:xfrm>
              <a:off x="4091227" y="4788782"/>
              <a:ext cx="523875" cy="488950"/>
              <a:chOff x="1014" y="912"/>
              <a:chExt cx="574" cy="596"/>
            </a:xfrm>
          </p:grpSpPr>
          <p:sp>
            <p:nvSpPr>
              <p:cNvPr id="79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oup 17"/>
            <p:cNvGrpSpPr>
              <a:grpSpLocks/>
            </p:cNvGrpSpPr>
            <p:nvPr/>
          </p:nvGrpSpPr>
          <p:grpSpPr bwMode="auto">
            <a:xfrm>
              <a:off x="6818401" y="5520149"/>
              <a:ext cx="523875" cy="488950"/>
              <a:chOff x="1014" y="912"/>
              <a:chExt cx="574" cy="596"/>
            </a:xfrm>
          </p:grpSpPr>
          <p:sp>
            <p:nvSpPr>
              <p:cNvPr id="92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2140070" y="5002277"/>
            <a:ext cx="4646539" cy="1605750"/>
            <a:chOff x="2140070" y="5002277"/>
            <a:chExt cx="4646539" cy="1605750"/>
          </a:xfrm>
        </p:grpSpPr>
        <p:sp>
          <p:nvSpPr>
            <p:cNvPr id="104" name="Freeform 103"/>
            <p:cNvSpPr/>
            <p:nvPr/>
          </p:nvSpPr>
          <p:spPr>
            <a:xfrm>
              <a:off x="2155559" y="5175243"/>
              <a:ext cx="2302618" cy="1272726"/>
            </a:xfrm>
            <a:custGeom>
              <a:avLst/>
              <a:gdLst>
                <a:gd name="connsiteX0" fmla="*/ 0 w 2302618"/>
                <a:gd name="connsiteY0" fmla="*/ 1081688 h 1272726"/>
                <a:gd name="connsiteX1" fmla="*/ 371723 w 2302618"/>
                <a:gd name="connsiteY1" fmla="*/ 1112667 h 1272726"/>
                <a:gd name="connsiteX2" fmla="*/ 1053215 w 2302618"/>
                <a:gd name="connsiteY2" fmla="*/ 121335 h 1272726"/>
                <a:gd name="connsiteX3" fmla="*/ 2121919 w 2302618"/>
                <a:gd name="connsiteY3" fmla="*/ 384658 h 1272726"/>
                <a:gd name="connsiteX4" fmla="*/ 2137407 w 2302618"/>
                <a:gd name="connsiteY4" fmla="*/ 28398 h 127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618" h="1272726">
                  <a:moveTo>
                    <a:pt x="0" y="1081688"/>
                  </a:moveTo>
                  <a:cubicBezTo>
                    <a:pt x="98093" y="1177207"/>
                    <a:pt x="196187" y="1272726"/>
                    <a:pt x="371723" y="1112667"/>
                  </a:cubicBezTo>
                  <a:cubicBezTo>
                    <a:pt x="547259" y="952608"/>
                    <a:pt x="761516" y="242670"/>
                    <a:pt x="1053215" y="121335"/>
                  </a:cubicBezTo>
                  <a:cubicBezTo>
                    <a:pt x="1344914" y="0"/>
                    <a:pt x="1941220" y="400147"/>
                    <a:pt x="2121919" y="384658"/>
                  </a:cubicBezTo>
                  <a:cubicBezTo>
                    <a:pt x="2302618" y="369169"/>
                    <a:pt x="2137407" y="28398"/>
                    <a:pt x="2137407" y="28398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409130" y="5002277"/>
              <a:ext cx="2377479" cy="800293"/>
            </a:xfrm>
            <a:custGeom>
              <a:avLst/>
              <a:gdLst>
                <a:gd name="connsiteX0" fmla="*/ 23232 w 2377479"/>
                <a:gd name="connsiteY0" fmla="*/ 185874 h 800293"/>
                <a:gd name="connsiteX1" fmla="*/ 100675 w 2377479"/>
                <a:gd name="connsiteY1" fmla="*/ 526645 h 800293"/>
                <a:gd name="connsiteX2" fmla="*/ 627282 w 2377479"/>
                <a:gd name="connsiteY2" fmla="*/ 309791 h 800293"/>
                <a:gd name="connsiteX3" fmla="*/ 1525613 w 2377479"/>
                <a:gd name="connsiteY3" fmla="*/ 61958 h 800293"/>
                <a:gd name="connsiteX4" fmla="*/ 1990267 w 2377479"/>
                <a:gd name="connsiteY4" fmla="*/ 681540 h 800293"/>
                <a:gd name="connsiteX5" fmla="*/ 2377479 w 2377479"/>
                <a:gd name="connsiteY5" fmla="*/ 774477 h 80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79" h="800293">
                  <a:moveTo>
                    <a:pt x="23232" y="185874"/>
                  </a:moveTo>
                  <a:cubicBezTo>
                    <a:pt x="11616" y="345933"/>
                    <a:pt x="0" y="505992"/>
                    <a:pt x="100675" y="526645"/>
                  </a:cubicBezTo>
                  <a:cubicBezTo>
                    <a:pt x="201350" y="547298"/>
                    <a:pt x="389792" y="387239"/>
                    <a:pt x="627282" y="309791"/>
                  </a:cubicBezTo>
                  <a:cubicBezTo>
                    <a:pt x="864772" y="232343"/>
                    <a:pt x="1298449" y="0"/>
                    <a:pt x="1525613" y="61958"/>
                  </a:cubicBezTo>
                  <a:cubicBezTo>
                    <a:pt x="1752777" y="123916"/>
                    <a:pt x="1848289" y="562787"/>
                    <a:pt x="1990267" y="681540"/>
                  </a:cubicBezTo>
                  <a:cubicBezTo>
                    <a:pt x="2132245" y="800293"/>
                    <a:pt x="2377479" y="774477"/>
                    <a:pt x="2377479" y="774477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140070" y="5394679"/>
              <a:ext cx="4631050" cy="1213348"/>
            </a:xfrm>
            <a:custGeom>
              <a:avLst/>
              <a:gdLst>
                <a:gd name="connsiteX0" fmla="*/ 4631050 w 4631050"/>
                <a:gd name="connsiteY0" fmla="*/ 583440 h 1213348"/>
                <a:gd name="connsiteX1" fmla="*/ 4212862 w 4631050"/>
                <a:gd name="connsiteY1" fmla="*/ 428544 h 1213348"/>
                <a:gd name="connsiteX2" fmla="*/ 3391973 w 4631050"/>
                <a:gd name="connsiteY2" fmla="*/ 738335 h 1213348"/>
                <a:gd name="connsiteX3" fmla="*/ 1874104 w 4631050"/>
                <a:gd name="connsiteY3" fmla="*/ 1094595 h 1213348"/>
                <a:gd name="connsiteX4" fmla="*/ 1285543 w 4631050"/>
                <a:gd name="connsiteY4" fmla="*/ 25816 h 1213348"/>
                <a:gd name="connsiteX5" fmla="*/ 449166 w 4631050"/>
                <a:gd name="connsiteY5" fmla="*/ 939699 h 1213348"/>
                <a:gd name="connsiteX6" fmla="*/ 185862 w 4631050"/>
                <a:gd name="connsiteY6" fmla="*/ 1094595 h 1213348"/>
                <a:gd name="connsiteX7" fmla="*/ 0 w 4631050"/>
                <a:gd name="connsiteY7" fmla="*/ 986168 h 12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31050" h="1213348">
                  <a:moveTo>
                    <a:pt x="4631050" y="583440"/>
                  </a:moveTo>
                  <a:cubicBezTo>
                    <a:pt x="4525212" y="493084"/>
                    <a:pt x="4419375" y="402728"/>
                    <a:pt x="4212862" y="428544"/>
                  </a:cubicBezTo>
                  <a:cubicBezTo>
                    <a:pt x="4006349" y="454360"/>
                    <a:pt x="3781766" y="627327"/>
                    <a:pt x="3391973" y="738335"/>
                  </a:cubicBezTo>
                  <a:cubicBezTo>
                    <a:pt x="3002180" y="849344"/>
                    <a:pt x="2225176" y="1213348"/>
                    <a:pt x="1874104" y="1094595"/>
                  </a:cubicBezTo>
                  <a:cubicBezTo>
                    <a:pt x="1523032" y="975842"/>
                    <a:pt x="1523033" y="51632"/>
                    <a:pt x="1285543" y="25816"/>
                  </a:cubicBezTo>
                  <a:cubicBezTo>
                    <a:pt x="1048053" y="0"/>
                    <a:pt x="632446" y="761569"/>
                    <a:pt x="449166" y="939699"/>
                  </a:cubicBezTo>
                  <a:cubicBezTo>
                    <a:pt x="265886" y="1117829"/>
                    <a:pt x="260723" y="1086850"/>
                    <a:pt x="185862" y="1094595"/>
                  </a:cubicBezTo>
                  <a:cubicBezTo>
                    <a:pt x="111001" y="1102340"/>
                    <a:pt x="0" y="986168"/>
                    <a:pt x="0" y="986168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" name="Content Placeholder 106"/>
          <p:cNvSpPr>
            <a:spLocks noGrp="1"/>
          </p:cNvSpPr>
          <p:nvPr>
            <p:ph idx="1"/>
          </p:nvPr>
        </p:nvSpPr>
        <p:spPr>
          <a:xfrm>
            <a:off x="238135" y="1367156"/>
            <a:ext cx="8667730" cy="31834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Users want innovation</a:t>
            </a:r>
          </a:p>
          <a:p>
            <a:r>
              <a:rPr lang="en-US" sz="2400" dirty="0" smtClean="0"/>
              <a:t>Change is </a:t>
            </a:r>
            <a:r>
              <a:rPr lang="en-US" sz="2400" i="1" dirty="0" smtClean="0"/>
              <a:t>very</a:t>
            </a:r>
            <a:r>
              <a:rPr lang="en-US" sz="2400" i="0" baseline="0" dirty="0" smtClean="0"/>
              <a:t> slow on the Internet (e.g. IPv6!)</a:t>
            </a:r>
          </a:p>
          <a:p>
            <a:pPr lvl="1"/>
            <a:r>
              <a:rPr lang="en-US" sz="2000" dirty="0" smtClean="0"/>
              <a:t>Require consensus (IETF)</a:t>
            </a:r>
          </a:p>
          <a:p>
            <a:pPr lvl="1"/>
            <a:r>
              <a:rPr lang="en-US" sz="2000" i="0" baseline="0" dirty="0" smtClean="0"/>
              <a:t>Lot</a:t>
            </a:r>
            <a:r>
              <a:rPr lang="en-US" sz="2000" dirty="0" smtClean="0"/>
              <a:t>s of money sunk in existing infrastructure</a:t>
            </a:r>
          </a:p>
          <a:p>
            <a:r>
              <a:rPr lang="en-US" sz="2400" dirty="0" smtClean="0"/>
              <a:t>Solution: don’t require change in the network!</a:t>
            </a:r>
          </a:p>
          <a:p>
            <a:pPr lvl="1"/>
            <a:r>
              <a:rPr lang="en-US" sz="2000" dirty="0" smtClean="0"/>
              <a:t>Use IP paths, deploy your own processing among nodes</a:t>
            </a:r>
          </a:p>
          <a:p>
            <a:pPr lvl="1"/>
            <a:endParaRPr lang="en-US" sz="2000" i="0" baseline="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would you want that anyway?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0053"/>
          </a:xfrm>
        </p:spPr>
        <p:txBody>
          <a:bodyPr>
            <a:normAutofit/>
          </a:bodyPr>
          <a:lstStyle/>
          <a:p>
            <a:r>
              <a:rPr lang="en-US" dirty="0" smtClean="0"/>
              <a:t>Doesn</a:t>
            </a:r>
            <a:r>
              <a:rPr lang="en-US" dirty="0" smtClean="0"/>
              <a:t>’t the network provide you with what you want?</a:t>
            </a:r>
          </a:p>
          <a:p>
            <a:pPr lvl="1"/>
            <a:r>
              <a:rPr lang="en-US" dirty="0" smtClean="0"/>
              <a:t>What if you want to teach a class on how to implement IP? (IP on top of UDP… sounds familiar?)</a:t>
            </a:r>
          </a:p>
          <a:p>
            <a:pPr lvl="1"/>
            <a:r>
              <a:rPr lang="en-US" dirty="0" smtClean="0"/>
              <a:t>What if Internet routing is not ideal?</a:t>
            </a:r>
          </a:p>
          <a:p>
            <a:pPr lvl="1"/>
            <a:r>
              <a:rPr lang="en-US" dirty="0" smtClean="0"/>
              <a:t>What if you want to test out new multicast algorithms, or IPv6?</a:t>
            </a:r>
          </a:p>
          <a:p>
            <a:r>
              <a:rPr lang="en-US" dirty="0" smtClean="0"/>
              <a:t>Remember…</a:t>
            </a:r>
          </a:p>
          <a:p>
            <a:pPr lvl="1"/>
            <a:r>
              <a:rPr lang="en-US" dirty="0" smtClean="0"/>
              <a:t>The Internet started as an overlay over ossified telephone networks!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Resilient Overlay Network</a:t>
            </a:r>
          </a:p>
          <a:p>
            <a:r>
              <a:rPr lang="en-US" dirty="0" smtClean="0"/>
              <a:t>Peer-to-peer systems</a:t>
            </a:r>
          </a:p>
          <a:p>
            <a:r>
              <a:rPr lang="en-US" dirty="0" smtClean="0"/>
              <a:t>Others (won</a:t>
            </a:r>
            <a:r>
              <a:rPr lang="en-US" dirty="0" smtClean="0"/>
              <a:t>’t cover today)</a:t>
            </a:r>
            <a:endParaRPr lang="en-US" dirty="0" smtClean="0"/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Web</a:t>
            </a:r>
          </a:p>
          <a:p>
            <a:pPr lvl="1"/>
            <a:r>
              <a:rPr lang="en-US" dirty="0" smtClean="0"/>
              <a:t>End-system Multicast</a:t>
            </a:r>
          </a:p>
          <a:p>
            <a:pPr lvl="1"/>
            <a:r>
              <a:rPr lang="en-US" dirty="0" smtClean="0"/>
              <a:t>Your IP programming assignment</a:t>
            </a:r>
          </a:p>
          <a:p>
            <a:pPr lvl="1"/>
            <a:r>
              <a:rPr lang="en-US" dirty="0" err="1" smtClean="0"/>
              <a:t>VPNs</a:t>
            </a:r>
            <a:endParaRPr lang="en-US" dirty="0" smtClean="0"/>
          </a:p>
          <a:p>
            <a:pPr lvl="1"/>
            <a:r>
              <a:rPr lang="en-US" dirty="0" smtClean="0"/>
              <a:t>Some IPv6 deployment solutions</a:t>
            </a:r>
          </a:p>
          <a:p>
            <a:pPr lvl="1"/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Resilient Overlay Network - 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00" y="1509685"/>
            <a:ext cx="8338600" cy="3994495"/>
          </a:xfrm>
        </p:spPr>
        <p:txBody>
          <a:bodyPr/>
          <a:lstStyle/>
          <a:p>
            <a:r>
              <a:rPr lang="en-US" dirty="0" smtClean="0"/>
              <a:t>Goal: increase performance and reliability of routing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Deploy N computers in different places</a:t>
            </a:r>
          </a:p>
          <a:p>
            <a:pPr lvl="1"/>
            <a:r>
              <a:rPr lang="en-US" dirty="0" smtClean="0"/>
              <a:t>Each computer acts as a router between the N participants</a:t>
            </a:r>
          </a:p>
          <a:p>
            <a:r>
              <a:rPr lang="en-US" dirty="0" smtClean="0"/>
              <a:t>Establish IP tunnels between all pairs</a:t>
            </a:r>
          </a:p>
          <a:p>
            <a:r>
              <a:rPr lang="en-US" dirty="0" smtClean="0"/>
              <a:t>Constantly monitor</a:t>
            </a:r>
          </a:p>
          <a:p>
            <a:pPr lvl="1"/>
            <a:r>
              <a:rPr lang="en-US" dirty="0" smtClean="0"/>
              <a:t>Available bandwidth, latency, loss rate, etc…</a:t>
            </a:r>
          </a:p>
          <a:p>
            <a:r>
              <a:rPr lang="en-US" dirty="0" smtClean="0"/>
              <a:t>Route overlay traffic based on these measurements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RON</a:t>
            </a:r>
            <a:endParaRPr lang="en-US" dirty="0"/>
          </a:p>
        </p:txBody>
      </p: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4495800" y="4648200"/>
            <a:ext cx="417513" cy="420688"/>
            <a:chOff x="970" y="1034"/>
            <a:chExt cx="152" cy="156"/>
          </a:xfrm>
        </p:grpSpPr>
        <p:sp>
          <p:nvSpPr>
            <p:cNvPr id="13" name="Freeform 54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5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56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8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9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0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1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2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3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64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65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6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7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8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9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0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1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72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73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74"/>
          <p:cNvGrpSpPr>
            <a:grpSpLocks/>
          </p:cNvGrpSpPr>
          <p:nvPr/>
        </p:nvGrpSpPr>
        <p:grpSpPr bwMode="auto">
          <a:xfrm>
            <a:off x="2895600" y="4800600"/>
            <a:ext cx="417513" cy="420688"/>
            <a:chOff x="970" y="1034"/>
            <a:chExt cx="152" cy="156"/>
          </a:xfrm>
        </p:grpSpPr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77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78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80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1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2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85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86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7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8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9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0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1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2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93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94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Freeform 95"/>
          <p:cNvSpPr>
            <a:spLocks/>
          </p:cNvSpPr>
          <p:nvPr/>
        </p:nvSpPr>
        <p:spPr bwMode="auto">
          <a:xfrm>
            <a:off x="2279650" y="2962275"/>
            <a:ext cx="4121150" cy="792163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208" y="69"/>
              </a:cxn>
              <a:cxn ang="0">
                <a:pos x="254" y="123"/>
              </a:cxn>
              <a:cxn ang="0">
                <a:pos x="307" y="169"/>
              </a:cxn>
              <a:cxn ang="0">
                <a:pos x="515" y="254"/>
              </a:cxn>
              <a:cxn ang="0">
                <a:pos x="753" y="223"/>
              </a:cxn>
              <a:cxn ang="0">
                <a:pos x="906" y="231"/>
              </a:cxn>
              <a:cxn ang="0">
                <a:pos x="922" y="246"/>
              </a:cxn>
              <a:cxn ang="0">
                <a:pos x="945" y="254"/>
              </a:cxn>
              <a:cxn ang="0">
                <a:pos x="991" y="284"/>
              </a:cxn>
              <a:cxn ang="0">
                <a:pos x="1068" y="346"/>
              </a:cxn>
              <a:cxn ang="0">
                <a:pos x="1360" y="499"/>
              </a:cxn>
              <a:cxn ang="0">
                <a:pos x="1452" y="484"/>
              </a:cxn>
              <a:cxn ang="0">
                <a:pos x="1559" y="361"/>
              </a:cxn>
              <a:cxn ang="0">
                <a:pos x="1836" y="269"/>
              </a:cxn>
              <a:cxn ang="0">
                <a:pos x="1974" y="100"/>
              </a:cxn>
              <a:cxn ang="0">
                <a:pos x="2151" y="0"/>
              </a:cxn>
              <a:cxn ang="0">
                <a:pos x="2596" y="8"/>
              </a:cxn>
            </a:cxnLst>
            <a:rect l="0" t="0" r="r" b="b"/>
            <a:pathLst>
              <a:path w="2596" h="499">
                <a:moveTo>
                  <a:pt x="0" y="54"/>
                </a:moveTo>
                <a:cubicBezTo>
                  <a:pt x="69" y="57"/>
                  <a:pt x="146" y="38"/>
                  <a:pt x="208" y="69"/>
                </a:cubicBezTo>
                <a:cubicBezTo>
                  <a:pt x="227" y="78"/>
                  <a:pt x="239" y="109"/>
                  <a:pt x="254" y="123"/>
                </a:cubicBezTo>
                <a:cubicBezTo>
                  <a:pt x="264" y="154"/>
                  <a:pt x="277" y="160"/>
                  <a:pt x="307" y="169"/>
                </a:cubicBezTo>
                <a:cubicBezTo>
                  <a:pt x="362" y="207"/>
                  <a:pt x="450" y="237"/>
                  <a:pt x="515" y="254"/>
                </a:cubicBezTo>
                <a:cubicBezTo>
                  <a:pt x="624" y="249"/>
                  <a:pt x="671" y="263"/>
                  <a:pt x="753" y="223"/>
                </a:cubicBezTo>
                <a:cubicBezTo>
                  <a:pt x="804" y="226"/>
                  <a:pt x="855" y="224"/>
                  <a:pt x="906" y="231"/>
                </a:cubicBezTo>
                <a:cubicBezTo>
                  <a:pt x="913" y="232"/>
                  <a:pt x="916" y="242"/>
                  <a:pt x="922" y="246"/>
                </a:cubicBezTo>
                <a:cubicBezTo>
                  <a:pt x="929" y="250"/>
                  <a:pt x="938" y="250"/>
                  <a:pt x="945" y="254"/>
                </a:cubicBezTo>
                <a:cubicBezTo>
                  <a:pt x="961" y="263"/>
                  <a:pt x="991" y="284"/>
                  <a:pt x="991" y="284"/>
                </a:cubicBezTo>
                <a:cubicBezTo>
                  <a:pt x="1021" y="330"/>
                  <a:pt x="993" y="294"/>
                  <a:pt x="1068" y="346"/>
                </a:cubicBezTo>
                <a:cubicBezTo>
                  <a:pt x="1164" y="412"/>
                  <a:pt x="1246" y="468"/>
                  <a:pt x="1360" y="499"/>
                </a:cubicBezTo>
                <a:cubicBezTo>
                  <a:pt x="1391" y="494"/>
                  <a:pt x="1424" y="497"/>
                  <a:pt x="1452" y="484"/>
                </a:cubicBezTo>
                <a:cubicBezTo>
                  <a:pt x="1497" y="464"/>
                  <a:pt x="1527" y="395"/>
                  <a:pt x="1559" y="361"/>
                </a:cubicBezTo>
                <a:cubicBezTo>
                  <a:pt x="1596" y="255"/>
                  <a:pt x="1759" y="280"/>
                  <a:pt x="1836" y="269"/>
                </a:cubicBezTo>
                <a:cubicBezTo>
                  <a:pt x="1866" y="193"/>
                  <a:pt x="1913" y="151"/>
                  <a:pt x="1974" y="100"/>
                </a:cubicBezTo>
                <a:cubicBezTo>
                  <a:pt x="2036" y="49"/>
                  <a:pt x="2068" y="14"/>
                  <a:pt x="2151" y="0"/>
                </a:cubicBezTo>
                <a:cubicBezTo>
                  <a:pt x="2323" y="4"/>
                  <a:pt x="2439" y="8"/>
                  <a:pt x="2596" y="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Text Box 96"/>
          <p:cNvSpPr txBox="1">
            <a:spLocks noChangeArrowheads="1"/>
          </p:cNvSpPr>
          <p:nvPr/>
        </p:nvSpPr>
        <p:spPr bwMode="auto">
          <a:xfrm>
            <a:off x="2516188" y="2590800"/>
            <a:ext cx="365601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/>
              <a:t>Default IP path determined by BGP &amp; OSPF</a:t>
            </a:r>
          </a:p>
        </p:txBody>
      </p:sp>
      <p:sp>
        <p:nvSpPr>
          <p:cNvPr id="56" name="AutoShape 97"/>
          <p:cNvSpPr>
            <a:spLocks noChangeArrowheads="1"/>
          </p:cNvSpPr>
          <p:nvPr/>
        </p:nvSpPr>
        <p:spPr bwMode="auto">
          <a:xfrm>
            <a:off x="4495800" y="3200400"/>
            <a:ext cx="914400" cy="533400"/>
          </a:xfrm>
          <a:prstGeom prst="irregularSeal1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" name="Group 98"/>
          <p:cNvGrpSpPr>
            <a:grpSpLocks/>
          </p:cNvGrpSpPr>
          <p:nvPr/>
        </p:nvGrpSpPr>
        <p:grpSpPr bwMode="auto">
          <a:xfrm>
            <a:off x="1371600" y="3211513"/>
            <a:ext cx="6488113" cy="2427287"/>
            <a:chOff x="864" y="2023"/>
            <a:chExt cx="4087" cy="1529"/>
          </a:xfrm>
        </p:grpSpPr>
        <p:sp>
          <p:nvSpPr>
            <p:cNvPr id="58" name="Freeform 99"/>
            <p:cNvSpPr>
              <a:spLocks/>
            </p:cNvSpPr>
            <p:nvPr/>
          </p:nvSpPr>
          <p:spPr bwMode="auto">
            <a:xfrm>
              <a:off x="1344" y="2058"/>
              <a:ext cx="563" cy="9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" y="169"/>
                </a:cxn>
                <a:cxn ang="0">
                  <a:pos x="123" y="400"/>
                </a:cxn>
                <a:cxn ang="0">
                  <a:pos x="161" y="423"/>
                </a:cxn>
                <a:cxn ang="0">
                  <a:pos x="330" y="499"/>
                </a:cxn>
                <a:cxn ang="0">
                  <a:pos x="384" y="592"/>
                </a:cxn>
                <a:cxn ang="0">
                  <a:pos x="515" y="860"/>
                </a:cxn>
                <a:cxn ang="0">
                  <a:pos x="545" y="899"/>
                </a:cxn>
                <a:cxn ang="0">
                  <a:pos x="561" y="937"/>
                </a:cxn>
              </a:cxnLst>
              <a:rect l="0" t="0" r="r" b="b"/>
              <a:pathLst>
                <a:path w="563" h="941">
                  <a:moveTo>
                    <a:pt x="0" y="0"/>
                  </a:moveTo>
                  <a:cubicBezTo>
                    <a:pt x="48" y="48"/>
                    <a:pt x="74" y="107"/>
                    <a:pt x="100" y="169"/>
                  </a:cubicBezTo>
                  <a:cubicBezTo>
                    <a:pt x="113" y="245"/>
                    <a:pt x="104" y="325"/>
                    <a:pt x="123" y="400"/>
                  </a:cubicBezTo>
                  <a:cubicBezTo>
                    <a:pt x="127" y="414"/>
                    <a:pt x="148" y="416"/>
                    <a:pt x="161" y="423"/>
                  </a:cubicBezTo>
                  <a:cubicBezTo>
                    <a:pt x="221" y="456"/>
                    <a:pt x="260" y="482"/>
                    <a:pt x="330" y="499"/>
                  </a:cubicBezTo>
                  <a:cubicBezTo>
                    <a:pt x="372" y="541"/>
                    <a:pt x="370" y="538"/>
                    <a:pt x="384" y="592"/>
                  </a:cubicBezTo>
                  <a:cubicBezTo>
                    <a:pt x="394" y="710"/>
                    <a:pt x="403" y="806"/>
                    <a:pt x="515" y="860"/>
                  </a:cubicBezTo>
                  <a:cubicBezTo>
                    <a:pt x="527" y="872"/>
                    <a:pt x="538" y="883"/>
                    <a:pt x="545" y="899"/>
                  </a:cubicBezTo>
                  <a:cubicBezTo>
                    <a:pt x="563" y="941"/>
                    <a:pt x="542" y="920"/>
                    <a:pt x="561" y="937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2075" tIns="46038" rIns="92075" bIns="46038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0"/>
            <p:cNvSpPr>
              <a:spLocks/>
            </p:cNvSpPr>
            <p:nvPr/>
          </p:nvSpPr>
          <p:spPr bwMode="auto">
            <a:xfrm>
              <a:off x="2089" y="2023"/>
              <a:ext cx="1912" cy="1122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154" y="1118"/>
                </a:cxn>
                <a:cxn ang="0">
                  <a:pos x="484" y="757"/>
                </a:cxn>
                <a:cxn ang="0">
                  <a:pos x="668" y="719"/>
                </a:cxn>
                <a:cxn ang="0">
                  <a:pos x="1067" y="642"/>
                </a:cxn>
                <a:cxn ang="0">
                  <a:pos x="1175" y="573"/>
                </a:cxn>
                <a:cxn ang="0">
                  <a:pos x="1313" y="496"/>
                </a:cxn>
                <a:cxn ang="0">
                  <a:pos x="1482" y="396"/>
                </a:cxn>
                <a:cxn ang="0">
                  <a:pos x="1820" y="5"/>
                </a:cxn>
                <a:cxn ang="0">
                  <a:pos x="1912" y="5"/>
                </a:cxn>
              </a:cxnLst>
              <a:rect l="0" t="0" r="r" b="b"/>
              <a:pathLst>
                <a:path w="1912" h="1122">
                  <a:moveTo>
                    <a:pt x="0" y="1087"/>
                  </a:moveTo>
                  <a:cubicBezTo>
                    <a:pt x="51" y="1097"/>
                    <a:pt x="102" y="1122"/>
                    <a:pt x="154" y="1118"/>
                  </a:cubicBezTo>
                  <a:cubicBezTo>
                    <a:pt x="343" y="1102"/>
                    <a:pt x="326" y="852"/>
                    <a:pt x="484" y="757"/>
                  </a:cubicBezTo>
                  <a:cubicBezTo>
                    <a:pt x="542" y="722"/>
                    <a:pt x="606" y="734"/>
                    <a:pt x="668" y="719"/>
                  </a:cubicBezTo>
                  <a:cubicBezTo>
                    <a:pt x="855" y="674"/>
                    <a:pt x="900" y="664"/>
                    <a:pt x="1067" y="642"/>
                  </a:cubicBezTo>
                  <a:cubicBezTo>
                    <a:pt x="1107" y="622"/>
                    <a:pt x="1137" y="594"/>
                    <a:pt x="1175" y="573"/>
                  </a:cubicBezTo>
                  <a:cubicBezTo>
                    <a:pt x="1221" y="547"/>
                    <a:pt x="1269" y="525"/>
                    <a:pt x="1313" y="496"/>
                  </a:cubicBezTo>
                  <a:cubicBezTo>
                    <a:pt x="1378" y="453"/>
                    <a:pt x="1415" y="419"/>
                    <a:pt x="1482" y="396"/>
                  </a:cubicBezTo>
                  <a:cubicBezTo>
                    <a:pt x="1582" y="261"/>
                    <a:pt x="1623" y="40"/>
                    <a:pt x="1820" y="5"/>
                  </a:cubicBezTo>
                  <a:cubicBezTo>
                    <a:pt x="1850" y="0"/>
                    <a:pt x="1881" y="5"/>
                    <a:pt x="1912" y="5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2075" tIns="46038" rIns="92075" bIns="46038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Text Box 101"/>
            <p:cNvSpPr txBox="1">
              <a:spLocks noChangeArrowheads="1"/>
            </p:cNvSpPr>
            <p:nvPr/>
          </p:nvSpPr>
          <p:spPr bwMode="auto">
            <a:xfrm>
              <a:off x="864" y="3360"/>
              <a:ext cx="4087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400"/>
                <a:t>Reroute traffic using </a:t>
              </a:r>
              <a:r>
                <a:rPr lang="en-US" sz="1400">
                  <a:solidFill>
                    <a:srgbClr val="FF0000"/>
                  </a:solidFill>
                </a:rPr>
                <a:t>red</a:t>
              </a:r>
              <a:r>
                <a:rPr lang="en-US" sz="1400"/>
                <a:t> alternative overlay network path, avoid congestion point</a:t>
              </a:r>
            </a:p>
          </p:txBody>
        </p:sp>
      </p:grpSp>
      <p:pic>
        <p:nvPicPr>
          <p:cNvPr id="61" name="Picture 103" descr="j02864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90800"/>
            <a:ext cx="803275" cy="674688"/>
          </a:xfrm>
          <a:prstGeom prst="rect">
            <a:avLst/>
          </a:prstGeom>
          <a:noFill/>
        </p:spPr>
      </p:pic>
      <p:sp>
        <p:nvSpPr>
          <p:cNvPr id="62" name="Line 104"/>
          <p:cNvSpPr>
            <a:spLocks noChangeShapeType="1"/>
          </p:cNvSpPr>
          <p:nvPr/>
        </p:nvSpPr>
        <p:spPr bwMode="auto">
          <a:xfrm>
            <a:off x="1447800" y="2895600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3" name="Picture 105" descr="j02864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2286000"/>
            <a:ext cx="803275" cy="674688"/>
          </a:xfrm>
          <a:prstGeom prst="rect">
            <a:avLst/>
          </a:prstGeom>
          <a:noFill/>
        </p:spPr>
      </p:pic>
      <p:sp>
        <p:nvSpPr>
          <p:cNvPr id="64" name="Line 106"/>
          <p:cNvSpPr>
            <a:spLocks noChangeShapeType="1"/>
          </p:cNvSpPr>
          <p:nvPr/>
        </p:nvSpPr>
        <p:spPr bwMode="auto">
          <a:xfrm flipV="1">
            <a:off x="6715125" y="2667000"/>
            <a:ext cx="60007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5" name="Group 107"/>
          <p:cNvGrpSpPr>
            <a:grpSpLocks/>
          </p:cNvGrpSpPr>
          <p:nvPr/>
        </p:nvGrpSpPr>
        <p:grpSpPr bwMode="auto">
          <a:xfrm>
            <a:off x="6118225" y="5867400"/>
            <a:ext cx="417513" cy="420688"/>
            <a:chOff x="970" y="1034"/>
            <a:chExt cx="152" cy="156"/>
          </a:xfrm>
        </p:grpSpPr>
        <p:sp>
          <p:nvSpPr>
            <p:cNvPr id="66" name="Freeform 108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9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10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111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2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3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4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5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6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17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18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119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20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21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22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23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4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5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126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127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128"/>
          <p:cNvSpPr txBox="1">
            <a:spLocks noChangeArrowheads="1"/>
          </p:cNvSpPr>
          <p:nvPr/>
        </p:nvSpPr>
        <p:spPr bwMode="auto">
          <a:xfrm>
            <a:off x="6788150" y="5918200"/>
            <a:ext cx="189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/>
              <a:t>Acts as overlay router</a:t>
            </a:r>
          </a:p>
        </p:txBody>
      </p:sp>
      <p:sp>
        <p:nvSpPr>
          <p:cNvPr id="87" name="Rectangle 129"/>
          <p:cNvSpPr>
            <a:spLocks noChangeArrowheads="1"/>
          </p:cNvSpPr>
          <p:nvPr/>
        </p:nvSpPr>
        <p:spPr bwMode="auto">
          <a:xfrm>
            <a:off x="6096000" y="5791200"/>
            <a:ext cx="2819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130"/>
          <p:cNvSpPr>
            <a:spLocks noChangeArrowheads="1"/>
          </p:cNvSpPr>
          <p:nvPr/>
        </p:nvSpPr>
        <p:spPr bwMode="auto">
          <a:xfrm>
            <a:off x="1905000" y="2817813"/>
            <a:ext cx="363538" cy="393700"/>
          </a:xfrm>
          <a:prstGeom prst="rect">
            <a:avLst/>
          </a:prstGeom>
          <a:solidFill>
            <a:srgbClr val="EAEAEA"/>
          </a:solidFill>
          <a:ln w="127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89" name="Rectangle 131"/>
          <p:cNvSpPr>
            <a:spLocks noChangeArrowheads="1"/>
          </p:cNvSpPr>
          <p:nvPr/>
        </p:nvSpPr>
        <p:spPr bwMode="auto">
          <a:xfrm>
            <a:off x="6351588" y="2817813"/>
            <a:ext cx="363537" cy="393700"/>
          </a:xfrm>
          <a:prstGeom prst="rect">
            <a:avLst/>
          </a:prstGeom>
          <a:solidFill>
            <a:srgbClr val="EAEAEA"/>
          </a:solidFill>
          <a:ln w="127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533400" y="2160588"/>
            <a:ext cx="116998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Berkeley</a:t>
            </a:r>
          </a:p>
        </p:txBody>
      </p:sp>
      <p:sp>
        <p:nvSpPr>
          <p:cNvPr id="91" name="Text Box 133"/>
          <p:cNvSpPr txBox="1">
            <a:spLocks noChangeArrowheads="1"/>
          </p:cNvSpPr>
          <p:nvPr/>
        </p:nvSpPr>
        <p:spPr bwMode="auto">
          <a:xfrm>
            <a:off x="7412038" y="1855788"/>
            <a:ext cx="859887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Brown</a:t>
            </a:r>
            <a:endParaRPr lang="en-US" sz="2000" dirty="0"/>
          </a:p>
        </p:txBody>
      </p:sp>
      <p:sp>
        <p:nvSpPr>
          <p:cNvPr id="92" name="Text Box 134"/>
          <p:cNvSpPr txBox="1">
            <a:spLocks noChangeArrowheads="1"/>
          </p:cNvSpPr>
          <p:nvPr/>
        </p:nvSpPr>
        <p:spPr bwMode="auto">
          <a:xfrm>
            <a:off x="2189163" y="4818063"/>
            <a:ext cx="32702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 sz="1800"/>
          </a:p>
        </p:txBody>
      </p:sp>
      <p:sp>
        <p:nvSpPr>
          <p:cNvPr id="93" name="Text Box 136"/>
          <p:cNvSpPr txBox="1">
            <a:spLocks noChangeArrowheads="1"/>
          </p:cNvSpPr>
          <p:nvPr/>
        </p:nvSpPr>
        <p:spPr bwMode="auto">
          <a:xfrm>
            <a:off x="2038350" y="4800600"/>
            <a:ext cx="8604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/>
              <a:t>UCLA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25487" y="6488668"/>
            <a:ext cx="2318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it scale?</a:t>
            </a:r>
          </a:p>
          <a:p>
            <a:pPr lvl="1"/>
            <a:r>
              <a:rPr lang="en-US" dirty="0" smtClean="0"/>
              <a:t>Not really, only to a few dozen nodes (</a:t>
            </a:r>
            <a:r>
              <a:rPr lang="en-US" dirty="0" err="1" smtClean="0"/>
              <a:t>NxN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Why does it work?</a:t>
            </a:r>
          </a:p>
          <a:p>
            <a:pPr lvl="1"/>
            <a:r>
              <a:rPr lang="en-US" dirty="0" smtClean="0"/>
              <a:t>Route around congestion</a:t>
            </a:r>
          </a:p>
          <a:p>
            <a:pPr lvl="1"/>
            <a:r>
              <a:rPr lang="en-US" dirty="0" smtClean="0"/>
              <a:t>In BGP, policy trumps optimality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2001, one 64-hour period: 32 outages over 30 minutes</a:t>
            </a:r>
          </a:p>
          <a:p>
            <a:pPr lvl="1"/>
            <a:r>
              <a:rPr lang="en-US" dirty="0" smtClean="0"/>
              <a:t>RON routed around failure in 20 seconds</a:t>
            </a:r>
          </a:p>
          <a:p>
            <a:r>
              <a:rPr lang="en-US" dirty="0" smtClean="0"/>
              <a:t>Reference: http://</a:t>
            </a:r>
            <a:r>
              <a:rPr lang="en-US" dirty="0" err="1" smtClean="0"/>
              <a:t>nms.csail.mit.edu/ron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no 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  <a:stCxn id="0" idx="0"/>
            <a:endCxn id="0" idx="2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stCxn id="0" idx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and … 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This morning, from my computer:</a:t>
            </a:r>
          </a:p>
          <a:p>
            <a:pPr lvl="1"/>
            <a:r>
              <a:rPr lang="en-US" dirty="0" smtClean="0"/>
              <a:t>25,456,766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</a:t>
            </a:r>
            <a:r>
              <a:rPr lang="en-US" smtClean="0"/>
              <a:t>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</a:t>
            </a:r>
            <a:r>
              <a:rPr lang="en-US" dirty="0" smtClean="0"/>
              <a:t>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</a:t>
            </a:r>
            <a:r>
              <a:rPr lang="en-US" dirty="0" smtClean="0"/>
              <a:t>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</a:p>
          <a:p>
            <a:pPr>
              <a:buNone/>
            </a:pPr>
            <a:r>
              <a:rPr lang="en-US" sz="2400" i="1" dirty="0" smtClean="0"/>
              <a:t>	[</a:t>
            </a:r>
            <a:r>
              <a:rPr lang="en-US" sz="2400" i="1" dirty="0" smtClean="0">
                <a:hlinkClick r:id="rId2"/>
              </a:rPr>
              <a:t>Do 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</a:t>
            </a:r>
            <a:r>
              <a:rPr lang="en-US" dirty="0" smtClean="0"/>
              <a:t>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Consistent 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</a:t>
            </a:r>
            <a:r>
              <a:rPr lang="en-US" sz="2000" dirty="0" smtClean="0"/>
              <a:t>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operation performed by each node N to handle joins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895600"/>
            <a:ext cx="6400800" cy="35052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981200" y="2938463"/>
            <a:ext cx="472440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</a:rPr>
              <a:t>N: </a:t>
            </a:r>
            <a:r>
              <a:rPr lang="en-US" sz="2000" b="0" kern="0" dirty="0" err="1" smtClean="0">
                <a:latin typeface="+mn-lt"/>
              </a:rPr>
              <a:t>p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eriodically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STABILIZE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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N.successor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;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STABILIZE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)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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N;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noProof="0" dirty="0" smtClean="0">
                <a:latin typeface="+mn-lt"/>
                <a:sym typeface="Wingdings"/>
              </a:rPr>
              <a:t>N: u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 receiving NOTIFY(M’) from M: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err="1" smtClean="0">
                <a:latin typeface="+mn-lt"/>
                <a:ea typeface="ＭＳ Ｐゴシック" charset="-128"/>
                <a:sym typeface="Wingdings"/>
              </a:rPr>
              <a:t>i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f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(M’ between (N,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N.successor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))</a:t>
            </a:r>
          </a:p>
          <a:p>
            <a:pPr marL="987425" marR="0" lvl="2" indent="-2936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N.successor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= M’;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742950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node 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send notify() back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1279525" cy="1524000"/>
            <a:chOff x="2688" y="1392"/>
            <a:chExt cx="506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371" cy="3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stabilize()</a:t>
              </a: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54388" y="1752600"/>
            <a:ext cx="1217612" cy="1597025"/>
            <a:chOff x="2116" y="1204"/>
            <a:chExt cx="768" cy="100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-3584285">
              <a:off x="1777" y="1543"/>
              <a:ext cx="867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notify(pred=50)</a:t>
              </a: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reply with a notify message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50</a:t>
            </a:r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0" y="2209800"/>
            <a:ext cx="1154113" cy="2590800"/>
            <a:chOff x="2688" y="1392"/>
            <a:chExt cx="727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592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stabilize()</a:t>
              </a: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676650" y="2133600"/>
            <a:ext cx="1123950" cy="2590800"/>
            <a:chOff x="2316" y="1344"/>
            <a:chExt cx="708" cy="1632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-3887898">
              <a:off x="1978" y="1720"/>
              <a:ext cx="865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notify(pred=50)</a:t>
              </a: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0" y="3581400"/>
            <a:ext cx="1460500" cy="1219200"/>
            <a:chOff x="2352" y="2208"/>
            <a:chExt cx="1113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738" cy="2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Stabilize()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p:oleObj spid="_x0000_s139266" name="Equation" r:id="rId4" imgW="939600" imgH="228600" progId="Equation.3">
              <p:embed/>
            </p:oleObj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diameter 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</a:t>
            </a:r>
            <a:r>
              <a:rPr lang="en-US" dirty="0" smtClean="0"/>
              <a:t>closest in latency to route through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/>
              <a:t>Efficient </a:t>
            </a:r>
            <a:r>
              <a:rPr lang="en-US" i="1" dirty="0" smtClean="0"/>
              <a:t>flat</a:t>
            </a:r>
            <a:r>
              <a:rPr lang="en-US" dirty="0" smtClean="0"/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</a:t>
            </a:r>
            <a:r>
              <a:rPr lang="en-US" dirty="0" smtClean="0"/>
              <a:t>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</a:t>
            </a:r>
            <a:r>
              <a:rPr lang="en-US" dirty="0" smtClean="0"/>
              <a:t>’s about the data</a:t>
            </a:r>
          </a:p>
          <a:p>
            <a:pPr lvl="1"/>
            <a:r>
              <a:rPr lang="en-US" dirty="0" smtClean="0"/>
              <a:t>How to encode it, compress it, send it…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25104</TotalTime>
  <Words>2164</Words>
  <Application>Microsoft Macintosh PowerPoint</Application>
  <PresentationFormat>On-screen Show (4:3)</PresentationFormat>
  <Paragraphs>477</Paragraphs>
  <Slides>46</Slides>
  <Notes>19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cs168</vt:lpstr>
      <vt:lpstr>Microsoft Equation</vt:lpstr>
      <vt:lpstr>CSCI-1680 P2P</vt:lpstr>
      <vt:lpstr>Today</vt:lpstr>
      <vt:lpstr>Motivation</vt:lpstr>
      <vt:lpstr>Overlay Networks</vt:lpstr>
      <vt:lpstr>Why would you want that anyway?</vt:lpstr>
      <vt:lpstr>Case Studies</vt:lpstr>
      <vt:lpstr>Resilient Overlay Network - RON</vt:lpstr>
      <vt:lpstr>RON</vt:lpstr>
      <vt:lpstr>RON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Remember Consistent Hashing?</vt:lpstr>
      <vt:lpstr>Lookup</vt:lpstr>
      <vt:lpstr>Stabilization Procedure</vt:lpstr>
      <vt:lpstr>Joining Operation</vt:lpstr>
      <vt:lpstr>Joining Operation</vt:lpstr>
      <vt:lpstr>Joining Operation</vt:lpstr>
      <vt:lpstr>Joining Operation (cont’d)</vt:lpstr>
      <vt:lpstr>Joining Operation (cont’d)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  <vt:lpstr>Next time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88</cp:revision>
  <dcterms:created xsi:type="dcterms:W3CDTF">2011-04-07T09:43:40Z</dcterms:created>
  <dcterms:modified xsi:type="dcterms:W3CDTF">2011-04-07T16:31:45Z</dcterms:modified>
</cp:coreProperties>
</file>