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embeddings/oleObject4.bin" ContentType="application/vnd.openxmlformats-officedocument.oleObject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embeddings/oleObject5.bin" ContentType="application/vnd.openxmlformats-officedocument.oleObject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embeddings/oleObject1.bin" ContentType="application/vnd.openxmlformats-officedocument.oleObject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Default Extension="pdf" ContentType="application/pd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embeddings/oleObject2.bin" ContentType="application/vnd.openxmlformats-officedocument.oleObject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embeddings/oleObject3.bin" ContentType="application/vnd.openxmlformats-officedocument.oleObject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23"/>
  </p:notesMasterIdLst>
  <p:sldIdLst>
    <p:sldId id="256" r:id="rId2"/>
    <p:sldId id="259" r:id="rId3"/>
    <p:sldId id="257" r:id="rId4"/>
    <p:sldId id="258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8685" autoAdjust="0"/>
    <p:restoredTop sz="87520" autoAdjust="0"/>
  </p:normalViewPr>
  <p:slideViewPr>
    <p:cSldViewPr snapToGrid="0" snapToObjects="1">
      <p:cViewPr varScale="1">
        <p:scale>
          <a:sx n="75" d="100"/>
          <a:sy n="75" d="100"/>
        </p:scale>
        <p:origin x="-456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56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ict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/courses/csci2950-u/f10/papers/chash99www.pdf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/courses/csci2950-u/f10/papers/chash99www.pd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Web Performance and Content Distribution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Midterms returned</a:t>
            </a:r>
          </a:p>
          <a:p>
            <a:r>
              <a:rPr lang="en-US" dirty="0" smtClean="0"/>
              <a:t>One less homework!</a:t>
            </a:r>
          </a:p>
          <a:p>
            <a:pPr lvl="1"/>
            <a:r>
              <a:rPr lang="en-US" dirty="0" smtClean="0"/>
              <a:t>Homework 3 released next Thursday, last homework</a:t>
            </a:r>
          </a:p>
          <a:p>
            <a:r>
              <a:rPr lang="en-US" dirty="0" smtClean="0"/>
              <a:t>How is TCP doing?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3994495"/>
          </a:xfrm>
        </p:spPr>
        <p:txBody>
          <a:bodyPr/>
          <a:lstStyle/>
          <a:p>
            <a:r>
              <a:rPr lang="en-US" dirty="0" smtClean="0"/>
              <a:t>HTTP and the WWW</a:t>
            </a:r>
          </a:p>
          <a:p>
            <a:r>
              <a:rPr lang="en-US" dirty="0" smtClean="0"/>
              <a:t>Some performance issues</a:t>
            </a:r>
          </a:p>
          <a:p>
            <a:pPr lvl="1"/>
            <a:r>
              <a:rPr lang="en-US" dirty="0" smtClean="0"/>
              <a:t>Persistent Connections, Pipeline, Multiple Connections</a:t>
            </a:r>
          </a:p>
          <a:p>
            <a:pPr lvl="1"/>
            <a:r>
              <a:rPr lang="en-US" dirty="0" smtClean="0"/>
              <a:t>Caching</a:t>
            </a:r>
          </a:p>
          <a:p>
            <a:r>
              <a:rPr lang="en-US" dirty="0" smtClean="0"/>
              <a:t>Today</a:t>
            </a:r>
          </a:p>
          <a:p>
            <a:pPr lvl="1"/>
            <a:r>
              <a:rPr lang="en-US" dirty="0" smtClean="0"/>
              <a:t>More on Caching</a:t>
            </a:r>
          </a:p>
          <a:p>
            <a:pPr lvl="1"/>
            <a:r>
              <a:rPr lang="en-US" dirty="0" smtClean="0"/>
              <a:t>Content Distribution Networks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890889"/>
          </a:xfrm>
        </p:spPr>
        <p:txBody>
          <a:bodyPr>
            <a:normAutofit/>
          </a:bodyPr>
          <a:lstStyle/>
          <a:p>
            <a:r>
              <a:rPr lang="en-US" dirty="0" smtClean="0"/>
              <a:t>Why cache content?</a:t>
            </a:r>
          </a:p>
          <a:p>
            <a:pPr lvl="1"/>
            <a:r>
              <a:rPr lang="en-US" dirty="0" smtClean="0"/>
              <a:t>Client (browser): avoid extra network transfers</a:t>
            </a:r>
          </a:p>
          <a:p>
            <a:pPr lvl="1"/>
            <a:r>
              <a:rPr lang="en-US" dirty="0" smtClean="0"/>
              <a:t>Server: reduce load on the server</a:t>
            </a:r>
          </a:p>
          <a:p>
            <a:pPr lvl="1"/>
            <a:r>
              <a:rPr lang="en-US" dirty="0" smtClean="0"/>
              <a:t>Service Provider: reduce external traffic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019800" y="5926665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477125" y="5926665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219200" y="5926665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2895600" y="5926665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371600" y="4402665"/>
            <a:ext cx="2179638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440363" y="4402665"/>
            <a:ext cx="2179637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276600" y="3793065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3716338" y="3307290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419100" y="5974290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1525588" y="3712103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3048000" y="3716865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4724400" y="3716865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4648200" y="3716865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2"/>
          <p:cNvSpPr txBox="1">
            <a:spLocks noChangeArrowheads="1"/>
          </p:cNvSpPr>
          <p:nvPr/>
        </p:nvSpPr>
        <p:spPr bwMode="auto">
          <a:xfrm>
            <a:off x="3810000" y="4174065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3"/>
          <p:cNvSpPr txBox="1">
            <a:spLocks noChangeArrowheads="1"/>
          </p:cNvSpPr>
          <p:nvPr/>
        </p:nvSpPr>
        <p:spPr bwMode="auto">
          <a:xfrm>
            <a:off x="2043113" y="4845578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4"/>
          <p:cNvSpPr txBox="1">
            <a:spLocks noChangeArrowheads="1"/>
          </p:cNvSpPr>
          <p:nvPr/>
        </p:nvSpPr>
        <p:spPr bwMode="auto">
          <a:xfrm>
            <a:off x="6245225" y="4859865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4486275" y="3259665"/>
          <a:ext cx="314325" cy="515938"/>
        </p:xfrm>
        <a:graphic>
          <a:graphicData uri="http://schemas.openxmlformats.org/presentationml/2006/ole">
            <p:oleObj spid="_x0000_s38914" name="Clip" r:id="rId3" imgW="2107949" imgH="3470495" progId="MS_ClipArt_Gallery.5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2271889"/>
          </a:xfrm>
        </p:spPr>
        <p:txBody>
          <a:bodyPr>
            <a:normAutofit/>
          </a:bodyPr>
          <a:lstStyle/>
          <a:p>
            <a:r>
              <a:rPr lang="en-US" dirty="0" smtClean="0"/>
              <a:t>Why caching works?</a:t>
            </a:r>
          </a:p>
          <a:p>
            <a:pPr lvl="1"/>
            <a:r>
              <a:rPr lang="en-US" dirty="0" smtClean="0"/>
              <a:t>Locality of reference:</a:t>
            </a:r>
          </a:p>
          <a:p>
            <a:pPr lvl="2"/>
            <a:r>
              <a:rPr lang="en-US" dirty="0" smtClean="0"/>
              <a:t>Users tend to request the same object in succession</a:t>
            </a:r>
          </a:p>
          <a:p>
            <a:pPr lvl="2"/>
            <a:r>
              <a:rPr lang="en-US" dirty="0" smtClean="0"/>
              <a:t>Some objects are popular: requested by many users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019800" y="5926665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477125" y="5926665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219200" y="5926665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2895600" y="5926665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371600" y="4402665"/>
            <a:ext cx="2179638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440363" y="4402665"/>
            <a:ext cx="2179637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276600" y="3793065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3716338" y="3307290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419100" y="5974290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1525588" y="3712103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3048000" y="3716865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4724400" y="3716865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4648200" y="3716865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2"/>
          <p:cNvSpPr txBox="1">
            <a:spLocks noChangeArrowheads="1"/>
          </p:cNvSpPr>
          <p:nvPr/>
        </p:nvSpPr>
        <p:spPr bwMode="auto">
          <a:xfrm>
            <a:off x="3810000" y="4174065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3"/>
          <p:cNvSpPr txBox="1">
            <a:spLocks noChangeArrowheads="1"/>
          </p:cNvSpPr>
          <p:nvPr/>
        </p:nvSpPr>
        <p:spPr bwMode="auto">
          <a:xfrm>
            <a:off x="2043113" y="4845578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4"/>
          <p:cNvSpPr txBox="1">
            <a:spLocks noChangeArrowheads="1"/>
          </p:cNvSpPr>
          <p:nvPr/>
        </p:nvSpPr>
        <p:spPr bwMode="auto">
          <a:xfrm>
            <a:off x="6245225" y="4859865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4486275" y="3259665"/>
          <a:ext cx="314325" cy="515938"/>
        </p:xfrm>
        <a:graphic>
          <a:graphicData uri="http://schemas.openxmlformats.org/presentationml/2006/ole">
            <p:oleObj spid="_x0000_s40962" name="Clip" r:id="rId3" imgW="2107949" imgH="3470495" progId="MS_ClipArt_Gallery.5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well does caching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905044" cy="3994495"/>
          </a:xfrm>
        </p:spPr>
        <p:txBody>
          <a:bodyPr/>
          <a:lstStyle/>
          <a:p>
            <a:r>
              <a:rPr lang="en-US" dirty="0" smtClean="0"/>
              <a:t>Very well, up to a point</a:t>
            </a:r>
          </a:p>
          <a:p>
            <a:pPr lvl="1"/>
            <a:r>
              <a:rPr lang="en-US" dirty="0" smtClean="0"/>
              <a:t>Large overlap in requested objects</a:t>
            </a:r>
          </a:p>
          <a:p>
            <a:pPr lvl="1"/>
            <a:r>
              <a:rPr lang="en-US" dirty="0" smtClean="0"/>
              <a:t>Objects with one access place upper bound on hit ratio</a:t>
            </a:r>
          </a:p>
          <a:p>
            <a:r>
              <a:rPr lang="en-US" dirty="0" smtClean="0"/>
              <a:t>Example: Wikipedia</a:t>
            </a:r>
          </a:p>
          <a:p>
            <a:pPr lvl="1"/>
            <a:r>
              <a:rPr lang="en-US" dirty="0" smtClean="0"/>
              <a:t>About 400 servers, 100 are HTTP Caches (Squid)</a:t>
            </a:r>
          </a:p>
          <a:p>
            <a:pPr lvl="1"/>
            <a:r>
              <a:rPr lang="en-US" dirty="0" smtClean="0"/>
              <a:t>85% Hit ratio for text, 98% for media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87400" y="4047067"/>
            <a:ext cx="7569200" cy="2246489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50000"/>
                </a:schemeClr>
              </a:gs>
              <a:gs pos="35000">
                <a:schemeClr val="accent3">
                  <a:tint val="37000"/>
                  <a:satMod val="300000"/>
                  <a:alpha val="50000"/>
                </a:schemeClr>
              </a:gs>
              <a:gs pos="100000">
                <a:schemeClr val="accent3">
                  <a:tint val="15000"/>
                  <a:satMod val="350000"/>
                  <a:alpha val="50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87400" y="2060222"/>
            <a:ext cx="7569200" cy="183444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4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Cache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3074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Cache-Control   = "Cache-Control" ":" 1#cache-directive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</a:t>
            </a:r>
            <a:r>
              <a:rPr lang="en-US" b="0" dirty="0" smtClean="0">
                <a:latin typeface="Courier"/>
                <a:cs typeface="Courier"/>
              </a:rPr>
              <a:t>-directive = cache-request-directive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cache-response-directive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</a:t>
            </a:r>
            <a:r>
              <a:rPr lang="en-US" b="0" dirty="0" smtClean="0">
                <a:latin typeface="Courier"/>
                <a:cs typeface="Courier"/>
              </a:rPr>
              <a:t>-</a:t>
            </a:r>
            <a:r>
              <a:rPr lang="en-US" b="0" dirty="0" smtClean="0">
                <a:solidFill>
                  <a:srgbClr val="FF0000"/>
                </a:solidFill>
                <a:latin typeface="Courier"/>
                <a:cs typeface="Courier"/>
              </a:rPr>
              <a:t>request</a:t>
            </a:r>
            <a:r>
              <a:rPr lang="en-US" b="0" dirty="0" smtClean="0">
                <a:latin typeface="Courier"/>
                <a:cs typeface="Courier"/>
              </a:rPr>
              <a:t>-directive =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"</a:t>
            </a:r>
            <a:r>
              <a:rPr lang="en-US" b="0" dirty="0" smtClean="0">
                <a:latin typeface="Courier"/>
                <a:cs typeface="Courier"/>
              </a:rPr>
              <a:t>no-cache"                          ; Section 14.9.1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"no-store"                          ; Section 14.9.2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"max-age" "=" delta-seconds         ; Section 14.9.3, 14.9.4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"max-stale" [ "=" delta-seconds ]   ; Section 14.9.3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"min-fresh" "=" delta-seconds       ; Section 14.9.3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"no-transform"                      ; Section 14.9.5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"only-if-cached"                    ; Section 14.9.4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cache-extension                     ; Section </a:t>
            </a:r>
            <a:r>
              <a:rPr lang="en-US" b="0" dirty="0" smtClean="0">
                <a:latin typeface="Courier"/>
                <a:cs typeface="Courier"/>
              </a:rPr>
              <a:t>14.9.6</a:t>
            </a:r>
          </a:p>
          <a:p>
            <a:pPr>
              <a:buNone/>
            </a:pPr>
            <a:endParaRPr lang="en-US" b="0" dirty="0" smtClean="0">
              <a:latin typeface="Courier"/>
              <a:cs typeface="Courier"/>
            </a:endParaRPr>
          </a:p>
          <a:p>
            <a:pPr marL="225425" indent="-225425">
              <a:buNone/>
            </a:pPr>
            <a:r>
              <a:rPr lang="en-US" b="0" dirty="0" smtClean="0">
                <a:latin typeface="Courier"/>
                <a:cs typeface="Courier"/>
              </a:rPr>
              <a:t>cache</a:t>
            </a:r>
            <a:r>
              <a:rPr lang="en-US" b="0" dirty="0" smtClean="0">
                <a:latin typeface="Courier"/>
                <a:cs typeface="Courier"/>
              </a:rPr>
              <a:t>-</a:t>
            </a:r>
            <a:r>
              <a:rPr lang="en-US" b="0" dirty="0" smtClean="0">
                <a:solidFill>
                  <a:srgbClr val="FF0000"/>
                </a:solidFill>
                <a:latin typeface="Courier"/>
                <a:cs typeface="Courier"/>
              </a:rPr>
              <a:t>response</a:t>
            </a:r>
            <a:r>
              <a:rPr lang="en-US" b="0" dirty="0" smtClean="0">
                <a:latin typeface="Courier"/>
                <a:cs typeface="Courier"/>
              </a:rPr>
              <a:t>-directive =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 marL="225425" indent="-225425">
              <a:buNone/>
            </a:pPr>
            <a:r>
              <a:rPr lang="en-US" b="0" dirty="0" smtClean="0">
                <a:latin typeface="Courier"/>
                <a:cs typeface="Courier"/>
              </a:rPr>
              <a:t>  "</a:t>
            </a:r>
            <a:r>
              <a:rPr lang="en-US" b="0" dirty="0" smtClean="0">
                <a:latin typeface="Courier"/>
                <a:cs typeface="Courier"/>
              </a:rPr>
              <a:t>public"                               ; Section 14.9.1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"private" [ "=" &lt;"&gt; 1#field-name &lt;"&gt; ] ; Section 14.9.1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"no-cache" [ "=" &lt;"&gt; 1#field-name &lt;"&gt; ]; Section 14.9.1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"no-store"                             ; Section 14.9.2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"no-transform"                         ; Section 14.9.5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"must-revalidate"  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"proxy-revalidate"                     ; Section 14.9.4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"max-age" "=" delta-seconds            ; Section 14.9.3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"</a:t>
            </a:r>
            <a:r>
              <a:rPr lang="en-US" b="0" dirty="0" err="1" smtClean="0">
                <a:latin typeface="Courier"/>
                <a:cs typeface="Courier"/>
              </a:rPr>
              <a:t>s-maxage</a:t>
            </a:r>
            <a:r>
              <a:rPr lang="en-US" b="0" dirty="0" smtClean="0">
                <a:latin typeface="Courier"/>
                <a:cs typeface="Courier"/>
              </a:rPr>
              <a:t>" "=" delta-seconds           ; Section 14.9.3     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</a:t>
            </a:r>
            <a:r>
              <a:rPr lang="en-US" b="0" dirty="0" smtClean="0">
                <a:latin typeface="Courier"/>
                <a:cs typeface="Courier"/>
              </a:rPr>
              <a:t>cache-extension                        ; Section 14.9.6   </a:t>
            </a:r>
            <a:r>
              <a:rPr lang="en-US" b="0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endParaRPr lang="en-US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</a:t>
            </a:r>
            <a:r>
              <a:rPr lang="en-US" b="0" dirty="0" smtClean="0">
                <a:latin typeface="Courier"/>
                <a:cs typeface="Courier"/>
              </a:rPr>
              <a:t>-extension = token [ "=" ( token | quoted-string ) ]</a:t>
            </a:r>
            <a:endParaRPr lang="en-US" b="0" dirty="0"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Proxies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27127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Close to the server</a:t>
            </a:r>
          </a:p>
          <a:p>
            <a:pPr lvl="1"/>
            <a:r>
              <a:rPr lang="en-US" dirty="0" smtClean="0"/>
              <a:t>Also called Accelerators</a:t>
            </a:r>
          </a:p>
          <a:p>
            <a:pPr lvl="1"/>
            <a:r>
              <a:rPr lang="en-US" dirty="0" smtClean="0"/>
              <a:t>Only work for static content</a:t>
            </a:r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172200" y="6172200"/>
            <a:ext cx="371475" cy="381000"/>
            <a:chOff x="1014" y="912"/>
            <a:chExt cx="574" cy="59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7629525" y="6172200"/>
            <a:ext cx="371475" cy="381000"/>
            <a:chOff x="1014" y="912"/>
            <a:chExt cx="574" cy="596"/>
          </a:xfrm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1371600" y="6172200"/>
            <a:ext cx="371475" cy="381000"/>
            <a:chOff x="1014" y="912"/>
            <a:chExt cx="574" cy="596"/>
          </a:xfrm>
        </p:grpSpPr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3048000" y="6172200"/>
            <a:ext cx="371475" cy="381000"/>
            <a:chOff x="1014" y="912"/>
            <a:chExt cx="574" cy="596"/>
          </a:xfrm>
        </p:grpSpPr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1524000" y="4648200"/>
            <a:ext cx="2179638" cy="1447800"/>
            <a:chOff x="832" y="1344"/>
            <a:chExt cx="1136" cy="1024"/>
          </a:xfrm>
        </p:grpSpPr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7" name="Group 66"/>
          <p:cNvGrpSpPr>
            <a:grpSpLocks/>
          </p:cNvGrpSpPr>
          <p:nvPr/>
        </p:nvGrpSpPr>
        <p:grpSpPr bwMode="auto">
          <a:xfrm>
            <a:off x="5592763" y="4648200"/>
            <a:ext cx="2179637" cy="1447800"/>
            <a:chOff x="832" y="1344"/>
            <a:chExt cx="1136" cy="1024"/>
          </a:xfrm>
        </p:grpSpPr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3429000" y="4038600"/>
            <a:ext cx="2438400" cy="1447800"/>
            <a:chOff x="832" y="1344"/>
            <a:chExt cx="1136" cy="1024"/>
          </a:xfrm>
        </p:grpSpPr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571500" y="6219825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7"/>
          <p:cNvSpPr>
            <a:spLocks/>
          </p:cNvSpPr>
          <p:nvPr/>
        </p:nvSpPr>
        <p:spPr bwMode="auto">
          <a:xfrm>
            <a:off x="1677988" y="3957638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8"/>
          <p:cNvSpPr>
            <a:spLocks/>
          </p:cNvSpPr>
          <p:nvPr/>
        </p:nvSpPr>
        <p:spPr bwMode="auto">
          <a:xfrm>
            <a:off x="3200400" y="3962400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89"/>
          <p:cNvSpPr>
            <a:spLocks/>
          </p:cNvSpPr>
          <p:nvPr/>
        </p:nvSpPr>
        <p:spPr bwMode="auto">
          <a:xfrm>
            <a:off x="4876800" y="3962400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0"/>
          <p:cNvSpPr>
            <a:spLocks/>
          </p:cNvSpPr>
          <p:nvPr/>
        </p:nvSpPr>
        <p:spPr bwMode="auto">
          <a:xfrm>
            <a:off x="4800600" y="3962400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1"/>
          <p:cNvSpPr txBox="1">
            <a:spLocks noChangeArrowheads="1"/>
          </p:cNvSpPr>
          <p:nvPr/>
        </p:nvSpPr>
        <p:spPr bwMode="auto">
          <a:xfrm>
            <a:off x="3962400" y="4419600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2"/>
          <p:cNvSpPr txBox="1">
            <a:spLocks noChangeArrowheads="1"/>
          </p:cNvSpPr>
          <p:nvPr/>
        </p:nvSpPr>
        <p:spPr bwMode="auto">
          <a:xfrm>
            <a:off x="2195513" y="50911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3"/>
          <p:cNvSpPr txBox="1">
            <a:spLocks noChangeArrowheads="1"/>
          </p:cNvSpPr>
          <p:nvPr/>
        </p:nvSpPr>
        <p:spPr bwMode="auto">
          <a:xfrm>
            <a:off x="6397625" y="51054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95" name="Text Box 94"/>
          <p:cNvSpPr txBox="1">
            <a:spLocks noChangeArrowheads="1"/>
          </p:cNvSpPr>
          <p:nvPr/>
        </p:nvSpPr>
        <p:spPr bwMode="auto">
          <a:xfrm>
            <a:off x="4953000" y="2714625"/>
            <a:ext cx="77946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96" name="Object 2"/>
          <p:cNvGraphicFramePr>
            <a:graphicFrameLocks noChangeAspect="1"/>
          </p:cNvGraphicFramePr>
          <p:nvPr/>
        </p:nvGraphicFramePr>
        <p:xfrm>
          <a:off x="4638675" y="2638425"/>
          <a:ext cx="314325" cy="515938"/>
        </p:xfrm>
        <a:graphic>
          <a:graphicData uri="http://schemas.openxmlformats.org/presentationml/2006/ole">
            <p:oleObj spid="_x0000_s45058" name="Clip" r:id="rId3" imgW="2107949" imgH="3470495" progId="MS_ClipArt_Gallery.5">
              <p:embed/>
            </p:oleObj>
          </a:graphicData>
        </a:graphic>
      </p:graphicFrame>
      <p:sp>
        <p:nvSpPr>
          <p:cNvPr id="97" name="Rectangle 96"/>
          <p:cNvSpPr>
            <a:spLocks noChangeArrowheads="1"/>
          </p:cNvSpPr>
          <p:nvPr/>
        </p:nvSpPr>
        <p:spPr bwMode="auto">
          <a:xfrm>
            <a:off x="41910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8" name="Rectangle 97"/>
          <p:cNvSpPr>
            <a:spLocks noChangeArrowheads="1"/>
          </p:cNvSpPr>
          <p:nvPr/>
        </p:nvSpPr>
        <p:spPr bwMode="auto">
          <a:xfrm>
            <a:off x="47244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9" name="Rectangle 98"/>
          <p:cNvSpPr>
            <a:spLocks noChangeArrowheads="1"/>
          </p:cNvSpPr>
          <p:nvPr/>
        </p:nvSpPr>
        <p:spPr bwMode="auto">
          <a:xfrm>
            <a:off x="51816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0" name="Oval 99"/>
          <p:cNvSpPr>
            <a:spLocks noChangeArrowheads="1"/>
          </p:cNvSpPr>
          <p:nvPr/>
        </p:nvSpPr>
        <p:spPr bwMode="auto">
          <a:xfrm>
            <a:off x="3735388" y="3500438"/>
            <a:ext cx="1979612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>
            <a:off x="4799013" y="3124200"/>
            <a:ext cx="1587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Text Box 101"/>
          <p:cNvSpPr txBox="1">
            <a:spLocks noChangeArrowheads="1"/>
          </p:cNvSpPr>
          <p:nvPr/>
        </p:nvSpPr>
        <p:spPr bwMode="auto">
          <a:xfrm>
            <a:off x="2057400" y="3552825"/>
            <a:ext cx="164941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solidFill>
                  <a:srgbClr val="FF0000"/>
                </a:solidFill>
                <a:latin typeface="Arial" charset="0"/>
              </a:rPr>
              <a:t>Reverse proxies</a:t>
            </a:r>
            <a:endParaRPr lang="en-US" sz="1600" b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Proxies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43001"/>
            <a:ext cx="7569200" cy="1524000"/>
          </a:xfrm>
        </p:spPr>
        <p:txBody>
          <a:bodyPr/>
          <a:lstStyle/>
          <a:p>
            <a:r>
              <a:rPr lang="en-US" dirty="0" smtClean="0"/>
              <a:t>Typically done by ISPs or Enterprises</a:t>
            </a:r>
          </a:p>
          <a:p>
            <a:pPr lvl="1"/>
            <a:r>
              <a:rPr lang="en-US" dirty="0" smtClean="0"/>
              <a:t>Reduce network traffic and decrease latency</a:t>
            </a:r>
          </a:p>
          <a:p>
            <a:pPr lvl="1"/>
            <a:r>
              <a:rPr lang="en-US" dirty="0" smtClean="0"/>
              <a:t>May be transparent or configured 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189663" y="6172200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646988" y="6172200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389063" y="6172200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3065463" y="6172200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541463" y="4648200"/>
            <a:ext cx="2179637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610225" y="4648200"/>
            <a:ext cx="2179638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446463" y="4038600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588963" y="6219825"/>
            <a:ext cx="801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3979863" y="4419600"/>
            <a:ext cx="146843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88" name="Text Box 88"/>
          <p:cNvSpPr txBox="1">
            <a:spLocks noChangeArrowheads="1"/>
          </p:cNvSpPr>
          <p:nvPr/>
        </p:nvSpPr>
        <p:spPr bwMode="auto">
          <a:xfrm>
            <a:off x="2212975" y="50911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89" name="Text Box 89"/>
          <p:cNvSpPr txBox="1">
            <a:spLocks noChangeArrowheads="1"/>
          </p:cNvSpPr>
          <p:nvPr/>
        </p:nvSpPr>
        <p:spPr bwMode="auto">
          <a:xfrm>
            <a:off x="6415088" y="51054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90" name="Text Box 90"/>
          <p:cNvSpPr txBox="1">
            <a:spLocks noChangeArrowheads="1"/>
          </p:cNvSpPr>
          <p:nvPr/>
        </p:nvSpPr>
        <p:spPr bwMode="auto">
          <a:xfrm>
            <a:off x="4876800" y="2743200"/>
            <a:ext cx="77946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91" name="Object 2"/>
          <p:cNvGraphicFramePr>
            <a:graphicFrameLocks noChangeAspect="1"/>
          </p:cNvGraphicFramePr>
          <p:nvPr/>
        </p:nvGraphicFramePr>
        <p:xfrm>
          <a:off x="4589463" y="2667000"/>
          <a:ext cx="314325" cy="515938"/>
        </p:xfrm>
        <a:graphic>
          <a:graphicData uri="http://schemas.openxmlformats.org/presentationml/2006/ole">
            <p:oleObj spid="_x0000_s46082" name="Clip" r:id="rId3" imgW="2107949" imgH="3470495" progId="MS_ClipArt_Gallery.5">
              <p:embed/>
            </p:oleObj>
          </a:graphicData>
        </a:graphic>
      </p:graphicFrame>
      <p:sp>
        <p:nvSpPr>
          <p:cNvPr id="92" name="Rectangle 92"/>
          <p:cNvSpPr>
            <a:spLocks noChangeArrowheads="1"/>
          </p:cNvSpPr>
          <p:nvPr/>
        </p:nvSpPr>
        <p:spPr bwMode="auto">
          <a:xfrm>
            <a:off x="42084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3" name="Rectangle 93"/>
          <p:cNvSpPr>
            <a:spLocks noChangeArrowheads="1"/>
          </p:cNvSpPr>
          <p:nvPr/>
        </p:nvSpPr>
        <p:spPr bwMode="auto">
          <a:xfrm>
            <a:off x="47418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4" name="Rectangle 94"/>
          <p:cNvSpPr>
            <a:spLocks noChangeArrowheads="1"/>
          </p:cNvSpPr>
          <p:nvPr/>
        </p:nvSpPr>
        <p:spPr bwMode="auto">
          <a:xfrm>
            <a:off x="51990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5" name="Oval 95"/>
          <p:cNvSpPr>
            <a:spLocks noChangeArrowheads="1"/>
          </p:cNvSpPr>
          <p:nvPr/>
        </p:nvSpPr>
        <p:spPr bwMode="auto">
          <a:xfrm>
            <a:off x="3752850" y="3500438"/>
            <a:ext cx="1979613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96"/>
          <p:cNvSpPr>
            <a:spLocks noChangeShapeType="1"/>
          </p:cNvSpPr>
          <p:nvPr/>
        </p:nvSpPr>
        <p:spPr bwMode="auto">
          <a:xfrm>
            <a:off x="4741863" y="3124200"/>
            <a:ext cx="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97"/>
          <p:cNvSpPr txBox="1">
            <a:spLocks noChangeArrowheads="1"/>
          </p:cNvSpPr>
          <p:nvPr/>
        </p:nvSpPr>
        <p:spPr bwMode="auto">
          <a:xfrm>
            <a:off x="2074863" y="3552825"/>
            <a:ext cx="164941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Reverse proxies</a:t>
            </a:r>
          </a:p>
        </p:txBody>
      </p:sp>
      <p:sp>
        <p:nvSpPr>
          <p:cNvPr id="98" name="Rectangle 98"/>
          <p:cNvSpPr>
            <a:spLocks noChangeArrowheads="1"/>
          </p:cNvSpPr>
          <p:nvPr/>
        </p:nvSpPr>
        <p:spPr bwMode="auto">
          <a:xfrm>
            <a:off x="23034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9" name="Rectangle 99"/>
          <p:cNvSpPr>
            <a:spLocks noChangeArrowheads="1"/>
          </p:cNvSpPr>
          <p:nvPr/>
        </p:nvSpPr>
        <p:spPr bwMode="auto">
          <a:xfrm>
            <a:off x="27606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0" name="Oval 100"/>
          <p:cNvSpPr>
            <a:spLocks noChangeArrowheads="1"/>
          </p:cNvSpPr>
          <p:nvPr/>
        </p:nvSpPr>
        <p:spPr bwMode="auto">
          <a:xfrm>
            <a:off x="2074863" y="5410200"/>
            <a:ext cx="10668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Rectangle 101"/>
          <p:cNvSpPr>
            <a:spLocks noChangeArrowheads="1"/>
          </p:cNvSpPr>
          <p:nvPr/>
        </p:nvSpPr>
        <p:spPr bwMode="auto">
          <a:xfrm>
            <a:off x="65706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2" name="Rectangle 102"/>
          <p:cNvSpPr>
            <a:spLocks noChangeArrowheads="1"/>
          </p:cNvSpPr>
          <p:nvPr/>
        </p:nvSpPr>
        <p:spPr bwMode="auto">
          <a:xfrm>
            <a:off x="70278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3" name="Oval 103"/>
          <p:cNvSpPr>
            <a:spLocks noChangeArrowheads="1"/>
          </p:cNvSpPr>
          <p:nvPr/>
        </p:nvSpPr>
        <p:spPr bwMode="auto">
          <a:xfrm>
            <a:off x="6342063" y="5410200"/>
            <a:ext cx="10668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104"/>
          <p:cNvSpPr>
            <a:spLocks/>
          </p:cNvSpPr>
          <p:nvPr/>
        </p:nvSpPr>
        <p:spPr bwMode="auto">
          <a:xfrm>
            <a:off x="2836863" y="3962400"/>
            <a:ext cx="1828800" cy="1447800"/>
          </a:xfrm>
          <a:custGeom>
            <a:avLst/>
            <a:gdLst>
              <a:gd name="T0" fmla="*/ 2147483647 w 1152"/>
              <a:gd name="T1" fmla="*/ 0 h 912"/>
              <a:gd name="T2" fmla="*/ 2147483647 w 1152"/>
              <a:gd name="T3" fmla="*/ 483870000 h 912"/>
              <a:gd name="T4" fmla="*/ 0 w 1152"/>
              <a:gd name="T5" fmla="*/ 2147483647 h 912"/>
              <a:gd name="T6" fmla="*/ 0 60000 65536"/>
              <a:gd name="T7" fmla="*/ 0 60000 65536"/>
              <a:gd name="T8" fmla="*/ 0 60000 65536"/>
              <a:gd name="T9" fmla="*/ 0 w 1152"/>
              <a:gd name="T10" fmla="*/ 0 h 912"/>
              <a:gd name="T11" fmla="*/ 1152 w 1152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912">
                <a:moveTo>
                  <a:pt x="1152" y="0"/>
                </a:moveTo>
                <a:lnTo>
                  <a:pt x="1056" y="192"/>
                </a:lnTo>
                <a:lnTo>
                  <a:pt x="0" y="91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105"/>
          <p:cNvSpPr>
            <a:spLocks/>
          </p:cNvSpPr>
          <p:nvPr/>
        </p:nvSpPr>
        <p:spPr bwMode="auto">
          <a:xfrm>
            <a:off x="4894263" y="3962400"/>
            <a:ext cx="1676400" cy="1447800"/>
          </a:xfrm>
          <a:custGeom>
            <a:avLst/>
            <a:gdLst>
              <a:gd name="T0" fmla="*/ 0 w 1056"/>
              <a:gd name="T1" fmla="*/ 0 h 912"/>
              <a:gd name="T2" fmla="*/ 483870000 w 1056"/>
              <a:gd name="T3" fmla="*/ 846772500 h 912"/>
              <a:gd name="T4" fmla="*/ 2147483647 w 1056"/>
              <a:gd name="T5" fmla="*/ 2147483647 h 912"/>
              <a:gd name="T6" fmla="*/ 0 60000 65536"/>
              <a:gd name="T7" fmla="*/ 0 60000 65536"/>
              <a:gd name="T8" fmla="*/ 0 60000 65536"/>
              <a:gd name="T9" fmla="*/ 0 w 1056"/>
              <a:gd name="T10" fmla="*/ 0 h 912"/>
              <a:gd name="T11" fmla="*/ 1056 w 1056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6" h="912">
                <a:moveTo>
                  <a:pt x="0" y="0"/>
                </a:moveTo>
                <a:lnTo>
                  <a:pt x="192" y="336"/>
                </a:lnTo>
                <a:lnTo>
                  <a:pt x="1056" y="91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Line 106"/>
          <p:cNvSpPr>
            <a:spLocks noChangeShapeType="1"/>
          </p:cNvSpPr>
          <p:nvPr/>
        </p:nvSpPr>
        <p:spPr bwMode="auto">
          <a:xfrm flipH="1">
            <a:off x="1541463" y="5791200"/>
            <a:ext cx="685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107"/>
          <p:cNvSpPr>
            <a:spLocks noChangeShapeType="1"/>
          </p:cNvSpPr>
          <p:nvPr/>
        </p:nvSpPr>
        <p:spPr bwMode="auto">
          <a:xfrm>
            <a:off x="2836863" y="5867400"/>
            <a:ext cx="4572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108"/>
          <p:cNvSpPr>
            <a:spLocks noChangeShapeType="1"/>
          </p:cNvSpPr>
          <p:nvPr/>
        </p:nvSpPr>
        <p:spPr bwMode="auto">
          <a:xfrm flipH="1">
            <a:off x="6418263" y="5867400"/>
            <a:ext cx="4572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Line 109"/>
          <p:cNvSpPr>
            <a:spLocks noChangeShapeType="1"/>
          </p:cNvSpPr>
          <p:nvPr/>
        </p:nvSpPr>
        <p:spPr bwMode="auto">
          <a:xfrm>
            <a:off x="7104063" y="5867400"/>
            <a:ext cx="7620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Text Box 110"/>
          <p:cNvSpPr txBox="1">
            <a:spLocks noChangeArrowheads="1"/>
          </p:cNvSpPr>
          <p:nvPr/>
        </p:nvSpPr>
        <p:spPr bwMode="auto">
          <a:xfrm>
            <a:off x="398463" y="5381625"/>
            <a:ext cx="163830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solidFill>
                  <a:srgbClr val="FF0000"/>
                </a:solidFill>
                <a:latin typeface="Arial" charset="0"/>
              </a:rPr>
              <a:t>Forward proxies</a:t>
            </a:r>
            <a:endParaRPr lang="en-US" sz="1600" b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Distribution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/>
          <a:lstStyle/>
          <a:p>
            <a:r>
              <a:rPr lang="en-US" dirty="0" smtClean="0"/>
              <a:t>Integrate forward and reverse caching</a:t>
            </a:r>
          </a:p>
          <a:p>
            <a:pPr lvl="1"/>
            <a:r>
              <a:rPr lang="en-US" dirty="0" smtClean="0"/>
              <a:t>One network generally administered by one entity</a:t>
            </a:r>
          </a:p>
          <a:p>
            <a:pPr lvl="1"/>
            <a:r>
              <a:rPr lang="en-US" dirty="0" smtClean="0"/>
              <a:t>E.g. </a:t>
            </a:r>
            <a:r>
              <a:rPr lang="en-US" dirty="0" err="1" smtClean="0"/>
              <a:t>Akamai</a:t>
            </a:r>
            <a:endParaRPr lang="en-US" dirty="0" smtClean="0"/>
          </a:p>
          <a:p>
            <a:r>
              <a:rPr lang="en-US" dirty="0" smtClean="0"/>
              <a:t>Provide document caching</a:t>
            </a:r>
          </a:p>
          <a:p>
            <a:pPr lvl="1"/>
            <a:r>
              <a:rPr lang="en-US" dirty="0" smtClean="0"/>
              <a:t>Pull: result from client requests</a:t>
            </a:r>
          </a:p>
          <a:p>
            <a:pPr lvl="1"/>
            <a:r>
              <a:rPr lang="en-US" dirty="0" smtClean="0"/>
              <a:t>Push: expectation of high access rates to some objects</a:t>
            </a:r>
          </a:p>
          <a:p>
            <a:r>
              <a:rPr lang="en-US" dirty="0" smtClean="0"/>
              <a:t>Can also do some processing</a:t>
            </a:r>
          </a:p>
          <a:p>
            <a:pPr lvl="1"/>
            <a:r>
              <a:rPr lang="en-US" dirty="0" smtClean="0"/>
              <a:t>Deploy code to handle some dynamic requests</a:t>
            </a:r>
          </a:p>
          <a:p>
            <a:pPr lvl="1"/>
            <a:r>
              <a:rPr lang="en-US" dirty="0" smtClean="0"/>
              <a:t>Can do other things, such as </a:t>
            </a:r>
            <a:r>
              <a:rPr lang="en-US" dirty="0" err="1" smtClean="0"/>
              <a:t>transcoding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CDN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096000" y="4800600"/>
            <a:ext cx="371475" cy="381000"/>
            <a:chOff x="1014" y="912"/>
            <a:chExt cx="574" cy="596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7553325" y="4800600"/>
            <a:ext cx="371475" cy="381000"/>
            <a:chOff x="1014" y="912"/>
            <a:chExt cx="574" cy="596"/>
          </a:xfrm>
        </p:grpSpPr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295400" y="4800600"/>
            <a:ext cx="371475" cy="381000"/>
            <a:chOff x="1014" y="912"/>
            <a:chExt cx="574" cy="596"/>
          </a:xfrm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2971800" y="4800600"/>
            <a:ext cx="371475" cy="381000"/>
            <a:chOff x="1014" y="912"/>
            <a:chExt cx="574" cy="596"/>
          </a:xfrm>
        </p:grpSpPr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1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1447800" y="3276600"/>
            <a:ext cx="2179638" cy="1447800"/>
            <a:chOff x="832" y="1344"/>
            <a:chExt cx="1136" cy="1024"/>
          </a:xfrm>
        </p:grpSpPr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5"/>
          <p:cNvGrpSpPr>
            <a:grpSpLocks/>
          </p:cNvGrpSpPr>
          <p:nvPr/>
        </p:nvGrpSpPr>
        <p:grpSpPr bwMode="auto">
          <a:xfrm>
            <a:off x="5486400" y="3276600"/>
            <a:ext cx="2179638" cy="1447800"/>
            <a:chOff x="832" y="1344"/>
            <a:chExt cx="1136" cy="1024"/>
          </a:xfrm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5"/>
          <p:cNvGrpSpPr>
            <a:grpSpLocks/>
          </p:cNvGrpSpPr>
          <p:nvPr/>
        </p:nvGrpSpPr>
        <p:grpSpPr bwMode="auto">
          <a:xfrm>
            <a:off x="3352800" y="2667000"/>
            <a:ext cx="2438400" cy="1447800"/>
            <a:chOff x="832" y="1344"/>
            <a:chExt cx="1136" cy="1024"/>
          </a:xfrm>
        </p:grpSpPr>
        <p:sp>
          <p:nvSpPr>
            <p:cNvPr id="77" name="Oval 7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5"/>
          <p:cNvSpPr txBox="1">
            <a:spLocks noChangeArrowheads="1"/>
          </p:cNvSpPr>
          <p:nvPr/>
        </p:nvSpPr>
        <p:spPr bwMode="auto">
          <a:xfrm>
            <a:off x="495300" y="4848225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2119313" y="37195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88" name="Text Box 87"/>
          <p:cNvSpPr txBox="1">
            <a:spLocks noChangeArrowheads="1"/>
          </p:cNvSpPr>
          <p:nvPr/>
        </p:nvSpPr>
        <p:spPr bwMode="auto">
          <a:xfrm>
            <a:off x="3716338" y="2028825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89" name="Object 2"/>
          <p:cNvGraphicFramePr>
            <a:graphicFrameLocks noChangeAspect="1"/>
          </p:cNvGraphicFramePr>
          <p:nvPr/>
        </p:nvGraphicFramePr>
        <p:xfrm>
          <a:off x="4495800" y="1981200"/>
          <a:ext cx="314325" cy="515938"/>
        </p:xfrm>
        <a:graphic>
          <a:graphicData uri="http://schemas.openxmlformats.org/presentationml/2006/ole">
            <p:oleObj spid="_x0000_s48130" name="Clip" r:id="rId3" imgW="2107949" imgH="3470495" progId="MS_ClipArt_Gallery.5">
              <p:embed/>
            </p:oleObj>
          </a:graphicData>
        </a:graphic>
      </p:graphicFrame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5867400" y="39624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1" name="Line 90"/>
          <p:cNvSpPr>
            <a:spLocks noChangeShapeType="1"/>
          </p:cNvSpPr>
          <p:nvPr/>
        </p:nvSpPr>
        <p:spPr bwMode="auto">
          <a:xfrm flipH="1">
            <a:off x="4419600" y="3352800"/>
            <a:ext cx="762000" cy="152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2209800" y="4195763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4191000" y="34290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4" name="Rectangle 93"/>
          <p:cNvSpPr>
            <a:spLocks noChangeArrowheads="1"/>
          </p:cNvSpPr>
          <p:nvPr/>
        </p:nvSpPr>
        <p:spPr bwMode="auto">
          <a:xfrm>
            <a:off x="5257800" y="3276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5" name="Rectangle 94"/>
          <p:cNvSpPr>
            <a:spLocks noChangeArrowheads="1"/>
          </p:cNvSpPr>
          <p:nvPr/>
        </p:nvSpPr>
        <p:spPr bwMode="auto">
          <a:xfrm>
            <a:off x="6934200" y="4195763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6" name="Line 95"/>
          <p:cNvSpPr>
            <a:spLocks noChangeShapeType="1"/>
          </p:cNvSpPr>
          <p:nvPr/>
        </p:nvSpPr>
        <p:spPr bwMode="auto">
          <a:xfrm flipH="1">
            <a:off x="1447800" y="4419600"/>
            <a:ext cx="685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Line 96"/>
          <p:cNvSpPr>
            <a:spLocks noChangeShapeType="1"/>
          </p:cNvSpPr>
          <p:nvPr/>
        </p:nvSpPr>
        <p:spPr bwMode="auto">
          <a:xfrm>
            <a:off x="2438400" y="4343400"/>
            <a:ext cx="762000" cy="457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Line 97"/>
          <p:cNvSpPr>
            <a:spLocks noChangeShapeType="1"/>
          </p:cNvSpPr>
          <p:nvPr/>
        </p:nvSpPr>
        <p:spPr bwMode="auto">
          <a:xfrm>
            <a:off x="6019800" y="4191000"/>
            <a:ext cx="304800" cy="609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Line 98"/>
          <p:cNvSpPr>
            <a:spLocks noChangeShapeType="1"/>
          </p:cNvSpPr>
          <p:nvPr/>
        </p:nvSpPr>
        <p:spPr bwMode="auto">
          <a:xfrm>
            <a:off x="7010400" y="4419600"/>
            <a:ext cx="7620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Text Box 99"/>
          <p:cNvSpPr txBox="1">
            <a:spLocks noChangeArrowheads="1"/>
          </p:cNvSpPr>
          <p:nvPr/>
        </p:nvSpPr>
        <p:spPr bwMode="auto">
          <a:xfrm>
            <a:off x="304800" y="4010025"/>
            <a:ext cx="163830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Forward proxies</a:t>
            </a:r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>
            <a:off x="4724400" y="2438400"/>
            <a:ext cx="609600" cy="762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101"/>
          <p:cNvSpPr>
            <a:spLocks noChangeShapeType="1"/>
          </p:cNvSpPr>
          <p:nvPr/>
        </p:nvSpPr>
        <p:spPr bwMode="auto">
          <a:xfrm flipV="1">
            <a:off x="2438400" y="3581400"/>
            <a:ext cx="1676400" cy="609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102"/>
          <p:cNvSpPr>
            <a:spLocks noChangeShapeType="1"/>
          </p:cNvSpPr>
          <p:nvPr/>
        </p:nvSpPr>
        <p:spPr bwMode="auto">
          <a:xfrm>
            <a:off x="5486400" y="3429000"/>
            <a:ext cx="533400" cy="457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103"/>
          <p:cNvSpPr>
            <a:spLocks noChangeShapeType="1"/>
          </p:cNvSpPr>
          <p:nvPr/>
        </p:nvSpPr>
        <p:spPr bwMode="auto">
          <a:xfrm>
            <a:off x="5486400" y="3276600"/>
            <a:ext cx="1371600" cy="914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Text Box 104"/>
          <p:cNvSpPr txBox="1">
            <a:spLocks noChangeArrowheads="1"/>
          </p:cNvSpPr>
          <p:nvPr/>
        </p:nvSpPr>
        <p:spPr bwMode="auto">
          <a:xfrm>
            <a:off x="3886200" y="3048000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106" name="Text Box 105"/>
          <p:cNvSpPr txBox="1">
            <a:spLocks noChangeArrowheads="1"/>
          </p:cNvSpPr>
          <p:nvPr/>
        </p:nvSpPr>
        <p:spPr bwMode="auto">
          <a:xfrm>
            <a:off x="6321425" y="37338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107" name="Freeform 106"/>
          <p:cNvSpPr>
            <a:spLocks/>
          </p:cNvSpPr>
          <p:nvPr/>
        </p:nvSpPr>
        <p:spPr bwMode="auto">
          <a:xfrm>
            <a:off x="2057400" y="3124200"/>
            <a:ext cx="5257800" cy="1447800"/>
          </a:xfrm>
          <a:custGeom>
            <a:avLst/>
            <a:gdLst>
              <a:gd name="T0" fmla="*/ 0 w 3312"/>
              <a:gd name="T1" fmla="*/ 1935480000 h 912"/>
              <a:gd name="T2" fmla="*/ 0 w 3312"/>
              <a:gd name="T3" fmla="*/ 1572577500 h 912"/>
              <a:gd name="T4" fmla="*/ 241935000 w 3312"/>
              <a:gd name="T5" fmla="*/ 1330642500 h 912"/>
              <a:gd name="T6" fmla="*/ 846772500 w 3312"/>
              <a:gd name="T7" fmla="*/ 967740000 h 912"/>
              <a:gd name="T8" fmla="*/ 2056447500 w 3312"/>
              <a:gd name="T9" fmla="*/ 483870000 h 912"/>
              <a:gd name="T10" fmla="*/ 2147483647 w 3312"/>
              <a:gd name="T11" fmla="*/ 241935000 h 912"/>
              <a:gd name="T12" fmla="*/ 2147483647 w 3312"/>
              <a:gd name="T13" fmla="*/ 0 h 912"/>
              <a:gd name="T14" fmla="*/ 2147483647 w 3312"/>
              <a:gd name="T15" fmla="*/ 241935000 h 912"/>
              <a:gd name="T16" fmla="*/ 2147483647 w 3312"/>
              <a:gd name="T17" fmla="*/ 1088707500 h 912"/>
              <a:gd name="T18" fmla="*/ 2147483647 w 3312"/>
              <a:gd name="T19" fmla="*/ 1693545000 h 912"/>
              <a:gd name="T20" fmla="*/ 2147483647 w 3312"/>
              <a:gd name="T21" fmla="*/ 2056447500 h 912"/>
              <a:gd name="T22" fmla="*/ 2147483647 w 3312"/>
              <a:gd name="T23" fmla="*/ 2147483647 h 912"/>
              <a:gd name="T24" fmla="*/ 2147483647 w 3312"/>
              <a:gd name="T25" fmla="*/ 2147483647 h 912"/>
              <a:gd name="T26" fmla="*/ 2147483647 w 3312"/>
              <a:gd name="T27" fmla="*/ 1935480000 h 912"/>
              <a:gd name="T28" fmla="*/ 2147483647 w 3312"/>
              <a:gd name="T29" fmla="*/ 1814512500 h 912"/>
              <a:gd name="T30" fmla="*/ 2147483647 w 3312"/>
              <a:gd name="T31" fmla="*/ 1814512500 h 912"/>
              <a:gd name="T32" fmla="*/ 2147483647 w 3312"/>
              <a:gd name="T33" fmla="*/ 1451610000 h 912"/>
              <a:gd name="T34" fmla="*/ 2147483647 w 3312"/>
              <a:gd name="T35" fmla="*/ 604837500 h 912"/>
              <a:gd name="T36" fmla="*/ 2147483647 w 3312"/>
              <a:gd name="T37" fmla="*/ 725805000 h 912"/>
              <a:gd name="T38" fmla="*/ 2147483647 w 3312"/>
              <a:gd name="T39" fmla="*/ 1088707500 h 912"/>
              <a:gd name="T40" fmla="*/ 2147483647 w 3312"/>
              <a:gd name="T41" fmla="*/ 1330642500 h 912"/>
              <a:gd name="T42" fmla="*/ 1935480000 w 3312"/>
              <a:gd name="T43" fmla="*/ 1572577500 h 912"/>
              <a:gd name="T44" fmla="*/ 1330642500 w 3312"/>
              <a:gd name="T45" fmla="*/ 1935480000 h 912"/>
              <a:gd name="T46" fmla="*/ 604837500 w 3312"/>
              <a:gd name="T47" fmla="*/ 2147483647 h 912"/>
              <a:gd name="T48" fmla="*/ 241935000 w 3312"/>
              <a:gd name="T49" fmla="*/ 2147483647 h 912"/>
              <a:gd name="T50" fmla="*/ 0 w 3312"/>
              <a:gd name="T51" fmla="*/ 1935480000 h 91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312"/>
              <a:gd name="T79" fmla="*/ 0 h 912"/>
              <a:gd name="T80" fmla="*/ 3312 w 3312"/>
              <a:gd name="T81" fmla="*/ 912 h 912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312" h="912">
                <a:moveTo>
                  <a:pt x="0" y="768"/>
                </a:moveTo>
                <a:lnTo>
                  <a:pt x="0" y="624"/>
                </a:lnTo>
                <a:lnTo>
                  <a:pt x="96" y="528"/>
                </a:lnTo>
                <a:lnTo>
                  <a:pt x="336" y="384"/>
                </a:lnTo>
                <a:lnTo>
                  <a:pt x="816" y="192"/>
                </a:lnTo>
                <a:lnTo>
                  <a:pt x="1200" y="96"/>
                </a:lnTo>
                <a:lnTo>
                  <a:pt x="2112" y="0"/>
                </a:lnTo>
                <a:lnTo>
                  <a:pt x="2400" y="96"/>
                </a:lnTo>
                <a:lnTo>
                  <a:pt x="3024" y="432"/>
                </a:lnTo>
                <a:lnTo>
                  <a:pt x="3312" y="672"/>
                </a:lnTo>
                <a:lnTo>
                  <a:pt x="3312" y="816"/>
                </a:lnTo>
                <a:lnTo>
                  <a:pt x="3216" y="912"/>
                </a:lnTo>
                <a:lnTo>
                  <a:pt x="3024" y="912"/>
                </a:lnTo>
                <a:lnTo>
                  <a:pt x="2880" y="768"/>
                </a:lnTo>
                <a:lnTo>
                  <a:pt x="2592" y="720"/>
                </a:lnTo>
                <a:lnTo>
                  <a:pt x="2352" y="720"/>
                </a:lnTo>
                <a:lnTo>
                  <a:pt x="2160" y="576"/>
                </a:lnTo>
                <a:lnTo>
                  <a:pt x="1776" y="240"/>
                </a:lnTo>
                <a:lnTo>
                  <a:pt x="1584" y="288"/>
                </a:lnTo>
                <a:lnTo>
                  <a:pt x="1440" y="432"/>
                </a:lnTo>
                <a:lnTo>
                  <a:pt x="1008" y="528"/>
                </a:lnTo>
                <a:lnTo>
                  <a:pt x="768" y="624"/>
                </a:lnTo>
                <a:lnTo>
                  <a:pt x="528" y="768"/>
                </a:lnTo>
                <a:lnTo>
                  <a:pt x="240" y="912"/>
                </a:lnTo>
                <a:lnTo>
                  <a:pt x="96" y="912"/>
                </a:lnTo>
                <a:lnTo>
                  <a:pt x="0" y="768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Text Box 107"/>
          <p:cNvSpPr txBox="1">
            <a:spLocks noChangeArrowheads="1"/>
          </p:cNvSpPr>
          <p:nvPr/>
        </p:nvSpPr>
        <p:spPr bwMode="auto">
          <a:xfrm>
            <a:off x="6157913" y="2728913"/>
            <a:ext cx="62071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CDN</a:t>
            </a:r>
          </a:p>
        </p:txBody>
      </p:sp>
      <p:sp>
        <p:nvSpPr>
          <p:cNvPr id="109" name="Line 108"/>
          <p:cNvSpPr>
            <a:spLocks noChangeShapeType="1"/>
          </p:cNvSpPr>
          <p:nvPr/>
        </p:nvSpPr>
        <p:spPr bwMode="auto">
          <a:xfrm flipH="1">
            <a:off x="5943600" y="3048000"/>
            <a:ext cx="304800" cy="228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 err="1" smtClean="0"/>
              <a:t>Akamai</a:t>
            </a:r>
            <a:r>
              <a:rPr lang="en-US" dirty="0" smtClean="0"/>
              <a:t>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1509685"/>
            <a:ext cx="8692444" cy="5023759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Akamai</a:t>
            </a:r>
            <a:r>
              <a:rPr lang="en-US" dirty="0" smtClean="0"/>
              <a:t> has cache servers deployed close to clients</a:t>
            </a:r>
          </a:p>
          <a:p>
            <a:pPr lvl="1"/>
            <a:r>
              <a:rPr lang="en-US" dirty="0" smtClean="0"/>
              <a:t>Co-located with many ISPs</a:t>
            </a:r>
          </a:p>
          <a:p>
            <a:r>
              <a:rPr lang="en-US" dirty="0" smtClean="0"/>
              <a:t>Challenge: make same domain name resolve to a proxy close to the client</a:t>
            </a:r>
          </a:p>
          <a:p>
            <a:r>
              <a:rPr lang="en-US" dirty="0" smtClean="0"/>
              <a:t>Lot</a:t>
            </a:r>
            <a:r>
              <a:rPr lang="en-US" dirty="0" smtClean="0"/>
              <a:t>s of DNS tricks. </a:t>
            </a:r>
            <a:r>
              <a:rPr lang="en-US" dirty="0" err="1" smtClean="0"/>
              <a:t>BestBuy</a:t>
            </a:r>
            <a:r>
              <a:rPr lang="en-US" dirty="0" smtClean="0"/>
              <a:t> is a customer</a:t>
            </a:r>
          </a:p>
          <a:p>
            <a:pPr lvl="1"/>
            <a:r>
              <a:rPr lang="en-US" dirty="0" smtClean="0"/>
              <a:t>Delegate name resolution to </a:t>
            </a:r>
            <a:r>
              <a:rPr lang="en-US" dirty="0" err="1" smtClean="0"/>
              <a:t>Akamai</a:t>
            </a:r>
            <a:r>
              <a:rPr lang="en-US" dirty="0" smtClean="0"/>
              <a:t> (via a CNAME)</a:t>
            </a:r>
          </a:p>
          <a:p>
            <a:r>
              <a:rPr lang="en-US" dirty="0" smtClean="0"/>
              <a:t>From Brown: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dig </a:t>
            </a:r>
            <a:r>
              <a:rPr lang="en-US" sz="2065" b="0" dirty="0" err="1" smtClean="0">
                <a:latin typeface="Courier"/>
                <a:cs typeface="Courier"/>
              </a:rPr>
              <a:t>www.bestbuy.com</a:t>
            </a:r>
            <a:endParaRPr lang="en-US" sz="2065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;; ANSWER SECTION:</a:t>
            </a:r>
          </a:p>
          <a:p>
            <a:pPr>
              <a:buNone/>
            </a:pPr>
            <a:r>
              <a:rPr lang="en-US" sz="2065" b="0" dirty="0" err="1" smtClean="0">
                <a:latin typeface="Courier"/>
                <a:cs typeface="Courier"/>
              </a:rPr>
              <a:t>www.bestbuy.com</a:t>
            </a:r>
            <a:r>
              <a:rPr lang="en-US" sz="2065" b="0" dirty="0" smtClean="0">
                <a:latin typeface="Courier"/>
                <a:cs typeface="Courier"/>
              </a:rPr>
              <a:t>.	</a:t>
            </a:r>
            <a:r>
              <a:rPr lang="en-US" sz="2065" b="0" dirty="0" smtClean="0">
                <a:latin typeface="Courier"/>
                <a:cs typeface="Courier"/>
              </a:rPr>
              <a:t>3600 	</a:t>
            </a:r>
            <a:r>
              <a:rPr lang="en-US" sz="2065" b="0" dirty="0" smtClean="0">
                <a:latin typeface="Courier"/>
                <a:cs typeface="Courier"/>
              </a:rPr>
              <a:t>IN	CNAME	</a:t>
            </a:r>
            <a:r>
              <a:rPr lang="en-US" sz="206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2065" b="0" dirty="0" smtClean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206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2065" b="0" dirty="0" smtClean="0">
                <a:latin typeface="Courier"/>
                <a:cs typeface="Courier"/>
              </a:rPr>
              <a:t>. 21600 IN	CNAME	a1105.b.akamai.net.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a1105.b.akamai.net.	20	IN	A	198.7.236.235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a1105.b.akamai.net.	20	IN	A	</a:t>
            </a:r>
            <a:r>
              <a:rPr lang="en-US" sz="2065" b="0" dirty="0" smtClean="0">
                <a:latin typeface="Courier"/>
                <a:cs typeface="Courier"/>
              </a:rPr>
              <a:t>198.7.236.240</a:t>
            </a:r>
          </a:p>
          <a:p>
            <a:pPr lvl="1"/>
            <a:r>
              <a:rPr lang="en-US" dirty="0" smtClean="0"/>
              <a:t>Ping time: 2.53ms</a:t>
            </a:r>
          </a:p>
          <a:p>
            <a:r>
              <a:rPr lang="en-US" dirty="0" smtClean="0"/>
              <a:t>From Berkeley, CA:</a:t>
            </a:r>
          </a:p>
          <a:p>
            <a:pPr>
              <a:buNone/>
            </a:pPr>
            <a:r>
              <a:rPr lang="en-US" sz="2000" b="0" dirty="0" smtClean="0">
                <a:latin typeface="Courier"/>
                <a:cs typeface="Courier"/>
              </a:rPr>
              <a:t>a1105</a:t>
            </a:r>
            <a:r>
              <a:rPr lang="en-US" sz="2000" b="0" dirty="0" smtClean="0">
                <a:latin typeface="Courier"/>
                <a:cs typeface="Courier"/>
              </a:rPr>
              <a:t>.b.akamai.net.	</a:t>
            </a:r>
            <a:r>
              <a:rPr lang="en-US" sz="2000" b="0" dirty="0" smtClean="0">
                <a:latin typeface="Courier"/>
                <a:cs typeface="Courier"/>
              </a:rPr>
              <a:t>20	IN	A	198.189.255.200</a:t>
            </a:r>
          </a:p>
          <a:p>
            <a:pPr>
              <a:buNone/>
            </a:pPr>
            <a:r>
              <a:rPr lang="en-US" sz="2000" b="0" dirty="0" smtClean="0">
                <a:latin typeface="Courier"/>
                <a:cs typeface="Courier"/>
              </a:rPr>
              <a:t>a1105.b.akamai.net.	</a:t>
            </a:r>
            <a:r>
              <a:rPr lang="en-US" sz="2000" b="0" dirty="0" smtClean="0">
                <a:latin typeface="Courier"/>
                <a:cs typeface="Courier"/>
              </a:rPr>
              <a:t>20	IN	A	</a:t>
            </a:r>
            <a:r>
              <a:rPr lang="en-US" sz="2000" b="0" dirty="0" smtClean="0">
                <a:latin typeface="Courier"/>
                <a:cs typeface="Courier"/>
              </a:rPr>
              <a:t>198.189.255.207</a:t>
            </a:r>
            <a:endParaRPr lang="en-US" dirty="0" smtClean="0"/>
          </a:p>
          <a:p>
            <a:pPr lvl="1"/>
            <a:r>
              <a:rPr lang="en-US" dirty="0" smtClean="0"/>
              <a:t>Pint time: 3.20ms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1509685"/>
            <a:ext cx="8579556" cy="39944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dig </a:t>
            </a:r>
            <a:r>
              <a:rPr lang="en-US" sz="1405" b="0" dirty="0" err="1" smtClean="0">
                <a:latin typeface="Courier"/>
                <a:cs typeface="Courier"/>
              </a:rPr>
              <a:t>www.bestbuy.com</a:t>
            </a: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ANSWER SECTION: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www.bestbuy.com</a:t>
            </a:r>
            <a:r>
              <a:rPr lang="en-US" sz="1405" b="0" dirty="0" smtClean="0">
                <a:latin typeface="Courier"/>
                <a:cs typeface="Courier"/>
              </a:rPr>
              <a:t>.	3600 	IN	CNAME	</a:t>
            </a:r>
            <a:r>
              <a:rPr lang="en-US" sz="140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1405" b="0" dirty="0" smtClean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1405" b="0" dirty="0" smtClean="0">
                <a:latin typeface="Courier"/>
                <a:cs typeface="Courier"/>
              </a:rPr>
              <a:t>. 21600 IN	CNAME	a1105.b.akamai.net.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a1105.b.akamai.net.	20	IN	A	198.7.236.235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a1105.b.akamai.net.	20	IN	A	</a:t>
            </a:r>
            <a:r>
              <a:rPr lang="en-US" sz="1405" b="0" dirty="0" smtClean="0">
                <a:latin typeface="Courier"/>
                <a:cs typeface="Courier"/>
              </a:rPr>
              <a:t>198.7.236.240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AUTHORITY SECTION: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b.akamai.net</a:t>
            </a:r>
            <a:r>
              <a:rPr lang="en-US" sz="1405" b="0" dirty="0" smtClean="0">
                <a:latin typeface="Courier"/>
                <a:cs typeface="Courier"/>
              </a:rPr>
              <a:t>.		1101	IN	NS	</a:t>
            </a:r>
            <a:r>
              <a:rPr lang="en-US" sz="1405" b="0" dirty="0" smtClean="0">
                <a:latin typeface="Courier"/>
                <a:cs typeface="Courier"/>
              </a:rPr>
              <a:t>n1b.akamai.net</a:t>
            </a:r>
            <a:r>
              <a:rPr lang="en-US" sz="1405" b="0" dirty="0" smtClean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b.akamai.net</a:t>
            </a:r>
            <a:r>
              <a:rPr lang="en-US" sz="1405" b="0" dirty="0" smtClean="0">
                <a:latin typeface="Courier"/>
                <a:cs typeface="Courier"/>
              </a:rPr>
              <a:t>.		1101	IN	NS	</a:t>
            </a:r>
            <a:r>
              <a:rPr lang="en-US" sz="1405" b="0" dirty="0" smtClean="0">
                <a:latin typeface="Courier"/>
                <a:cs typeface="Courier"/>
              </a:rPr>
              <a:t>n0b.akamai.net.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ADDITIONAL SECTION: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n0b.akamai.net.		1267	IN	A	24.143.194.45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n1b.akamai.net.		2196	IN	A	</a:t>
            </a:r>
            <a:r>
              <a:rPr lang="en-US" sz="1405" b="0" dirty="0" smtClean="0">
                <a:latin typeface="Courier"/>
                <a:cs typeface="Courier"/>
              </a:rPr>
              <a:t>198.7.236.236</a:t>
            </a: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87400" y="4247443"/>
            <a:ext cx="7569200" cy="2320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n1b.akamai.net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lang="en-US" sz="2800" b="1" dirty="0" smtClean="0">
                <a:latin typeface="Minion Pro"/>
                <a:cs typeface="Minion Pro"/>
              </a:rPr>
              <a:t>finds an edge server close to the client</a:t>
            </a:r>
            <a:r>
              <a:rPr lang="en-US" sz="2800" b="1" dirty="0" smtClean="0">
                <a:latin typeface="Minion Pro"/>
                <a:cs typeface="Minion Pro"/>
              </a:rPr>
              <a:t>’s local resolver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 smtClean="0">
                <a:latin typeface="Minion Pro"/>
                <a:cs typeface="Minion Pro"/>
              </a:rPr>
              <a:t>Uses knowledge of network: BGP feeds, </a:t>
            </a:r>
            <a:r>
              <a:rPr lang="en-US" sz="2400" dirty="0" err="1" smtClean="0">
                <a:latin typeface="Minion Pro"/>
                <a:cs typeface="Minion Pro"/>
              </a:rPr>
              <a:t>traceroutes</a:t>
            </a:r>
            <a:r>
              <a:rPr lang="en-US" sz="2400" dirty="0" smtClean="0">
                <a:latin typeface="Minion Pro"/>
                <a:cs typeface="Minion Pro"/>
              </a:rPr>
              <a:t>. </a:t>
            </a:r>
            <a:r>
              <a:rPr lang="en-US" sz="2400" i="1" dirty="0" smtClean="0">
                <a:latin typeface="Minion Pro"/>
                <a:cs typeface="Minion Pro"/>
              </a:rPr>
              <a:t>Their secret sauce…</a:t>
            </a:r>
            <a:endParaRPr lang="en-US" sz="2400" dirty="0" smtClean="0">
              <a:latin typeface="Minion Pro"/>
              <a:cs typeface="Minion Pro"/>
            </a:endParaRP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endParaRPr lang="en-US" sz="2800" b="1" dirty="0" smtClean="0">
              <a:latin typeface="Minion Pro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the content?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5"/>
            <a:ext cx="7569200" cy="4996955"/>
          </a:xfrm>
        </p:spPr>
        <p:txBody>
          <a:bodyPr>
            <a:normAutofit/>
          </a:bodyPr>
          <a:lstStyle/>
          <a:p>
            <a:r>
              <a:rPr lang="en-US" dirty="0" smtClean="0"/>
              <a:t>Say you are </a:t>
            </a:r>
            <a:r>
              <a:rPr lang="en-US" dirty="0" err="1" smtClean="0"/>
              <a:t>Akamai</a:t>
            </a:r>
            <a:endParaRPr lang="en-US" dirty="0" smtClean="0"/>
          </a:p>
          <a:p>
            <a:pPr lvl="1"/>
            <a:r>
              <a:rPr lang="en-US" dirty="0" smtClean="0"/>
              <a:t>Clusters of machines close to clients</a:t>
            </a:r>
          </a:p>
          <a:p>
            <a:pPr lvl="1"/>
            <a:r>
              <a:rPr lang="en-US" dirty="0" smtClean="0"/>
              <a:t>Caching data from many customers</a:t>
            </a:r>
          </a:p>
          <a:p>
            <a:pPr lvl="1"/>
            <a:r>
              <a:rPr lang="en-US" dirty="0" smtClean="0"/>
              <a:t>Proxy fetches data from </a:t>
            </a:r>
            <a:r>
              <a:rPr lang="en-US" i="1" dirty="0" smtClean="0"/>
              <a:t>origin</a:t>
            </a:r>
            <a:r>
              <a:rPr lang="en-US" dirty="0" smtClean="0"/>
              <a:t> server first time it sees a URL</a:t>
            </a:r>
          </a:p>
          <a:p>
            <a:r>
              <a:rPr lang="en-US" dirty="0" smtClean="0"/>
              <a:t>Choose cluster based on client network location</a:t>
            </a:r>
          </a:p>
          <a:p>
            <a:r>
              <a:rPr lang="en-US" dirty="0" smtClean="0"/>
              <a:t>How to choose server within a cluster?</a:t>
            </a:r>
          </a:p>
          <a:p>
            <a:r>
              <a:rPr lang="en-US" dirty="0" smtClean="0"/>
              <a:t>If you choose based on client</a:t>
            </a:r>
          </a:p>
          <a:p>
            <a:pPr lvl="1"/>
            <a:r>
              <a:rPr lang="en-US" dirty="0" smtClean="0"/>
              <a:t>Low hit rate: N servers in cluster means N cache misses per URL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Straw man: modulo hashing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83871"/>
          </a:xfrm>
        </p:spPr>
        <p:txBody>
          <a:bodyPr>
            <a:normAutofit/>
          </a:bodyPr>
          <a:lstStyle/>
          <a:p>
            <a:r>
              <a:rPr lang="en-US" dirty="0" smtClean="0"/>
              <a:t>Say you have N servers</a:t>
            </a:r>
          </a:p>
          <a:p>
            <a:r>
              <a:rPr lang="en-US" dirty="0" smtClean="0"/>
              <a:t>Map requests to proxies as follows:</a:t>
            </a:r>
          </a:p>
          <a:p>
            <a:pPr lvl="1"/>
            <a:r>
              <a:rPr lang="en-US" dirty="0" smtClean="0"/>
              <a:t>Number servers 0 to N-1</a:t>
            </a:r>
          </a:p>
          <a:p>
            <a:pPr lvl="1"/>
            <a:r>
              <a:rPr lang="en-US" dirty="0" smtClean="0"/>
              <a:t>Compute hash of URL: </a:t>
            </a:r>
            <a:r>
              <a:rPr lang="en-US" dirty="0" err="1" smtClean="0"/>
              <a:t>h</a:t>
            </a:r>
            <a:r>
              <a:rPr lang="en-US" dirty="0" smtClean="0"/>
              <a:t> = hash (URL)</a:t>
            </a:r>
          </a:p>
          <a:p>
            <a:pPr lvl="1"/>
            <a:r>
              <a:rPr lang="en-US" dirty="0" smtClean="0"/>
              <a:t>Redirect client to server #</a:t>
            </a:r>
            <a:r>
              <a:rPr lang="en-US" dirty="0" err="1" smtClean="0"/>
              <a:t>p</a:t>
            </a:r>
            <a:r>
              <a:rPr lang="en-US" dirty="0" smtClean="0"/>
              <a:t> = </a:t>
            </a:r>
            <a:r>
              <a:rPr lang="en-US" dirty="0" err="1" smtClean="0"/>
              <a:t>h</a:t>
            </a:r>
            <a:r>
              <a:rPr lang="en-US" dirty="0" smtClean="0"/>
              <a:t> mod N</a:t>
            </a:r>
          </a:p>
          <a:p>
            <a:r>
              <a:rPr lang="en-US" dirty="0" smtClean="0"/>
              <a:t>Keep track of load in each proxy</a:t>
            </a:r>
          </a:p>
          <a:p>
            <a:pPr lvl="1"/>
            <a:r>
              <a:rPr lang="en-US" dirty="0" smtClean="0"/>
              <a:t>If load on proxy #</a:t>
            </a:r>
            <a:r>
              <a:rPr lang="en-US" dirty="0" err="1" smtClean="0"/>
              <a:t>p</a:t>
            </a:r>
            <a:r>
              <a:rPr lang="en-US" dirty="0" smtClean="0"/>
              <a:t> is too high, try again with a different hash function (or </a:t>
            </a:r>
            <a:r>
              <a:rPr lang="en-US" dirty="0" smtClean="0"/>
              <a:t>“salt”)</a:t>
            </a:r>
          </a:p>
          <a:p>
            <a:r>
              <a:rPr lang="en-US" dirty="0" smtClean="0"/>
              <a:t>Problem: most caches will be useless if you add or remove proxies, change value of N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Hashing </a:t>
            </a:r>
            <a:r>
              <a:rPr lang="en-US" sz="2100" dirty="0" smtClean="0"/>
              <a:t>[</a:t>
            </a:r>
            <a:r>
              <a:rPr lang="en-US" sz="2100" dirty="0" smtClean="0">
                <a:solidFill>
                  <a:srgbClr val="FF0000"/>
                </a:solidFill>
                <a:hlinkClick r:id="rId2"/>
              </a:rPr>
              <a:t>Karger et al., 99</a:t>
            </a:r>
            <a:r>
              <a:rPr lang="en-US" sz="2100" dirty="0" smtClean="0"/>
              <a:t>]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521" y="4051952"/>
            <a:ext cx="8600958" cy="28060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URLs and Caches are mapped to points on a circle using a hash function</a:t>
            </a:r>
          </a:p>
          <a:p>
            <a:r>
              <a:rPr lang="en-US" dirty="0" smtClean="0"/>
              <a:t>A URL is assigned to the closest cache clockwise</a:t>
            </a:r>
          </a:p>
          <a:p>
            <a:r>
              <a:rPr lang="en-US" dirty="0" smtClean="0"/>
              <a:t>Minimizes data movement on change!</a:t>
            </a:r>
          </a:p>
          <a:p>
            <a:pPr lvl="1"/>
            <a:r>
              <a:rPr lang="en-US" dirty="0" smtClean="0"/>
              <a:t>When a cache is added, only the items in the preceding segment are moved</a:t>
            </a:r>
          </a:p>
          <a:p>
            <a:pPr lvl="1"/>
            <a:r>
              <a:rPr lang="en-US" dirty="0" smtClean="0"/>
              <a:t>When a cache is removed, only the next cache is affected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>
            <a:off x="1996904" y="1437732"/>
            <a:ext cx="2460457" cy="2084020"/>
            <a:chOff x="1996904" y="1437732"/>
            <a:chExt cx="2460457" cy="2084020"/>
          </a:xfrm>
        </p:grpSpPr>
        <p:cxnSp>
          <p:nvCxnSpPr>
            <p:cNvPr id="6" name="Straight Connector 5"/>
            <p:cNvCxnSpPr>
              <a:stCxn id="4" idx="7"/>
            </p:cNvCxnSpPr>
            <p:nvPr/>
          </p:nvCxnSpPr>
          <p:spPr>
            <a:xfrm rot="5400000" flipH="1" flipV="1">
              <a:off x="3819643" y="1773031"/>
              <a:ext cx="130414" cy="130415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92391" y="3019397"/>
              <a:ext cx="238122" cy="14957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6200000" flipV="1">
              <a:off x="2210629" y="1849002"/>
              <a:ext cx="156395" cy="15239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980018" y="1437732"/>
              <a:ext cx="318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39132" y="3152420"/>
              <a:ext cx="318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B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96904" y="153490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C</a:t>
              </a:r>
              <a:endParaRPr lang="en-US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181579" y="1207908"/>
            <a:ext cx="1919111" cy="2333601"/>
            <a:chOff x="2181579" y="1207908"/>
            <a:chExt cx="1919111" cy="2333601"/>
          </a:xfrm>
        </p:grpSpPr>
        <p:sp>
          <p:nvSpPr>
            <p:cNvPr id="4" name="Oval 3"/>
            <p:cNvSpPr/>
            <p:nvPr/>
          </p:nvSpPr>
          <p:spPr>
            <a:xfrm>
              <a:off x="2181579" y="1622398"/>
              <a:ext cx="1919111" cy="19191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2989512" y="1207908"/>
              <a:ext cx="301660" cy="795493"/>
              <a:chOff x="2989512" y="1207908"/>
              <a:chExt cx="301660" cy="795493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rot="5400000" flipH="1" flipV="1">
                <a:off x="2906096" y="1769154"/>
                <a:ext cx="468493" cy="1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2989512" y="1207908"/>
                <a:ext cx="301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0</a:t>
                </a:r>
                <a:endParaRPr lang="en-US" dirty="0"/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1941691" y="1283731"/>
            <a:ext cx="2714660" cy="2768221"/>
            <a:chOff x="1030111" y="1509889"/>
            <a:chExt cx="2714660" cy="276822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191931" y="2837191"/>
              <a:ext cx="197557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2391833" y="3839633"/>
              <a:ext cx="214490" cy="31044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270000" y="3276602"/>
              <a:ext cx="101602" cy="7619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V="1">
              <a:off x="1703211" y="1844322"/>
              <a:ext cx="172158" cy="90311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443111" y="2610557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8891" y="390877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30111" y="325966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3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523999" y="1509889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4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579532" y="1749399"/>
          <a:ext cx="2777068" cy="214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534"/>
                <a:gridCol w="1388534"/>
              </a:tblGrid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Cache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Freeform 42"/>
          <p:cNvSpPr/>
          <p:nvPr/>
        </p:nvSpPr>
        <p:spPr>
          <a:xfrm>
            <a:off x="1637482" y="1854980"/>
            <a:ext cx="1821281" cy="2257451"/>
          </a:xfrm>
          <a:custGeom>
            <a:avLst/>
            <a:gdLst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57451"/>
              <a:gd name="connsiteX1" fmla="*/ 802032 w 1821281"/>
              <a:gd name="connsiteY1" fmla="*/ 2003389 h 2257451"/>
              <a:gd name="connsiteX2" fmla="*/ 150381 w 1821281"/>
              <a:gd name="connsiteY2" fmla="*/ 1403770 h 2257451"/>
              <a:gd name="connsiteX3" fmla="*/ 16709 w 1821281"/>
              <a:gd name="connsiteY3" fmla="*/ 534769 h 2257451"/>
              <a:gd name="connsiteX4" fmla="*/ 250635 w 1821281"/>
              <a:gd name="connsiteY4" fmla="*/ 0 h 225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281" h="2257451">
                <a:moveTo>
                  <a:pt x="1821281" y="2222635"/>
                </a:moveTo>
                <a:cubicBezTo>
                  <a:pt x="1450898" y="2257451"/>
                  <a:pt x="1080515" y="2139867"/>
                  <a:pt x="802032" y="2003389"/>
                </a:cubicBezTo>
                <a:cubicBezTo>
                  <a:pt x="523549" y="1866912"/>
                  <a:pt x="281268" y="1648540"/>
                  <a:pt x="150381" y="1403770"/>
                </a:cubicBezTo>
                <a:cubicBezTo>
                  <a:pt x="19494" y="1159000"/>
                  <a:pt x="0" y="768731"/>
                  <a:pt x="16709" y="534769"/>
                </a:cubicBezTo>
                <a:cubicBezTo>
                  <a:pt x="33418" y="300807"/>
                  <a:pt x="250635" y="0"/>
                  <a:pt x="250635" y="0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506350" y="1102962"/>
            <a:ext cx="1503810" cy="417789"/>
          </a:xfrm>
          <a:custGeom>
            <a:avLst/>
            <a:gdLst>
              <a:gd name="connsiteX0" fmla="*/ 0 w 1503810"/>
              <a:gd name="connsiteY0" fmla="*/ 203323 h 420574"/>
              <a:gd name="connsiteX1" fmla="*/ 885577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3810" h="417789">
                <a:moveTo>
                  <a:pt x="0" y="200538"/>
                </a:moveTo>
                <a:cubicBezTo>
                  <a:pt x="222426" y="127622"/>
                  <a:pt x="452370" y="0"/>
                  <a:pt x="681860" y="33423"/>
                </a:cubicBezTo>
                <a:cubicBezTo>
                  <a:pt x="1165586" y="64954"/>
                  <a:pt x="1503810" y="417789"/>
                  <a:pt x="1503810" y="417789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4478012" y="2590289"/>
            <a:ext cx="217217" cy="668462"/>
          </a:xfrm>
          <a:custGeom>
            <a:avLst/>
            <a:gdLst>
              <a:gd name="connsiteX0" fmla="*/ 217217 w 217217"/>
              <a:gd name="connsiteY0" fmla="*/ 0 h 668462"/>
              <a:gd name="connsiteX1" fmla="*/ 167090 w 217217"/>
              <a:gd name="connsiteY1" fmla="*/ 350943 h 668462"/>
              <a:gd name="connsiteX2" fmla="*/ 0 w 217217"/>
              <a:gd name="connsiteY2" fmla="*/ 668462 h 66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217" h="668462">
                <a:moveTo>
                  <a:pt x="217217" y="0"/>
                </a:moveTo>
                <a:cubicBezTo>
                  <a:pt x="210255" y="119766"/>
                  <a:pt x="203293" y="239533"/>
                  <a:pt x="167090" y="350943"/>
                </a:cubicBezTo>
                <a:cubicBezTo>
                  <a:pt x="130887" y="462353"/>
                  <a:pt x="0" y="668462"/>
                  <a:pt x="0" y="668462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3" grpId="0" animBg="1"/>
      <p:bldP spid="45" grpId="0" animBg="1"/>
      <p:bldP spid="4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Hashing </a:t>
            </a:r>
            <a:r>
              <a:rPr lang="en-US" sz="2100" dirty="0" smtClean="0"/>
              <a:t>[</a:t>
            </a:r>
            <a:r>
              <a:rPr lang="en-US" sz="2100" dirty="0" smtClean="0">
                <a:solidFill>
                  <a:srgbClr val="FF0000"/>
                </a:solidFill>
                <a:hlinkClick r:id="rId2"/>
              </a:rPr>
              <a:t>Karger et al., 99</a:t>
            </a:r>
            <a:r>
              <a:rPr lang="en-US" sz="2100" dirty="0" smtClean="0"/>
              <a:t>]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051952"/>
            <a:ext cx="9144000" cy="2806048"/>
          </a:xfrm>
        </p:spPr>
        <p:txBody>
          <a:bodyPr>
            <a:normAutofit/>
          </a:bodyPr>
          <a:lstStyle/>
          <a:p>
            <a:r>
              <a:rPr lang="en-US" dirty="0" smtClean="0"/>
              <a:t>Minimizes data movement</a:t>
            </a:r>
          </a:p>
          <a:p>
            <a:pPr lvl="1"/>
            <a:r>
              <a:rPr lang="en-US" dirty="0" smtClean="0"/>
              <a:t>If 100 caches, add/remove a proxy invalidates </a:t>
            </a:r>
            <a:r>
              <a:rPr lang="en-US" dirty="0" smtClean="0"/>
              <a:t>~1% of objects</a:t>
            </a:r>
          </a:p>
          <a:p>
            <a:pPr lvl="1"/>
            <a:r>
              <a:rPr lang="en-US" dirty="0" smtClean="0"/>
              <a:t>When proxy overloaded, spill to successor</a:t>
            </a:r>
          </a:p>
          <a:p>
            <a:r>
              <a:rPr lang="en-US" dirty="0" smtClean="0"/>
              <a:t>Can also handle servers with different capacities. How?</a:t>
            </a:r>
          </a:p>
          <a:p>
            <a:pPr lvl="1"/>
            <a:r>
              <a:rPr lang="en-US" dirty="0" smtClean="0"/>
              <a:t>Give bigger proxies more random points on the ring</a:t>
            </a:r>
          </a:p>
        </p:txBody>
      </p:sp>
      <p:sp>
        <p:nvSpPr>
          <p:cNvPr id="4" name="Oval 3"/>
          <p:cNvSpPr/>
          <p:nvPr/>
        </p:nvSpPr>
        <p:spPr>
          <a:xfrm>
            <a:off x="2181579" y="1622398"/>
            <a:ext cx="1919111" cy="1919111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4" idx="7"/>
          </p:cNvCxnSpPr>
          <p:nvPr/>
        </p:nvCxnSpPr>
        <p:spPr>
          <a:xfrm rot="5400000" flipH="1" flipV="1">
            <a:off x="3819643" y="1773031"/>
            <a:ext cx="130414" cy="130415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992391" y="3019397"/>
            <a:ext cx="238122" cy="149578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V="1">
            <a:off x="2210629" y="1849002"/>
            <a:ext cx="156395" cy="152398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980018" y="1437732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39132" y="3152420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96904" y="153490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rot="5400000" flipH="1" flipV="1">
            <a:off x="2906096" y="1769154"/>
            <a:ext cx="468493" cy="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989512" y="120790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grpSp>
        <p:nvGrpSpPr>
          <p:cNvPr id="5" name="Group 39"/>
          <p:cNvGrpSpPr/>
          <p:nvPr/>
        </p:nvGrpSpPr>
        <p:grpSpPr>
          <a:xfrm>
            <a:off x="1941691" y="1283731"/>
            <a:ext cx="2714660" cy="2768221"/>
            <a:chOff x="1030111" y="1509889"/>
            <a:chExt cx="2714660" cy="276822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191931" y="2837191"/>
              <a:ext cx="197557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2391833" y="3839633"/>
              <a:ext cx="214490" cy="31044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270000" y="3276602"/>
              <a:ext cx="101602" cy="7619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V="1">
              <a:off x="1703211" y="1844322"/>
              <a:ext cx="172158" cy="90311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443111" y="2610557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8891" y="390877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30111" y="325966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3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523999" y="1509889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4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579532" y="1749399"/>
          <a:ext cx="2777068" cy="214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534"/>
                <a:gridCol w="1388534"/>
              </a:tblGrid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Cache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Freeform 42"/>
          <p:cNvSpPr/>
          <p:nvPr/>
        </p:nvSpPr>
        <p:spPr>
          <a:xfrm>
            <a:off x="1637482" y="1854980"/>
            <a:ext cx="1821281" cy="2257451"/>
          </a:xfrm>
          <a:custGeom>
            <a:avLst/>
            <a:gdLst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57451"/>
              <a:gd name="connsiteX1" fmla="*/ 802032 w 1821281"/>
              <a:gd name="connsiteY1" fmla="*/ 2003389 h 2257451"/>
              <a:gd name="connsiteX2" fmla="*/ 150381 w 1821281"/>
              <a:gd name="connsiteY2" fmla="*/ 1403770 h 2257451"/>
              <a:gd name="connsiteX3" fmla="*/ 16709 w 1821281"/>
              <a:gd name="connsiteY3" fmla="*/ 534769 h 2257451"/>
              <a:gd name="connsiteX4" fmla="*/ 250635 w 1821281"/>
              <a:gd name="connsiteY4" fmla="*/ 0 h 225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281" h="2257451">
                <a:moveTo>
                  <a:pt x="1821281" y="2222635"/>
                </a:moveTo>
                <a:cubicBezTo>
                  <a:pt x="1450898" y="2257451"/>
                  <a:pt x="1080515" y="2139867"/>
                  <a:pt x="802032" y="2003389"/>
                </a:cubicBezTo>
                <a:cubicBezTo>
                  <a:pt x="523549" y="1866912"/>
                  <a:pt x="281268" y="1648540"/>
                  <a:pt x="150381" y="1403770"/>
                </a:cubicBezTo>
                <a:cubicBezTo>
                  <a:pt x="19494" y="1159000"/>
                  <a:pt x="0" y="768731"/>
                  <a:pt x="16709" y="534769"/>
                </a:cubicBezTo>
                <a:cubicBezTo>
                  <a:pt x="33418" y="300807"/>
                  <a:pt x="250635" y="0"/>
                  <a:pt x="250635" y="0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506350" y="1102962"/>
            <a:ext cx="1503810" cy="417789"/>
          </a:xfrm>
          <a:custGeom>
            <a:avLst/>
            <a:gdLst>
              <a:gd name="connsiteX0" fmla="*/ 0 w 1503810"/>
              <a:gd name="connsiteY0" fmla="*/ 203323 h 420574"/>
              <a:gd name="connsiteX1" fmla="*/ 885577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3810" h="417789">
                <a:moveTo>
                  <a:pt x="0" y="200538"/>
                </a:moveTo>
                <a:cubicBezTo>
                  <a:pt x="222426" y="127622"/>
                  <a:pt x="452370" y="0"/>
                  <a:pt x="681860" y="33423"/>
                </a:cubicBezTo>
                <a:cubicBezTo>
                  <a:pt x="1165586" y="64954"/>
                  <a:pt x="1503810" y="417789"/>
                  <a:pt x="1503810" y="417789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4478012" y="2590289"/>
            <a:ext cx="217217" cy="668462"/>
          </a:xfrm>
          <a:custGeom>
            <a:avLst/>
            <a:gdLst>
              <a:gd name="connsiteX0" fmla="*/ 217217 w 217217"/>
              <a:gd name="connsiteY0" fmla="*/ 0 h 668462"/>
              <a:gd name="connsiteX1" fmla="*/ 167090 w 217217"/>
              <a:gd name="connsiteY1" fmla="*/ 350943 h 668462"/>
              <a:gd name="connsiteX2" fmla="*/ 0 w 217217"/>
              <a:gd name="connsiteY2" fmla="*/ 668462 h 66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217" h="668462">
                <a:moveTo>
                  <a:pt x="217217" y="0"/>
                </a:moveTo>
                <a:cubicBezTo>
                  <a:pt x="210255" y="119766"/>
                  <a:pt x="203293" y="239533"/>
                  <a:pt x="167090" y="350943"/>
                </a:cubicBezTo>
                <a:cubicBezTo>
                  <a:pt x="130887" y="462353"/>
                  <a:pt x="0" y="668462"/>
                  <a:pt x="0" y="668462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CoralCDN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7952"/>
          </a:xfrm>
        </p:spPr>
        <p:txBody>
          <a:bodyPr/>
          <a:lstStyle/>
          <a:p>
            <a:r>
              <a:rPr lang="en-US" dirty="0" smtClean="0"/>
              <a:t>What if a content provider can</a:t>
            </a:r>
            <a:r>
              <a:rPr lang="en-US" dirty="0" smtClean="0"/>
              <a:t>’t pay a CDN?</a:t>
            </a:r>
          </a:p>
          <a:p>
            <a:pPr lvl="1"/>
            <a:r>
              <a:rPr lang="en-US" dirty="0" err="1" smtClean="0"/>
              <a:t>Slashdotted</a:t>
            </a:r>
            <a:r>
              <a:rPr lang="en-US" dirty="0" smtClean="0"/>
              <a:t> servers</a:t>
            </a:r>
          </a:p>
          <a:p>
            <a:r>
              <a:rPr lang="en-US" dirty="0" err="1" smtClean="0"/>
              <a:t>CoralCDN</a:t>
            </a:r>
            <a:r>
              <a:rPr lang="en-US" dirty="0" smtClean="0"/>
              <a:t> is a clever response to that</a:t>
            </a:r>
          </a:p>
          <a:p>
            <a:r>
              <a:rPr lang="en-US" dirty="0" smtClean="0"/>
              <a:t>Say you want to access </a:t>
            </a:r>
          </a:p>
          <a:p>
            <a:pPr lvl="1">
              <a:buNone/>
            </a:pPr>
            <a:r>
              <a:rPr lang="en-US" dirty="0" smtClean="0"/>
              <a:t>http://www.cs.brown.edu</a:t>
            </a:r>
            <a:r>
              <a:rPr lang="en-US" dirty="0" smtClean="0"/>
              <a:t>/courses/</a:t>
            </a:r>
            <a:r>
              <a:rPr lang="en-US" dirty="0" smtClean="0"/>
              <a:t>cs168</a:t>
            </a:r>
          </a:p>
          <a:p>
            <a:r>
              <a:rPr lang="en-US" dirty="0" smtClean="0"/>
              <a:t>Instead, try to access</a:t>
            </a:r>
          </a:p>
          <a:p>
            <a:pPr lvl="1">
              <a:buNone/>
            </a:pPr>
            <a:r>
              <a:rPr lang="en-US" dirty="0" smtClean="0"/>
              <a:t>http://www.cs.brown.edu.</a:t>
            </a:r>
            <a:r>
              <a:rPr lang="en-US" b="1" dirty="0" smtClean="0">
                <a:solidFill>
                  <a:srgbClr val="FF0000"/>
                </a:solidFill>
              </a:rPr>
              <a:t>nyud.net</a:t>
            </a:r>
            <a:r>
              <a:rPr lang="en-US" dirty="0" smtClean="0"/>
              <a:t>/courses/cs168</a:t>
            </a:r>
          </a:p>
          <a:p>
            <a:r>
              <a:rPr lang="en-US" dirty="0" smtClean="0"/>
              <a:t>What does this accomplish?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CoralCDN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71" y="1367156"/>
            <a:ext cx="8509058" cy="5024529"/>
          </a:xfrm>
        </p:spPr>
        <p:txBody>
          <a:bodyPr>
            <a:normAutofit fontScale="92500" lnSpcReduction="10000"/>
          </a:bodyPr>
          <a:lstStyle/>
          <a:p>
            <a:pPr marL="342900" lvl="1" indent="-342900">
              <a:buNone/>
            </a:pPr>
            <a:r>
              <a:rPr lang="en-US" dirty="0" smtClean="0"/>
              <a:t>http://www.cs.brown.edu.</a:t>
            </a:r>
            <a:r>
              <a:rPr lang="en-US" b="1" dirty="0" smtClean="0">
                <a:solidFill>
                  <a:srgbClr val="FF0000"/>
                </a:solidFill>
              </a:rPr>
              <a:t>nyud.net</a:t>
            </a:r>
            <a:r>
              <a:rPr lang="en-US" dirty="0" smtClean="0"/>
              <a:t>/courses/cs168</a:t>
            </a:r>
            <a:endParaRPr lang="en-US" dirty="0" smtClean="0"/>
          </a:p>
          <a:p>
            <a:pPr lvl="1"/>
            <a:r>
              <a:rPr lang="en-US" dirty="0" smtClean="0"/>
              <a:t>Resolution controlled by the owner of </a:t>
            </a:r>
            <a:r>
              <a:rPr lang="en-US" dirty="0" err="1" smtClean="0"/>
              <a:t>nyud.net</a:t>
            </a:r>
            <a:endParaRPr lang="en-US" dirty="0" smtClean="0"/>
          </a:p>
          <a:p>
            <a:pPr lvl="1"/>
            <a:r>
              <a:rPr lang="en-US" dirty="0" err="1" smtClean="0"/>
              <a:t>CoralCDN</a:t>
            </a:r>
            <a:r>
              <a:rPr lang="en-US" dirty="0" smtClean="0"/>
              <a:t> runs a set of DNS servers and a set of HTTP proxies</a:t>
            </a:r>
          </a:p>
          <a:p>
            <a:pPr lvl="1"/>
            <a:r>
              <a:rPr lang="en-US" dirty="0" smtClean="0"/>
              <a:t>DNS servers return an HTTP proxy close to the client</a:t>
            </a:r>
          </a:p>
          <a:p>
            <a:r>
              <a:rPr lang="en-US" dirty="0" smtClean="0"/>
              <a:t>The HTTP proxies form a Distributed Hash Table, mapping (</a:t>
            </a:r>
            <a:r>
              <a:rPr lang="en-US" dirty="0" err="1" smtClean="0"/>
              <a:t>url</a:t>
            </a:r>
            <a:r>
              <a:rPr lang="en-US" dirty="0" smtClean="0"/>
              <a:t> -&gt; {proxies})</a:t>
            </a:r>
          </a:p>
          <a:p>
            <a:pPr lvl="1"/>
            <a:r>
              <a:rPr lang="en-US" dirty="0" smtClean="0"/>
              <a:t>The mapping for a URL is stored in the server found by a technique similar to consistent hashing</a:t>
            </a:r>
          </a:p>
          <a:p>
            <a:r>
              <a:rPr lang="en-US" dirty="0" smtClean="0"/>
              <a:t>The HTTP proxy can: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Return the object if stored locally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Fetch it from another </a:t>
            </a:r>
            <a:r>
              <a:rPr lang="en-US" dirty="0" err="1" smtClean="0"/>
              <a:t>CoralCDN</a:t>
            </a:r>
            <a:r>
              <a:rPr lang="en-US" dirty="0" smtClean="0"/>
              <a:t> proxy if stored there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Fetch it from the origin server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In case of 3 or 4, store the object locally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 Caching can greatly help performance</a:t>
            </a:r>
          </a:p>
          <a:p>
            <a:pPr lvl="1"/>
            <a:r>
              <a:rPr lang="en-US" dirty="0" smtClean="0"/>
              <a:t>Client, ISP, and Server-side caching</a:t>
            </a:r>
          </a:p>
          <a:p>
            <a:r>
              <a:rPr lang="en-US" dirty="0" err="1" smtClean="0"/>
              <a:t>CDNs</a:t>
            </a:r>
            <a:r>
              <a:rPr lang="en-US" dirty="0" smtClean="0"/>
              <a:t> make it more effective</a:t>
            </a:r>
          </a:p>
          <a:p>
            <a:pPr lvl="1"/>
            <a:r>
              <a:rPr lang="en-US" dirty="0" smtClean="0"/>
              <a:t>Incentives, push/pull, well provisioned</a:t>
            </a:r>
          </a:p>
          <a:p>
            <a:pPr lvl="1"/>
            <a:r>
              <a:rPr lang="en-US" dirty="0" smtClean="0"/>
              <a:t>DNS and </a:t>
            </a:r>
            <a:r>
              <a:rPr lang="en-US" dirty="0" err="1" smtClean="0"/>
              <a:t>Anycast</a:t>
            </a:r>
            <a:r>
              <a:rPr lang="en-US" dirty="0" smtClean="0"/>
              <a:t> tricks for finding close servers</a:t>
            </a:r>
          </a:p>
          <a:p>
            <a:pPr lvl="1"/>
            <a:r>
              <a:rPr lang="en-US" dirty="0" smtClean="0"/>
              <a:t>Consistent Hashing for smartly distributing load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Peer-to-Peer Content Distribution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24696</TotalTime>
  <Words>1424</Words>
  <Application>Microsoft Macintosh PowerPoint</Application>
  <PresentationFormat>On-screen Show (4:3)</PresentationFormat>
  <Paragraphs>241</Paragraphs>
  <Slides>21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cs168</vt:lpstr>
      <vt:lpstr>Microsoft Clip Gallery</vt:lpstr>
      <vt:lpstr>CSCI-1680 Web Performance and Content Distribution </vt:lpstr>
      <vt:lpstr>Administrivia</vt:lpstr>
      <vt:lpstr>Last time</vt:lpstr>
      <vt:lpstr>Caching</vt:lpstr>
      <vt:lpstr>Caching</vt:lpstr>
      <vt:lpstr>How well does caching work?</vt:lpstr>
      <vt:lpstr>HTTP Cache Control</vt:lpstr>
      <vt:lpstr>Reverse Proxies</vt:lpstr>
      <vt:lpstr>Forward Proxies</vt:lpstr>
      <vt:lpstr>Content Distribution Networks</vt:lpstr>
      <vt:lpstr>Example CDN</vt:lpstr>
      <vt:lpstr>How Akamai works</vt:lpstr>
      <vt:lpstr>DNS Resolution</vt:lpstr>
      <vt:lpstr>What about the content?</vt:lpstr>
      <vt:lpstr>Straw man: modulo hashing </vt:lpstr>
      <vt:lpstr>Consistent Hashing [Karger et al., 99]</vt:lpstr>
      <vt:lpstr>Consistent Hashing [Karger et al., 99]</vt:lpstr>
      <vt:lpstr>CoralCDN</vt:lpstr>
      <vt:lpstr>CoralCDN</vt:lpstr>
      <vt:lpstr>Summary</vt:lpstr>
      <vt:lpstr>Next time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78</cp:revision>
  <dcterms:created xsi:type="dcterms:W3CDTF">2011-04-05T08:04:59Z</dcterms:created>
  <dcterms:modified xsi:type="dcterms:W3CDTF">2011-04-06T01:01:09Z</dcterms:modified>
</cp:coreProperties>
</file>