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69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89" r:id="rId33"/>
    <p:sldId id="291" r:id="rId34"/>
    <p:sldId id="290" r:id="rId35"/>
    <p:sldId id="292" r:id="rId36"/>
    <p:sldId id="293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8685" autoAdjust="0"/>
    <p:restoredTop sz="87520" autoAdjust="0"/>
  </p:normalViewPr>
  <p:slideViewPr>
    <p:cSldViewPr snapToGrid="0" snapToObjects="1">
      <p:cViewPr varScale="1">
        <p:scale>
          <a:sx n="90" d="100"/>
          <a:sy n="90" d="100"/>
        </p:scale>
        <p:origin x="-1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5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df"/><Relationship Id="rId3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df"/><Relationship Id="rId3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DNS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Host names and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/>
          <a:lstStyle/>
          <a:p>
            <a:r>
              <a:rPr lang="en-US" dirty="0" smtClean="0"/>
              <a:t>Host names</a:t>
            </a:r>
          </a:p>
          <a:p>
            <a:pPr lvl="1"/>
            <a:r>
              <a:rPr lang="en-US" dirty="0" smtClean="0"/>
              <a:t>Mnemonics appreciated by humans</a:t>
            </a:r>
          </a:p>
          <a:p>
            <a:pPr lvl="1"/>
            <a:r>
              <a:rPr lang="en-US" dirty="0" smtClean="0"/>
              <a:t>Variable length, ASCII characters</a:t>
            </a:r>
          </a:p>
          <a:p>
            <a:pPr lvl="1"/>
            <a:r>
              <a:rPr lang="en-US" dirty="0" smtClean="0"/>
              <a:t>Provide little (if any) information about location</a:t>
            </a:r>
          </a:p>
          <a:p>
            <a:pPr lvl="1"/>
            <a:r>
              <a:rPr lang="en-US" dirty="0" smtClean="0"/>
              <a:t>Examples: </a:t>
            </a:r>
            <a:r>
              <a:rPr lang="en-US" dirty="0" smtClean="0">
                <a:hlinkClick r:id="rId2"/>
              </a:rPr>
              <a:t>www.cs.brown.edu</a:t>
            </a:r>
            <a:r>
              <a:rPr lang="en-US" dirty="0" smtClean="0"/>
              <a:t>, </a:t>
            </a:r>
            <a:r>
              <a:rPr lang="en-US" dirty="0" err="1" smtClean="0"/>
              <a:t>bbc.co.uk</a:t>
            </a:r>
            <a:endParaRPr lang="en-US" dirty="0" smtClean="0"/>
          </a:p>
          <a:p>
            <a:r>
              <a:rPr lang="en-US" dirty="0" smtClean="0"/>
              <a:t>IP Addresses</a:t>
            </a:r>
          </a:p>
          <a:p>
            <a:pPr lvl="1"/>
            <a:r>
              <a:rPr lang="en-US" dirty="0" smtClean="0"/>
              <a:t>Numerical address appreciated by routers</a:t>
            </a:r>
          </a:p>
          <a:p>
            <a:pPr lvl="1"/>
            <a:r>
              <a:rPr lang="en-US" dirty="0" smtClean="0"/>
              <a:t>Fixed length, binary numbers</a:t>
            </a:r>
          </a:p>
          <a:p>
            <a:pPr lvl="1"/>
            <a:r>
              <a:rPr lang="en-US" dirty="0" smtClean="0"/>
              <a:t>Hierarchical, related to host location (in the network)</a:t>
            </a:r>
          </a:p>
          <a:p>
            <a:pPr lvl="1"/>
            <a:r>
              <a:rPr lang="en-US" dirty="0" smtClean="0"/>
              <a:t>Examples: 128.148.32.110, 212.58.224.138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Separating Naming and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Names are easier to remember</a:t>
            </a:r>
          </a:p>
          <a:p>
            <a:pPr lvl="1"/>
            <a:r>
              <a:rPr lang="en-US" dirty="0" smtClean="0"/>
              <a:t>www.cnn.com </a:t>
            </a:r>
            <a:r>
              <a:rPr lang="en-US" dirty="0" err="1" smtClean="0"/>
              <a:t>vs</a:t>
            </a:r>
            <a:r>
              <a:rPr lang="en-US" dirty="0" smtClean="0"/>
              <a:t> 157.166.224.26</a:t>
            </a:r>
          </a:p>
          <a:p>
            <a:r>
              <a:rPr lang="en-US" dirty="0" smtClean="0"/>
              <a:t>Addresses can change underneath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, renumbering when changing providers</a:t>
            </a:r>
          </a:p>
          <a:p>
            <a:r>
              <a:rPr lang="en-US" dirty="0" smtClean="0"/>
              <a:t>Name could map to multiple addresses</a:t>
            </a:r>
          </a:p>
          <a:p>
            <a:pPr lvl="1"/>
            <a:r>
              <a:rPr lang="en-US" dirty="0" smtClean="0"/>
              <a:t>www.cnn.com maps to at least 6 </a:t>
            </a:r>
            <a:r>
              <a:rPr lang="en-US" dirty="0" err="1" smtClean="0"/>
              <a:t>ip</a:t>
            </a:r>
            <a:r>
              <a:rPr lang="en-US" dirty="0" smtClean="0"/>
              <a:t> addresses</a:t>
            </a:r>
          </a:p>
          <a:p>
            <a:pPr lvl="1"/>
            <a:r>
              <a:rPr lang="en-US" dirty="0" smtClean="0"/>
              <a:t>Enables</a:t>
            </a:r>
          </a:p>
          <a:p>
            <a:pPr lvl="2"/>
            <a:r>
              <a:rPr lang="en-US" dirty="0" smtClean="0"/>
              <a:t>Load balancing</a:t>
            </a:r>
          </a:p>
          <a:p>
            <a:pPr lvl="2"/>
            <a:r>
              <a:rPr lang="en-US" dirty="0" smtClean="0"/>
              <a:t>Latency reduction</a:t>
            </a:r>
          </a:p>
          <a:p>
            <a:pPr lvl="2"/>
            <a:r>
              <a:rPr lang="en-US" dirty="0" smtClean="0"/>
              <a:t>Tailoring request based on requester’s location/device/identity</a:t>
            </a:r>
          </a:p>
          <a:p>
            <a:r>
              <a:rPr lang="en-US" dirty="0" smtClean="0"/>
              <a:t>Multiple names for the same address</a:t>
            </a:r>
          </a:p>
          <a:p>
            <a:pPr lvl="1"/>
            <a:r>
              <a:rPr lang="en-US" dirty="0" smtClean="0"/>
              <a:t>Aliases: </a:t>
            </a:r>
            <a:r>
              <a:rPr lang="en-US" dirty="0" err="1" smtClean="0"/>
              <a:t>www.cs.brown.edu</a:t>
            </a:r>
            <a:r>
              <a:rPr lang="en-US" dirty="0" smtClean="0"/>
              <a:t> and </a:t>
            </a:r>
            <a:r>
              <a:rPr lang="en-US" dirty="0" err="1" smtClean="0"/>
              <a:t>cs.brown.edu</a:t>
            </a:r>
            <a:endParaRPr lang="en-US" dirty="0" smtClean="0"/>
          </a:p>
          <a:p>
            <a:pPr lvl="1"/>
            <a:r>
              <a:rPr lang="en-US" dirty="0" smtClean="0"/>
              <a:t>Multiple servers in the same node (e.g., apache virtual servers)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Scalable Address &lt;-&gt; Name Mappings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85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Originally kept in a local file, </a:t>
            </a:r>
            <a:r>
              <a:rPr lang="en-US" dirty="0" err="1" smtClean="0">
                <a:latin typeface="Andale Mono"/>
                <a:cs typeface="Andale Mono"/>
              </a:rPr>
              <a:t>hosts.txt</a:t>
            </a:r>
            <a:endParaRPr lang="en-US" dirty="0" smtClean="0"/>
          </a:p>
          <a:p>
            <a:pPr lvl="1"/>
            <a:r>
              <a:rPr lang="en-US" dirty="0" smtClean="0"/>
              <a:t>Flat namespace</a:t>
            </a:r>
          </a:p>
          <a:p>
            <a:pPr lvl="1"/>
            <a:r>
              <a:rPr lang="en-US" dirty="0" smtClean="0"/>
              <a:t>Central administrator kept master copy (for the Internet)</a:t>
            </a:r>
          </a:p>
          <a:p>
            <a:pPr lvl="1"/>
            <a:r>
              <a:rPr lang="en-US" dirty="0" smtClean="0"/>
              <a:t>To add a host, emailed admin</a:t>
            </a:r>
          </a:p>
          <a:p>
            <a:pPr lvl="1"/>
            <a:r>
              <a:rPr lang="en-US" dirty="0" smtClean="0"/>
              <a:t>Downloaded file regularly</a:t>
            </a:r>
          </a:p>
          <a:p>
            <a:r>
              <a:rPr lang="en-US" dirty="0" smtClean="0"/>
              <a:t>Completely impractical today</a:t>
            </a:r>
          </a:p>
          <a:p>
            <a:pPr lvl="1"/>
            <a:r>
              <a:rPr lang="en-US" dirty="0" smtClean="0"/>
              <a:t>File would be huge (gigabytes)</a:t>
            </a:r>
          </a:p>
          <a:p>
            <a:pPr lvl="1"/>
            <a:r>
              <a:rPr lang="en-US" dirty="0" smtClean="0"/>
              <a:t>Traffic implosion (lookups and updates)</a:t>
            </a:r>
          </a:p>
          <a:p>
            <a:pPr lvl="2"/>
            <a:r>
              <a:rPr lang="en-US" dirty="0" smtClean="0"/>
              <a:t>Some names change mappings every few days (dynamic IP)</a:t>
            </a:r>
          </a:p>
          <a:p>
            <a:pPr lvl="1"/>
            <a:r>
              <a:rPr lang="en-US" dirty="0" smtClean="0"/>
              <a:t>Single point of failure</a:t>
            </a:r>
          </a:p>
          <a:p>
            <a:pPr lvl="1"/>
            <a:r>
              <a:rPr lang="en-US" dirty="0" smtClean="0"/>
              <a:t>Impractical politics (repeated names, ownership, etc…)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444" y="224156"/>
            <a:ext cx="801511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Goals for an Internet-scale name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4840315"/>
          </a:xfrm>
        </p:spPr>
        <p:txBody>
          <a:bodyPr>
            <a:normAutofit/>
          </a:bodyPr>
          <a:lstStyle/>
          <a:p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Must handle a huge number of records</a:t>
            </a:r>
          </a:p>
          <a:p>
            <a:pPr lvl="2"/>
            <a:r>
              <a:rPr lang="en-US" dirty="0" smtClean="0"/>
              <a:t>With some software synthesizing names on the fly</a:t>
            </a:r>
          </a:p>
          <a:p>
            <a:pPr lvl="1"/>
            <a:r>
              <a:rPr lang="en-US" dirty="0" smtClean="0"/>
              <a:t>Must sustain update and lookup load</a:t>
            </a:r>
          </a:p>
          <a:p>
            <a:r>
              <a:rPr lang="en-US" dirty="0" smtClean="0"/>
              <a:t>Distributed Control</a:t>
            </a:r>
          </a:p>
          <a:p>
            <a:pPr lvl="1"/>
            <a:r>
              <a:rPr lang="en-US" dirty="0" smtClean="0"/>
              <a:t>Let people control their own names</a:t>
            </a:r>
          </a:p>
          <a:p>
            <a:r>
              <a:rPr lang="en-US" dirty="0" smtClean="0"/>
              <a:t>Fault Tolerance</a:t>
            </a:r>
          </a:p>
          <a:p>
            <a:pPr lvl="1"/>
            <a:r>
              <a:rPr lang="en-US" dirty="0" smtClean="0"/>
              <a:t>Minimize lookup failures in face of other network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1"/>
          </a:xfrm>
        </p:spPr>
        <p:txBody>
          <a:bodyPr/>
          <a:lstStyle/>
          <a:p>
            <a:r>
              <a:rPr lang="en-US" dirty="0" smtClean="0"/>
              <a:t>Properties that make these goals easier to achieve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Read-mostly database</a:t>
            </a:r>
          </a:p>
          <a:p>
            <a:pPr marL="1314450" lvl="2" indent="-457200">
              <a:buNone/>
            </a:pPr>
            <a:r>
              <a:rPr lang="en-US" dirty="0" smtClean="0"/>
              <a:t>Lookups MUCH more frequent than updates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Loose consistency</a:t>
            </a:r>
          </a:p>
          <a:p>
            <a:pPr marL="1314450" lvl="2" indent="-457200">
              <a:buNone/>
            </a:pPr>
            <a:r>
              <a:rPr lang="en-US" dirty="0" smtClean="0"/>
              <a:t>When adding a machine, not end of the world if it takes minutes or hours to propagate</a:t>
            </a:r>
          </a:p>
          <a:p>
            <a:pPr marL="514350" indent="-457200"/>
            <a:r>
              <a:rPr lang="en-US" dirty="0" smtClean="0"/>
              <a:t>These suggest aggressive caching</a:t>
            </a:r>
          </a:p>
          <a:p>
            <a:pPr marL="914400" lvl="1" indent="-457200"/>
            <a:r>
              <a:rPr lang="en-US" dirty="0" smtClean="0"/>
              <a:t>Once you’ve lookup up a hostname, remember </a:t>
            </a:r>
          </a:p>
          <a:p>
            <a:pPr marL="914400" lvl="1" indent="-457200"/>
            <a:r>
              <a:rPr lang="en-US" dirty="0" smtClean="0"/>
              <a:t>Don’t have to look again in the near future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Name System (DNS)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70111"/>
            <a:ext cx="7569200" cy="29920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Hierarchical namespace broken into </a:t>
            </a:r>
            <a:r>
              <a:rPr lang="en-US" i="1" dirty="0" smtClean="0"/>
              <a:t>zones</a:t>
            </a:r>
            <a:endParaRPr lang="en-US" dirty="0" smtClean="0"/>
          </a:p>
          <a:p>
            <a:pPr lvl="1"/>
            <a:r>
              <a:rPr lang="en-US" dirty="0" smtClean="0"/>
              <a:t>root (.), </a:t>
            </a:r>
            <a:r>
              <a:rPr lang="en-US" dirty="0" err="1" smtClean="0"/>
              <a:t>edu</a:t>
            </a:r>
            <a:r>
              <a:rPr lang="en-US" dirty="0" smtClean="0"/>
              <a:t>., </a:t>
            </a:r>
            <a:r>
              <a:rPr lang="en-US" dirty="0" err="1" smtClean="0"/>
              <a:t>brown.edu</a:t>
            </a:r>
            <a:r>
              <a:rPr lang="en-US" dirty="0" smtClean="0"/>
              <a:t>., </a:t>
            </a:r>
            <a:r>
              <a:rPr lang="en-US" dirty="0" err="1" smtClean="0"/>
              <a:t>cs.brown.edu</a:t>
            </a:r>
            <a:r>
              <a:rPr lang="en-US" dirty="0" smtClean="0"/>
              <a:t>.,</a:t>
            </a:r>
          </a:p>
          <a:p>
            <a:pPr lvl="1"/>
            <a:r>
              <a:rPr lang="en-US" dirty="0" smtClean="0"/>
              <a:t>Zones separately administered  :: delegation</a:t>
            </a:r>
          </a:p>
          <a:p>
            <a:pPr lvl="1"/>
            <a:r>
              <a:rPr lang="en-US" dirty="0" smtClean="0"/>
              <a:t>Parent zone tells you how to find servers for </a:t>
            </a:r>
            <a:r>
              <a:rPr lang="en-US" dirty="0" err="1" smtClean="0"/>
              <a:t>subdomains</a:t>
            </a:r>
            <a:endParaRPr lang="en-US" dirty="0" smtClean="0"/>
          </a:p>
          <a:p>
            <a:r>
              <a:rPr lang="en-US" dirty="0" smtClean="0"/>
              <a:t>Each zone served from multiple replicated servers</a:t>
            </a:r>
            <a:endParaRPr lang="en-US" dirty="0"/>
          </a:p>
        </p:txBody>
      </p:sp>
      <p:pic>
        <p:nvPicPr>
          <p:cNvPr id="4" name="Picture 3" descr="09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87400" y="1325487"/>
            <a:ext cx="7002462" cy="2244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70111"/>
            <a:ext cx="7569200" cy="297744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Hierarchy of DNS servers</a:t>
            </a:r>
          </a:p>
          <a:p>
            <a:pPr lvl="1"/>
            <a:r>
              <a:rPr lang="en-US" dirty="0" smtClean="0"/>
              <a:t>Root servers</a:t>
            </a:r>
          </a:p>
          <a:p>
            <a:pPr lvl="1"/>
            <a:r>
              <a:rPr lang="en-US" dirty="0" smtClean="0"/>
              <a:t>Top-level domain (TLD) servers</a:t>
            </a:r>
          </a:p>
          <a:p>
            <a:pPr lvl="1"/>
            <a:r>
              <a:rPr lang="en-US" dirty="0" smtClean="0"/>
              <a:t>Authoritative DNS servers</a:t>
            </a:r>
          </a:p>
          <a:p>
            <a:r>
              <a:rPr lang="en-US" dirty="0" smtClean="0"/>
              <a:t>Performing the translation</a:t>
            </a:r>
          </a:p>
          <a:p>
            <a:pPr lvl="1"/>
            <a:r>
              <a:rPr lang="en-US" dirty="0" smtClean="0"/>
              <a:t>Local DNS servers</a:t>
            </a:r>
          </a:p>
          <a:p>
            <a:pPr lvl="1"/>
            <a:r>
              <a:rPr lang="en-US" dirty="0" smtClean="0"/>
              <a:t>Resolver software</a:t>
            </a:r>
            <a:endParaRPr lang="en-US" dirty="0"/>
          </a:p>
        </p:txBody>
      </p:sp>
      <p:pic>
        <p:nvPicPr>
          <p:cNvPr id="4" name="Picture 3" descr="09x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87400" y="1325487"/>
            <a:ext cx="7002462" cy="2244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4156"/>
            <a:ext cx="5296268" cy="1143000"/>
          </a:xfrm>
        </p:spPr>
        <p:txBody>
          <a:bodyPr/>
          <a:lstStyle/>
          <a:p>
            <a:r>
              <a:rPr lang="en-US" dirty="0" smtClean="0"/>
              <a:t>Resolver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806" y="1367157"/>
            <a:ext cx="4480510" cy="5127384"/>
          </a:xfrm>
        </p:spPr>
        <p:txBody>
          <a:bodyPr>
            <a:normAutofit/>
          </a:bodyPr>
          <a:lstStyle/>
          <a:p>
            <a:r>
              <a:rPr lang="en-US" dirty="0" smtClean="0"/>
              <a:t>Apps make </a:t>
            </a:r>
            <a:r>
              <a:rPr lang="en-US" dirty="0" smtClean="0">
                <a:solidFill>
                  <a:srgbClr val="FF0000"/>
                </a:solidFill>
              </a:rPr>
              <a:t>recursive</a:t>
            </a:r>
            <a:r>
              <a:rPr lang="en-US" dirty="0" smtClean="0"/>
              <a:t> queries to local DNS server (1)</a:t>
            </a:r>
          </a:p>
          <a:p>
            <a:pPr lvl="1"/>
            <a:r>
              <a:rPr lang="en-US" dirty="0" smtClean="0"/>
              <a:t>Ask server to get answer for you</a:t>
            </a:r>
          </a:p>
          <a:p>
            <a:r>
              <a:rPr lang="en-US" dirty="0" smtClean="0"/>
              <a:t>Server makes </a:t>
            </a:r>
            <a:r>
              <a:rPr lang="en-US" dirty="0" smtClean="0">
                <a:solidFill>
                  <a:srgbClr val="FF0000"/>
                </a:solidFill>
              </a:rPr>
              <a:t>iterative</a:t>
            </a:r>
            <a:r>
              <a:rPr lang="en-US" dirty="0" smtClean="0"/>
              <a:t> queries to remote servers (2,4,6)</a:t>
            </a:r>
          </a:p>
          <a:p>
            <a:pPr lvl="1"/>
            <a:r>
              <a:rPr lang="en-US" dirty="0" smtClean="0"/>
              <a:t>Ask servers who to ask next</a:t>
            </a:r>
          </a:p>
          <a:p>
            <a:pPr lvl="1"/>
            <a:r>
              <a:rPr lang="en-US" dirty="0" smtClean="0"/>
              <a:t>Cache results aggressively</a:t>
            </a:r>
            <a:endParaRPr lang="en-US" dirty="0"/>
          </a:p>
        </p:txBody>
      </p:sp>
      <p:pic>
        <p:nvPicPr>
          <p:cNvPr id="5" name="Picture 4" descr="dn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714316" y="322340"/>
            <a:ext cx="44831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91894"/>
          </a:xfrm>
        </p:spPr>
        <p:txBody>
          <a:bodyPr/>
          <a:lstStyle/>
          <a:p>
            <a:r>
              <a:rPr lang="en-US" dirty="0" smtClean="0"/>
              <a:t>Located in Virginia, USA</a:t>
            </a:r>
          </a:p>
          <a:p>
            <a:r>
              <a:rPr lang="en-US" dirty="0" smtClean="0"/>
              <a:t>How do we make the root scale?</a:t>
            </a:r>
            <a:endParaRPr lang="en-US" dirty="0"/>
          </a:p>
        </p:txBody>
      </p:sp>
      <p:pic>
        <p:nvPicPr>
          <p:cNvPr id="4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52711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6"/>
          <p:cNvSpPr>
            <a:spLocks/>
          </p:cNvSpPr>
          <p:nvPr/>
        </p:nvSpPr>
        <p:spPr bwMode="auto">
          <a:xfrm>
            <a:off x="2895600" y="2909711"/>
            <a:ext cx="514350" cy="1882775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924977 h 1893"/>
              <a:gd name="T4" fmla="*/ 514350 w 963"/>
              <a:gd name="T5" fmla="*/ 1882775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665413" y="2573161"/>
            <a:ext cx="39036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2276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13 Root Servers (</a:t>
            </a:r>
            <a:r>
              <a:rPr lang="en-US" dirty="0" err="1" smtClean="0"/>
              <a:t>www.root-servers.org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Labeled A through M (</a:t>
            </a:r>
            <a:r>
              <a:rPr lang="en-US" dirty="0" err="1" smtClean="0"/>
              <a:t>e.g</a:t>
            </a:r>
            <a:r>
              <a:rPr lang="en-US" dirty="0" smtClean="0"/>
              <a:t>, A.ROOT-SERVERS.NET)</a:t>
            </a:r>
          </a:p>
          <a:p>
            <a:r>
              <a:rPr lang="en-US" dirty="0" smtClean="0"/>
              <a:t>Does this scale?</a:t>
            </a:r>
            <a:endParaRPr lang="en-US" dirty="0"/>
          </a:p>
        </p:txBody>
      </p:sp>
      <p:pic>
        <p:nvPicPr>
          <p:cNvPr id="4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L ICANN Los Angeles, CA</a:t>
            </a:r>
          </a:p>
          <a:p>
            <a:pPr algn="ctr" eaLnBrk="0" hangingPunct="0"/>
            <a:endParaRPr lang="en-US" sz="2400" b="0">
              <a:latin typeface="Times New Roman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F  Internet Software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    Consortium 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    Palo</a:t>
            </a:r>
            <a:r>
              <a:rPr lang="en-US" sz="1200" b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>
                <a:solidFill>
                  <a:srgbClr val="000000"/>
                </a:solidFill>
                <a:latin typeface="Arial" charset="0"/>
              </a:rPr>
              <a:t>Alto, CA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 b="0">
                <a:latin typeface="Arial" charset="0"/>
              </a:rPr>
              <a:t>Autonomica,</a:t>
            </a:r>
            <a:r>
              <a:rPr lang="en-US" sz="1400" b="0">
                <a:solidFill>
                  <a:srgbClr val="000000"/>
                </a:solidFill>
                <a:latin typeface="Arial" charset="0"/>
              </a:rPr>
              <a:t> Stockholm</a:t>
            </a: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K RIPE London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5652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M WIDE Tokyo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39036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C Cogent, Herndon,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Vienna,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spect="1" noChangeArrowheads="1"/>
          </p:cNvSpPr>
          <p:nvPr/>
        </p:nvSpPr>
        <p:spPr bwMode="auto">
          <a:xfrm>
            <a:off x="457200" y="3214688"/>
            <a:ext cx="7234238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L ICANN Los Angeles, CA</a:t>
            </a:r>
          </a:p>
          <a:p>
            <a:pPr algn="ctr" eaLnBrk="0" hangingPunct="0"/>
            <a:endParaRPr lang="en-US" sz="2400" b="0">
              <a:latin typeface="Times New Roman" charset="0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1789113" y="4965700"/>
            <a:ext cx="952500" cy="668338"/>
          </a:xfrm>
          <a:custGeom>
            <a:avLst/>
            <a:gdLst>
              <a:gd name="T0" fmla="*/ 0 w 582"/>
              <a:gd name="T1" fmla="*/ 668338 h 426"/>
              <a:gd name="T2" fmla="*/ 95250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F  Internet Software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 Consortium,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 Palo</a:t>
            </a:r>
            <a:r>
              <a:rPr lang="en-US" sz="12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Alto, CA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and 37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0" hangingPunct="0"/>
            <a:endParaRPr lang="en-US" sz="3200" b="0" dirty="0">
              <a:latin typeface="Times New Roman" charset="0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 b="0" dirty="0" err="1">
                <a:latin typeface="Arial" charset="0"/>
              </a:rPr>
              <a:t>Autonomica</a:t>
            </a:r>
            <a:r>
              <a:rPr lang="en-US" sz="1400" b="0" dirty="0">
                <a:latin typeface="Arial" charset="0"/>
              </a:rPr>
              <a:t>,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Stockholm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29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K RIPE London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16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  <a:endParaRPr lang="en-US" sz="3200" b="0" dirty="0">
              <a:latin typeface="Times New Roman" charset="0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693862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M WIDE Tokyo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Seoul, Paris,</a:t>
            </a:r>
            <a:br>
              <a:rPr lang="en-US" sz="1400" b="0" dirty="0">
                <a:solidFill>
                  <a:srgbClr val="FF0000"/>
                </a:solidFill>
                <a:latin typeface="Arial" charset="0"/>
              </a:rPr>
            </a:b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 San Francisco</a:t>
            </a:r>
            <a:endParaRPr lang="en-US" sz="3200" b="0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4878387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C Cogent, Herndon, VA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also Los Angeles, NY, Chicago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Vienna,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21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2276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13 Root Servers (</a:t>
            </a:r>
            <a:r>
              <a:rPr lang="en-US" dirty="0" err="1" smtClean="0"/>
              <a:t>www.root-servers.org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Labeled A through M (</a:t>
            </a:r>
            <a:r>
              <a:rPr lang="en-US" dirty="0" err="1" smtClean="0"/>
              <a:t>e.g</a:t>
            </a:r>
            <a:r>
              <a:rPr lang="en-US" dirty="0" smtClean="0"/>
              <a:t>, A.ROOT-SERVERS.NET)</a:t>
            </a:r>
          </a:p>
          <a:p>
            <a:r>
              <a:rPr lang="en-US" dirty="0" smtClean="0"/>
              <a:t>Replication via </a:t>
            </a:r>
            <a:r>
              <a:rPr lang="en-US" dirty="0" err="1" smtClean="0">
                <a:solidFill>
                  <a:srgbClr val="FF0000"/>
                </a:solidFill>
              </a:rPr>
              <a:t>anycasting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TLD and Authoritative DNS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>
            <a:normAutofit/>
          </a:bodyPr>
          <a:lstStyle/>
          <a:p>
            <a:r>
              <a:rPr lang="en-US" dirty="0" smtClean="0"/>
              <a:t>Top Level Domain (TLD) servers</a:t>
            </a:r>
          </a:p>
          <a:p>
            <a:pPr lvl="1"/>
            <a:r>
              <a:rPr lang="en-US" dirty="0" smtClean="0"/>
              <a:t>Generic domains (e.g., com, org, </a:t>
            </a:r>
            <a:r>
              <a:rPr lang="en-US" dirty="0" err="1" smtClean="0"/>
              <a:t>edu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Country domains (e.g., </a:t>
            </a:r>
            <a:r>
              <a:rPr lang="en-US" dirty="0" err="1" smtClean="0"/>
              <a:t>uk</a:t>
            </a:r>
            <a:r>
              <a:rPr lang="en-US" dirty="0" smtClean="0"/>
              <a:t>, </a:t>
            </a:r>
            <a:r>
              <a:rPr lang="en-US" dirty="0" err="1" smtClean="0"/>
              <a:t>br</a:t>
            </a:r>
            <a:r>
              <a:rPr lang="en-US" dirty="0" smtClean="0"/>
              <a:t>, </a:t>
            </a:r>
            <a:r>
              <a:rPr lang="en-US" dirty="0" err="1" smtClean="0"/>
              <a:t>tv</a:t>
            </a:r>
            <a:r>
              <a:rPr lang="en-US" dirty="0" smtClean="0"/>
              <a:t>, in, </a:t>
            </a:r>
            <a:r>
              <a:rPr lang="en-US" dirty="0" err="1" smtClean="0"/>
              <a:t>ly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Special domains (e.g., </a:t>
            </a:r>
            <a:r>
              <a:rPr lang="en-US" dirty="0" err="1" smtClean="0"/>
              <a:t>arpa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Typically managed professionally</a:t>
            </a:r>
          </a:p>
          <a:p>
            <a:r>
              <a:rPr lang="en-US" dirty="0" smtClean="0"/>
              <a:t>Authoritative DNS servers</a:t>
            </a:r>
          </a:p>
          <a:p>
            <a:pPr lvl="1"/>
            <a:r>
              <a:rPr lang="en-US" dirty="0" smtClean="0"/>
              <a:t>Provides public records for hosts at an organization</a:t>
            </a:r>
          </a:p>
          <a:p>
            <a:pPr lvl="2"/>
            <a:r>
              <a:rPr lang="en-US" dirty="0" err="1" smtClean="0"/>
              <a:t>e.g</a:t>
            </a:r>
            <a:r>
              <a:rPr lang="en-US" dirty="0" smtClean="0"/>
              <a:t>, for the organization’s own servers (www, mail, etc)</a:t>
            </a:r>
          </a:p>
          <a:p>
            <a:pPr lvl="1"/>
            <a:r>
              <a:rPr lang="en-US" dirty="0" smtClean="0"/>
              <a:t>Can be maintained locally or by a service provider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do we get the other direction, IP address to name?</a:t>
            </a:r>
          </a:p>
          <a:p>
            <a:r>
              <a:rPr lang="en-US" dirty="0" smtClean="0"/>
              <a:t>Addresses have a natural hierarchy:</a:t>
            </a:r>
          </a:p>
          <a:p>
            <a:pPr lvl="1"/>
            <a:r>
              <a:rPr lang="en-US" dirty="0" smtClean="0"/>
              <a:t>128.148.34.7</a:t>
            </a:r>
          </a:p>
          <a:p>
            <a:r>
              <a:rPr lang="en-US" dirty="0" smtClean="0"/>
              <a:t>But, most significant element comes first</a:t>
            </a:r>
          </a:p>
          <a:p>
            <a:r>
              <a:rPr lang="en-US" dirty="0" smtClean="0"/>
              <a:t>Idea: reverse the numbers: 7.34.148.128 …</a:t>
            </a:r>
          </a:p>
          <a:p>
            <a:pPr lvl="1"/>
            <a:r>
              <a:rPr lang="en-US" dirty="0" smtClean="0"/>
              <a:t>and look that up in DNS</a:t>
            </a:r>
          </a:p>
          <a:p>
            <a:r>
              <a:rPr lang="en-US" dirty="0" smtClean="0"/>
              <a:t>Under what TLD?</a:t>
            </a:r>
          </a:p>
          <a:p>
            <a:pPr lvl="1"/>
            <a:r>
              <a:rPr lang="en-US" dirty="0" smtClean="0"/>
              <a:t>Convention: in-</a:t>
            </a:r>
            <a:r>
              <a:rPr lang="en-US" dirty="0" err="1" smtClean="0"/>
              <a:t>addr.arpa</a:t>
            </a:r>
            <a:endParaRPr lang="en-US" dirty="0" smtClean="0"/>
          </a:p>
          <a:p>
            <a:pPr lvl="1"/>
            <a:r>
              <a:rPr lang="en-US" dirty="0" smtClean="0"/>
              <a:t>Lookup 7.34.148.128.in-addr.arpa</a:t>
            </a:r>
          </a:p>
          <a:p>
            <a:pPr lvl="1"/>
            <a:r>
              <a:rPr lang="en-US" dirty="0" smtClean="0"/>
              <a:t>in6.arpa for IPv6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8509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All these queries take a long time!</a:t>
            </a:r>
          </a:p>
          <a:p>
            <a:pPr lvl="1"/>
            <a:r>
              <a:rPr lang="en-US" dirty="0" smtClean="0"/>
              <a:t>And could impose tremendous load on root servers</a:t>
            </a:r>
          </a:p>
          <a:p>
            <a:pPr lvl="1"/>
            <a:r>
              <a:rPr lang="en-US" dirty="0" smtClean="0"/>
              <a:t>This latency happens before any real communication, such as downloading your web page</a:t>
            </a:r>
          </a:p>
          <a:p>
            <a:r>
              <a:rPr lang="en-US" dirty="0" smtClean="0"/>
              <a:t>Caching greatly reduces overhead</a:t>
            </a:r>
          </a:p>
          <a:p>
            <a:pPr lvl="1"/>
            <a:r>
              <a:rPr lang="en-US" dirty="0" smtClean="0"/>
              <a:t>Top level servers very rarely change</a:t>
            </a:r>
          </a:p>
          <a:p>
            <a:pPr lvl="1"/>
            <a:r>
              <a:rPr lang="en-US" dirty="0" smtClean="0"/>
              <a:t>Popular sites visited often</a:t>
            </a:r>
          </a:p>
          <a:p>
            <a:pPr lvl="1"/>
            <a:r>
              <a:rPr lang="en-US" dirty="0" smtClean="0"/>
              <a:t>Local DNS server caches information from many users</a:t>
            </a:r>
          </a:p>
          <a:p>
            <a:r>
              <a:rPr lang="en-US" dirty="0" smtClean="0"/>
              <a:t>How long do you store a cached response?</a:t>
            </a:r>
          </a:p>
          <a:p>
            <a:pPr lvl="1"/>
            <a:r>
              <a:rPr lang="en-US" dirty="0" smtClean="0"/>
              <a:t>Original server tells you: TTL entry</a:t>
            </a:r>
          </a:p>
          <a:p>
            <a:pPr lvl="1"/>
            <a:r>
              <a:rPr lang="en-US" dirty="0" smtClean="0"/>
              <a:t>Server deletes entry after TTL expires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things that don’t work</a:t>
            </a:r>
          </a:p>
          <a:p>
            <a:pPr lvl="1"/>
            <a:r>
              <a:rPr lang="en-US" dirty="0" smtClean="0"/>
              <a:t>Misspellings like </a:t>
            </a:r>
            <a:r>
              <a:rPr lang="en-US" dirty="0" err="1" smtClean="0"/>
              <a:t>www.cnn.comm</a:t>
            </a:r>
            <a:r>
              <a:rPr lang="en-US" dirty="0" smtClean="0"/>
              <a:t>, </a:t>
            </a:r>
            <a:r>
              <a:rPr lang="en-US" dirty="0" err="1" smtClean="0"/>
              <a:t>ww.cnn.com</a:t>
            </a:r>
            <a:endParaRPr lang="en-US" dirty="0" smtClean="0"/>
          </a:p>
          <a:p>
            <a:r>
              <a:rPr lang="en-US" dirty="0" smtClean="0"/>
              <a:t>These can take a long time to fail the first time</a:t>
            </a:r>
          </a:p>
          <a:p>
            <a:pPr lvl="1"/>
            <a:r>
              <a:rPr lang="en-US" dirty="0" smtClean="0"/>
              <a:t>Good to cache negative results so it will fail faster next time</a:t>
            </a:r>
          </a:p>
          <a:p>
            <a:endParaRPr lang="en-US" dirty="0" smtClean="0"/>
          </a:p>
          <a:p>
            <a:r>
              <a:rPr lang="en-US" dirty="0" smtClean="0"/>
              <a:t>But negative caching is optional, and not widely implemented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TCP/UDP port 53</a:t>
            </a:r>
          </a:p>
          <a:p>
            <a:r>
              <a:rPr lang="en-US" dirty="0" smtClean="0"/>
              <a:t>Most traffic uses UDP</a:t>
            </a:r>
          </a:p>
          <a:p>
            <a:pPr lvl="1"/>
            <a:r>
              <a:rPr lang="en-US" dirty="0" smtClean="0"/>
              <a:t>Lightweight protocol has 512 byte message limit</a:t>
            </a:r>
          </a:p>
          <a:p>
            <a:pPr lvl="1"/>
            <a:r>
              <a:rPr lang="en-US" dirty="0" smtClean="0"/>
              <a:t>Retry using TCP if UDP fails (e.g., reply truncated)</a:t>
            </a:r>
          </a:p>
          <a:p>
            <a:r>
              <a:rPr lang="en-US" dirty="0" smtClean="0"/>
              <a:t>TCP requires messages boundaries</a:t>
            </a:r>
          </a:p>
          <a:p>
            <a:pPr lvl="1"/>
            <a:r>
              <a:rPr lang="en-US" dirty="0" smtClean="0"/>
              <a:t>Prefix all messages with 16-bit length</a:t>
            </a:r>
          </a:p>
          <a:p>
            <a:r>
              <a:rPr lang="en-US" dirty="0" smtClean="0"/>
              <a:t>Bit in query determines if query is recursive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367157"/>
            <a:ext cx="8297334" cy="513806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All DNS  info represented as resource records (RR)</a:t>
            </a:r>
          </a:p>
          <a:p>
            <a:pPr algn="ctr">
              <a:buNone/>
            </a:pPr>
            <a:r>
              <a:rPr lang="en-US" dirty="0" smtClean="0">
                <a:solidFill>
                  <a:srgbClr val="0000FF"/>
                </a:solidFill>
              </a:rPr>
              <a:t>name [</a:t>
            </a:r>
            <a:r>
              <a:rPr lang="en-US" dirty="0" err="1" smtClean="0">
                <a:solidFill>
                  <a:srgbClr val="0000FF"/>
                </a:solidFill>
              </a:rPr>
              <a:t>ttl</a:t>
            </a:r>
            <a:r>
              <a:rPr lang="en-US" dirty="0" smtClean="0">
                <a:solidFill>
                  <a:srgbClr val="0000FF"/>
                </a:solidFill>
              </a:rPr>
              <a:t>] [class] type </a:t>
            </a:r>
            <a:r>
              <a:rPr lang="en-US" dirty="0" err="1" smtClean="0">
                <a:solidFill>
                  <a:srgbClr val="0000FF"/>
                </a:solidFill>
              </a:rPr>
              <a:t>rdata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/>
              <a:t>name: domain name</a:t>
            </a:r>
          </a:p>
          <a:p>
            <a:pPr lvl="1"/>
            <a:r>
              <a:rPr lang="en-US" dirty="0" smtClean="0"/>
              <a:t>TTL: time to live in seconds</a:t>
            </a:r>
          </a:p>
          <a:p>
            <a:pPr lvl="1"/>
            <a:r>
              <a:rPr lang="en-US" dirty="0" smtClean="0"/>
              <a:t>class: for extensibility, normally IN (1) “Internet”</a:t>
            </a:r>
          </a:p>
          <a:p>
            <a:pPr lvl="1"/>
            <a:r>
              <a:rPr lang="en-US" dirty="0" smtClean="0"/>
              <a:t>type: type of the record</a:t>
            </a:r>
          </a:p>
          <a:p>
            <a:pPr lvl="1"/>
            <a:r>
              <a:rPr lang="en-US" dirty="0" err="1" smtClean="0"/>
              <a:t>rdata</a:t>
            </a:r>
            <a:r>
              <a:rPr lang="en-US" dirty="0" smtClean="0"/>
              <a:t>: resource data dependent on the type</a:t>
            </a:r>
          </a:p>
          <a:p>
            <a:r>
              <a:rPr lang="en-US" dirty="0" smtClean="0"/>
              <a:t>Two important RR types</a:t>
            </a:r>
          </a:p>
          <a:p>
            <a:pPr lvl="1"/>
            <a:r>
              <a:rPr lang="en-US" dirty="0" smtClean="0"/>
              <a:t>A – Internet Address (IPv4)</a:t>
            </a:r>
          </a:p>
          <a:p>
            <a:pPr lvl="1"/>
            <a:r>
              <a:rPr lang="en-US" dirty="0" smtClean="0"/>
              <a:t>NS – name server</a:t>
            </a:r>
          </a:p>
          <a:p>
            <a:r>
              <a:rPr lang="en-US" dirty="0" smtClean="0"/>
              <a:t>Example </a:t>
            </a:r>
            <a:r>
              <a:rPr lang="en-US" dirty="0" err="1" smtClean="0"/>
              <a:t>RRs</a:t>
            </a:r>
            <a:endParaRPr lang="en-US" dirty="0" smtClean="0"/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www.cs.brown.edu</a:t>
            </a:r>
            <a:r>
              <a:rPr lang="en-US" sz="1946" dirty="0" smtClean="0">
                <a:latin typeface="Andale Mono"/>
                <a:cs typeface="Andale Mono"/>
              </a:rPr>
              <a:t>.	86400	IN	A	128.148.32.110</a:t>
            </a:r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cs.brown.edu</a:t>
            </a:r>
            <a:r>
              <a:rPr lang="en-US" sz="1946" dirty="0" smtClean="0">
                <a:latin typeface="Andale Mono"/>
                <a:cs typeface="Andale Mono"/>
              </a:rPr>
              <a:t>.		86400	IN	NS	</a:t>
            </a:r>
            <a:r>
              <a:rPr lang="en-US" sz="1946" dirty="0" err="1" smtClean="0">
                <a:latin typeface="Andale Mono"/>
                <a:cs typeface="Andale Mono"/>
              </a:rPr>
              <a:t>dns.cs.brown.edu</a:t>
            </a:r>
            <a:r>
              <a:rPr lang="en-US" sz="1946" dirty="0" smtClean="0">
                <a:latin typeface="Andale Mono"/>
                <a:cs typeface="Andale Mono"/>
              </a:rPr>
              <a:t>.</a:t>
            </a:r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cs.brown.edu</a:t>
            </a:r>
            <a:r>
              <a:rPr lang="en-US" sz="1946" dirty="0" smtClean="0">
                <a:latin typeface="Andale Mono"/>
                <a:cs typeface="Andale Mono"/>
              </a:rPr>
              <a:t>.		86400	IN	NS	ns1.ucsb.edu.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important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do local servers find root servers?</a:t>
            </a:r>
          </a:p>
          <a:p>
            <a:pPr lvl="1"/>
            <a:r>
              <a:rPr lang="en-US" dirty="0" smtClean="0"/>
              <a:t>DNS lookup on </a:t>
            </a:r>
            <a:r>
              <a:rPr lang="en-US" dirty="0" err="1" smtClean="0"/>
              <a:t>a.root-servers.net</a:t>
            </a:r>
            <a:r>
              <a:rPr lang="en-US" dirty="0" smtClean="0"/>
              <a:t> ?</a:t>
            </a:r>
          </a:p>
          <a:p>
            <a:pPr lvl="1"/>
            <a:r>
              <a:rPr lang="en-US" dirty="0" smtClean="0"/>
              <a:t>Servers configured with </a:t>
            </a:r>
            <a:r>
              <a:rPr lang="en-US" i="1" dirty="0" smtClean="0"/>
              <a:t>root cache </a:t>
            </a:r>
            <a:r>
              <a:rPr lang="en-US" dirty="0" smtClean="0"/>
              <a:t>file</a:t>
            </a:r>
          </a:p>
          <a:p>
            <a:pPr lvl="1"/>
            <a:r>
              <a:rPr lang="en-US" dirty="0" smtClean="0"/>
              <a:t>Contains root name servers and their addresses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.                        3600000  IN  NS    A.ROOT-SERVERS.NET.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A.ROOT-SERVERS.NET.      3600000      A     198.41.0.4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...</a:t>
            </a:r>
          </a:p>
          <a:p>
            <a:r>
              <a:rPr lang="en-US" dirty="0" smtClean="0"/>
              <a:t>How do you get addresses of other name servers?</a:t>
            </a:r>
          </a:p>
          <a:p>
            <a:pPr lvl="1"/>
            <a:r>
              <a:rPr lang="en-US" dirty="0" smtClean="0"/>
              <a:t>To obtain the address of </a:t>
            </a:r>
            <a:r>
              <a:rPr lang="en-US" dirty="0" err="1" smtClean="0"/>
              <a:t>www.cs.brown.edu</a:t>
            </a:r>
            <a:r>
              <a:rPr lang="en-US" dirty="0" smtClean="0"/>
              <a:t>, ask </a:t>
            </a:r>
            <a:r>
              <a:rPr lang="en-US" dirty="0" err="1" smtClean="0"/>
              <a:t>a.edu-servers.net</a:t>
            </a:r>
            <a:r>
              <a:rPr lang="en-US" dirty="0" smtClean="0"/>
              <a:t>, says </a:t>
            </a:r>
            <a:r>
              <a:rPr lang="en-US" dirty="0" err="1" smtClean="0"/>
              <a:t>a.root-servers.net</a:t>
            </a:r>
            <a:endParaRPr lang="en-US" dirty="0" smtClean="0"/>
          </a:p>
          <a:p>
            <a:pPr lvl="1"/>
            <a:r>
              <a:rPr lang="en-US" dirty="0" smtClean="0"/>
              <a:t>How do you find </a:t>
            </a:r>
            <a:r>
              <a:rPr lang="en-US" dirty="0" err="1" smtClean="0"/>
              <a:t>a.edu-servers.net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Glue records: A records in parent zone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9685"/>
            <a:ext cx="8334022" cy="3994495"/>
          </a:xfrm>
        </p:spPr>
        <p:txBody>
          <a:bodyPr/>
          <a:lstStyle/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</a:t>
            </a:r>
            <a:r>
              <a:rPr lang="en-US" sz="2100" dirty="0" err="1" smtClean="0">
                <a:latin typeface="Andale Mono"/>
                <a:cs typeface="Andale Mono"/>
              </a:rPr>
              <a:t>a.root-servers.net</a:t>
            </a: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</a:t>
            </a:r>
            <a:r>
              <a:rPr lang="en-US" sz="2100" dirty="0" err="1" smtClean="0">
                <a:latin typeface="Andale Mono"/>
                <a:cs typeface="Andale Mono"/>
              </a:rPr>
              <a:t>a.edu-servers.net</a:t>
            </a: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@bru-ns1.brown.edu</a:t>
            </a:r>
          </a:p>
          <a:p>
            <a:pPr marL="922338"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 marL="922338">
              <a:buNone/>
            </a:pP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.	86400	IN	A	128.148.32.110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a DNS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49889"/>
            <a:ext cx="7569200" cy="26105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Same format for queries and replies</a:t>
            </a:r>
          </a:p>
          <a:p>
            <a:pPr lvl="1"/>
            <a:r>
              <a:rPr lang="en-US" dirty="0" smtClean="0"/>
              <a:t>Query has 0 </a:t>
            </a:r>
            <a:r>
              <a:rPr lang="en-US" dirty="0" err="1" smtClean="0"/>
              <a:t>RRs</a:t>
            </a:r>
            <a:r>
              <a:rPr lang="en-US" dirty="0" smtClean="0"/>
              <a:t> in Answer/Authority/Additional</a:t>
            </a:r>
          </a:p>
          <a:p>
            <a:pPr lvl="1"/>
            <a:r>
              <a:rPr lang="en-US" dirty="0" smtClean="0"/>
              <a:t>Reply includes question, plus has </a:t>
            </a:r>
            <a:r>
              <a:rPr lang="en-US" dirty="0" err="1" smtClean="0"/>
              <a:t>RRs</a:t>
            </a:r>
            <a:endParaRPr lang="en-US" dirty="0" smtClean="0"/>
          </a:p>
          <a:p>
            <a:r>
              <a:rPr lang="en-US" dirty="0" smtClean="0"/>
              <a:t>Authority allows for delegation</a:t>
            </a:r>
          </a:p>
          <a:p>
            <a:r>
              <a:rPr lang="en-US" dirty="0" smtClean="0"/>
              <a:t>Additional for glue, other </a:t>
            </a:r>
            <a:r>
              <a:rPr lang="en-US" dirty="0" err="1" smtClean="0"/>
              <a:t>RRs</a:t>
            </a:r>
            <a:r>
              <a:rPr lang="en-US" dirty="0" smtClean="0"/>
              <a:t> client might need</a:t>
            </a:r>
            <a:endParaRPr lang="en-US" dirty="0"/>
          </a:p>
        </p:txBody>
      </p:sp>
      <p:pic>
        <p:nvPicPr>
          <p:cNvPr id="4" name="Picture 3" descr="dns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149350" y="881944"/>
            <a:ext cx="6845300" cy="3365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4858456"/>
            <a:ext cx="8325555" cy="18161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Id: match response to query; QR: 0 query/1 response</a:t>
            </a:r>
          </a:p>
          <a:p>
            <a:r>
              <a:rPr lang="en-US" dirty="0" smtClean="0"/>
              <a:t>RCODE: error code. </a:t>
            </a:r>
          </a:p>
          <a:p>
            <a:r>
              <a:rPr lang="en-US" dirty="0" smtClean="0"/>
              <a:t>AA: authoritative answer, TC: truncated, </a:t>
            </a:r>
          </a:p>
          <a:p>
            <a:r>
              <a:rPr lang="en-US" dirty="0" smtClean="0"/>
              <a:t>RD: recursion desired, RA: recursion available</a:t>
            </a:r>
            <a:endParaRPr lang="en-US" dirty="0"/>
          </a:p>
        </p:txBody>
      </p:sp>
      <p:pic>
        <p:nvPicPr>
          <p:cNvPr id="4" name="Picture 3" descr="dnsh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051050" y="959556"/>
            <a:ext cx="5041900" cy="38989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820378" cy="5023759"/>
          </a:xfrm>
        </p:spPr>
        <p:txBody>
          <a:bodyPr>
            <a:normAutofit/>
          </a:bodyPr>
          <a:lstStyle/>
          <a:p>
            <a:r>
              <a:rPr lang="en-US" dirty="0" smtClean="0"/>
              <a:t>CNAME (canonical name): specifies an alias</a:t>
            </a:r>
          </a:p>
          <a:p>
            <a:pPr marL="582613">
              <a:buNone/>
            </a:pPr>
            <a:r>
              <a:rPr lang="en-US" sz="1600" dirty="0" err="1" smtClean="0">
                <a:latin typeface="Andale Mono"/>
                <a:cs typeface="Andale Mono"/>
              </a:rPr>
              <a:t>www.google.com</a:t>
            </a:r>
            <a:r>
              <a:rPr lang="en-US" sz="1600" dirty="0" smtClean="0">
                <a:latin typeface="Andale Mono"/>
                <a:cs typeface="Andale Mono"/>
              </a:rPr>
              <a:t>.		446199	IN	CNAME	</a:t>
            </a:r>
            <a:r>
              <a:rPr lang="en-US" sz="1600" dirty="0" err="1" smtClean="0">
                <a:latin typeface="Andale Mono"/>
                <a:cs typeface="Andale Mono"/>
              </a:rPr>
              <a:t>www.l.google.com</a:t>
            </a:r>
            <a:r>
              <a:rPr lang="en-US" sz="1600" dirty="0" smtClean="0">
                <a:latin typeface="Andale Mono"/>
                <a:cs typeface="Andale Mono"/>
              </a:rPr>
              <a:t>.</a:t>
            </a:r>
          </a:p>
          <a:p>
            <a:pPr marL="582613">
              <a:buNone/>
            </a:pPr>
            <a:r>
              <a:rPr lang="en-US" sz="1600" dirty="0" err="1" smtClean="0">
                <a:latin typeface="Andale Mono"/>
                <a:cs typeface="Andale Mono"/>
              </a:rPr>
              <a:t>www.l.google.com</a:t>
            </a:r>
            <a:r>
              <a:rPr lang="en-US" sz="1600" dirty="0" smtClean="0">
                <a:latin typeface="Andale Mono"/>
                <a:cs typeface="Andale Mono"/>
              </a:rPr>
              <a:t>.	300	IN	A	72.14.204.147</a:t>
            </a:r>
          </a:p>
          <a:p>
            <a:r>
              <a:rPr lang="en-US" dirty="0" smtClean="0"/>
              <a:t>MX record: specifies servers to handle mail for a domain (the part after the @ in email </a:t>
            </a:r>
            <a:r>
              <a:rPr lang="en-US" dirty="0" err="1" smtClean="0"/>
              <a:t>addr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Different for historical reasons</a:t>
            </a:r>
          </a:p>
          <a:p>
            <a:r>
              <a:rPr lang="en-US" dirty="0" smtClean="0"/>
              <a:t>SOA (start of authority)</a:t>
            </a:r>
          </a:p>
          <a:p>
            <a:pPr lvl="1"/>
            <a:r>
              <a:rPr lang="en-US" dirty="0" smtClean="0"/>
              <a:t>Information about a DNS zone and the server responsible for the zone</a:t>
            </a:r>
          </a:p>
          <a:p>
            <a:r>
              <a:rPr lang="en-US" dirty="0" smtClean="0"/>
              <a:t>PTR (reverse lookup)</a:t>
            </a:r>
          </a:p>
          <a:p>
            <a:pPr marL="582613">
              <a:buNone/>
            </a:pPr>
            <a:r>
              <a:rPr lang="en-US" sz="1500" dirty="0" smtClean="0">
                <a:latin typeface="Andale Mono"/>
                <a:cs typeface="Andale Mono"/>
              </a:rPr>
              <a:t>7.34.148.128.in-addr.arpa. 86400 IN	PTR	</a:t>
            </a:r>
            <a:r>
              <a:rPr lang="en-US" sz="1500" dirty="0" err="1" smtClean="0">
                <a:latin typeface="Andale Mono"/>
                <a:cs typeface="Andale Mono"/>
              </a:rPr>
              <a:t>quanto.cs.brown.edu</a:t>
            </a:r>
            <a:r>
              <a:rPr lang="en-US" sz="1500" dirty="0" smtClean="0">
                <a:latin typeface="Andale Mono"/>
                <a:cs typeface="Andale Mono"/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 may contain several alternate servers</a:t>
            </a:r>
          </a:p>
          <a:p>
            <a:r>
              <a:rPr lang="en-US" dirty="0" smtClean="0"/>
              <a:t>Try alternate servers on timeout</a:t>
            </a:r>
          </a:p>
          <a:p>
            <a:pPr lvl="1"/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when retrying same server</a:t>
            </a:r>
          </a:p>
          <a:p>
            <a:r>
              <a:rPr lang="en-US" dirty="0" smtClean="0"/>
              <a:t>Use same identifier for all queries</a:t>
            </a:r>
          </a:p>
          <a:p>
            <a:pPr lvl="1"/>
            <a:r>
              <a:rPr lang="en-US" dirty="0" smtClean="0"/>
              <a:t>Don’t care which server responds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Record in DNS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9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Your new startup </a:t>
            </a:r>
            <a:r>
              <a:rPr lang="en-US" dirty="0" err="1" smtClean="0"/>
              <a:t>helpme.com</a:t>
            </a:r>
            <a:endParaRPr lang="en-US" dirty="0" smtClean="0"/>
          </a:p>
          <a:p>
            <a:r>
              <a:rPr lang="en-US" dirty="0" smtClean="0"/>
              <a:t>Get a block of addresses from ISP</a:t>
            </a:r>
          </a:p>
          <a:p>
            <a:pPr lvl="1"/>
            <a:r>
              <a:rPr lang="en-US" dirty="0" smtClean="0"/>
              <a:t>Say 212.44.9.128/25</a:t>
            </a:r>
          </a:p>
          <a:p>
            <a:r>
              <a:rPr lang="en-US" dirty="0" smtClean="0"/>
              <a:t>Register </a:t>
            </a:r>
            <a:r>
              <a:rPr lang="en-US" dirty="0" err="1" smtClean="0"/>
              <a:t>helpme.com</a:t>
            </a:r>
            <a:r>
              <a:rPr lang="en-US" dirty="0" smtClean="0"/>
              <a:t> at </a:t>
            </a:r>
            <a:r>
              <a:rPr lang="en-US" dirty="0" err="1" smtClean="0"/>
              <a:t>GoDaddy.com</a:t>
            </a:r>
            <a:r>
              <a:rPr lang="en-US" dirty="0" smtClean="0"/>
              <a:t> (for ex.)</a:t>
            </a:r>
          </a:p>
          <a:p>
            <a:pPr lvl="1"/>
            <a:r>
              <a:rPr lang="en-US" dirty="0" smtClean="0"/>
              <a:t>Provide name and address of your authoritative name server (primary and secondary)</a:t>
            </a:r>
          </a:p>
          <a:p>
            <a:pPr lvl="1"/>
            <a:r>
              <a:rPr lang="en-US" dirty="0" smtClean="0"/>
              <a:t>Registrar inserts RR pair into the com TLD server:</a:t>
            </a:r>
          </a:p>
          <a:p>
            <a:pPr lvl="2"/>
            <a:r>
              <a:rPr lang="en-US" dirty="0" err="1" smtClean="0"/>
              <a:t>helpme.com</a:t>
            </a:r>
            <a:r>
              <a:rPr lang="en-US" dirty="0" smtClean="0"/>
              <a:t> NS dns1.helpme.com</a:t>
            </a:r>
          </a:p>
          <a:p>
            <a:pPr lvl="2"/>
            <a:r>
              <a:rPr lang="en-US" dirty="0" smtClean="0"/>
              <a:t>dns1.helpme.com A 212.44.9.129</a:t>
            </a:r>
          </a:p>
          <a:p>
            <a:r>
              <a:rPr lang="en-US" dirty="0" smtClean="0"/>
              <a:t>Configure your authoritative server (dns1.helpme.com)</a:t>
            </a:r>
          </a:p>
          <a:p>
            <a:pPr lvl="1"/>
            <a:r>
              <a:rPr lang="en-US" dirty="0" smtClean="0"/>
              <a:t>Type A record for www.helpme.com</a:t>
            </a:r>
          </a:p>
          <a:p>
            <a:pPr lvl="1"/>
            <a:r>
              <a:rPr lang="en-US" dirty="0" smtClean="0"/>
              <a:t>Type MX record for </a:t>
            </a:r>
            <a:r>
              <a:rPr lang="en-US" dirty="0" err="1" smtClean="0"/>
              <a:t>foobar.com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Record in DNS, 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51084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 to provide reverse PTR bindings</a:t>
            </a:r>
          </a:p>
          <a:p>
            <a:pPr lvl="1"/>
            <a:r>
              <a:rPr lang="en-US" dirty="0" smtClean="0"/>
              <a:t>E.g., 212.44.9.129 -&gt; dns1.helpme.com</a:t>
            </a:r>
          </a:p>
          <a:p>
            <a:r>
              <a:rPr lang="en-US" dirty="0" smtClean="0"/>
              <a:t>Normally, these would go into the 9.44.212.in-addr.arpa zone</a:t>
            </a:r>
          </a:p>
          <a:p>
            <a:r>
              <a:rPr lang="en-US" dirty="0" smtClean="0"/>
              <a:t>Problem: you can’t run the name server for that domain. Why not?</a:t>
            </a:r>
          </a:p>
          <a:p>
            <a:pPr lvl="1"/>
            <a:r>
              <a:rPr lang="en-US" dirty="0" smtClean="0"/>
              <a:t>Your block is 212.44.9.128/25, not 212.44.9.0/24</a:t>
            </a:r>
          </a:p>
          <a:p>
            <a:pPr lvl="1"/>
            <a:r>
              <a:rPr lang="en-US" dirty="0" smtClean="0"/>
              <a:t>Whoever has 212.44.9.0/25 wouldn’t be happy with you setting their PTR records</a:t>
            </a:r>
          </a:p>
          <a:p>
            <a:r>
              <a:rPr lang="en-US" dirty="0" smtClean="0"/>
              <a:t>Solution: [RFC2317, Classless Delegation]</a:t>
            </a:r>
          </a:p>
          <a:p>
            <a:pPr lvl="1"/>
            <a:r>
              <a:rPr lang="en-US" dirty="0" smtClean="0"/>
              <a:t>Install CNAME records in parent zone, </a:t>
            </a:r>
            <a:r>
              <a:rPr lang="en-US" dirty="0" err="1" smtClean="0"/>
              <a:t>e.g</a:t>
            </a:r>
            <a:r>
              <a:rPr lang="en-US" dirty="0" smtClean="0"/>
              <a:t>: 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129.9.44.212.in-addr.arpa CNAME 129.ptr.helpme.com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DNS Measurements </a:t>
            </a:r>
            <a:r>
              <a:rPr lang="en-US" sz="2400" dirty="0" smtClean="0"/>
              <a:t>(Data from MIT, 2000)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/>
          </a:bodyPr>
          <a:lstStyle/>
          <a:p>
            <a:r>
              <a:rPr lang="en-US" dirty="0" smtClean="0"/>
              <a:t>What is being looked up?</a:t>
            </a:r>
          </a:p>
          <a:p>
            <a:pPr lvl="1"/>
            <a:r>
              <a:rPr lang="en-US" dirty="0" smtClean="0"/>
              <a:t>60% A, 25% PTR, 5% MX, 6% ANY</a:t>
            </a:r>
          </a:p>
          <a:p>
            <a:r>
              <a:rPr lang="en-US" dirty="0" smtClean="0"/>
              <a:t>Latency</a:t>
            </a:r>
          </a:p>
          <a:p>
            <a:pPr lvl="1"/>
            <a:r>
              <a:rPr lang="en-US" dirty="0" smtClean="0"/>
              <a:t>Median ~100ms (90</a:t>
            </a:r>
            <a:r>
              <a:rPr lang="en-US" baseline="30000" dirty="0" smtClean="0"/>
              <a:t>th</a:t>
            </a:r>
            <a:r>
              <a:rPr lang="en-US" dirty="0" smtClean="0"/>
              <a:t> percentile ~500ms)</a:t>
            </a:r>
          </a:p>
          <a:p>
            <a:r>
              <a:rPr lang="en-US" dirty="0" smtClean="0"/>
              <a:t>Query packets per lookup: ~2.4</a:t>
            </a:r>
          </a:p>
          <a:p>
            <a:r>
              <a:rPr lang="en-US" dirty="0" smtClean="0"/>
              <a:t>Top 10% of domains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~70% of lookups</a:t>
            </a:r>
          </a:p>
          <a:p>
            <a:pPr lvl="1"/>
            <a:r>
              <a:rPr lang="en-US" dirty="0" smtClean="0">
                <a:sym typeface="Wingdings"/>
              </a:rPr>
              <a:t>Great for caching!</a:t>
            </a:r>
          </a:p>
          <a:p>
            <a:r>
              <a:rPr lang="en-US" dirty="0" smtClean="0">
                <a:sym typeface="Wingdings"/>
              </a:rPr>
              <a:t>9% of lookups are unique</a:t>
            </a:r>
          </a:p>
          <a:p>
            <a:pPr lvl="1"/>
            <a:r>
              <a:rPr lang="en-US" dirty="0" smtClean="0">
                <a:sym typeface="Wingdings"/>
              </a:rPr>
              <a:t>Caching can’t hit more than 91%</a:t>
            </a:r>
          </a:p>
          <a:p>
            <a:r>
              <a:rPr lang="en-US" dirty="0" smtClean="0">
                <a:sym typeface="Wingdings"/>
              </a:rPr>
              <a:t>Cache hit rates actually ~75%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DNS Measurements </a:t>
            </a:r>
            <a:r>
              <a:rPr lang="en-US" sz="2400" dirty="0" smtClean="0">
                <a:solidFill>
                  <a:prstClr val="black"/>
                </a:solidFill>
              </a:rPr>
              <a:t>(Data from MIT, 2000)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DNS give back answers?</a:t>
            </a:r>
          </a:p>
          <a:p>
            <a:pPr lvl="1"/>
            <a:r>
              <a:rPr lang="en-US" dirty="0" smtClean="0"/>
              <a:t>~23% of queries do not elicit an answer</a:t>
            </a:r>
          </a:p>
          <a:p>
            <a:pPr lvl="1"/>
            <a:r>
              <a:rPr lang="en-US" dirty="0" smtClean="0"/>
              <a:t>~13% return NXDOMAIN (or similar)</a:t>
            </a:r>
          </a:p>
          <a:p>
            <a:pPr lvl="2"/>
            <a:r>
              <a:rPr lang="en-US" dirty="0" smtClean="0"/>
              <a:t>Mostly reverse lookups</a:t>
            </a:r>
          </a:p>
          <a:p>
            <a:pPr lvl="1"/>
            <a:r>
              <a:rPr lang="en-US" dirty="0" smtClean="0"/>
              <a:t>Only ~64% of queries are successful</a:t>
            </a:r>
          </a:p>
          <a:p>
            <a:r>
              <a:rPr lang="en-US" dirty="0" smtClean="0"/>
              <a:t>~63% of DNS packets in unanswered queries</a:t>
            </a:r>
          </a:p>
          <a:p>
            <a:pPr lvl="1"/>
            <a:r>
              <a:rPr lang="en-US" dirty="0" smtClean="0"/>
              <a:t>Failing queries are frequently retransmitted</a:t>
            </a:r>
          </a:p>
          <a:p>
            <a:pPr lvl="1"/>
            <a:r>
              <a:rPr lang="en-US" dirty="0" smtClean="0"/>
              <a:t>99.9% successful queries  have &lt;= 2 retransmissions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You go to </a:t>
            </a:r>
            <a:r>
              <a:rPr lang="en-US" dirty="0" err="1" smtClean="0"/>
              <a:t>starbucks</a:t>
            </a:r>
            <a:r>
              <a:rPr lang="en-US" dirty="0" smtClean="0"/>
              <a:t>, how does your browser find </a:t>
            </a:r>
            <a:r>
              <a:rPr lang="en-US" dirty="0" err="1" smtClean="0"/>
              <a:t>www.google.com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Ask local name server, obtained from DHCP</a:t>
            </a:r>
          </a:p>
          <a:p>
            <a:pPr lvl="1"/>
            <a:r>
              <a:rPr lang="en-US" dirty="0" smtClean="0"/>
              <a:t>You implicitly trust this server</a:t>
            </a:r>
          </a:p>
          <a:p>
            <a:pPr lvl="1"/>
            <a:r>
              <a:rPr lang="en-US" dirty="0" smtClean="0"/>
              <a:t>Can return any answer for </a:t>
            </a:r>
            <a:r>
              <a:rPr lang="en-US" dirty="0" err="1" smtClean="0"/>
              <a:t>google.com</a:t>
            </a:r>
            <a:r>
              <a:rPr lang="en-US" dirty="0" smtClean="0"/>
              <a:t>, including a malicious IP that poses as a man in the middle</a:t>
            </a:r>
          </a:p>
          <a:p>
            <a:r>
              <a:rPr lang="en-US" dirty="0" smtClean="0"/>
              <a:t>How can you know you are getting correct data?</a:t>
            </a:r>
          </a:p>
          <a:p>
            <a:pPr lvl="1"/>
            <a:r>
              <a:rPr lang="en-US" dirty="0" smtClean="0"/>
              <a:t>Today, you can’t</a:t>
            </a:r>
          </a:p>
          <a:p>
            <a:pPr lvl="1"/>
            <a:r>
              <a:rPr lang="en-US" dirty="0" smtClean="0"/>
              <a:t>HTTPS can help</a:t>
            </a:r>
          </a:p>
          <a:p>
            <a:pPr lvl="1"/>
            <a:r>
              <a:rPr lang="en-US" dirty="0" smtClean="0"/>
              <a:t>DNSSEC extension will allow you to verify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Security 2 – Cache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143204"/>
          </a:xfrm>
        </p:spPr>
        <p:txBody>
          <a:bodyPr/>
          <a:lstStyle/>
          <a:p>
            <a:r>
              <a:rPr lang="en-US" dirty="0" smtClean="0"/>
              <a:t>Suppose you control </a:t>
            </a:r>
            <a:r>
              <a:rPr lang="en-US" dirty="0" err="1" smtClean="0"/>
              <a:t>evil.com</a:t>
            </a:r>
            <a:r>
              <a:rPr lang="en-US" dirty="0" smtClean="0"/>
              <a:t>. You receive a query for </a:t>
            </a:r>
            <a:r>
              <a:rPr lang="en-US" dirty="0" err="1" smtClean="0"/>
              <a:t>www.evil.com</a:t>
            </a:r>
            <a:r>
              <a:rPr lang="en-US" dirty="0" smtClean="0"/>
              <a:t> and reply: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8066" y="2652890"/>
            <a:ext cx="794737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Andale Mono"/>
                <a:cs typeface="Andale Mono"/>
              </a:rPr>
              <a:t>;; QUESTION SECTION:</a:t>
            </a:r>
          </a:p>
          <a:p>
            <a:r>
              <a:rPr lang="en-US" sz="1500" b="1" dirty="0" smtClean="0">
                <a:latin typeface="Andale Mono"/>
                <a:cs typeface="Andale Mono"/>
              </a:rPr>
              <a:t>;</a:t>
            </a:r>
            <a:r>
              <a:rPr lang="en-US" sz="1500" b="1" dirty="0" err="1" smtClean="0">
                <a:latin typeface="Andale Mono"/>
                <a:cs typeface="Andale Mono"/>
              </a:rPr>
              <a:t>www.evil.com</a:t>
            </a:r>
            <a:r>
              <a:rPr lang="en-US" sz="1500" b="1" dirty="0" smtClean="0">
                <a:latin typeface="Andale Mono"/>
                <a:cs typeface="Andale Mono"/>
              </a:rPr>
              <a:t>.                IN      A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ANSWER SECTION: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www.evil.com</a:t>
            </a:r>
            <a:r>
              <a:rPr lang="en-US" sz="1500" b="1" dirty="0" smtClean="0">
                <a:latin typeface="Andale Mono"/>
                <a:cs typeface="Andale Mono"/>
              </a:rPr>
              <a:t>.         300     IN      A       212.44.9.144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AUTHORITY SECTION: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evil.com</a:t>
            </a:r>
            <a:r>
              <a:rPr lang="en-US" sz="1500" b="1" dirty="0" smtClean="0">
                <a:latin typeface="Andale Mono"/>
                <a:cs typeface="Andale Mono"/>
              </a:rPr>
              <a:t>.             600     IN      NS      dns1.evil.com.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evil.com</a:t>
            </a:r>
            <a:r>
              <a:rPr lang="en-US" sz="1500" b="1" dirty="0" smtClean="0">
                <a:latin typeface="Andale Mono"/>
                <a:cs typeface="Andale Mono"/>
              </a:rPr>
              <a:t>.             600     IN      NS      </a:t>
            </a:r>
            <a:r>
              <a:rPr lang="en-US" sz="1500" b="1" dirty="0" err="1" smtClean="0">
                <a:solidFill>
                  <a:srgbClr val="FF0000"/>
                </a:solidFill>
                <a:latin typeface="Andale Mono"/>
                <a:cs typeface="Andale Mono"/>
              </a:rPr>
              <a:t>google.com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.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ADDITIONAL SECTION:</a:t>
            </a:r>
          </a:p>
          <a:p>
            <a:r>
              <a:rPr lang="en-US" sz="1500" b="1" dirty="0" err="1" smtClean="0">
                <a:solidFill>
                  <a:srgbClr val="FF0000"/>
                </a:solidFill>
                <a:latin typeface="Andale Mono"/>
                <a:cs typeface="Andale Mono"/>
              </a:rPr>
              <a:t>google.com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.             5     IN      A       212.44.9.155</a:t>
            </a:r>
          </a:p>
          <a:p>
            <a:endParaRPr lang="en-US" sz="1500" b="1" dirty="0">
              <a:latin typeface="Andale Mono"/>
              <a:cs typeface="Andale Mono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8066" y="5714796"/>
            <a:ext cx="7569200" cy="1143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Glue record pointing to your </a:t>
            </a:r>
            <a:r>
              <a:rPr lang="en-US" sz="2800" b="1" dirty="0" smtClean="0">
                <a:latin typeface="Minion Pro"/>
                <a:cs typeface="Minion Pro"/>
              </a:rPr>
              <a:t>IP, not Google’s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Gets cached!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Poisoning #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3994495"/>
          </a:xfrm>
        </p:spPr>
        <p:txBody>
          <a:bodyPr/>
          <a:lstStyle/>
          <a:p>
            <a:r>
              <a:rPr lang="en-US" dirty="0" smtClean="0"/>
              <a:t>But how do you get a victim to look up </a:t>
            </a:r>
            <a:r>
              <a:rPr lang="en-US" dirty="0" err="1" smtClean="0"/>
              <a:t>evil.com</a:t>
            </a:r>
            <a:r>
              <a:rPr lang="en-US" dirty="0" smtClean="0"/>
              <a:t>?</a:t>
            </a:r>
          </a:p>
          <a:p>
            <a:r>
              <a:rPr lang="en-US" dirty="0" smtClean="0"/>
              <a:t>You might connect to their mail server and send</a:t>
            </a:r>
          </a:p>
          <a:p>
            <a:pPr lvl="1"/>
            <a:r>
              <a:rPr lang="en-US" dirty="0" smtClean="0"/>
              <a:t>HELO </a:t>
            </a:r>
            <a:r>
              <a:rPr lang="en-US" dirty="0" err="1" smtClean="0"/>
              <a:t>www.evil.com</a:t>
            </a:r>
            <a:endParaRPr lang="en-US" dirty="0" smtClean="0"/>
          </a:p>
          <a:p>
            <a:pPr lvl="1"/>
            <a:r>
              <a:rPr lang="en-US" dirty="0" smtClean="0"/>
              <a:t>Which their mail server then looks up to see if it corresponds to your IP address (SPAM filtering)</a:t>
            </a:r>
          </a:p>
          <a:p>
            <a:r>
              <a:rPr lang="en-US" dirty="0" smtClean="0"/>
              <a:t>Mitigation (bailiwick checking)</a:t>
            </a:r>
          </a:p>
          <a:p>
            <a:pPr lvl="1"/>
            <a:r>
              <a:rPr lang="en-US" dirty="0" smtClean="0"/>
              <a:t>Only accept glue records from the domain you asked for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24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Another possibility: bad guy at Starbucks, can sniff or </a:t>
            </a:r>
            <a:r>
              <a:rPr lang="en-US" dirty="0" smtClean="0">
                <a:solidFill>
                  <a:srgbClr val="FF0000"/>
                </a:solidFill>
              </a:rPr>
              <a:t>guess</a:t>
            </a:r>
            <a:r>
              <a:rPr lang="en-US" dirty="0" smtClean="0"/>
              <a:t> the ID field the local server will use</a:t>
            </a:r>
          </a:p>
          <a:p>
            <a:pPr lvl="1"/>
            <a:r>
              <a:rPr lang="en-US" dirty="0" smtClean="0"/>
              <a:t>Not hard if DNS server generates ID numbers sequentially</a:t>
            </a:r>
          </a:p>
          <a:p>
            <a:pPr lvl="1"/>
            <a:r>
              <a:rPr lang="en-US" dirty="0" smtClean="0"/>
              <a:t>Can be done if you force the DNS server to look up something in </a:t>
            </a:r>
            <a:r>
              <a:rPr lang="en-US" i="1" dirty="0" smtClean="0"/>
              <a:t>your</a:t>
            </a:r>
            <a:r>
              <a:rPr lang="en-US" dirty="0" smtClean="0"/>
              <a:t> name server</a:t>
            </a:r>
          </a:p>
          <a:p>
            <a:pPr lvl="1"/>
            <a:r>
              <a:rPr lang="en-US" dirty="0" smtClean="0"/>
              <a:t>Guessing has 1 in 65535 chance (Or does it?)</a:t>
            </a:r>
          </a:p>
          <a:p>
            <a:r>
              <a:rPr lang="en-US" dirty="0" smtClean="0"/>
              <a:t>Now:</a:t>
            </a:r>
          </a:p>
          <a:p>
            <a:pPr lvl="1"/>
            <a:r>
              <a:rPr lang="en-US" dirty="0" smtClean="0"/>
              <a:t>Ask the local server to lookup </a:t>
            </a:r>
            <a:r>
              <a:rPr lang="en-US" dirty="0" err="1" smtClean="0"/>
              <a:t>google.com</a:t>
            </a:r>
            <a:endParaRPr lang="en-US" dirty="0" smtClean="0"/>
          </a:p>
          <a:p>
            <a:pPr lvl="1"/>
            <a:r>
              <a:rPr lang="en-US" dirty="0" smtClean="0"/>
              <a:t>Spoof the response from </a:t>
            </a:r>
            <a:r>
              <a:rPr lang="en-US" dirty="0" err="1" smtClean="0"/>
              <a:t>google.com</a:t>
            </a:r>
            <a:r>
              <a:rPr lang="en-US" dirty="0" smtClean="0"/>
              <a:t> using the correct ID</a:t>
            </a:r>
          </a:p>
          <a:p>
            <a:pPr lvl="1"/>
            <a:r>
              <a:rPr lang="en-US" dirty="0" smtClean="0"/>
              <a:t>Bogus response arrives before legit one (maybe)</a:t>
            </a:r>
          </a:p>
          <a:p>
            <a:r>
              <a:rPr lang="en-US" dirty="0" smtClean="0"/>
              <a:t>Local server caches first response it receives</a:t>
            </a:r>
          </a:p>
          <a:p>
            <a:pPr lvl="1"/>
            <a:r>
              <a:rPr lang="en-US" dirty="0" smtClean="0"/>
              <a:t>Attacker can set a long TTL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Kaminsky</a:t>
            </a:r>
            <a:r>
              <a:rPr lang="en-US" dirty="0" smtClean="0"/>
              <a:t> Exploit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017933" cy="3994495"/>
          </a:xfrm>
        </p:spPr>
        <p:txBody>
          <a:bodyPr/>
          <a:lstStyle/>
          <a:p>
            <a:r>
              <a:rPr lang="en-US" dirty="0" smtClean="0"/>
              <a:t>If good guy wins the race, you have to wait until the TTL to race again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What if you start a new race, for </a:t>
            </a:r>
            <a:r>
              <a:rPr lang="en-US" dirty="0" err="1" smtClean="0"/>
              <a:t>AAAA.google.com</a:t>
            </a:r>
            <a:r>
              <a:rPr lang="en-US" dirty="0" smtClean="0"/>
              <a:t>, </a:t>
            </a:r>
            <a:r>
              <a:rPr lang="en-US" dirty="0" err="1" smtClean="0"/>
              <a:t>AAAB.google.com</a:t>
            </a:r>
            <a:r>
              <a:rPr lang="en-US" dirty="0" smtClean="0"/>
              <a:t>, …?</a:t>
            </a:r>
          </a:p>
          <a:p>
            <a:pPr lvl="1"/>
            <a:r>
              <a:rPr lang="en-US" dirty="0" smtClean="0"/>
              <a:t>Forge CNAME responses for each</a:t>
            </a:r>
          </a:p>
          <a:p>
            <a:pPr lvl="1"/>
            <a:r>
              <a:rPr lang="en-US" dirty="0" smtClean="0"/>
              <a:t>Circumvents bailiwick checking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Randomize id</a:t>
            </a:r>
          </a:p>
          <a:p>
            <a:pPr lvl="1"/>
            <a:r>
              <a:rPr lang="en-US" dirty="0" smtClean="0"/>
              <a:t>Used to be sequential</a:t>
            </a:r>
          </a:p>
          <a:p>
            <a:r>
              <a:rPr lang="en-US" dirty="0" smtClean="0"/>
              <a:t>Randomize source port number</a:t>
            </a:r>
          </a:p>
          <a:p>
            <a:pPr lvl="1"/>
            <a:r>
              <a:rPr lang="en-US" dirty="0" smtClean="0"/>
              <a:t>Used to be the same for all requests from the server</a:t>
            </a:r>
          </a:p>
          <a:p>
            <a:r>
              <a:rPr lang="en-US" dirty="0" smtClean="0"/>
              <a:t>Offers some protection, but attack still possible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signatures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Signature: cryptographic way to prove a party is who they say they are</a:t>
            </a:r>
          </a:p>
          <a:p>
            <a:r>
              <a:rPr lang="en-US" dirty="0" smtClean="0"/>
              <a:t>Requires a chain of trust</a:t>
            </a:r>
          </a:p>
          <a:p>
            <a:r>
              <a:rPr lang="en-US" dirty="0" smtClean="0"/>
              <a:t>DNSSEC deployment is underway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DNS fun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4982"/>
          </a:xfrm>
        </p:spPr>
        <p:txBody>
          <a:bodyPr/>
          <a:lstStyle/>
          <a:p>
            <a:r>
              <a:rPr lang="en-US" dirty="0" smtClean="0"/>
              <a:t>You can use DNS to tunnel data!</a:t>
            </a:r>
          </a:p>
          <a:p>
            <a:r>
              <a:rPr lang="en-US" dirty="0" smtClean="0"/>
              <a:t>Steps:</a:t>
            </a:r>
          </a:p>
          <a:p>
            <a:pPr lvl="1"/>
            <a:r>
              <a:rPr lang="en-US" dirty="0" smtClean="0"/>
              <a:t>Start up a Name Server for a domain you control</a:t>
            </a:r>
          </a:p>
          <a:p>
            <a:pPr lvl="1"/>
            <a:r>
              <a:rPr lang="en-US" dirty="0" smtClean="0"/>
              <a:t>Send info encoding data in the domain name part of a query</a:t>
            </a:r>
          </a:p>
          <a:p>
            <a:pPr lvl="1"/>
            <a:r>
              <a:rPr lang="en-US" dirty="0" smtClean="0"/>
              <a:t>Server encodes response in a TXT record</a:t>
            </a:r>
          </a:p>
          <a:p>
            <a:r>
              <a:rPr lang="en-US" dirty="0" smtClean="0"/>
              <a:t>Why? DNS is often </a:t>
            </a:r>
            <a:r>
              <a:rPr lang="en-US" i="1" dirty="0" smtClean="0"/>
              <a:t>not</a:t>
            </a:r>
            <a:r>
              <a:rPr lang="en-US" dirty="0" smtClean="0"/>
              <a:t> blocked in airports, etc</a:t>
            </a:r>
          </a:p>
          <a:p>
            <a:r>
              <a:rPr lang="en-US" dirty="0" smtClean="0"/>
              <a:t>This has been a final project in this class!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23569</TotalTime>
  <Words>2299</Words>
  <Application>Microsoft Macintosh PowerPoint</Application>
  <PresentationFormat>On-screen Show (4:3)</PresentationFormat>
  <Paragraphs>341</Paragraphs>
  <Slides>36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cs168</vt:lpstr>
      <vt:lpstr>CSCI-1680 DNS </vt:lpstr>
      <vt:lpstr>Host names and IP Addresses</vt:lpstr>
      <vt:lpstr>Separating Naming and Addressing</vt:lpstr>
      <vt:lpstr>Scalable Address &lt;-&gt; Name Mappings</vt:lpstr>
      <vt:lpstr>Goals for an Internet-scale name system</vt:lpstr>
      <vt:lpstr>The good news</vt:lpstr>
      <vt:lpstr>Domain Name System (DNS)</vt:lpstr>
      <vt:lpstr>DNS Architecture</vt:lpstr>
      <vt:lpstr>Resolver operation</vt:lpstr>
      <vt:lpstr>DNS Root Server</vt:lpstr>
      <vt:lpstr>DNS Root Servers</vt:lpstr>
      <vt:lpstr>DNS Root Servers</vt:lpstr>
      <vt:lpstr>TLD and Authoritative DNS Servers</vt:lpstr>
      <vt:lpstr>Reverse Mapping</vt:lpstr>
      <vt:lpstr>DNS Caching</vt:lpstr>
      <vt:lpstr>Negative Caching</vt:lpstr>
      <vt:lpstr>DNS Protocol</vt:lpstr>
      <vt:lpstr>Resource Records</vt:lpstr>
      <vt:lpstr>Some important details</vt:lpstr>
      <vt:lpstr>Example</vt:lpstr>
      <vt:lpstr>Structure of a DNS Message</vt:lpstr>
      <vt:lpstr>Header format</vt:lpstr>
      <vt:lpstr>Other RR Types</vt:lpstr>
      <vt:lpstr>Reliability</vt:lpstr>
      <vt:lpstr>Inserting a Record in DNS</vt:lpstr>
      <vt:lpstr>Inserting a Record in DNS, cont</vt:lpstr>
      <vt:lpstr>DNS Measurements (Data from MIT, 2000)</vt:lpstr>
      <vt:lpstr>DNS Measurements (Data from MIT, 2000)</vt:lpstr>
      <vt:lpstr>DNS Security</vt:lpstr>
      <vt:lpstr>DNS Security 2 – Cache Poisoning</vt:lpstr>
      <vt:lpstr>Cache Poisoning # 2</vt:lpstr>
      <vt:lpstr>Cache Poisoning</vt:lpstr>
      <vt:lpstr>Kaminsky Exploit</vt:lpstr>
      <vt:lpstr>Countermeasures</vt:lpstr>
      <vt:lpstr>Solution: signatures</vt:lpstr>
      <vt:lpstr>Some more DNS fun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75</cp:revision>
  <dcterms:created xsi:type="dcterms:W3CDTF">2011-03-24T13:23:12Z</dcterms:created>
  <dcterms:modified xsi:type="dcterms:W3CDTF">2011-03-24T13:29:33Z</dcterms:modified>
</cp:coreProperties>
</file>