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41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embeddings/Microsoft_Equation3.bin" ContentType="application/vnd.openxmlformats-officedocument.oleObject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embeddings/Microsoft_Equation4.bin" ContentType="application/vnd.openxmlformats-officedocument.oleObject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Default Extension="xls" ContentType="application/vnd.ms-exce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embeddings/Microsoft_Equation2.bin" ContentType="application/vnd.openxmlformats-officedocument.oleObject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315" r:id="rId3"/>
    <p:sldId id="316" r:id="rId4"/>
    <p:sldId id="367" r:id="rId5"/>
    <p:sldId id="368" r:id="rId6"/>
    <p:sldId id="341" r:id="rId7"/>
    <p:sldId id="350" r:id="rId8"/>
    <p:sldId id="369" r:id="rId9"/>
    <p:sldId id="328" r:id="rId10"/>
    <p:sldId id="329" r:id="rId11"/>
    <p:sldId id="330" r:id="rId12"/>
    <p:sldId id="331" r:id="rId13"/>
    <p:sldId id="332" r:id="rId14"/>
    <p:sldId id="380" r:id="rId15"/>
    <p:sldId id="396" r:id="rId16"/>
    <p:sldId id="399" r:id="rId17"/>
    <p:sldId id="397" r:id="rId18"/>
    <p:sldId id="398" r:id="rId19"/>
    <p:sldId id="401" r:id="rId20"/>
    <p:sldId id="402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74" r:id="rId30"/>
    <p:sldId id="376" r:id="rId31"/>
    <p:sldId id="377" r:id="rId32"/>
    <p:sldId id="378" r:id="rId33"/>
    <p:sldId id="379" r:id="rId34"/>
    <p:sldId id="370" r:id="rId35"/>
    <p:sldId id="371" r:id="rId36"/>
    <p:sldId id="372" r:id="rId37"/>
    <p:sldId id="373" r:id="rId38"/>
    <p:sldId id="381" r:id="rId39"/>
    <p:sldId id="403" r:id="rId40"/>
    <p:sldId id="404" r:id="rId41"/>
    <p:sldId id="405" r:id="rId42"/>
    <p:sldId id="406" r:id="rId43"/>
    <p:sldId id="407" r:id="rId44"/>
    <p:sldId id="408" r:id="rId45"/>
    <p:sldId id="410" r:id="rId46"/>
    <p:sldId id="409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87" d="100"/>
          <a:sy n="87" d="100"/>
        </p:scale>
        <p:origin x="-11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ict"/><Relationship Id="rId2" Type="http://schemas.openxmlformats.org/officeDocument/2006/relationships/image" Target="../media/image8.pict"/><Relationship Id="rId3" Type="http://schemas.openxmlformats.org/officeDocument/2006/relationships/image" Target="../media/image9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max-min fairness:</a:t>
            </a:r>
            <a:r>
              <a:rPr lang="en-US" baseline="0" dirty="0" smtClean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1.xls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oleObject" Target="../embeddings/Microsoft_Equation3.bin"/><Relationship Id="rId5" Type="http://schemas.openxmlformats.org/officeDocument/2006/relationships/oleObject" Target="../embeddings/Microsoft_Equation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5.xls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df"/><Relationship Id="rId3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df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df"/><Relationship Id="rId3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df"/><Relationship Id="rId3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washington.edu/homes/tom/pubs/CCR99.pdf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6.xls"/><Relationship Id="rId4" Type="http://schemas.openxmlformats.org/officeDocument/2006/relationships/oleObject" Target="../embeddings/Microsoft_Excel_97_-_2004_Worksheet7.xls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III</a:t>
            </a:r>
            <a:br>
              <a:rPr lang="en-US" dirty="0" smtClean="0"/>
            </a:br>
            <a:r>
              <a:rPr lang="en-US" dirty="0" smtClean="0"/>
              <a:t>Congestion Control Strikes Back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64303" y="6550223"/>
            <a:ext cx="6279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Ion </a:t>
            </a:r>
            <a:r>
              <a:rPr lang="en-US" sz="1400" dirty="0" err="1" smtClean="0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is out, milestone approaching!</a:t>
            </a:r>
          </a:p>
          <a:p>
            <a:pPr lvl="1"/>
            <a:r>
              <a:rPr lang="en-US" dirty="0" smtClean="0"/>
              <a:t>Works on top of your IP (or the TAs’ I)</a:t>
            </a:r>
          </a:p>
          <a:p>
            <a:pPr lvl="1"/>
            <a:r>
              <a:rPr lang="en-US" dirty="0" smtClean="0"/>
              <a:t>Milestone: establish and close a connection</a:t>
            </a:r>
          </a:p>
          <a:p>
            <a:pPr lvl="1"/>
            <a:r>
              <a:rPr lang="en-US" i="1" dirty="0" smtClean="0"/>
              <a:t>By</a:t>
            </a:r>
            <a:r>
              <a:rPr lang="en-US" dirty="0" smtClean="0"/>
              <a:t> next Thursday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Congestion Control Continued</a:t>
            </a:r>
          </a:p>
          <a:p>
            <a:pPr lvl="1"/>
            <a:r>
              <a:rPr lang="en-US" dirty="0" smtClean="0"/>
              <a:t>Quick Review</a:t>
            </a:r>
          </a:p>
          <a:p>
            <a:pPr lvl="1"/>
            <a:r>
              <a:rPr lang="en-US" dirty="0" smtClean="0"/>
              <a:t>RTT Estimation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Flow Control:</a:t>
            </a:r>
          </a:p>
          <a:p>
            <a:pPr lvl="1"/>
            <a:r>
              <a:rPr lang="en-US" dirty="0" smtClean="0"/>
              <a:t>Receiver sets Advertised Window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Two states: Slow Start (SS) and Congestion Avoidance (CA)</a:t>
            </a:r>
          </a:p>
          <a:p>
            <a:pPr lvl="1"/>
            <a:r>
              <a:rPr lang="en-US" dirty="0" smtClean="0"/>
              <a:t>A window size threshold governs the state transition</a:t>
            </a:r>
          </a:p>
          <a:p>
            <a:pPr lvl="2"/>
            <a:r>
              <a:rPr lang="en-US" dirty="0" smtClean="0"/>
              <a:t>Window &lt;= </a:t>
            </a:r>
            <a:r>
              <a:rPr lang="en-US" dirty="0" err="1" smtClean="0"/>
              <a:t>ssthresh</a:t>
            </a:r>
            <a:r>
              <a:rPr lang="en-US" dirty="0" smtClean="0"/>
              <a:t>: SS</a:t>
            </a:r>
          </a:p>
          <a:p>
            <a:pPr lvl="2"/>
            <a:r>
              <a:rPr lang="en-US" dirty="0" smtClean="0"/>
              <a:t>Window &gt; </a:t>
            </a:r>
            <a:r>
              <a:rPr lang="en-US" dirty="0" err="1" smtClean="0"/>
              <a:t>ssthresh</a:t>
            </a:r>
            <a:r>
              <a:rPr lang="en-US" dirty="0" smtClean="0"/>
              <a:t>: Congestion Avoidance</a:t>
            </a:r>
          </a:p>
          <a:p>
            <a:pPr lvl="1"/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2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(1 MSS per ACK)</a:t>
            </a:r>
          </a:p>
          <a:p>
            <a:pPr lvl="2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pPr lvl="1"/>
            <a:r>
              <a:rPr lang="en-US" dirty="0" smtClean="0"/>
              <a:t>On loss event: set </a:t>
            </a:r>
            <a:r>
              <a:rPr lang="en-US" dirty="0" err="1" smtClean="0"/>
              <a:t>ssthresh</a:t>
            </a:r>
            <a:r>
              <a:rPr lang="en-US" dirty="0" smtClean="0"/>
              <a:t> = w/2,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 Estimation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</a:t>
            </a:r>
            <a:r>
              <a:rPr lang="en-US" smtClean="0"/>
              <a:t>, ACK </a:t>
            </a:r>
            <a:r>
              <a:rPr lang="en-US" dirty="0" smtClean="0"/>
              <a:t>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13177" y="1509684"/>
            <a:ext cx="7058378" cy="51589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</a:t>
            </a:r>
            <a:r>
              <a:rPr lang="en-US" smtClean="0"/>
              <a:t>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72994" y="1367156"/>
            <a:ext cx="6854169" cy="50943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Friendliness</a:t>
            </a:r>
          </a:p>
          <a:p>
            <a:pPr lvl="1"/>
            <a:r>
              <a:rPr lang="en-US" dirty="0" smtClean="0"/>
              <a:t>Equation Based Rate Control</a:t>
            </a:r>
          </a:p>
          <a:p>
            <a:r>
              <a:rPr lang="en-US" dirty="0" smtClean="0"/>
              <a:t>Congestion Control versus Avoidance</a:t>
            </a:r>
          </a:p>
          <a:p>
            <a:pPr lvl="1"/>
            <a:r>
              <a:rPr lang="en-US" dirty="0" smtClean="0"/>
              <a:t>Getting help from the network</a:t>
            </a:r>
          </a:p>
          <a:p>
            <a:r>
              <a:rPr lang="en-US" dirty="0" smtClean="0"/>
              <a:t>TCP on </a:t>
            </a:r>
            <a:r>
              <a:rPr lang="en-US" dirty="0" err="1" smtClean="0"/>
              <a:t>Lossy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Cheating TCP</a:t>
            </a:r>
          </a:p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p:oleObj spid="_x0000_s86018" name="Worksheet" r:id="rId3" imgW="11633200" imgH="8686800" progId="Excel.Shee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Sharing a 10MBps link</a:t>
            </a:r>
            <a:endParaRPr lang="en-US" sz="2400" dirty="0">
              <a:latin typeface="Minion Pro"/>
              <a:cs typeface="Mini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r>
              <a:rPr lang="en-US" dirty="0" smtClean="0"/>
              <a:t>Equation-based Congestion Control</a:t>
            </a:r>
          </a:p>
          <a:p>
            <a:pPr lvl="1"/>
            <a:r>
              <a:rPr lang="en-US" dirty="0" smtClean="0"/>
              <a:t>Instead of implementing TCP’s CC, estimate the rate at which TCP would send. Function of what?</a:t>
            </a:r>
          </a:p>
          <a:p>
            <a:pPr lvl="1"/>
            <a:r>
              <a:rPr lang="en-US" dirty="0" smtClean="0"/>
              <a:t>RTT, MSS, Loss</a:t>
            </a:r>
          </a:p>
          <a:p>
            <a:r>
              <a:rPr lang="en-US" dirty="0" smtClean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/>
          </a:bodyPr>
          <a:lstStyle/>
          <a:p>
            <a:r>
              <a:rPr lang="en-US" dirty="0" smtClean="0"/>
              <a:t>Assume a TCP connection of window W, round-trip time of RTT, segment size MSS</a:t>
            </a:r>
          </a:p>
          <a:p>
            <a:pPr lvl="1"/>
            <a:r>
              <a:rPr lang="en-US" dirty="0" smtClean="0"/>
              <a:t>Sending Rate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i="1" dirty="0" smtClean="0"/>
              <a:t>MSS</a:t>
            </a:r>
            <a:r>
              <a:rPr lang="en-US" dirty="0" smtClean="0"/>
              <a:t> 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Drop: W = W/2</a:t>
            </a:r>
          </a:p>
          <a:p>
            <a:pPr lvl="1"/>
            <a:r>
              <a:rPr lang="en-US" dirty="0" smtClean="0"/>
              <a:t>grows by </a:t>
            </a:r>
            <a:r>
              <a:rPr lang="en-US" i="1" dirty="0" smtClean="0"/>
              <a:t>MSS W/</a:t>
            </a:r>
            <a:r>
              <a:rPr lang="en-US" dirty="0" smtClean="0"/>
              <a:t>2</a:t>
            </a:r>
            <a:r>
              <a:rPr lang="en-US" i="1" dirty="0" smtClean="0"/>
              <a:t> </a:t>
            </a:r>
            <a:r>
              <a:rPr lang="en-US" i="1" dirty="0" err="1" smtClean="0"/>
              <a:t>RTTs</a:t>
            </a:r>
            <a:r>
              <a:rPr lang="en-US" dirty="0" smtClean="0"/>
              <a:t>, until another drop at </a:t>
            </a:r>
            <a:r>
              <a:rPr lang="en-US" i="1" dirty="0" smtClean="0"/>
              <a:t>W ≈ W</a:t>
            </a:r>
          </a:p>
          <a:p>
            <a:r>
              <a:rPr lang="en-US" dirty="0" smtClean="0"/>
              <a:t>Average window then 0.75x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 From (1),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r>
              <a:rPr lang="en-US" dirty="0" smtClean="0"/>
              <a:t>Loss rate is 1 in number of packets between losses:</a:t>
            </a:r>
          </a:p>
          <a:p>
            <a:pPr lvl="1"/>
            <a:r>
              <a:rPr lang="en-US" dirty="0" smtClean="0"/>
              <a:t>Loss = 1 / ( 1 + (</a:t>
            </a:r>
            <a:r>
              <a:rPr lang="en-US" i="1" dirty="0" smtClean="0"/>
              <a:t>W</a:t>
            </a:r>
            <a:r>
              <a:rPr lang="en-US" dirty="0" smtClean="0"/>
              <a:t>/2 + </a:t>
            </a:r>
            <a:r>
              <a:rPr lang="en-US" i="1" dirty="0" smtClean="0"/>
              <a:t>W</a:t>
            </a:r>
            <a:r>
              <a:rPr lang="en-US" dirty="0" smtClean="0"/>
              <a:t>/2+1 + </a:t>
            </a:r>
            <a:r>
              <a:rPr lang="en-US" i="1" dirty="0" smtClean="0"/>
              <a:t>W</a:t>
            </a:r>
            <a:r>
              <a:rPr lang="en-US" dirty="0" smtClean="0"/>
              <a:t>/2 + 2  + … + </a:t>
            </a:r>
            <a:r>
              <a:rPr lang="en-US" i="1" dirty="0" smtClean="0"/>
              <a:t>W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= 1 / (3/8 </a:t>
            </a:r>
            <a:r>
              <a:rPr lang="en-US" i="1" dirty="0" smtClean="0"/>
              <a:t>W</a:t>
            </a:r>
            <a:r>
              <a:rPr lang="en-US" baseline="30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Throughput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 smtClean="0"/>
              <a:t>Loss = 8/(3W</a:t>
            </a:r>
            <a:r>
              <a:rPr lang="en-US" baseline="30000" dirty="0" smtClean="0"/>
              <a:t>2</a:t>
            </a:r>
            <a:r>
              <a:rPr lang="en-US" dirty="0" smtClean="0"/>
              <a:t>)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 Substituting (4) in (2),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, 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Throughput ≈   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p:oleObj spid="_x0000_s88066" name="Equation" r:id="rId3" imgW="1092200" imgH="4064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p:oleObj spid="_x0000_s88067" name="Equation" r:id="rId4" imgW="101600" imgH="1778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p:oleObj spid="_x0000_s88068" name="Equation" r:id="rId5" imgW="1206500" imgH="381000" progId="Equation.3">
              <p:embed/>
            </p:oleObj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 smtClean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Link is </a:t>
            </a:r>
            <a:r>
              <a:rPr lang="en-US" dirty="0" err="1" smtClean="0"/>
              <a:t>Lossy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 smtClean="0"/>
              <a:t>Throughput ≈ 1 / </a:t>
            </a:r>
            <a:r>
              <a:rPr lang="en-US" dirty="0" err="1" smtClean="0"/>
              <a:t>sqrt(Loss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p:oleObj spid="_x0000_s92162" name="Chart" r:id="rId3" imgW="4788408" imgH="2462784" progId="Excel.Sheet.8">
              <p:embed/>
            </p:oleObj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/>
          </a:bodyPr>
          <a:lstStyle/>
          <a:p>
            <a:r>
              <a:rPr lang="en-US" dirty="0" smtClean="0"/>
              <a:t>Two types of losses: congestion and corruption</a:t>
            </a:r>
          </a:p>
          <a:p>
            <a:r>
              <a:rPr lang="en-US" dirty="0" smtClean="0"/>
              <a:t>One option: mask corruption losses from TCP</a:t>
            </a:r>
          </a:p>
          <a:p>
            <a:pPr lvl="1"/>
            <a:r>
              <a:rPr lang="en-US" dirty="0" smtClean="0"/>
              <a:t>Retransmissions at the link layer</a:t>
            </a:r>
          </a:p>
          <a:p>
            <a:pPr lvl="1"/>
            <a:r>
              <a:rPr lang="en-US" dirty="0" smtClean="0"/>
              <a:t>E.g. Snoop TCP: intercept duplicate acknowledgments, retransmit locally, filter them from the sender</a:t>
            </a:r>
          </a:p>
          <a:p>
            <a:r>
              <a:rPr lang="en-US" dirty="0" smtClean="0"/>
              <a:t>Another option:</a:t>
            </a:r>
          </a:p>
          <a:p>
            <a:pPr lvl="1"/>
            <a:r>
              <a:rPr lang="en-US" dirty="0" smtClean="0"/>
              <a:t>Tell the sender about the cause for the drop</a:t>
            </a:r>
          </a:p>
          <a:p>
            <a:pPr lvl="1"/>
            <a:r>
              <a:rPr lang="en-US" dirty="0" smtClean="0"/>
              <a:t>Requires modification to the TCP endpoints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 smtClean="0"/>
              <a:t>TCP creates congestion to then back off</a:t>
            </a:r>
          </a:p>
          <a:p>
            <a:pPr lvl="1"/>
            <a:r>
              <a:rPr lang="en-US" dirty="0" smtClean="0"/>
              <a:t>Queues at bottleneck link are often full: increased delay</a:t>
            </a:r>
          </a:p>
          <a:p>
            <a:pPr lvl="1"/>
            <a:r>
              <a:rPr lang="en-US" dirty="0" err="1" smtClean="0"/>
              <a:t>Sawtooth</a:t>
            </a:r>
            <a:r>
              <a:rPr lang="en-US" dirty="0" smtClean="0"/>
              <a:t> pattern: jitter</a:t>
            </a:r>
          </a:p>
          <a:p>
            <a:r>
              <a:rPr lang="en-US" dirty="0" smtClean="0"/>
              <a:t>Alternative strategy</a:t>
            </a:r>
          </a:p>
          <a:p>
            <a:pPr lvl="1"/>
            <a:r>
              <a:rPr lang="en-US" dirty="0" smtClean="0"/>
              <a:t>Predict when congestion is about to happen</a:t>
            </a:r>
          </a:p>
          <a:p>
            <a:pPr lvl="1"/>
            <a:r>
              <a:rPr lang="en-US" dirty="0" smtClean="0"/>
              <a:t>Reduce rate early</a:t>
            </a:r>
          </a:p>
          <a:p>
            <a:r>
              <a:rPr lang="en-US" dirty="0" smtClean="0"/>
              <a:t>Two approaches</a:t>
            </a:r>
          </a:p>
          <a:p>
            <a:pPr lvl="1"/>
            <a:r>
              <a:rPr lang="en-US" dirty="0" smtClean="0"/>
              <a:t>Host centric: TCP Vegas</a:t>
            </a:r>
          </a:p>
          <a:p>
            <a:pPr lvl="1"/>
            <a:r>
              <a:rPr lang="en-US" dirty="0" smtClean="0"/>
              <a:t>Router-centric: RED, </a:t>
            </a:r>
            <a:r>
              <a:rPr lang="en-US" dirty="0" err="1" smtClean="0"/>
              <a:t>DECBit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Idea: source watches for sign that router’s queue is building up (e.g., sending rate flattens)</a:t>
            </a:r>
            <a:endParaRPr lang="en-US" sz="2400" dirty="0"/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Compare Actual Rate (A) with Expected Rate (E)</a:t>
            </a:r>
          </a:p>
          <a:p>
            <a:pPr lvl="1"/>
            <a:r>
              <a:rPr lang="en-US" dirty="0" smtClean="0"/>
              <a:t>If E-A &gt; </a:t>
            </a:r>
            <a:r>
              <a:rPr lang="en-US" dirty="0" err="1" smtClean="0"/>
              <a:t>β</a:t>
            </a:r>
            <a:r>
              <a:rPr lang="en-US" dirty="0" smtClean="0"/>
              <a:t>, decrease </a:t>
            </a:r>
            <a:r>
              <a:rPr lang="en-US" dirty="0" err="1" smtClean="0"/>
              <a:t>cwnd</a:t>
            </a:r>
            <a:r>
              <a:rPr lang="en-US" dirty="0" smtClean="0"/>
              <a:t> linearly : A isn’t responding</a:t>
            </a:r>
          </a:p>
          <a:p>
            <a:pPr lvl="1"/>
            <a:r>
              <a:rPr lang="en-US" dirty="0" smtClean="0"/>
              <a:t>If E-A &lt; </a:t>
            </a:r>
            <a:r>
              <a:rPr lang="en-US" dirty="0" err="1" smtClean="0"/>
              <a:t>α</a:t>
            </a:r>
            <a:r>
              <a:rPr lang="en-US" dirty="0" smtClean="0"/>
              <a:t>, increase </a:t>
            </a:r>
            <a:r>
              <a:rPr lang="en-US" dirty="0" err="1" smtClean="0"/>
              <a:t>cwnd</a:t>
            </a:r>
            <a:r>
              <a:rPr lang="en-US" dirty="0" smtClean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Shorter router queues</a:t>
            </a:r>
          </a:p>
          <a:p>
            <a:r>
              <a:rPr lang="en-US" dirty="0" smtClean="0"/>
              <a:t>Lower jitter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Doesn’t compete well with Reno. Why?</a:t>
            </a:r>
          </a:p>
          <a:p>
            <a:pPr lvl="1"/>
            <a:r>
              <a:rPr lang="en-US" dirty="0" smtClean="0"/>
              <a:t>Reacts earlier, Reno is more aggressive, ends up with higher bandwidth…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What if routers could </a:t>
            </a:r>
            <a:r>
              <a:rPr lang="en-US" i="1" dirty="0" smtClean="0"/>
              <a:t>tell</a:t>
            </a:r>
            <a:r>
              <a:rPr lang="en-US" dirty="0" smtClean="0"/>
              <a:t> TCP that congestion is happening?</a:t>
            </a:r>
          </a:p>
          <a:p>
            <a:pPr lvl="1"/>
            <a:r>
              <a:rPr lang="en-US" dirty="0" smtClean="0"/>
              <a:t>Congestion causes queues to grow: rate mismatch</a:t>
            </a:r>
          </a:p>
          <a:p>
            <a:r>
              <a:rPr lang="en-US" dirty="0" smtClean="0"/>
              <a:t>TCP responds to drops</a:t>
            </a:r>
          </a:p>
          <a:p>
            <a:r>
              <a:rPr lang="en-US" dirty="0" smtClean="0"/>
              <a:t>Idea: Random Early Drop (RED)</a:t>
            </a:r>
          </a:p>
          <a:p>
            <a:pPr lvl="1"/>
            <a:r>
              <a:rPr lang="en-US" dirty="0" smtClean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 smtClean="0"/>
              <a:t>TCP will react by reducing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Could also mark instead of dropping: ECN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 smtClean="0"/>
              <a:t>Compute average queue length (EWMA)</a:t>
            </a:r>
          </a:p>
          <a:p>
            <a:pPr lvl="1"/>
            <a:r>
              <a:rPr lang="en-US" dirty="0" smtClean="0"/>
              <a:t>Don’t want to react to very quick fluctuations</a:t>
            </a:r>
            <a:endParaRPr lang="en-US" dirty="0"/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Drop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Define two thresholds: </a:t>
            </a:r>
            <a:r>
              <a:rPr lang="en-US" dirty="0" err="1" smtClean="0"/>
              <a:t>MinThresh</a:t>
            </a:r>
            <a:r>
              <a:rPr lang="en-US" dirty="0" smtClean="0"/>
              <a:t>, </a:t>
            </a:r>
            <a:r>
              <a:rPr lang="en-US" dirty="0" err="1" smtClean="0"/>
              <a:t>MaxThresh</a:t>
            </a:r>
            <a:endParaRPr lang="en-US" dirty="0" smtClean="0"/>
          </a:p>
          <a:p>
            <a:r>
              <a:rPr lang="en-US" dirty="0" smtClean="0"/>
              <a:t>Drop probability:</a:t>
            </a:r>
            <a:endParaRPr lang="en-US" dirty="0"/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 smtClean="0"/>
              <a:t>Higher network utilization with low delays</a:t>
            </a:r>
          </a:p>
          <a:p>
            <a:r>
              <a:rPr lang="en-US" dirty="0" smtClean="0"/>
              <a:t>Average queue length small, but can absorb bursts</a:t>
            </a:r>
          </a:p>
          <a:p>
            <a:r>
              <a:rPr lang="en-US" dirty="0" smtClean="0"/>
              <a:t>ECN</a:t>
            </a:r>
          </a:p>
          <a:p>
            <a:pPr lvl="1"/>
            <a:r>
              <a:rPr lang="en-US" dirty="0" smtClean="0"/>
              <a:t>Similar to RED, but router sets bit in the packet</a:t>
            </a:r>
          </a:p>
          <a:p>
            <a:pPr lvl="1"/>
            <a:r>
              <a:rPr lang="en-US" dirty="0" smtClean="0"/>
              <a:t>Must be supported by both ends</a:t>
            </a:r>
          </a:p>
          <a:p>
            <a:pPr lvl="1"/>
            <a:r>
              <a:rPr lang="en-US" dirty="0" smtClean="0"/>
              <a:t>Avoids retransmissions optionally dropped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not everyone cooperates?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works extremely well when its assumptions are valid</a:t>
            </a:r>
          </a:p>
          <a:p>
            <a:pPr lvl="1"/>
            <a:r>
              <a:rPr lang="en-US" dirty="0" smtClean="0"/>
              <a:t>All flows correctly implement congestion control</a:t>
            </a:r>
          </a:p>
          <a:p>
            <a:pPr lvl="1"/>
            <a:r>
              <a:rPr lang="en-US" dirty="0" smtClean="0"/>
              <a:t>Losses are due to congestion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possible ways to cheat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</a:p>
          <a:p>
            <a:pPr lvl="1"/>
            <a:r>
              <a:rPr lang="en-US" dirty="0" smtClean="0"/>
              <a:t>Large initial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Opening many connections</a:t>
            </a:r>
          </a:p>
          <a:p>
            <a:pPr lvl="1"/>
            <a:r>
              <a:rPr lang="en-US" dirty="0" err="1" smtClean="0"/>
              <a:t>Ack</a:t>
            </a:r>
            <a:r>
              <a:rPr lang="en-US" dirty="0" smtClean="0"/>
              <a:t> Division Attack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  <a:endParaRPr lang="en-US" dirty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Initial Window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Many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Assume:</a:t>
            </a:r>
          </a:p>
          <a:p>
            <a:pPr lvl="1"/>
            <a:r>
              <a:rPr lang="en-US" dirty="0" smtClean="0"/>
              <a:t>A opens 10 connections to B</a:t>
            </a:r>
          </a:p>
          <a:p>
            <a:pPr lvl="1"/>
            <a:r>
              <a:rPr lang="en-US" dirty="0" smtClean="0"/>
              <a:t>B opens 1 connection to E</a:t>
            </a:r>
          </a:p>
          <a:p>
            <a:r>
              <a:rPr lang="en-US" dirty="0" smtClean="0"/>
              <a:t>TCP is fair among connections</a:t>
            </a:r>
          </a:p>
          <a:p>
            <a:pPr lvl="1"/>
            <a:r>
              <a:rPr lang="en-US" dirty="0" smtClean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 smtClean="0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Implicit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 smtClean="0"/>
              <a:t>Savage, et al., CCR 1999: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2"/>
              </a:rPr>
              <a:t>TCP Congestion Control with a Misbehaving Receiver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Exploits ambiguity in meaning of ACK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can specify any byte range for error control</a:t>
            </a:r>
          </a:p>
          <a:p>
            <a:pPr lvl="1"/>
            <a:r>
              <a:rPr lang="en-US" dirty="0" smtClean="0"/>
              <a:t>Congestion control assumes </a:t>
            </a:r>
            <a:r>
              <a:rPr lang="en-US" dirty="0" err="1" smtClean="0"/>
              <a:t>ACKs</a:t>
            </a:r>
            <a:r>
              <a:rPr lang="en-US" dirty="0" smtClean="0"/>
              <a:t> cover entire sent segments</a:t>
            </a:r>
          </a:p>
          <a:p>
            <a:r>
              <a:rPr lang="en-US" dirty="0" smtClean="0"/>
              <a:t>What if you send multiple </a:t>
            </a:r>
            <a:r>
              <a:rPr lang="en-US" dirty="0" err="1" smtClean="0"/>
              <a:t>ACKs</a:t>
            </a:r>
            <a:r>
              <a:rPr lang="en-US" dirty="0" smtClean="0"/>
              <a:t> per segment?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 Division Attack</a:t>
            </a:r>
            <a:endParaRPr lang="en-US" dirty="0"/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Receiver: “</a:t>
            </a:r>
            <a:r>
              <a:rPr lang="en-US" b="0" i="1" dirty="0" smtClean="0"/>
              <a:t>upon receiving a segment with N bytes, divide the bytes in M groups and acknowledge each group separately”</a:t>
            </a:r>
          </a:p>
          <a:p>
            <a:r>
              <a:rPr lang="en-US" dirty="0" smtClean="0"/>
              <a:t>Sender will grow window M times faster</a:t>
            </a:r>
          </a:p>
          <a:p>
            <a:r>
              <a:rPr lang="en-US" dirty="0" smtClean="0"/>
              <a:t>Could cause growth to 4GB in 4 </a:t>
            </a:r>
            <a:r>
              <a:rPr lang="en-US" dirty="0" err="1" smtClean="0"/>
              <a:t>RTTs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M = N = 1460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Daytona!</a:t>
            </a:r>
            <a:endParaRPr lang="en-US" dirty="0"/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14698" y="1367156"/>
            <a:ext cx="7541902" cy="50378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Appropriate Byte Counting </a:t>
            </a:r>
          </a:p>
          <a:p>
            <a:pPr lvl="1"/>
            <a:r>
              <a:rPr lang="en-US" dirty="0" smtClean="0"/>
              <a:t>[RFC3465 (2003), RFC 5681 (2009)]</a:t>
            </a:r>
          </a:p>
          <a:p>
            <a:pPr lvl="1"/>
            <a:r>
              <a:rPr lang="en-US" dirty="0" smtClean="0"/>
              <a:t>In slow start, </a:t>
            </a:r>
            <a:r>
              <a:rPr lang="en-US" dirty="0" err="1" smtClean="0"/>
              <a:t>cwnd</a:t>
            </a:r>
            <a:r>
              <a:rPr lang="en-US" dirty="0" smtClean="0"/>
              <a:t> += min (N, MSS)</a:t>
            </a:r>
          </a:p>
          <a:p>
            <a:pPr lvl="1">
              <a:buNone/>
            </a:pPr>
            <a:r>
              <a:rPr lang="en-US" dirty="0" smtClean="0"/>
              <a:t>where N is the number of newly acknowledged bytes in the received 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 and Game Theory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38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/>
                <a:gridCol w="17018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Problem: still vulnerable to malicious flows!</a:t>
            </a:r>
          </a:p>
          <a:p>
            <a:pPr lvl="1"/>
            <a:r>
              <a:rPr lang="en-US" dirty="0" smtClean="0"/>
              <a:t>RED will drop packets from large flows preferentially, but they don’t have to respond appropriately</a:t>
            </a:r>
          </a:p>
          <a:p>
            <a:r>
              <a:rPr lang="en-US" dirty="0" smtClean="0"/>
              <a:t>Idea: Multiple Queues (one per flow)</a:t>
            </a:r>
          </a:p>
          <a:p>
            <a:pPr lvl="1"/>
            <a:r>
              <a:rPr lang="en-US" dirty="0" smtClean="0"/>
              <a:t>Serve queues in Round-Robin</a:t>
            </a:r>
          </a:p>
          <a:p>
            <a:pPr lvl="1"/>
            <a:r>
              <a:rPr lang="en-US" dirty="0" smtClean="0"/>
              <a:t>Nagle (1987)</a:t>
            </a:r>
          </a:p>
          <a:p>
            <a:pPr lvl="1"/>
            <a:r>
              <a:rPr lang="en-US" dirty="0" smtClean="0"/>
              <a:t>Good: protects against misbehaving flows</a:t>
            </a:r>
          </a:p>
          <a:p>
            <a:pPr lvl="1"/>
            <a:r>
              <a:rPr lang="en-US" dirty="0" smtClean="0"/>
              <a:t>Disadvantage?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Bit-by-bit round </a:t>
            </a:r>
            <a:r>
              <a:rPr lang="en-US" dirty="0" err="1" smtClean="0"/>
              <a:t>robing</a:t>
            </a:r>
            <a:endParaRPr lang="en-US" dirty="0" smtClean="0"/>
          </a:p>
          <a:p>
            <a:r>
              <a:rPr lang="en-US" dirty="0" smtClean="0"/>
              <a:t>Can we do this?</a:t>
            </a:r>
          </a:p>
          <a:p>
            <a:pPr lvl="1"/>
            <a:r>
              <a:rPr lang="en-US" dirty="0" smtClean="0"/>
              <a:t>No, packets cannot be preempted!</a:t>
            </a:r>
          </a:p>
          <a:p>
            <a:r>
              <a:rPr lang="en-US" dirty="0" smtClean="0"/>
              <a:t>We can only approximate it…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</a:t>
            </a:r>
            <a:r>
              <a:rPr lang="en-US" i="1" dirty="0" smtClean="0"/>
              <a:t>fluid flow </a:t>
            </a:r>
            <a:r>
              <a:rPr lang="en-US" dirty="0" smtClean="0"/>
              <a:t>system as one where flows are served bit-by-bit</a:t>
            </a:r>
          </a:p>
          <a:p>
            <a:r>
              <a:rPr lang="en-US" dirty="0" smtClean="0"/>
              <a:t>Simulate </a:t>
            </a:r>
            <a:r>
              <a:rPr lang="en-US" i="1" dirty="0" smtClean="0"/>
              <a:t>ff</a:t>
            </a:r>
            <a:r>
              <a:rPr lang="en-US" dirty="0" smtClean="0"/>
              <a:t>, and serve packets in the order in which they would finish in the </a:t>
            </a:r>
            <a:r>
              <a:rPr lang="en-US" i="1" dirty="0" smtClean="0"/>
              <a:t>ff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Each flow will receive exactly its fair share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/>
          <a:lstStyle/>
          <a:p>
            <a:r>
              <a:rPr lang="en-US" dirty="0" smtClean="0"/>
              <a:t>Suppose clock ticks with each bit transmitted</a:t>
            </a:r>
          </a:p>
          <a:p>
            <a:pPr lvl="1"/>
            <a:r>
              <a:rPr lang="en-US" dirty="0" smtClean="0"/>
              <a:t>(RR, among all active flows)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en-US" dirty="0" smtClean="0"/>
              <a:t> is the length of the packet</a:t>
            </a:r>
          </a:p>
          <a:p>
            <a:r>
              <a:rPr lang="en-US" dirty="0" smtClean="0"/>
              <a:t>S</a:t>
            </a:r>
            <a:r>
              <a:rPr lang="en-US" baseline="-25000" dirty="0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start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end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S</a:t>
            </a:r>
            <a:r>
              <a:rPr lang="en-US" baseline="-25000" dirty="0" smtClean="0"/>
              <a:t>i</a:t>
            </a:r>
            <a:r>
              <a:rPr lang="en-US" dirty="0" smtClean="0"/>
              <a:t> + P</a:t>
            </a:r>
            <a:r>
              <a:rPr lang="en-US" baseline="-25000" dirty="0" smtClean="0"/>
              <a:t>i</a:t>
            </a:r>
            <a:endParaRPr lang="en-US" dirty="0" smtClean="0"/>
          </a:p>
          <a:p>
            <a:r>
              <a:rPr lang="en-US" dirty="0" smtClean="0"/>
              <a:t>When does router start transmitting packet </a:t>
            </a:r>
            <a:r>
              <a:rPr lang="en-US" dirty="0" err="1" smtClean="0"/>
              <a:t>i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arrived before F</a:t>
            </a:r>
            <a:r>
              <a:rPr lang="en-US" baseline="-25000" dirty="0" smtClean="0"/>
              <a:t>i-1</a:t>
            </a:r>
            <a:r>
              <a:rPr lang="en-US" dirty="0" smtClean="0"/>
              <a:t>, S</a:t>
            </a:r>
            <a:r>
              <a:rPr lang="en-US" baseline="-25000" dirty="0" smtClean="0"/>
              <a:t>i</a:t>
            </a:r>
            <a:r>
              <a:rPr lang="en-US" dirty="0" smtClean="0"/>
              <a:t> = F</a:t>
            </a:r>
            <a:r>
              <a:rPr lang="en-US" baseline="-25000" dirty="0" smtClean="0"/>
              <a:t>i-1</a:t>
            </a:r>
          </a:p>
          <a:p>
            <a:pPr lvl="1"/>
            <a:r>
              <a:rPr lang="en-US" dirty="0" smtClean="0"/>
              <a:t>If no current packet for this flow, start when packet arrives (call this A</a:t>
            </a:r>
            <a:r>
              <a:rPr lang="en-US" baseline="-25000" dirty="0" smtClean="0"/>
              <a:t>i</a:t>
            </a:r>
            <a:r>
              <a:rPr lang="en-US" dirty="0" smtClean="0"/>
              <a:t>): S</a:t>
            </a:r>
            <a:r>
              <a:rPr lang="en-US" baseline="-25000" dirty="0" smtClean="0"/>
              <a:t>i</a:t>
            </a:r>
            <a:r>
              <a:rPr lang="en-US" dirty="0" smtClean="0"/>
              <a:t> = A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Thus,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max(F</a:t>
            </a:r>
            <a:r>
              <a:rPr lang="en-US" baseline="-25000" dirty="0" smtClean="0"/>
              <a:t>i-1</a:t>
            </a:r>
            <a:r>
              <a:rPr lang="en-US" dirty="0" smtClean="0"/>
              <a:t>,A</a:t>
            </a:r>
            <a:r>
              <a:rPr lang="en-US" baseline="-25000" dirty="0" smtClean="0"/>
              <a:t>i</a:t>
            </a:r>
            <a:r>
              <a:rPr lang="en-US" dirty="0" smtClean="0"/>
              <a:t>) + P</a:t>
            </a:r>
            <a:r>
              <a:rPr lang="en-US" baseline="-25000" dirty="0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Across all flows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for each packet that arrives on each flow</a:t>
            </a:r>
          </a:p>
          <a:p>
            <a:pPr lvl="1"/>
            <a:r>
              <a:rPr lang="en-US" dirty="0" smtClean="0"/>
              <a:t>Next packet to transmit is that with the lowest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/>
            <a:r>
              <a:rPr lang="en-US" dirty="0" smtClean="0"/>
              <a:t>Clock rate depends on the number of flows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Achieves </a:t>
            </a:r>
            <a:r>
              <a:rPr lang="en-US" dirty="0" smtClean="0">
                <a:solidFill>
                  <a:srgbClr val="FF0000"/>
                </a:solidFill>
              </a:rPr>
              <a:t>max-min fairness</a:t>
            </a:r>
            <a:r>
              <a:rPr lang="en-US" dirty="0" smtClean="0"/>
              <a:t>, independent of sources</a:t>
            </a:r>
          </a:p>
          <a:p>
            <a:pPr lvl="1"/>
            <a:r>
              <a:rPr lang="en-US" dirty="0" smtClean="0"/>
              <a:t>Work conserving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Requires non-trivial support from routers</a:t>
            </a:r>
          </a:p>
          <a:p>
            <a:pPr lvl="1"/>
            <a:r>
              <a:rPr lang="en-US" dirty="0" smtClean="0"/>
              <a:t>Requires reliable identification of flows</a:t>
            </a:r>
          </a:p>
          <a:p>
            <a:pPr lvl="1"/>
            <a:r>
              <a:rPr lang="en-US" dirty="0" smtClean="0"/>
              <a:t>Not perfect: can’t preempt packets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 smtClean="0"/>
              <a:t>10Mbps link, 1 10Mbps UDP, 31 </a:t>
            </a:r>
            <a:r>
              <a:rPr lang="en-US" dirty="0" err="1" smtClean="0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p:oleObj spid="_x0000_s103426" name="Worksheet" r:id="rId3" imgW="11633200" imgH="8686800" progId="Excel.Sheet.8">
              <p:embed/>
            </p:oleObj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p:oleObj spid="_x0000_s103427" name="Worksheet" r:id="rId4" imgW="11633200" imgH="86868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 Queuing doesn’t eliminate congestion: just manages it</a:t>
            </a:r>
          </a:p>
          <a:p>
            <a:r>
              <a:rPr lang="en-US" dirty="0" smtClean="0"/>
              <a:t>You need both, ideally:</a:t>
            </a:r>
          </a:p>
          <a:p>
            <a:pPr lvl="1"/>
            <a:r>
              <a:rPr lang="en-US" dirty="0" smtClean="0"/>
              <a:t>End-host congestion control to adapt</a:t>
            </a:r>
          </a:p>
          <a:p>
            <a:pPr lvl="1"/>
            <a:r>
              <a:rPr lang="en-US" dirty="0" smtClean="0"/>
              <a:t>Router congestion control to provide isolation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22177</TotalTime>
  <Words>1990</Words>
  <Application>Microsoft Macintosh PowerPoint</Application>
  <PresentationFormat>On-screen Show (4:3)</PresentationFormat>
  <Paragraphs>360</Paragraphs>
  <Slides>46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cs168</vt:lpstr>
      <vt:lpstr>Worksheet</vt:lpstr>
      <vt:lpstr>Equation</vt:lpstr>
      <vt:lpstr>Chart</vt:lpstr>
      <vt:lpstr>CSCI-1680 Transport Layer III Congestion Control Strikes Back </vt:lpstr>
      <vt:lpstr>Administrivia</vt:lpstr>
      <vt:lpstr>Last Time</vt:lpstr>
      <vt:lpstr>Today</vt:lpstr>
      <vt:lpstr>Quick Review</vt:lpstr>
      <vt:lpstr>AIMD</vt:lpstr>
      <vt:lpstr>Putting it all together</vt:lpstr>
      <vt:lpstr>Fast Recovery and Fast Retransmit</vt:lpstr>
      <vt:lpstr>RTT Estimation </vt:lpstr>
      <vt:lpstr>Originally</vt:lpstr>
      <vt:lpstr>Jacobson/Karels Algorithm (Tahoe)</vt:lpstr>
      <vt:lpstr>Old RTT Estimation</vt:lpstr>
      <vt:lpstr>Tahoe RTT Estimation</vt:lpstr>
      <vt:lpstr>Fun with TCP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70</cp:revision>
  <dcterms:created xsi:type="dcterms:W3CDTF">2011-03-22T14:36:01Z</dcterms:created>
  <dcterms:modified xsi:type="dcterms:W3CDTF">2011-03-23T13:47:26Z</dcterms:modified>
</cp:coreProperties>
</file>