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pdf" ContentType="application/pd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315" r:id="rId3"/>
    <p:sldId id="316" r:id="rId4"/>
    <p:sldId id="317" r:id="rId5"/>
    <p:sldId id="320" r:id="rId6"/>
    <p:sldId id="321" r:id="rId7"/>
    <p:sldId id="322" r:id="rId8"/>
    <p:sldId id="324" r:id="rId9"/>
    <p:sldId id="325" r:id="rId10"/>
    <p:sldId id="333" r:id="rId11"/>
    <p:sldId id="318" r:id="rId12"/>
    <p:sldId id="339" r:id="rId13"/>
    <p:sldId id="334" r:id="rId14"/>
    <p:sldId id="363" r:id="rId15"/>
    <p:sldId id="359" r:id="rId16"/>
    <p:sldId id="360" r:id="rId17"/>
    <p:sldId id="354" r:id="rId18"/>
    <p:sldId id="357" r:id="rId19"/>
    <p:sldId id="358" r:id="rId20"/>
    <p:sldId id="362" r:id="rId21"/>
    <p:sldId id="336" r:id="rId22"/>
    <p:sldId id="337" r:id="rId23"/>
    <p:sldId id="340" r:id="rId24"/>
    <p:sldId id="342" r:id="rId25"/>
    <p:sldId id="343" r:id="rId26"/>
    <p:sldId id="341" r:id="rId27"/>
    <p:sldId id="346" r:id="rId28"/>
    <p:sldId id="345" r:id="rId29"/>
    <p:sldId id="349" r:id="rId30"/>
    <p:sldId id="352" r:id="rId31"/>
    <p:sldId id="350" r:id="rId32"/>
    <p:sldId id="328" r:id="rId33"/>
    <p:sldId id="329" r:id="rId34"/>
    <p:sldId id="330" r:id="rId35"/>
    <p:sldId id="331" r:id="rId36"/>
    <p:sldId id="332" r:id="rId37"/>
    <p:sldId id="351" r:id="rId38"/>
    <p:sldId id="353" r:id="rId39"/>
    <p:sldId id="365" r:id="rId40"/>
    <p:sldId id="366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28657" autoAdjust="0"/>
    <p:restoredTop sz="87520" autoAdjust="0"/>
  </p:normalViewPr>
  <p:slideViewPr>
    <p:cSldViewPr snapToGrid="0" snapToObjects="1">
      <p:cViewPr varScale="1">
        <p:scale>
          <a:sx n="87" d="100"/>
          <a:sy n="87" d="100"/>
        </p:scale>
        <p:origin x="-112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05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3/10/11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 </a:t>
            </a:r>
            <a:r>
              <a:rPr lang="en-US" dirty="0" err="1" smtClean="0"/>
              <a:t>w</a:t>
            </a:r>
            <a:r>
              <a:rPr lang="en-US" dirty="0" smtClean="0"/>
              <a:t>/MSS </a:t>
            </a:r>
            <a:r>
              <a:rPr lang="en-US" dirty="0" err="1" smtClean="0"/>
              <a:t>ACKs</a:t>
            </a:r>
            <a:r>
              <a:rPr lang="en-US" baseline="0" dirty="0" smtClean="0"/>
              <a:t> in one RTT, we want to increase </a:t>
            </a:r>
            <a:r>
              <a:rPr lang="en-US" baseline="0" dirty="0" err="1" smtClean="0"/>
              <a:t>w/(w/MSS</a:t>
            </a:r>
            <a:r>
              <a:rPr lang="en-US" baseline="0" dirty="0" smtClean="0"/>
              <a:t>) = MSS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3/10/11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3/10/11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d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 r="66510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14"/>
              <a:srcRect r="66510"/>
              <a:stretch>
                <a:fillRect/>
              </a:stretch>
            </p:blipFill>
          </mc:Fallback>
        </mc:AlternateContent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df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df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df"/><Relationship Id="rId3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df"/><Relationship Id="rId3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df"/><Relationship Id="rId3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df"/><Relationship Id="rId3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df"/><Relationship Id="rId3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Transport Layer </a:t>
            </a:r>
            <a:r>
              <a:rPr lang="en-US" dirty="0" smtClean="0"/>
              <a:t>II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61698" y="6550223"/>
            <a:ext cx="5482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Tuesday: Midterm</a:t>
            </a:r>
          </a:p>
          <a:p>
            <a:r>
              <a:rPr lang="en-US" dirty="0" smtClean="0"/>
              <a:t>TCP Assignment out on Sunday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TCP</a:t>
            </a:r>
          </a:p>
          <a:p>
            <a:pPr lvl="1"/>
            <a:r>
              <a:rPr lang="en-US" dirty="0" smtClean="0"/>
              <a:t>Header format</a:t>
            </a:r>
          </a:p>
          <a:p>
            <a:pPr lvl="1"/>
            <a:r>
              <a:rPr lang="en-US" dirty="0" smtClean="0"/>
              <a:t>Connection state diagram</a:t>
            </a:r>
          </a:p>
          <a:p>
            <a:r>
              <a:rPr lang="en-US" dirty="0" smtClean="0"/>
              <a:t>Today: sending data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/>
          <a:lstStyle/>
          <a:p>
            <a:r>
              <a:rPr lang="en-US" dirty="0" smtClean="0"/>
              <a:t>We should not send more data than the receiver can take: </a:t>
            </a:r>
            <a:r>
              <a:rPr lang="en-US" i="1" dirty="0" smtClean="0"/>
              <a:t>flow control</a:t>
            </a:r>
            <a:endParaRPr lang="en-US" dirty="0" smtClean="0"/>
          </a:p>
          <a:p>
            <a:r>
              <a:rPr lang="en-US" dirty="0" smtClean="0"/>
              <a:t>Data is sent in MSS-sized segments</a:t>
            </a:r>
          </a:p>
          <a:p>
            <a:pPr lvl="1"/>
            <a:r>
              <a:rPr lang="en-US" dirty="0" smtClean="0"/>
              <a:t>Chosen to avoid fragmentation</a:t>
            </a:r>
          </a:p>
          <a:p>
            <a:r>
              <a:rPr lang="en-US" dirty="0" smtClean="0"/>
              <a:t>Sender can delay sends to get larger segments</a:t>
            </a:r>
          </a:p>
          <a:p>
            <a:r>
              <a:rPr lang="en-US" dirty="0" smtClean="0"/>
              <a:t>When to send data?</a:t>
            </a:r>
          </a:p>
          <a:p>
            <a:r>
              <a:rPr lang="en-US" dirty="0" smtClean="0"/>
              <a:t>How much data to send?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 of TCP specification (even before 1988)</a:t>
            </a:r>
          </a:p>
          <a:p>
            <a:r>
              <a:rPr lang="en-US" dirty="0" smtClean="0"/>
              <a:t>Goal: not sent more data than the receiver can handle</a:t>
            </a:r>
          </a:p>
          <a:p>
            <a:r>
              <a:rPr lang="en-US" dirty="0" smtClean="0"/>
              <a:t>Sliding window protocol</a:t>
            </a:r>
          </a:p>
          <a:p>
            <a:r>
              <a:rPr lang="en-US" dirty="0" smtClean="0"/>
              <a:t>Receiver uses window header field to tell sender how much space it has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3753556"/>
            <a:ext cx="8692444" cy="2822222"/>
          </a:xfrm>
        </p:spPr>
        <p:txBody>
          <a:bodyPr>
            <a:noAutofit/>
          </a:bodyPr>
          <a:lstStyle/>
          <a:p>
            <a:r>
              <a:rPr lang="en-US" sz="2400" dirty="0" smtClean="0"/>
              <a:t>Receiver: </a:t>
            </a:r>
            <a:r>
              <a:rPr lang="en-US" sz="2400" dirty="0" err="1" smtClean="0"/>
              <a:t>AdvertisedWindow</a:t>
            </a:r>
            <a:r>
              <a:rPr lang="en-US" sz="2400" dirty="0" smtClean="0"/>
              <a:t> </a:t>
            </a:r>
          </a:p>
          <a:p>
            <a:pPr>
              <a:buNone/>
            </a:pPr>
            <a:r>
              <a:rPr lang="en-US" sz="2400" dirty="0" smtClean="0"/>
              <a:t>					= </a:t>
            </a:r>
            <a:r>
              <a:rPr lang="en-US" sz="2400" dirty="0" err="1" smtClean="0"/>
              <a:t>MaxRcvBuffer</a:t>
            </a:r>
            <a:r>
              <a:rPr lang="en-US" sz="2400" dirty="0" smtClean="0"/>
              <a:t> – ((NextByteExpected-1) – </a:t>
            </a:r>
            <a:r>
              <a:rPr lang="en-US" sz="2400" dirty="0" err="1" smtClean="0"/>
              <a:t>LastByteRead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Sender: </a:t>
            </a:r>
            <a:r>
              <a:rPr lang="en-US" sz="2400" dirty="0" err="1" smtClean="0"/>
              <a:t>LastByteSent</a:t>
            </a:r>
            <a:r>
              <a:rPr lang="en-US" sz="2400" dirty="0" smtClean="0"/>
              <a:t> – </a:t>
            </a:r>
            <a:r>
              <a:rPr lang="en-US" sz="2400" dirty="0" err="1" smtClean="0"/>
              <a:t>LastByteAcked</a:t>
            </a:r>
            <a:r>
              <a:rPr lang="en-US" sz="2400" dirty="0" smtClean="0"/>
              <a:t> &lt;= </a:t>
            </a:r>
            <a:r>
              <a:rPr lang="en-US" sz="2400" dirty="0" err="1" smtClean="0"/>
              <a:t>AdvertisedWindow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>
                <a:sym typeface="Wingdings"/>
              </a:rPr>
              <a:t>	 </a:t>
            </a:r>
            <a:r>
              <a:rPr lang="en-US" sz="2400" dirty="0" err="1" smtClean="0"/>
              <a:t>EffectiveWindow</a:t>
            </a:r>
            <a:r>
              <a:rPr lang="en-US" sz="2400" dirty="0" smtClean="0"/>
              <a:t> = </a:t>
            </a:r>
            <a:r>
              <a:rPr lang="en-US" sz="2400" dirty="0" err="1" smtClean="0"/>
              <a:t>AdvertisedWindow</a:t>
            </a:r>
            <a:r>
              <a:rPr lang="en-US" sz="2400" dirty="0" smtClean="0"/>
              <a:t> – (</a:t>
            </a:r>
            <a:r>
              <a:rPr lang="en-US" sz="2400" dirty="0" err="1" smtClean="0"/>
              <a:t>BytesInFlight</a:t>
            </a:r>
            <a:r>
              <a:rPr lang="en-US" sz="2400" dirty="0" smtClean="0"/>
              <a:t>)</a:t>
            </a:r>
          </a:p>
          <a:p>
            <a:pPr>
              <a:buNone/>
            </a:pPr>
            <a:r>
              <a:rPr lang="en-US" sz="2400" dirty="0" smtClean="0"/>
              <a:t>			</a:t>
            </a:r>
            <a:r>
              <a:rPr lang="en-US" sz="2400" dirty="0" err="1" smtClean="0"/>
              <a:t>LastByteWritten</a:t>
            </a:r>
            <a:r>
              <a:rPr lang="en-US" sz="2400" dirty="0" smtClean="0"/>
              <a:t> – </a:t>
            </a:r>
            <a:r>
              <a:rPr lang="en-US" sz="2400" dirty="0" err="1" smtClean="0"/>
              <a:t>LastByteAcked</a:t>
            </a:r>
            <a:r>
              <a:rPr lang="en-US" sz="2400" dirty="0" smtClean="0"/>
              <a:t> &lt;= </a:t>
            </a:r>
            <a:r>
              <a:rPr lang="en-US" sz="2400" dirty="0" err="1" smtClean="0"/>
              <a:t>MaxSendBuffer</a:t>
            </a:r>
            <a:endParaRPr lang="en-US" sz="2400" dirty="0"/>
          </a:p>
        </p:txBody>
      </p:sp>
      <p:pic>
        <p:nvPicPr>
          <p:cNvPr id="4" name="Picture 3" descr="05x08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126169" y="1271588"/>
            <a:ext cx="6692551" cy="2848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3753556"/>
            <a:ext cx="8692444" cy="2822222"/>
          </a:xfrm>
        </p:spPr>
        <p:txBody>
          <a:bodyPr>
            <a:noAutofit/>
          </a:bodyPr>
          <a:lstStyle/>
          <a:p>
            <a:r>
              <a:rPr lang="en-US" dirty="0" smtClean="0"/>
              <a:t>Advertised window can fall to 0</a:t>
            </a:r>
          </a:p>
          <a:p>
            <a:pPr lvl="1"/>
            <a:r>
              <a:rPr lang="en-US" dirty="0" smtClean="0"/>
              <a:t>How?</a:t>
            </a:r>
          </a:p>
          <a:p>
            <a:pPr lvl="1"/>
            <a:r>
              <a:rPr lang="en-US" dirty="0" smtClean="0"/>
              <a:t>Sender eventually stops sending, blocks application</a:t>
            </a:r>
          </a:p>
          <a:p>
            <a:r>
              <a:rPr lang="en-US" dirty="0" smtClean="0"/>
              <a:t>Sender keeps sending 1-byte segments until window comes back &gt; 0</a:t>
            </a:r>
            <a:endParaRPr lang="en-US" dirty="0"/>
          </a:p>
        </p:txBody>
      </p:sp>
      <p:pic>
        <p:nvPicPr>
          <p:cNvPr id="5" name="Picture 4" descr="05x08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126169" y="1271588"/>
            <a:ext cx="6692551" cy="2848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Transmit?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Nagle</a:t>
            </a:r>
            <a:r>
              <a:rPr lang="en-US" dirty="0" smtClean="0"/>
              <a:t>’s algorithm</a:t>
            </a:r>
          </a:p>
          <a:p>
            <a:r>
              <a:rPr lang="en-US" dirty="0" smtClean="0"/>
              <a:t>Goal: reduce the overhead of small packets</a:t>
            </a:r>
          </a:p>
          <a:p>
            <a:pPr lvl="1">
              <a:buNone/>
            </a:pPr>
            <a:r>
              <a:rPr lang="en-US" dirty="0" smtClean="0"/>
              <a:t>If available data and window &gt;= MSS</a:t>
            </a:r>
          </a:p>
          <a:p>
            <a:pPr lvl="1">
              <a:buNone/>
            </a:pPr>
            <a:r>
              <a:rPr lang="en-US" dirty="0" smtClean="0"/>
              <a:t>	Send a MSS segment</a:t>
            </a:r>
          </a:p>
          <a:p>
            <a:pPr lvl="1">
              <a:buNone/>
            </a:pPr>
            <a:r>
              <a:rPr lang="en-US" dirty="0" smtClean="0"/>
              <a:t>else</a:t>
            </a:r>
          </a:p>
          <a:p>
            <a:pPr lvl="1">
              <a:buNone/>
            </a:pPr>
            <a:r>
              <a:rPr lang="en-US" dirty="0" smtClean="0"/>
              <a:t>	If there is </a:t>
            </a:r>
            <a:r>
              <a:rPr lang="en-US" dirty="0" err="1" smtClean="0"/>
              <a:t>unAcked</a:t>
            </a:r>
            <a:r>
              <a:rPr lang="en-US" dirty="0" smtClean="0"/>
              <a:t> data in flight</a:t>
            </a:r>
          </a:p>
          <a:p>
            <a:pPr lvl="1">
              <a:buNone/>
            </a:pPr>
            <a:r>
              <a:rPr lang="en-US" dirty="0" smtClean="0"/>
              <a:t>			buffer the new data until ACK arrives</a:t>
            </a:r>
          </a:p>
          <a:p>
            <a:pPr lvl="1">
              <a:buNone/>
            </a:pPr>
            <a:r>
              <a:rPr lang="en-US" dirty="0" smtClean="0"/>
              <a:t>	else</a:t>
            </a:r>
          </a:p>
          <a:p>
            <a:pPr lvl="1">
              <a:buNone/>
            </a:pPr>
            <a:r>
              <a:rPr lang="en-US" dirty="0" smtClean="0"/>
              <a:t>			send all the new data now</a:t>
            </a:r>
          </a:p>
          <a:p>
            <a:r>
              <a:rPr lang="en-US" dirty="0" smtClean="0"/>
              <a:t>Receiver should avoid advertising a window &lt;= MSS after advertising a window of 0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Delayed Acknowledgments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69759"/>
          </a:xfrm>
        </p:spPr>
        <p:txBody>
          <a:bodyPr/>
          <a:lstStyle/>
          <a:p>
            <a:r>
              <a:rPr lang="en-US" dirty="0" smtClean="0"/>
              <a:t>Goal: Piggy-back </a:t>
            </a:r>
            <a:r>
              <a:rPr lang="en-US" dirty="0" err="1" smtClean="0"/>
              <a:t>ACKs</a:t>
            </a:r>
            <a:r>
              <a:rPr lang="en-US" dirty="0" smtClean="0"/>
              <a:t> on data</a:t>
            </a:r>
          </a:p>
          <a:p>
            <a:pPr lvl="1"/>
            <a:r>
              <a:rPr lang="en-US" dirty="0" smtClean="0"/>
              <a:t>Delay ACK for 200ms in case application sends data</a:t>
            </a:r>
          </a:p>
          <a:p>
            <a:pPr lvl="1"/>
            <a:r>
              <a:rPr lang="en-US" dirty="0" smtClean="0"/>
              <a:t>If more data received, immediately ACK second segment</a:t>
            </a:r>
          </a:p>
          <a:p>
            <a:pPr lvl="1"/>
            <a:r>
              <a:rPr lang="en-US" dirty="0" smtClean="0"/>
              <a:t>Note: never delay duplicate </a:t>
            </a:r>
            <a:r>
              <a:rPr lang="en-US" dirty="0" err="1" smtClean="0"/>
              <a:t>ACKs</a:t>
            </a:r>
            <a:r>
              <a:rPr lang="en-US" dirty="0" smtClean="0"/>
              <a:t> (if missing a segment)</a:t>
            </a:r>
          </a:p>
          <a:p>
            <a:r>
              <a:rPr lang="en-US" dirty="0" smtClean="0"/>
              <a:t>Warning: can interact </a:t>
            </a:r>
            <a:r>
              <a:rPr lang="en-US" i="1" dirty="0" smtClean="0"/>
              <a:t>very</a:t>
            </a:r>
            <a:r>
              <a:rPr lang="en-US" dirty="0" smtClean="0"/>
              <a:t> badly with Nagle</a:t>
            </a:r>
          </a:p>
          <a:p>
            <a:pPr lvl="1"/>
            <a:r>
              <a:rPr lang="en-US" dirty="0" smtClean="0"/>
              <a:t>Temporary deadlock</a:t>
            </a:r>
          </a:p>
          <a:p>
            <a:pPr lvl="1"/>
            <a:r>
              <a:rPr lang="en-US" dirty="0" smtClean="0"/>
              <a:t>Can disable Nagle with TCP_NODELAY</a:t>
            </a:r>
          </a:p>
          <a:p>
            <a:pPr lvl="1"/>
            <a:r>
              <a:rPr lang="en-US" dirty="0" smtClean="0"/>
              <a:t>Application can also avoid many small writes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may be the bottleneck</a:t>
            </a:r>
          </a:p>
          <a:p>
            <a:r>
              <a:rPr lang="en-US" dirty="0" smtClean="0"/>
              <a:t>Signal from receiver not enough!</a:t>
            </a:r>
          </a:p>
          <a:p>
            <a:r>
              <a:rPr lang="en-US" dirty="0" smtClean="0"/>
              <a:t>Sending too fast will cause queue overflows, heavy packet loss</a:t>
            </a:r>
          </a:p>
          <a:p>
            <a:r>
              <a:rPr lang="en-US" dirty="0" smtClean="0"/>
              <a:t>Flow control provides </a:t>
            </a:r>
            <a:r>
              <a:rPr lang="en-US" i="1" dirty="0" smtClean="0"/>
              <a:t>correctness</a:t>
            </a:r>
          </a:p>
          <a:p>
            <a:r>
              <a:rPr lang="en-US" dirty="0" smtClean="0"/>
              <a:t>Need more for performance: congestion control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Short History of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509685"/>
            <a:ext cx="8636000" cy="4797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1974: 3-way handshake</a:t>
            </a:r>
          </a:p>
          <a:p>
            <a:r>
              <a:rPr lang="en-US" dirty="0" smtClean="0"/>
              <a:t>1978: IP and TCP split</a:t>
            </a:r>
          </a:p>
          <a:p>
            <a:r>
              <a:rPr lang="en-US" dirty="0" smtClean="0"/>
              <a:t>1983: January 1</a:t>
            </a:r>
            <a:r>
              <a:rPr lang="en-US" baseline="30000" dirty="0" smtClean="0"/>
              <a:t>st</a:t>
            </a:r>
            <a:r>
              <a:rPr lang="en-US" dirty="0" smtClean="0"/>
              <a:t>, </a:t>
            </a:r>
            <a:r>
              <a:rPr lang="en-US" dirty="0" err="1" smtClean="0"/>
              <a:t>ARPAnet</a:t>
            </a:r>
            <a:r>
              <a:rPr lang="en-US" dirty="0" smtClean="0"/>
              <a:t> switches to TCP/IP</a:t>
            </a:r>
          </a:p>
          <a:p>
            <a:r>
              <a:rPr lang="en-US" dirty="0" smtClean="0"/>
              <a:t>1984: Nagle predicts congestion collapses</a:t>
            </a:r>
          </a:p>
          <a:p>
            <a:r>
              <a:rPr lang="en-US" dirty="0" smtClean="0"/>
              <a:t>1986: Internet begins to suffer congestion collapses</a:t>
            </a:r>
          </a:p>
          <a:p>
            <a:pPr lvl="1"/>
            <a:r>
              <a:rPr lang="en-US" dirty="0" smtClean="0"/>
              <a:t>LBL to Berkeley drops from 32Kbps to 40bps</a:t>
            </a:r>
          </a:p>
          <a:p>
            <a:r>
              <a:rPr lang="en-US" dirty="0" smtClean="0"/>
              <a:t>1987/8: Van Jacobson fixes TCP, publishes seminal paper: (TCP Tahoe)</a:t>
            </a:r>
          </a:p>
          <a:p>
            <a:r>
              <a:rPr lang="en-US" dirty="0" smtClean="0"/>
              <a:t>1990: Fast transmit and fast recovery added (TCP Reno)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should not send more data than the network can take: </a:t>
            </a:r>
            <a:r>
              <a:rPr lang="en-US" i="1" dirty="0" smtClean="0"/>
              <a:t>congestion control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Congestion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/>
          </a:bodyPr>
          <a:lstStyle/>
          <a:p>
            <a:r>
              <a:rPr lang="en-US" dirty="0" smtClean="0"/>
              <a:t>3 Key Challenges</a:t>
            </a:r>
          </a:p>
          <a:p>
            <a:pPr lvl="1"/>
            <a:r>
              <a:rPr lang="en-US" dirty="0" smtClean="0"/>
              <a:t>Determining the available capacity in the first place</a:t>
            </a:r>
          </a:p>
          <a:p>
            <a:pPr lvl="1"/>
            <a:r>
              <a:rPr lang="en-US" dirty="0" smtClean="0"/>
              <a:t>Adjusting to changes in the available capacity</a:t>
            </a:r>
          </a:p>
          <a:p>
            <a:pPr lvl="1"/>
            <a:r>
              <a:rPr lang="en-US" dirty="0" smtClean="0"/>
              <a:t>Sharing capacity between flows</a:t>
            </a:r>
          </a:p>
          <a:p>
            <a:endParaRPr lang="en-US" dirty="0" smtClean="0"/>
          </a:p>
          <a:p>
            <a:r>
              <a:rPr lang="en-US" dirty="0" smtClean="0"/>
              <a:t>Idea</a:t>
            </a:r>
          </a:p>
          <a:p>
            <a:pPr lvl="1"/>
            <a:r>
              <a:rPr lang="en-US" dirty="0" smtClean="0"/>
              <a:t>Each source determines network capacity for itself</a:t>
            </a:r>
          </a:p>
          <a:p>
            <a:pPr lvl="1"/>
            <a:r>
              <a:rPr lang="en-US" dirty="0" smtClean="0"/>
              <a:t>Rate is determined by window size</a:t>
            </a:r>
          </a:p>
          <a:p>
            <a:pPr lvl="1"/>
            <a:r>
              <a:rPr lang="en-US" dirty="0" smtClean="0"/>
              <a:t>Uses implicit feedback (drops, delay)</a:t>
            </a:r>
          </a:p>
          <a:p>
            <a:pPr lvl="1"/>
            <a:r>
              <a:rPr lang="en-US" dirty="0" err="1" smtClean="0"/>
              <a:t>ACKs</a:t>
            </a:r>
            <a:r>
              <a:rPr lang="en-US" dirty="0" smtClean="0"/>
              <a:t> pace transmission (self-clocking)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Congestion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 keeps congestion and flow control windows</a:t>
            </a:r>
          </a:p>
          <a:p>
            <a:pPr lvl="1"/>
            <a:r>
              <a:rPr lang="en-US" dirty="0" smtClean="0"/>
              <a:t>Max packets in flight is lesser of two</a:t>
            </a:r>
          </a:p>
          <a:p>
            <a:r>
              <a:rPr lang="en-US" dirty="0" smtClean="0"/>
              <a:t>Sending rate: ~Window/RTT</a:t>
            </a:r>
            <a:endParaRPr lang="en-US" dirty="0" smtClean="0"/>
          </a:p>
          <a:p>
            <a:r>
              <a:rPr lang="en-US" dirty="0" smtClean="0"/>
              <a:t>The key here is how to set the congestion window to respond to congestion signals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889" y="1509685"/>
            <a:ext cx="8156222" cy="3994495"/>
          </a:xfrm>
        </p:spPr>
        <p:txBody>
          <a:bodyPr/>
          <a:lstStyle/>
          <a:p>
            <a:r>
              <a:rPr lang="en-US" dirty="0" smtClean="0"/>
              <a:t>Before TCP Tahoe</a:t>
            </a:r>
          </a:p>
          <a:p>
            <a:pPr lvl="1"/>
            <a:r>
              <a:rPr lang="en-US" dirty="0" smtClean="0"/>
              <a:t>On connection, nodes send full (</a:t>
            </a:r>
            <a:r>
              <a:rPr lang="en-US" dirty="0" err="1" smtClean="0"/>
              <a:t>rcv)window</a:t>
            </a:r>
            <a:r>
              <a:rPr lang="en-US" dirty="0" smtClean="0"/>
              <a:t> of packets</a:t>
            </a:r>
          </a:p>
          <a:p>
            <a:pPr lvl="1"/>
            <a:r>
              <a:rPr lang="en-US" dirty="0" smtClean="0"/>
              <a:t>Retransmit packet immediately after its timer expires</a:t>
            </a:r>
          </a:p>
          <a:p>
            <a:r>
              <a:rPr lang="en-US" dirty="0" smtClean="0"/>
              <a:t>Result: window-sized bursts of packets in 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Bursts of Packets</a:t>
            </a:r>
            <a:endParaRPr lang="en-US" dirty="0"/>
          </a:p>
        </p:txBody>
      </p:sp>
      <p:pic>
        <p:nvPicPr>
          <p:cNvPr id="4" name="Content Placeholder 3" descr="jac1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057600" y="1367156"/>
            <a:ext cx="6912361" cy="5094315"/>
          </a:xfrm>
        </p:spPr>
      </p:pic>
      <p:sp>
        <p:nvSpPr>
          <p:cNvPr id="5" name="TextBox 4"/>
          <p:cNvSpPr txBox="1"/>
          <p:nvPr/>
        </p:nvSpPr>
        <p:spPr>
          <a:xfrm>
            <a:off x="4971063" y="6488668"/>
            <a:ext cx="417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Graph from Van Jacobson and </a:t>
            </a:r>
            <a:r>
              <a:rPr lang="en-US" dirty="0" err="1" smtClean="0"/>
              <a:t>Karels</a:t>
            </a:r>
            <a:r>
              <a:rPr lang="en-US" dirty="0" smtClean="0"/>
              <a:t>, 1988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Determining Initial Capacity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367156"/>
            <a:ext cx="8466666" cy="4924982"/>
          </a:xfrm>
        </p:spPr>
        <p:txBody>
          <a:bodyPr>
            <a:normAutofit/>
          </a:bodyPr>
          <a:lstStyle/>
          <a:p>
            <a:r>
              <a:rPr lang="en-US" dirty="0" smtClean="0"/>
              <a:t>Question: how do we set </a:t>
            </a:r>
            <a:r>
              <a:rPr lang="en-US" dirty="0" err="1" smtClean="0"/>
              <a:t>w</a:t>
            </a:r>
            <a:r>
              <a:rPr lang="en-US" dirty="0" smtClean="0"/>
              <a:t> initially?</a:t>
            </a:r>
          </a:p>
          <a:p>
            <a:pPr lvl="1"/>
            <a:r>
              <a:rPr lang="en-US" dirty="0" smtClean="0"/>
              <a:t>Should start at 1MSS (to avoid overloading the network)</a:t>
            </a:r>
          </a:p>
          <a:p>
            <a:pPr lvl="1"/>
            <a:r>
              <a:rPr lang="en-US" dirty="0" smtClean="0"/>
              <a:t>Could increase additively until we hit congestion</a:t>
            </a:r>
          </a:p>
          <a:p>
            <a:pPr lvl="1"/>
            <a:r>
              <a:rPr lang="en-US" dirty="0" smtClean="0"/>
              <a:t>May be too slow on fast network</a:t>
            </a:r>
          </a:p>
          <a:p>
            <a:r>
              <a:rPr lang="en-US" dirty="0" smtClean="0"/>
              <a:t>Start by doubling </a:t>
            </a:r>
            <a:r>
              <a:rPr lang="en-US" dirty="0" err="1" smtClean="0"/>
              <a:t>w</a:t>
            </a:r>
            <a:r>
              <a:rPr lang="en-US" dirty="0" smtClean="0"/>
              <a:t> each RTT</a:t>
            </a:r>
          </a:p>
          <a:p>
            <a:pPr lvl="1"/>
            <a:r>
              <a:rPr lang="en-US" dirty="0" smtClean="0"/>
              <a:t>Then will dump at most one extra window into network</a:t>
            </a:r>
          </a:p>
          <a:p>
            <a:pPr lvl="1"/>
            <a:r>
              <a:rPr lang="en-US" dirty="0" smtClean="0"/>
              <a:t>This is called </a:t>
            </a:r>
            <a:r>
              <a:rPr lang="en-US" i="1" dirty="0" smtClean="0"/>
              <a:t>slow start</a:t>
            </a:r>
          </a:p>
          <a:p>
            <a:r>
              <a:rPr lang="en-US" i="1" dirty="0" smtClean="0"/>
              <a:t>Slow start</a:t>
            </a:r>
            <a:r>
              <a:rPr lang="en-US" dirty="0" smtClean="0"/>
              <a:t>, this sounds quite fast!</a:t>
            </a:r>
          </a:p>
          <a:p>
            <a:pPr lvl="1"/>
            <a:r>
              <a:rPr lang="en-US" dirty="0" smtClean="0"/>
              <a:t>In contrast to initial algorithm: sender would dump entire </a:t>
            </a:r>
            <a:r>
              <a:rPr lang="en-US" i="1" dirty="0" smtClean="0"/>
              <a:t>flow control</a:t>
            </a:r>
            <a:r>
              <a:rPr lang="en-US" dirty="0" smtClean="0"/>
              <a:t> window at once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Startup behavior with Slow Start</a:t>
            </a:r>
            <a:endParaRPr lang="en-US" dirty="0"/>
          </a:p>
        </p:txBody>
      </p:sp>
      <p:pic>
        <p:nvPicPr>
          <p:cNvPr id="4" name="Content Placeholder 3" descr="slowstart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87400" y="1156907"/>
            <a:ext cx="7131087" cy="534831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Slow start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68537"/>
          </a:xfrm>
        </p:spPr>
        <p:txBody>
          <a:bodyPr>
            <a:normAutofit/>
          </a:bodyPr>
          <a:lstStyle/>
          <a:p>
            <a:r>
              <a:rPr lang="en-US" dirty="0" smtClean="0"/>
              <a:t>Let </a:t>
            </a:r>
            <a:r>
              <a:rPr lang="en-US" dirty="0" err="1" smtClean="0"/>
              <a:t>w</a:t>
            </a:r>
            <a:r>
              <a:rPr lang="en-US" dirty="0" smtClean="0"/>
              <a:t> be the size of the window in </a:t>
            </a:r>
            <a:r>
              <a:rPr lang="en-US" i="1" dirty="0" smtClean="0"/>
              <a:t>bytes</a:t>
            </a:r>
            <a:endParaRPr lang="en-US" dirty="0" smtClean="0"/>
          </a:p>
          <a:p>
            <a:pPr lvl="1"/>
            <a:r>
              <a:rPr lang="en-US" dirty="0" smtClean="0"/>
              <a:t>We have </a:t>
            </a:r>
            <a:r>
              <a:rPr lang="en-US" dirty="0" err="1" smtClean="0"/>
              <a:t>w</a:t>
            </a:r>
            <a:r>
              <a:rPr lang="en-US" dirty="0" smtClean="0"/>
              <a:t>/MSS segments per RTT</a:t>
            </a:r>
          </a:p>
          <a:p>
            <a:r>
              <a:rPr lang="en-US" dirty="0" smtClean="0"/>
              <a:t>We are doubling </a:t>
            </a:r>
            <a:r>
              <a:rPr lang="en-US" dirty="0" err="1" smtClean="0"/>
              <a:t>w</a:t>
            </a:r>
            <a:r>
              <a:rPr lang="en-US" dirty="0" smtClean="0"/>
              <a:t> after each RTT</a:t>
            </a:r>
          </a:p>
          <a:p>
            <a:pPr lvl="1"/>
            <a:r>
              <a:rPr lang="en-US" dirty="0" smtClean="0"/>
              <a:t>We receive </a:t>
            </a:r>
            <a:r>
              <a:rPr lang="en-US" dirty="0" err="1" smtClean="0"/>
              <a:t>w</a:t>
            </a:r>
            <a:r>
              <a:rPr lang="en-US" dirty="0" smtClean="0"/>
              <a:t>/MSS </a:t>
            </a:r>
            <a:r>
              <a:rPr lang="en-US" dirty="0" err="1" smtClean="0"/>
              <a:t>ACKs</a:t>
            </a:r>
            <a:r>
              <a:rPr lang="en-US" dirty="0" smtClean="0"/>
              <a:t> each RTT</a:t>
            </a:r>
          </a:p>
          <a:p>
            <a:pPr lvl="1"/>
            <a:r>
              <a:rPr lang="en-US" dirty="0" smtClean="0"/>
              <a:t>So we can set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 on every </a:t>
            </a:r>
            <a:r>
              <a:rPr lang="en-US" dirty="0" err="1" smtClean="0"/>
              <a:t>ack</a:t>
            </a:r>
            <a:endParaRPr lang="en-US" dirty="0" smtClean="0"/>
          </a:p>
          <a:p>
            <a:r>
              <a:rPr lang="en-US" dirty="0" smtClean="0"/>
              <a:t>At some point we hit the network limit.</a:t>
            </a:r>
          </a:p>
          <a:p>
            <a:pPr lvl="1"/>
            <a:r>
              <a:rPr lang="en-US" dirty="0" smtClean="0"/>
              <a:t>Experience loss</a:t>
            </a:r>
          </a:p>
          <a:p>
            <a:pPr lvl="1"/>
            <a:r>
              <a:rPr lang="en-US" dirty="0" smtClean="0"/>
              <a:t>We are at most one window size above the limit</a:t>
            </a:r>
          </a:p>
          <a:p>
            <a:pPr lvl="1"/>
            <a:r>
              <a:rPr lang="en-US" dirty="0" smtClean="0"/>
              <a:t>Remember this: </a:t>
            </a:r>
            <a:r>
              <a:rPr lang="en-US" dirty="0" err="1" smtClean="0"/>
              <a:t>ssthresh</a:t>
            </a:r>
            <a:r>
              <a:rPr lang="en-US" dirty="0" smtClean="0"/>
              <a:t> and reduce window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Congestion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444" y="1509685"/>
            <a:ext cx="8345312" cy="5009648"/>
          </a:xfrm>
        </p:spPr>
        <p:txBody>
          <a:bodyPr>
            <a:normAutofit/>
          </a:bodyPr>
          <a:lstStyle/>
          <a:p>
            <a:r>
              <a:rPr lang="en-US" dirty="0" smtClean="0"/>
              <a:t>Assume losses are due to congestion</a:t>
            </a:r>
          </a:p>
          <a:p>
            <a:r>
              <a:rPr lang="en-US" dirty="0" smtClean="0"/>
              <a:t>After a loss, reduce congestion window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How much to reduce?</a:t>
            </a:r>
            <a:r>
              <a:rPr lang="en-US" dirty="0" smtClean="0"/>
              <a:t>	</a:t>
            </a:r>
          </a:p>
          <a:p>
            <a:r>
              <a:rPr lang="en-US" dirty="0" smtClean="0"/>
              <a:t>Idea: conservation of packets at equilibrium</a:t>
            </a:r>
          </a:p>
          <a:p>
            <a:pPr lvl="1"/>
            <a:r>
              <a:rPr lang="en-US" dirty="0" smtClean="0"/>
              <a:t>Want to keep roughly the same number of packets network</a:t>
            </a:r>
          </a:p>
          <a:p>
            <a:pPr lvl="1"/>
            <a:r>
              <a:rPr lang="en-US" dirty="0" smtClean="0"/>
              <a:t>Analogy with water in fixed-size pipe</a:t>
            </a:r>
          </a:p>
          <a:p>
            <a:pPr lvl="1"/>
            <a:r>
              <a:rPr lang="en-US" dirty="0" smtClean="0"/>
              <a:t>Put new packet into network when one exits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to reduce window?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9685"/>
            <a:ext cx="8382000" cy="4967315"/>
          </a:xfrm>
        </p:spPr>
        <p:txBody>
          <a:bodyPr/>
          <a:lstStyle/>
          <a:p>
            <a:r>
              <a:rPr lang="en-US" dirty="0" smtClean="0"/>
              <a:t>Crude model of the network</a:t>
            </a:r>
          </a:p>
          <a:p>
            <a:pPr lvl="1"/>
            <a:r>
              <a:rPr lang="en-US" dirty="0" smtClean="0"/>
              <a:t>Let L</a:t>
            </a:r>
            <a:r>
              <a:rPr lang="en-US" baseline="-25000" dirty="0" smtClean="0"/>
              <a:t>i</a:t>
            </a:r>
            <a:r>
              <a:rPr lang="en-US" dirty="0" smtClean="0"/>
              <a:t> be the load (# </a:t>
            </a:r>
            <a:r>
              <a:rPr lang="en-US" dirty="0" err="1" smtClean="0"/>
              <a:t>pkts</a:t>
            </a:r>
            <a:r>
              <a:rPr lang="en-US" dirty="0" smtClean="0"/>
              <a:t>) in the network at time I</a:t>
            </a:r>
          </a:p>
          <a:p>
            <a:pPr lvl="1"/>
            <a:r>
              <a:rPr lang="en-US" dirty="0" smtClean="0"/>
              <a:t>If network uncongested, roughly constant L</a:t>
            </a:r>
            <a:r>
              <a:rPr lang="en-US" baseline="-25000" dirty="0" smtClean="0"/>
              <a:t>i</a:t>
            </a:r>
            <a:r>
              <a:rPr lang="en-US" dirty="0" smtClean="0"/>
              <a:t> = N</a:t>
            </a:r>
          </a:p>
          <a:p>
            <a:r>
              <a:rPr lang="en-US" dirty="0" smtClean="0"/>
              <a:t>What happens under congestion?</a:t>
            </a:r>
          </a:p>
          <a:p>
            <a:pPr lvl="1"/>
            <a:r>
              <a:rPr lang="en-US" dirty="0" smtClean="0"/>
              <a:t>Some fraction </a:t>
            </a:r>
            <a:r>
              <a:rPr lang="en-US" dirty="0" err="1" smtClean="0"/>
              <a:t>γ</a:t>
            </a:r>
            <a:r>
              <a:rPr lang="en-US" dirty="0" smtClean="0"/>
              <a:t> of packets can</a:t>
            </a:r>
            <a:r>
              <a:rPr lang="en-US" dirty="0" smtClean="0"/>
              <a:t>’t exit the network</a:t>
            </a:r>
          </a:p>
          <a:p>
            <a:pPr lvl="1"/>
            <a:r>
              <a:rPr lang="en-US" dirty="0" smtClean="0"/>
              <a:t>Now </a:t>
            </a:r>
            <a:r>
              <a:rPr lang="en-US" dirty="0" smtClean="0"/>
              <a:t>L</a:t>
            </a:r>
            <a:r>
              <a:rPr lang="en-US" baseline="-25000" dirty="0" smtClean="0"/>
              <a:t>i</a:t>
            </a:r>
            <a:r>
              <a:rPr lang="en-US" dirty="0" smtClean="0"/>
              <a:t> = N + γL</a:t>
            </a:r>
            <a:r>
              <a:rPr lang="en-US" baseline="-25000" dirty="0" smtClean="0"/>
              <a:t>i-1</a:t>
            </a:r>
            <a:r>
              <a:rPr lang="en-US" dirty="0" smtClean="0"/>
              <a:t>, or L</a:t>
            </a:r>
            <a:r>
              <a:rPr lang="en-US" baseline="-25000" dirty="0" smtClean="0"/>
              <a:t>i </a:t>
            </a:r>
            <a:r>
              <a:rPr lang="en-US" dirty="0" smtClean="0"/>
              <a:t>≈ g</a:t>
            </a:r>
            <a:r>
              <a:rPr lang="en-US" baseline="30000" dirty="0" smtClean="0"/>
              <a:t>i</a:t>
            </a:r>
            <a:r>
              <a:rPr lang="en-US" dirty="0" smtClean="0"/>
              <a:t>L</a:t>
            </a:r>
            <a:r>
              <a:rPr lang="en-US" baseline="-25000" dirty="0" smtClean="0"/>
              <a:t>0</a:t>
            </a:r>
          </a:p>
          <a:p>
            <a:pPr lvl="1"/>
            <a:r>
              <a:rPr lang="en-US" dirty="0" smtClean="0"/>
              <a:t>Exponential increase in congestion</a:t>
            </a:r>
          </a:p>
          <a:p>
            <a:r>
              <a:rPr lang="en-US" dirty="0" smtClean="0"/>
              <a:t>Sources must decrease offered rate exponentially</a:t>
            </a:r>
          </a:p>
          <a:p>
            <a:pPr lvl="1"/>
            <a:r>
              <a:rPr lang="en-US" dirty="0" err="1" smtClean="0"/>
              <a:t>i.e</a:t>
            </a:r>
            <a:r>
              <a:rPr lang="en-US" dirty="0" smtClean="0"/>
              <a:t>, multiplicative decrease in window size</a:t>
            </a:r>
          </a:p>
          <a:p>
            <a:pPr lvl="1"/>
            <a:r>
              <a:rPr lang="en-US" dirty="0" smtClean="0"/>
              <a:t>TCP chooses to cut window in half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use extra capacity?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1537"/>
          </a:xfrm>
        </p:spPr>
        <p:txBody>
          <a:bodyPr>
            <a:normAutofit/>
          </a:bodyPr>
          <a:lstStyle/>
          <a:p>
            <a:r>
              <a:rPr lang="en-US" dirty="0" smtClean="0"/>
              <a:t>Network signals congestion, but says nothing of underutilization</a:t>
            </a:r>
          </a:p>
          <a:p>
            <a:pPr lvl="1"/>
            <a:r>
              <a:rPr lang="en-US" dirty="0" smtClean="0"/>
              <a:t>Senders constantly try to send faster, see if it works</a:t>
            </a:r>
          </a:p>
          <a:p>
            <a:pPr lvl="1"/>
            <a:r>
              <a:rPr lang="en-US" dirty="0" smtClean="0"/>
              <a:t>So, increase window if no losses… By how much?</a:t>
            </a:r>
          </a:p>
          <a:p>
            <a:r>
              <a:rPr lang="en-US" dirty="0" smtClean="0"/>
              <a:t>Multiplicative increase?</a:t>
            </a:r>
          </a:p>
          <a:p>
            <a:pPr lvl="1"/>
            <a:r>
              <a:rPr lang="en-US" dirty="0" smtClean="0"/>
              <a:t>Easier to saturate the network than to recover</a:t>
            </a:r>
          </a:p>
          <a:p>
            <a:pPr lvl="1"/>
            <a:r>
              <a:rPr lang="en-US" dirty="0" smtClean="0"/>
              <a:t>Too fast, will lead to saturation, wild fluctuations</a:t>
            </a:r>
          </a:p>
          <a:p>
            <a:r>
              <a:rPr lang="en-US" dirty="0" smtClean="0"/>
              <a:t>Additive increase?</a:t>
            </a:r>
          </a:p>
          <a:p>
            <a:pPr lvl="1"/>
            <a:r>
              <a:rPr lang="en-US" dirty="0" smtClean="0"/>
              <a:t>Won</a:t>
            </a:r>
            <a:r>
              <a:rPr lang="en-US" dirty="0" smtClean="0"/>
              <a:t>’t saturate the network</a:t>
            </a:r>
          </a:p>
          <a:p>
            <a:pPr lvl="1"/>
            <a:r>
              <a:rPr lang="en-US" dirty="0" smtClean="0"/>
              <a:t>Remember fairness? 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4007555" y="3781778"/>
            <a:ext cx="211667" cy="211667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459111" y="3781778"/>
            <a:ext cx="2333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Goal: fair and efficient!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 animBg="1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Arrow Connector 32"/>
          <p:cNvCxnSpPr/>
          <p:nvPr/>
        </p:nvCxnSpPr>
        <p:spPr>
          <a:xfrm rot="5400000" flipH="1" flipV="1">
            <a:off x="2977530" y="2937568"/>
            <a:ext cx="919619" cy="38831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1235738" y="2843170"/>
            <a:ext cx="3938589" cy="1667139"/>
          </a:xfrm>
          <a:prstGeom prst="straightConnector1">
            <a:avLst/>
          </a:prstGeom>
          <a:ln w="254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4"/>
          </p:cNvCxnSpPr>
          <p:nvPr/>
        </p:nvCxnSpPr>
        <p:spPr>
          <a:xfrm rot="5400000" flipH="1" flipV="1">
            <a:off x="2977530" y="2937568"/>
            <a:ext cx="919619" cy="388310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267197" y="2378846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MD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13478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679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4000500" y="2385196"/>
            <a:ext cx="440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Arrow Connector 27"/>
          <p:cNvCxnSpPr/>
          <p:nvPr/>
        </p:nvCxnSpPr>
        <p:spPr>
          <a:xfrm rot="5400000" flipH="1" flipV="1">
            <a:off x="2559095" y="1895872"/>
            <a:ext cx="1819540" cy="1763891"/>
          </a:xfrm>
          <a:prstGeom prst="straightConnector1">
            <a:avLst/>
          </a:prstGeom>
          <a:ln w="254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3"/>
          </p:cNvCxnSpPr>
          <p:nvPr/>
        </p:nvCxnSpPr>
        <p:spPr>
          <a:xfrm rot="5400000" flipH="1" flipV="1">
            <a:off x="2901927" y="2667900"/>
            <a:ext cx="699251" cy="670081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78222" y="2378846"/>
            <a:ext cx="4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2808111" y="3333966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679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0" idx="3"/>
            <a:endCxn id="16" idx="7"/>
          </p:cNvCxnSpPr>
          <p:nvPr/>
        </p:nvCxnSpPr>
        <p:spPr>
          <a:xfrm rot="5400000">
            <a:off x="2901928" y="2667899"/>
            <a:ext cx="699251" cy="670081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890028" y="2378846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7"/>
          </p:cNvCxnSpPr>
          <p:nvPr/>
        </p:nvCxnSpPr>
        <p:spPr>
          <a:xfrm rot="5400000" flipH="1" flipV="1">
            <a:off x="2968004" y="2870442"/>
            <a:ext cx="1028020" cy="414161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6" idx="3"/>
            <a:endCxn id="25" idx="3"/>
          </p:cNvCxnSpPr>
          <p:nvPr/>
        </p:nvCxnSpPr>
        <p:spPr>
          <a:xfrm rot="5400000" flipH="1" flipV="1">
            <a:off x="3193599" y="2961666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7" idx="7"/>
            <a:endCxn id="25" idx="4"/>
          </p:cNvCxnSpPr>
          <p:nvPr/>
        </p:nvCxnSpPr>
        <p:spPr>
          <a:xfrm rot="5400000" flipH="1" flipV="1">
            <a:off x="3344432" y="3155594"/>
            <a:ext cx="780596" cy="44687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 flipH="1" flipV="1">
            <a:off x="3464537" y="3088665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42" idx="7"/>
            <a:endCxn id="37" idx="7"/>
          </p:cNvCxnSpPr>
          <p:nvPr/>
        </p:nvCxnSpPr>
        <p:spPr>
          <a:xfrm rot="5400000" flipH="1" flipV="1">
            <a:off x="3515884" y="3214409"/>
            <a:ext cx="795860" cy="55104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3591535" y="3352803"/>
            <a:ext cx="597804" cy="58252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38600" y="2455333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16653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806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894668" y="28617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02892" y="3750730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080936" y="307340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529891" y="386926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148666" y="3285071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4226986" y="2454301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5" grpId="0" animBg="1"/>
      <p:bldP spid="27" grpId="0" animBg="1"/>
      <p:bldP spid="37" grpId="0" animBg="1"/>
      <p:bldP spid="42" grpId="0" animBg="1"/>
      <p:bldP spid="47" grpId="0" animBg="1"/>
      <p:bldP spid="4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AIMD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0842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practice, send MSS-sized segments</a:t>
            </a:r>
          </a:p>
          <a:p>
            <a:pPr lvl="1"/>
            <a:r>
              <a:rPr lang="en-US" dirty="0" smtClean="0"/>
              <a:t>Let window size in bytes be </a:t>
            </a:r>
            <a:r>
              <a:rPr lang="en-US" dirty="0" err="1" smtClean="0"/>
              <a:t>w</a:t>
            </a:r>
            <a:r>
              <a:rPr lang="en-US" dirty="0" smtClean="0"/>
              <a:t> (a multiple of MSS)</a:t>
            </a:r>
          </a:p>
          <a:p>
            <a:r>
              <a:rPr lang="en-US" dirty="0" smtClean="0"/>
              <a:t>Increase:</a:t>
            </a:r>
          </a:p>
          <a:p>
            <a:pPr lvl="1"/>
            <a:r>
              <a:rPr lang="en-US" dirty="0" smtClean="0"/>
              <a:t>After </a:t>
            </a:r>
            <a:r>
              <a:rPr lang="en-US" dirty="0" err="1" smtClean="0"/>
              <a:t>w</a:t>
            </a:r>
            <a:r>
              <a:rPr lang="en-US" dirty="0" smtClean="0"/>
              <a:t> bytes </a:t>
            </a:r>
            <a:r>
              <a:rPr lang="en-US" dirty="0" err="1" smtClean="0"/>
              <a:t>ACKed</a:t>
            </a:r>
            <a:r>
              <a:rPr lang="en-US" dirty="0" smtClean="0"/>
              <a:t>, could set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</a:t>
            </a:r>
          </a:p>
          <a:p>
            <a:pPr lvl="1"/>
            <a:r>
              <a:rPr lang="en-US" dirty="0" smtClean="0"/>
              <a:t>Smoother to increment on each ACK</a:t>
            </a:r>
          </a:p>
          <a:p>
            <a:pPr lvl="2"/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 * MSS/</a:t>
            </a:r>
            <a:r>
              <a:rPr lang="en-US" dirty="0" err="1" smtClean="0"/>
              <a:t>w</a:t>
            </a:r>
            <a:endParaRPr lang="en-US" dirty="0" smtClean="0"/>
          </a:p>
          <a:p>
            <a:pPr lvl="2"/>
            <a:r>
              <a:rPr lang="en-US" dirty="0" smtClean="0"/>
              <a:t>(receive </a:t>
            </a:r>
            <a:r>
              <a:rPr lang="en-US" dirty="0" err="1" smtClean="0"/>
              <a:t>w</a:t>
            </a:r>
            <a:r>
              <a:rPr lang="en-US" dirty="0" smtClean="0"/>
              <a:t>/MSS </a:t>
            </a:r>
            <a:r>
              <a:rPr lang="en-US" dirty="0" err="1" smtClean="0"/>
              <a:t>ACKs</a:t>
            </a:r>
            <a:r>
              <a:rPr lang="en-US" dirty="0" smtClean="0"/>
              <a:t> per RTT, increase by MSS/(</a:t>
            </a:r>
            <a:r>
              <a:rPr lang="en-US" dirty="0" err="1" smtClean="0"/>
              <a:t>w</a:t>
            </a:r>
            <a:r>
              <a:rPr lang="en-US" dirty="0" smtClean="0"/>
              <a:t>/MSS) for each)</a:t>
            </a:r>
          </a:p>
          <a:p>
            <a:r>
              <a:rPr lang="en-US" dirty="0" smtClean="0"/>
              <a:t>Decrease:</a:t>
            </a:r>
          </a:p>
          <a:p>
            <a:pPr lvl="1"/>
            <a:r>
              <a:rPr lang="en-US" dirty="0" smtClean="0"/>
              <a:t>After a packet loss, </a:t>
            </a:r>
            <a:r>
              <a:rPr lang="en-US" dirty="0" err="1" smtClean="0"/>
              <a:t>w</a:t>
            </a:r>
            <a:r>
              <a:rPr lang="en-US" dirty="0" smtClean="0"/>
              <a:t> = w/2</a:t>
            </a:r>
          </a:p>
          <a:p>
            <a:pPr lvl="1"/>
            <a:r>
              <a:rPr lang="en-US" dirty="0" smtClean="0"/>
              <a:t>But don</a:t>
            </a:r>
            <a:r>
              <a:rPr lang="en-US" dirty="0" smtClean="0"/>
              <a:t>’t want </a:t>
            </a:r>
            <a:r>
              <a:rPr lang="en-US" dirty="0" err="1" smtClean="0"/>
              <a:t>w</a:t>
            </a:r>
            <a:r>
              <a:rPr lang="en-US" dirty="0" smtClean="0"/>
              <a:t> &lt; MSS</a:t>
            </a:r>
          </a:p>
          <a:p>
            <a:pPr lvl="1"/>
            <a:r>
              <a:rPr lang="en-US" dirty="0" smtClean="0"/>
              <a:t>So react differently to multiple consecutive losses</a:t>
            </a:r>
          </a:p>
          <a:p>
            <a:pPr lvl="1"/>
            <a:r>
              <a:rPr lang="en-US" dirty="0" smtClean="0"/>
              <a:t>Back off exponentially (pause with no packets in flight)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AIMD Trace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1961648"/>
          </a:xfrm>
        </p:spPr>
        <p:txBody>
          <a:bodyPr/>
          <a:lstStyle/>
          <a:p>
            <a:r>
              <a:rPr lang="en-US" dirty="0" smtClean="0"/>
              <a:t>AIMD produces </a:t>
            </a:r>
            <a:r>
              <a:rPr lang="en-US" dirty="0" err="1" smtClean="0"/>
              <a:t>sawtooth</a:t>
            </a:r>
            <a:r>
              <a:rPr lang="en-US" dirty="0" smtClean="0"/>
              <a:t> pattern of window size</a:t>
            </a:r>
          </a:p>
          <a:p>
            <a:pPr lvl="1"/>
            <a:r>
              <a:rPr lang="en-US" dirty="0" smtClean="0"/>
              <a:t>Always probing available bandwidth</a:t>
            </a:r>
            <a:endParaRPr lang="en-US" dirty="0"/>
          </a:p>
        </p:txBody>
      </p:sp>
      <p:pic>
        <p:nvPicPr>
          <p:cNvPr id="4" name="Picture 3" descr="aimd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431800" y="3287889"/>
            <a:ext cx="7924800" cy="241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444" y="1509685"/>
            <a:ext cx="8523112" cy="4854426"/>
          </a:xfrm>
        </p:spPr>
        <p:txBody>
          <a:bodyPr/>
          <a:lstStyle/>
          <a:p>
            <a:r>
              <a:rPr lang="en-US" dirty="0" smtClean="0"/>
              <a:t>TCP has two states: Slow Start (SS) and Congestion Avoidance (CA)</a:t>
            </a:r>
          </a:p>
          <a:p>
            <a:r>
              <a:rPr lang="en-US" dirty="0" smtClean="0"/>
              <a:t>A window size threshold governs the state transition</a:t>
            </a:r>
          </a:p>
          <a:p>
            <a:pPr lvl="1"/>
            <a:r>
              <a:rPr lang="en-US" dirty="0" smtClean="0"/>
              <a:t>Window &lt;= threshold: SS</a:t>
            </a:r>
          </a:p>
          <a:p>
            <a:pPr lvl="1"/>
            <a:r>
              <a:rPr lang="en-US" dirty="0" smtClean="0"/>
              <a:t>Window &gt; threshold: congestion avoidance</a:t>
            </a:r>
          </a:p>
          <a:p>
            <a:r>
              <a:rPr lang="en-US" dirty="0" smtClean="0"/>
              <a:t>States differ in how they respond to </a:t>
            </a:r>
            <a:r>
              <a:rPr lang="en-US" dirty="0" err="1" smtClean="0"/>
              <a:t>ACKs</a:t>
            </a:r>
            <a:endParaRPr lang="en-US" dirty="0" smtClean="0"/>
          </a:p>
          <a:p>
            <a:pPr lvl="1"/>
            <a:r>
              <a:rPr lang="en-US" dirty="0" smtClean="0"/>
              <a:t>Slow start: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</a:t>
            </a:r>
          </a:p>
          <a:p>
            <a:pPr lvl="1"/>
            <a:r>
              <a:rPr lang="en-US" dirty="0" smtClean="0"/>
              <a:t>Congestion Avoidance: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</a:t>
            </a:r>
            <a:r>
              <a:rPr lang="en-US" baseline="30000" dirty="0" smtClean="0"/>
              <a:t>2</a:t>
            </a:r>
            <a:r>
              <a:rPr lang="en-US" dirty="0" smtClean="0"/>
              <a:t>/w (1 MSS per RTT)</a:t>
            </a:r>
          </a:p>
          <a:p>
            <a:r>
              <a:rPr lang="en-US" dirty="0" smtClean="0"/>
              <a:t>On loss event: set </a:t>
            </a:r>
            <a:r>
              <a:rPr lang="en-US" dirty="0" err="1" smtClean="0"/>
              <a:t>w</a:t>
            </a:r>
            <a:r>
              <a:rPr lang="en-US" dirty="0" smtClean="0"/>
              <a:t> = 1, slow start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Detect Loss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Timeout</a:t>
            </a:r>
          </a:p>
          <a:p>
            <a:r>
              <a:rPr lang="en-US" dirty="0" smtClean="0"/>
              <a:t>Any other way?</a:t>
            </a:r>
          </a:p>
          <a:p>
            <a:pPr lvl="1"/>
            <a:r>
              <a:rPr lang="en-US" dirty="0" smtClean="0"/>
              <a:t>Gap in sequence numbers at receiver</a:t>
            </a:r>
          </a:p>
          <a:p>
            <a:pPr lvl="1"/>
            <a:r>
              <a:rPr lang="en-US" dirty="0" smtClean="0"/>
              <a:t>Receiver uses cumulative </a:t>
            </a:r>
            <a:r>
              <a:rPr lang="en-US" dirty="0" err="1" smtClean="0"/>
              <a:t>ACKs</a:t>
            </a:r>
            <a:r>
              <a:rPr lang="en-US" dirty="0" smtClean="0"/>
              <a:t>: drops =&gt; duplicate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/>
              <a:t>3 Duplicate </a:t>
            </a:r>
            <a:r>
              <a:rPr lang="en-US" dirty="0" err="1" smtClean="0"/>
              <a:t>ACKs</a:t>
            </a:r>
            <a:r>
              <a:rPr lang="en-US" dirty="0" smtClean="0"/>
              <a:t> considered loss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295400" y="2057400"/>
            <a:ext cx="0" cy="304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295400" y="5105400"/>
            <a:ext cx="7086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756525" y="5203825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400"/>
              <a:t>Time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93725" y="2003425"/>
            <a:ext cx="657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cwnd</a:t>
            </a:r>
          </a:p>
        </p:txBody>
      </p:sp>
      <p:sp>
        <p:nvSpPr>
          <p:cNvPr id="9" name="Arc 7"/>
          <p:cNvSpPr>
            <a:spLocks/>
          </p:cNvSpPr>
          <p:nvPr/>
        </p:nvSpPr>
        <p:spPr bwMode="auto">
          <a:xfrm>
            <a:off x="1295400" y="3200400"/>
            <a:ext cx="1524000" cy="19050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2819400" y="32004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200400" y="32004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3200400" y="41148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rc 11"/>
          <p:cNvSpPr>
            <a:spLocks/>
          </p:cNvSpPr>
          <p:nvPr/>
        </p:nvSpPr>
        <p:spPr bwMode="auto">
          <a:xfrm>
            <a:off x="3200400" y="4114800"/>
            <a:ext cx="990600" cy="9906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4191000" y="3733800"/>
            <a:ext cx="11430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5334000" y="37338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5715000" y="3733800"/>
            <a:ext cx="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5715000" y="44196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rc 16"/>
          <p:cNvSpPr>
            <a:spLocks/>
          </p:cNvSpPr>
          <p:nvPr/>
        </p:nvSpPr>
        <p:spPr bwMode="auto">
          <a:xfrm>
            <a:off x="5715000" y="4419600"/>
            <a:ext cx="914400" cy="6858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V="1">
            <a:off x="6629400" y="3962400"/>
            <a:ext cx="13716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590800" y="26670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16002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4267200" y="35052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5410200" y="4419600"/>
            <a:ext cx="228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4495800" y="4191000"/>
            <a:ext cx="952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ssthresh</a:t>
            </a: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H="1" flipV="1">
            <a:off x="3962400" y="4191000"/>
            <a:ext cx="533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5105400" y="33528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5943600" y="51816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33528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6781800" y="37338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49673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want an estimate of RTT so we can know a packet was likely lost, and not just delayed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Key for correct operation</a:t>
            </a:r>
          </a:p>
          <a:p>
            <a:r>
              <a:rPr lang="en-US" dirty="0" smtClean="0"/>
              <a:t>Challenge: RTT can be highly variable</a:t>
            </a:r>
          </a:p>
          <a:p>
            <a:pPr lvl="1"/>
            <a:r>
              <a:rPr lang="en-US" dirty="0" smtClean="0"/>
              <a:t>Both at long and short time scales!</a:t>
            </a:r>
          </a:p>
          <a:p>
            <a:r>
              <a:rPr lang="en-US" dirty="0" smtClean="0"/>
              <a:t>Both average and variance increase a lot with load</a:t>
            </a:r>
          </a:p>
          <a:p>
            <a:r>
              <a:rPr lang="en-US" dirty="0" smtClean="0"/>
              <a:t>Solution</a:t>
            </a:r>
          </a:p>
          <a:p>
            <a:pPr lvl="1"/>
            <a:r>
              <a:rPr lang="en-US" dirty="0" smtClean="0"/>
              <a:t>Use exponentially weighted moving average (EWMA)</a:t>
            </a:r>
          </a:p>
          <a:p>
            <a:pPr lvl="1"/>
            <a:r>
              <a:rPr lang="en-US" dirty="0" smtClean="0"/>
              <a:t>Estimate deviation as well as expected value</a:t>
            </a:r>
          </a:p>
          <a:p>
            <a:pPr lvl="1"/>
            <a:r>
              <a:rPr lang="en-US" dirty="0" smtClean="0"/>
              <a:t>Assume packet is lost when time is well beyond reasonable deviation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222" y="1509685"/>
            <a:ext cx="8325556" cy="3994495"/>
          </a:xfrm>
        </p:spPr>
        <p:txBody>
          <a:bodyPr/>
          <a:lstStyle/>
          <a:p>
            <a:r>
              <a:rPr lang="en-US" dirty="0" err="1" smtClean="0"/>
              <a:t>EstRTT</a:t>
            </a:r>
            <a:r>
              <a:rPr lang="en-US" dirty="0" smtClean="0"/>
              <a:t> = </a:t>
            </a:r>
            <a:r>
              <a:rPr lang="en-US" dirty="0" smtClean="0"/>
              <a:t>(1 – </a:t>
            </a:r>
            <a:r>
              <a:rPr lang="en-US" dirty="0" err="1" smtClean="0"/>
              <a:t>α</a:t>
            </a:r>
            <a:r>
              <a:rPr lang="en-US" dirty="0" smtClean="0"/>
              <a:t>)</a:t>
            </a:r>
            <a:r>
              <a:rPr lang="en-US" dirty="0" smtClean="0"/>
              <a:t> × </a:t>
            </a:r>
            <a:r>
              <a:rPr lang="en-US" dirty="0" err="1" smtClean="0"/>
              <a:t>EstRTT</a:t>
            </a:r>
            <a:r>
              <a:rPr lang="en-US" dirty="0" smtClean="0"/>
              <a:t> + </a:t>
            </a:r>
            <a:r>
              <a:rPr lang="en-US" dirty="0" err="1" smtClean="0"/>
              <a:t>α</a:t>
            </a:r>
            <a:r>
              <a:rPr lang="en-US" dirty="0" smtClean="0"/>
              <a:t> × </a:t>
            </a:r>
            <a:r>
              <a:rPr lang="en-US" dirty="0" err="1" smtClean="0"/>
              <a:t>SampleRTT</a:t>
            </a:r>
            <a:endParaRPr lang="en-US" dirty="0" smtClean="0"/>
          </a:p>
          <a:p>
            <a:r>
              <a:rPr lang="en-US" dirty="0" smtClean="0"/>
              <a:t>Timeout = 2 × </a:t>
            </a:r>
            <a:r>
              <a:rPr lang="en-US" dirty="0" err="1" smtClean="0"/>
              <a:t>EstRTT</a:t>
            </a:r>
            <a:endParaRPr lang="en-US" dirty="0" smtClean="0"/>
          </a:p>
          <a:p>
            <a:r>
              <a:rPr lang="en-US" dirty="0" smtClean="0"/>
              <a:t>Problem 1: </a:t>
            </a:r>
          </a:p>
          <a:p>
            <a:pPr lvl="1"/>
            <a:r>
              <a:rPr lang="en-US" dirty="0" smtClean="0"/>
              <a:t>in case of retransmission, </a:t>
            </a:r>
            <a:r>
              <a:rPr lang="en-US" dirty="0" err="1" smtClean="0"/>
              <a:t>ack</a:t>
            </a:r>
            <a:r>
              <a:rPr lang="en-US" dirty="0" smtClean="0"/>
              <a:t> corresponds to which send?</a:t>
            </a:r>
          </a:p>
          <a:p>
            <a:pPr lvl="1"/>
            <a:r>
              <a:rPr lang="en-US" dirty="0" smtClean="0"/>
              <a:t>Solution: only sample for segments with no retransmission</a:t>
            </a:r>
          </a:p>
          <a:p>
            <a:r>
              <a:rPr lang="en-US" dirty="0" smtClean="0"/>
              <a:t>Problem 2:</a:t>
            </a:r>
          </a:p>
          <a:p>
            <a:pPr lvl="1"/>
            <a:r>
              <a:rPr lang="en-US" dirty="0" smtClean="0"/>
              <a:t>does not take variance into account: too aggressive when there is more load!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Jacobson/</a:t>
            </a:r>
            <a:r>
              <a:rPr lang="en-US" dirty="0" err="1" smtClean="0"/>
              <a:t>Karels</a:t>
            </a:r>
            <a:r>
              <a:rPr lang="en-US" dirty="0" smtClean="0"/>
              <a:t> Algorithm (Tahoe)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656871"/>
          </a:xfrm>
        </p:spPr>
        <p:txBody>
          <a:bodyPr/>
          <a:lstStyle/>
          <a:p>
            <a:r>
              <a:rPr lang="en-US" sz="2400" dirty="0" err="1" smtClean="0"/>
              <a:t>EstRTT</a:t>
            </a:r>
            <a:r>
              <a:rPr lang="en-US" sz="2400" dirty="0" smtClean="0"/>
              <a:t> = </a:t>
            </a:r>
            <a:r>
              <a:rPr lang="en-US" sz="2400" dirty="0" smtClean="0"/>
              <a:t>(1 – </a:t>
            </a:r>
            <a:r>
              <a:rPr lang="en-US" sz="2400" dirty="0" err="1" smtClean="0"/>
              <a:t>α</a:t>
            </a:r>
            <a:r>
              <a:rPr lang="en-US" sz="2400" dirty="0" smtClean="0"/>
              <a:t>) × </a:t>
            </a:r>
            <a:r>
              <a:rPr lang="en-US" sz="2400" dirty="0" err="1" smtClean="0"/>
              <a:t>EstRTT</a:t>
            </a:r>
            <a:r>
              <a:rPr lang="en-US" sz="2400" dirty="0" smtClean="0"/>
              <a:t> +  </a:t>
            </a:r>
            <a:r>
              <a:rPr lang="en-US" sz="2400" dirty="0" err="1" smtClean="0"/>
              <a:t>α</a:t>
            </a:r>
            <a:r>
              <a:rPr lang="en-US" sz="2400" dirty="0" smtClean="0"/>
              <a:t> × </a:t>
            </a:r>
            <a:r>
              <a:rPr lang="en-US" sz="2400" dirty="0" err="1" smtClean="0"/>
              <a:t>SampleRTT</a:t>
            </a:r>
            <a:endParaRPr lang="en-US" sz="2400" dirty="0" smtClean="0"/>
          </a:p>
          <a:p>
            <a:pPr lvl="1"/>
            <a:r>
              <a:rPr lang="en-US" dirty="0" smtClean="0"/>
              <a:t>Recommended </a:t>
            </a:r>
            <a:r>
              <a:rPr lang="en-US" dirty="0" err="1" smtClean="0"/>
              <a:t>α</a:t>
            </a:r>
            <a:r>
              <a:rPr lang="en-US" dirty="0" smtClean="0"/>
              <a:t> is 0.125</a:t>
            </a:r>
          </a:p>
          <a:p>
            <a:r>
              <a:rPr lang="en-US" sz="2400" dirty="0" err="1" smtClean="0"/>
              <a:t>DevRTT</a:t>
            </a:r>
            <a:r>
              <a:rPr lang="en-US" sz="2400" dirty="0" smtClean="0"/>
              <a:t> = (1 – </a:t>
            </a:r>
            <a:r>
              <a:rPr lang="en-US" sz="2400" dirty="0" err="1" smtClean="0"/>
              <a:t>β</a:t>
            </a:r>
            <a:r>
              <a:rPr lang="en-US" sz="2400" dirty="0" smtClean="0"/>
              <a:t>) × </a:t>
            </a:r>
            <a:r>
              <a:rPr lang="en-US" sz="2400" dirty="0" err="1" smtClean="0"/>
              <a:t>DevRTT</a:t>
            </a:r>
            <a:r>
              <a:rPr lang="en-US" sz="2400" dirty="0" smtClean="0"/>
              <a:t> + </a:t>
            </a:r>
            <a:r>
              <a:rPr lang="en-US" sz="2400" dirty="0" err="1" smtClean="0"/>
              <a:t>β</a:t>
            </a:r>
            <a:r>
              <a:rPr lang="en-US" sz="2400" dirty="0" smtClean="0"/>
              <a:t> | </a:t>
            </a:r>
            <a:r>
              <a:rPr lang="en-US" sz="2400" dirty="0" err="1" smtClean="0"/>
              <a:t>SampleRTT</a:t>
            </a:r>
            <a:r>
              <a:rPr lang="en-US" sz="2400" dirty="0" smtClean="0"/>
              <a:t> – </a:t>
            </a:r>
            <a:r>
              <a:rPr lang="en-US" sz="2400" dirty="0" err="1" smtClean="0"/>
              <a:t>EstRTT</a:t>
            </a:r>
            <a:r>
              <a:rPr lang="en-US" sz="2400" dirty="0" smtClean="0"/>
              <a:t> |</a:t>
            </a:r>
          </a:p>
          <a:p>
            <a:pPr lvl="1"/>
            <a:r>
              <a:rPr lang="en-US" dirty="0" smtClean="0"/>
              <a:t>Recommended </a:t>
            </a:r>
            <a:r>
              <a:rPr lang="en-US" dirty="0" err="1" smtClean="0"/>
              <a:t>β</a:t>
            </a:r>
            <a:r>
              <a:rPr lang="en-US" dirty="0" smtClean="0"/>
              <a:t> is 0.25</a:t>
            </a:r>
          </a:p>
          <a:p>
            <a:r>
              <a:rPr lang="en-US" dirty="0" smtClean="0"/>
              <a:t>Timeout = </a:t>
            </a:r>
            <a:r>
              <a:rPr lang="en-US" dirty="0" err="1" smtClean="0"/>
              <a:t>EstRTT</a:t>
            </a:r>
            <a:r>
              <a:rPr lang="en-US" dirty="0" smtClean="0"/>
              <a:t> + 4 </a:t>
            </a:r>
            <a:r>
              <a:rPr lang="en-US" dirty="0" err="1" smtClean="0"/>
              <a:t>DevRTT</a:t>
            </a:r>
            <a:endParaRPr lang="en-US" dirty="0" smtClean="0"/>
          </a:p>
          <a:p>
            <a:r>
              <a:rPr lang="en-US" dirty="0" smtClean="0"/>
              <a:t>For successive retransmissions: use exponential </a:t>
            </a:r>
            <a:r>
              <a:rPr lang="en-US" dirty="0" err="1" smtClean="0"/>
              <a:t>backoff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RTT Estimation</a:t>
            </a:r>
            <a:endParaRPr lang="en-US" dirty="0"/>
          </a:p>
        </p:txBody>
      </p:sp>
      <p:pic>
        <p:nvPicPr>
          <p:cNvPr id="4" name="Content Placeholder 3" descr="jac2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013177" y="1509684"/>
            <a:ext cx="7058378" cy="515894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Tahoe RTT Estimation</a:t>
            </a:r>
            <a:endParaRPr lang="en-US" dirty="0"/>
          </a:p>
        </p:txBody>
      </p:sp>
      <p:pic>
        <p:nvPicPr>
          <p:cNvPr id="4" name="Content Placeholder 3" descr="jac3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272994" y="1367156"/>
            <a:ext cx="6854169" cy="509431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Slow start every time?!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3994495"/>
          </a:xfrm>
        </p:spPr>
        <p:txBody>
          <a:bodyPr/>
          <a:lstStyle/>
          <a:p>
            <a:r>
              <a:rPr lang="en-US" dirty="0" smtClean="0"/>
              <a:t>Losses have large effect on throughput</a:t>
            </a:r>
          </a:p>
          <a:p>
            <a:r>
              <a:rPr lang="en-US" dirty="0" smtClean="0"/>
              <a:t>Fast Recovery (TCP Reno)</a:t>
            </a:r>
          </a:p>
          <a:p>
            <a:pPr lvl="1"/>
            <a:r>
              <a:rPr lang="en-US" dirty="0" smtClean="0"/>
              <a:t>Same as TCP Tahoe on Timeout: </a:t>
            </a:r>
            <a:r>
              <a:rPr lang="en-US" dirty="0" err="1" smtClean="0"/>
              <a:t>w</a:t>
            </a:r>
            <a:r>
              <a:rPr lang="en-US" dirty="0" smtClean="0"/>
              <a:t> = 1, slow start</a:t>
            </a:r>
          </a:p>
          <a:p>
            <a:pPr lvl="1"/>
            <a:r>
              <a:rPr lang="en-US" dirty="0" smtClean="0"/>
              <a:t>On triple duplicate </a:t>
            </a:r>
            <a:r>
              <a:rPr lang="en-US" dirty="0" err="1" smtClean="0"/>
              <a:t>ACKs</a:t>
            </a:r>
            <a:r>
              <a:rPr lang="en-US" dirty="0" smtClean="0"/>
              <a:t>: </a:t>
            </a:r>
            <a:r>
              <a:rPr lang="en-US" dirty="0" err="1" smtClean="0"/>
              <a:t>w</a:t>
            </a:r>
            <a:r>
              <a:rPr lang="en-US" dirty="0" smtClean="0"/>
              <a:t> = w/2</a:t>
            </a:r>
          </a:p>
          <a:p>
            <a:pPr lvl="1"/>
            <a:r>
              <a:rPr lang="en-US" dirty="0" smtClean="0"/>
              <a:t>Retransmit missing segment (fast retransmit)</a:t>
            </a:r>
          </a:p>
          <a:p>
            <a:pPr lvl="1"/>
            <a:r>
              <a:rPr lang="en-US" dirty="0" smtClean="0"/>
              <a:t>Stay in Congestion Avoidance mode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Recovery and Fast Retransmit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-40547" y="2458826"/>
            <a:ext cx="8990792" cy="3061002"/>
            <a:chOff x="593725" y="1524000"/>
            <a:chExt cx="7788275" cy="2651593"/>
          </a:xfrm>
        </p:grpSpPr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1295400" y="1524000"/>
              <a:ext cx="0" cy="2286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295400" y="3810000"/>
              <a:ext cx="7086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7756525" y="3908425"/>
              <a:ext cx="577850" cy="267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Time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593725" y="1546225"/>
              <a:ext cx="657225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cwnd</a:t>
              </a:r>
            </a:p>
          </p:txBody>
        </p:sp>
        <p:sp>
          <p:nvSpPr>
            <p:cNvPr id="8" name="Arc 8"/>
            <p:cNvSpPr>
              <a:spLocks/>
            </p:cNvSpPr>
            <p:nvPr/>
          </p:nvSpPr>
          <p:spPr bwMode="auto">
            <a:xfrm>
              <a:off x="1295400" y="1905000"/>
              <a:ext cx="1524000" cy="19050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819400" y="1981200"/>
              <a:ext cx="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V="1">
              <a:off x="2819400" y="2438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624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V="1">
              <a:off x="3962400" y="2438400"/>
              <a:ext cx="236220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557338" y="2689225"/>
              <a:ext cx="1109662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Slow Start</a:t>
              </a: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4556125" y="2232025"/>
              <a:ext cx="749300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AI/MD</a:t>
              </a: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63246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6324600" y="2819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H="1" flipV="1">
              <a:off x="2819400" y="2819400"/>
              <a:ext cx="7620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048000" y="3276600"/>
              <a:ext cx="1541463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Fast retransmit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Challenges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Determining the available capacity in the first place</a:t>
            </a:r>
          </a:p>
          <a:p>
            <a:pPr lvl="1"/>
            <a:r>
              <a:rPr lang="en-US" dirty="0" smtClean="0"/>
              <a:t>Exponential increase in congestion window</a:t>
            </a:r>
          </a:p>
          <a:p>
            <a:r>
              <a:rPr lang="en-US" dirty="0" smtClean="0"/>
              <a:t>Adjusting to changes in the available capacity</a:t>
            </a:r>
          </a:p>
          <a:p>
            <a:pPr lvl="1"/>
            <a:r>
              <a:rPr lang="en-US" dirty="0" smtClean="0"/>
              <a:t>Slow probing, AIMD</a:t>
            </a:r>
          </a:p>
          <a:p>
            <a:r>
              <a:rPr lang="en-US" dirty="0" smtClean="0"/>
              <a:t>Sharing capacity between flows</a:t>
            </a:r>
          </a:p>
          <a:p>
            <a:pPr lvl="1"/>
            <a:r>
              <a:rPr lang="en-US" dirty="0" smtClean="0"/>
              <a:t>AIMD</a:t>
            </a:r>
          </a:p>
          <a:p>
            <a:r>
              <a:rPr lang="en-US" dirty="0" smtClean="0"/>
              <a:t>Detecting Congestion</a:t>
            </a:r>
          </a:p>
          <a:p>
            <a:pPr lvl="1"/>
            <a:r>
              <a:rPr lang="en-US" dirty="0" smtClean="0"/>
              <a:t>Timeout based on RTT</a:t>
            </a:r>
          </a:p>
          <a:p>
            <a:pPr lvl="1"/>
            <a:r>
              <a:rPr lang="en-US" dirty="0" smtClean="0"/>
              <a:t>Triple duplicate acknowledgments</a:t>
            </a:r>
          </a:p>
          <a:p>
            <a:r>
              <a:rPr lang="en-US" dirty="0" smtClean="0"/>
              <a:t>Fast retransmit/Fast recovery</a:t>
            </a:r>
          </a:p>
          <a:p>
            <a:pPr lvl="1"/>
            <a:r>
              <a:rPr lang="en-US" dirty="0" smtClean="0"/>
              <a:t>Reduces slow starts, timeouts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Thursday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Congestion Control fun</a:t>
            </a:r>
          </a:p>
          <a:p>
            <a:r>
              <a:rPr lang="en-US" dirty="0" smtClean="0"/>
              <a:t>Cheating on TCP</a:t>
            </a:r>
          </a:p>
          <a:p>
            <a:r>
              <a:rPr lang="en-US" dirty="0" smtClean="0"/>
              <a:t>TCP on extreme conditions</a:t>
            </a:r>
          </a:p>
          <a:p>
            <a:r>
              <a:rPr lang="en-US" dirty="0" smtClean="0"/>
              <a:t>TCP Friendliness</a:t>
            </a:r>
          </a:p>
          <a:p>
            <a:r>
              <a:rPr lang="en-US" dirty="0" smtClean="0"/>
              <a:t>TCP Future</a:t>
            </a:r>
          </a:p>
          <a:p>
            <a:endParaRPr lang="en-US" dirty="0" smtClean="0"/>
          </a:p>
          <a:p>
            <a:r>
              <a:rPr lang="en-US" dirty="0" smtClean="0"/>
              <a:t>Good luck with the midterm!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20353</TotalTime>
  <Words>1706</Words>
  <Application>Microsoft Macintosh PowerPoint</Application>
  <PresentationFormat>On-screen Show (4:3)</PresentationFormat>
  <Paragraphs>274</Paragraphs>
  <Slides>40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cs168</vt:lpstr>
      <vt:lpstr>CSCI-1680 Transport Layer II </vt:lpstr>
      <vt:lpstr>Slide 2</vt:lpstr>
      <vt:lpstr>Last Class</vt:lpstr>
      <vt:lpstr>First Goal</vt:lpstr>
      <vt:lpstr>Flow Control</vt:lpstr>
      <vt:lpstr>Flow Control</vt:lpstr>
      <vt:lpstr>Flow Control</vt:lpstr>
      <vt:lpstr>When to Transmit?</vt:lpstr>
      <vt:lpstr>Delayed Acknowledgments</vt:lpstr>
      <vt:lpstr>Limitations of Flow Control</vt:lpstr>
      <vt:lpstr>A Short History of TCP</vt:lpstr>
      <vt:lpstr>Second goal</vt:lpstr>
      <vt:lpstr>TCP Congestion Control</vt:lpstr>
      <vt:lpstr>Dealing with Congestion</vt:lpstr>
      <vt:lpstr>Starting Up</vt:lpstr>
      <vt:lpstr>Bursts of Packets</vt:lpstr>
      <vt:lpstr>Determining Initial Capacity</vt:lpstr>
      <vt:lpstr>Startup behavior with Slow Start</vt:lpstr>
      <vt:lpstr>Slow start implementation</vt:lpstr>
      <vt:lpstr>Dealing with Congestion</vt:lpstr>
      <vt:lpstr>How much to reduce window?</vt:lpstr>
      <vt:lpstr>How to use extra capacity?</vt:lpstr>
      <vt:lpstr>Chiu Jain Phase Plots</vt:lpstr>
      <vt:lpstr>Chiu Jain Phase Plots</vt:lpstr>
      <vt:lpstr>Chiu Jain Phase Plots</vt:lpstr>
      <vt:lpstr>Chiu Jain Phase Plots</vt:lpstr>
      <vt:lpstr>AIMD Implementation</vt:lpstr>
      <vt:lpstr>AIMD Trace</vt:lpstr>
      <vt:lpstr>Putting it together</vt:lpstr>
      <vt:lpstr>How to Detect Loss</vt:lpstr>
      <vt:lpstr>Putting it all together</vt:lpstr>
      <vt:lpstr>RTT </vt:lpstr>
      <vt:lpstr>Originally</vt:lpstr>
      <vt:lpstr>Jacobson/Karels Algorithm (Tahoe)</vt:lpstr>
      <vt:lpstr>Old RTT Estimation</vt:lpstr>
      <vt:lpstr>Tahoe RTT Estimation</vt:lpstr>
      <vt:lpstr>Slow start every time?!</vt:lpstr>
      <vt:lpstr>Fast Recovery and Fast Retransmit</vt:lpstr>
      <vt:lpstr>3 Challenges Revisited</vt:lpstr>
      <vt:lpstr>Next Thursday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66</cp:revision>
  <dcterms:created xsi:type="dcterms:W3CDTF">2011-03-10T09:32:25Z</dcterms:created>
  <dcterms:modified xsi:type="dcterms:W3CDTF">2011-03-12T01:36:49Z</dcterms:modified>
</cp:coreProperties>
</file>