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Default Extension="pdf" ContentType="application/pd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24"/>
  </p:notesMasterIdLst>
  <p:sldIdLst>
    <p:sldId id="256" r:id="rId2"/>
    <p:sldId id="294" r:id="rId3"/>
    <p:sldId id="257" r:id="rId4"/>
    <p:sldId id="295" r:id="rId5"/>
    <p:sldId id="297" r:id="rId6"/>
    <p:sldId id="298" r:id="rId7"/>
    <p:sldId id="299" r:id="rId8"/>
    <p:sldId id="300" r:id="rId9"/>
    <p:sldId id="303" r:id="rId10"/>
    <p:sldId id="302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3" r:id="rId20"/>
    <p:sldId id="312" r:id="rId21"/>
    <p:sldId id="314" r:id="rId22"/>
    <p:sldId id="266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28699" autoAdjust="0"/>
    <p:restoredTop sz="87476" autoAdjust="0"/>
  </p:normalViewPr>
  <p:slideViewPr>
    <p:cSldViewPr snapToGrid="0" snapToObjects="1">
      <p:cViewPr varScale="1">
        <p:scale>
          <a:sx n="90" d="100"/>
          <a:sy n="90" d="100"/>
        </p:scale>
        <p:origin x="-11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0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026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RTT</a:t>
            </a:r>
            <a:r>
              <a:rPr lang="en-US" baseline="0" dirty="0" smtClean="0"/>
              <a:t> influences the potential window size (delay X bandwidth), the values for timeouts.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df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13"/>
              <a:srcRect r="66510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14"/>
              <a:srcRect r="66510"/>
              <a:stretch>
                <a:fillRect/>
              </a:stretch>
            </p:blipFill>
          </mc:Fallback>
        </mc:AlternateContent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df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df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df"/><Relationship Id="rId3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df"/><Relationship Id="rId3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df"/><Relationship Id="rId3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df"/><Relationship Id="rId3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Transport Layer I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61698" y="6550223"/>
            <a:ext cx="5482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70206"/>
          </a:xfrm>
        </p:spPr>
        <p:txBody>
          <a:bodyPr/>
          <a:lstStyle/>
          <a:p>
            <a:r>
              <a:rPr lang="en-US" dirty="0" smtClean="0"/>
              <a:t>Homework 2 out since Sunday</a:t>
            </a:r>
          </a:p>
          <a:p>
            <a:pPr lvl="1"/>
            <a:r>
              <a:rPr lang="en-US" dirty="0" smtClean="0"/>
              <a:t>Due Friday (hours flexible): you get graded before midterm</a:t>
            </a:r>
          </a:p>
          <a:p>
            <a:pPr lvl="1"/>
            <a:r>
              <a:rPr lang="en-US" dirty="0" smtClean="0"/>
              <a:t>No late days until Monday at 4pm (free extension)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No grade</a:t>
            </a:r>
            <a:r>
              <a:rPr lang="en-US" dirty="0" smtClean="0"/>
              <a:t> after that! (We release the solutions before the midterm)</a:t>
            </a:r>
          </a:p>
          <a:p>
            <a:r>
              <a:rPr lang="en-US" dirty="0" smtClean="0"/>
              <a:t>Studying for the midterm</a:t>
            </a:r>
          </a:p>
          <a:p>
            <a:pPr lvl="1"/>
            <a:r>
              <a:rPr lang="en-US" dirty="0" smtClean="0"/>
              <a:t>Similar questions to </a:t>
            </a:r>
            <a:r>
              <a:rPr lang="en-US" dirty="0" err="1" smtClean="0"/>
              <a:t>homeworks</a:t>
            </a:r>
            <a:r>
              <a:rPr lang="en-US" dirty="0" smtClean="0"/>
              <a:t>, end-of-chapter problems in the book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IPv6 </a:t>
            </a:r>
            <a:r>
              <a:rPr lang="en-US" sz="2000" b="0" i="1" dirty="0" smtClean="0"/>
              <a:t>(see slides from previous class)</a:t>
            </a:r>
            <a:endParaRPr lang="en-US" b="0" i="1" dirty="0" smtClean="0"/>
          </a:p>
          <a:p>
            <a:r>
              <a:rPr lang="en-US" dirty="0" smtClean="0"/>
              <a:t>Transport Layer</a:t>
            </a:r>
          </a:p>
          <a:p>
            <a:pPr lvl="1"/>
            <a:r>
              <a:rPr lang="en-US" dirty="0" smtClean="0"/>
              <a:t>UDP</a:t>
            </a:r>
          </a:p>
          <a:p>
            <a:pPr lvl="1"/>
            <a:r>
              <a:rPr lang="en-US" dirty="0" smtClean="0"/>
              <a:t>TCP Intro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14458"/>
            <a:ext cx="7569200" cy="2543542"/>
          </a:xfrm>
        </p:spPr>
        <p:txBody>
          <a:bodyPr/>
          <a:lstStyle/>
          <a:p>
            <a:r>
              <a:rPr lang="en-US" dirty="0" smtClean="0"/>
              <a:t>Transport protocols sit on top of network layer</a:t>
            </a:r>
          </a:p>
          <a:p>
            <a:r>
              <a:rPr lang="en-US" dirty="0" smtClean="0"/>
              <a:t>Problem solved: communication among processes</a:t>
            </a:r>
          </a:p>
          <a:p>
            <a:pPr lvl="1"/>
            <a:r>
              <a:rPr lang="en-US" dirty="0" smtClean="0"/>
              <a:t>Application-level multiplexing (“ports”)</a:t>
            </a:r>
          </a:p>
          <a:p>
            <a:pPr lvl="1"/>
            <a:r>
              <a:rPr lang="en-US" dirty="0" smtClean="0"/>
              <a:t>Error detection, reliability, etc.</a:t>
            </a:r>
          </a:p>
        </p:txBody>
      </p:sp>
      <p:pic>
        <p:nvPicPr>
          <p:cNvPr id="4" name="Picture 3" descr="transp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527300" y="1367156"/>
            <a:ext cx="4089400" cy="314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UDP – User Datagram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Unreliable, unordered datagram service</a:t>
            </a:r>
          </a:p>
          <a:p>
            <a:r>
              <a:rPr lang="en-US" dirty="0" smtClean="0"/>
              <a:t>Adds multiplexing, checksum</a:t>
            </a:r>
          </a:p>
          <a:p>
            <a:r>
              <a:rPr lang="en-US" dirty="0" smtClean="0"/>
              <a:t>End points identified by </a:t>
            </a:r>
            <a:r>
              <a:rPr lang="en-US" i="1" dirty="0" smtClean="0"/>
              <a:t>ports</a:t>
            </a:r>
          </a:p>
          <a:p>
            <a:pPr lvl="1"/>
            <a:r>
              <a:rPr lang="en-US" dirty="0" smtClean="0"/>
              <a:t>Scope is an IP address (interface)</a:t>
            </a:r>
          </a:p>
          <a:p>
            <a:r>
              <a:rPr lang="en-US" dirty="0" smtClean="0"/>
              <a:t>Checksum aids in error detection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UDP Header</a:t>
            </a:r>
            <a:endParaRPr lang="en-US" dirty="0"/>
          </a:p>
        </p:txBody>
      </p:sp>
      <p:pic>
        <p:nvPicPr>
          <p:cNvPr id="4" name="Content Placeholder 3" descr="05x01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3603" r="-3603"/>
              <a:stretch>
                <a:fillRect/>
              </a:stretch>
            </p:blipFill>
          </mc:Choice>
          <mc:Fallback>
            <p:blipFill>
              <a:blip r:embed="rId3"/>
              <a:srcRect l="-3603" r="-3603"/>
              <a:stretch>
                <a:fillRect/>
              </a:stretch>
            </p:blipFill>
          </mc:Fallback>
        </mc:AlternateContent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UDP Checksum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8500"/>
          </a:xfrm>
        </p:spPr>
        <p:txBody>
          <a:bodyPr/>
          <a:lstStyle/>
          <a:p>
            <a:r>
              <a:rPr lang="en-US" dirty="0" smtClean="0"/>
              <a:t>Uses the same algorithm as the IP checksum</a:t>
            </a:r>
          </a:p>
          <a:p>
            <a:pPr lvl="1"/>
            <a:r>
              <a:rPr lang="en-US" dirty="0" smtClean="0"/>
              <a:t>Set Checksum field to 0</a:t>
            </a:r>
          </a:p>
          <a:p>
            <a:pPr lvl="1"/>
            <a:r>
              <a:rPr lang="en-US" dirty="0" smtClean="0"/>
              <a:t>Sum all 16-bit words, adding any carry bits to the LSB</a:t>
            </a:r>
          </a:p>
          <a:p>
            <a:pPr lvl="1"/>
            <a:r>
              <a:rPr lang="en-US" dirty="0" smtClean="0"/>
              <a:t>Flip bits to get checksum (except 0xffff-&gt;0xffff)</a:t>
            </a:r>
          </a:p>
          <a:p>
            <a:pPr lvl="1"/>
            <a:r>
              <a:rPr lang="en-US" dirty="0" smtClean="0"/>
              <a:t>To check: sum whole packet, including sum, should get 0xffff</a:t>
            </a:r>
          </a:p>
          <a:p>
            <a:r>
              <a:rPr lang="en-US" dirty="0" smtClean="0"/>
              <a:t>How many errors?</a:t>
            </a:r>
          </a:p>
          <a:p>
            <a:pPr lvl="1"/>
            <a:r>
              <a:rPr lang="en-US" dirty="0" smtClean="0"/>
              <a:t>Catches any 1-bit error</a:t>
            </a:r>
          </a:p>
          <a:p>
            <a:pPr lvl="1"/>
            <a:r>
              <a:rPr lang="en-US" dirty="0" smtClean="0"/>
              <a:t>Not all 2-bit errors</a:t>
            </a:r>
          </a:p>
          <a:p>
            <a:r>
              <a:rPr lang="en-US" dirty="0" smtClean="0"/>
              <a:t>Optional in IPv4: not checked if value is 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Pseudo 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706303"/>
            <a:ext cx="7569200" cy="315169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UDP Checksum is computer over </a:t>
            </a:r>
            <a:r>
              <a:rPr lang="en-US" i="1" dirty="0" smtClean="0"/>
              <a:t>pseudo-header </a:t>
            </a:r>
            <a:r>
              <a:rPr lang="en-US" dirty="0" err="1" smtClean="0"/>
              <a:t>prepended</a:t>
            </a:r>
            <a:r>
              <a:rPr lang="en-US" dirty="0" smtClean="0"/>
              <a:t> to the UDP header</a:t>
            </a:r>
            <a:endParaRPr lang="en-US" i="1" dirty="0" smtClean="0"/>
          </a:p>
          <a:p>
            <a:pPr lvl="1"/>
            <a:r>
              <a:rPr lang="en-US" dirty="0" smtClean="0"/>
              <a:t>For IPv4: IP Source, IP </a:t>
            </a:r>
            <a:r>
              <a:rPr lang="en-US" dirty="0" err="1" smtClean="0"/>
              <a:t>Dest</a:t>
            </a:r>
            <a:r>
              <a:rPr lang="en-US" dirty="0" smtClean="0"/>
              <a:t>, Protocol (=17), plus UDP length</a:t>
            </a:r>
          </a:p>
          <a:p>
            <a:r>
              <a:rPr lang="en-US" dirty="0" smtClean="0"/>
              <a:t>What does this give us?</a:t>
            </a:r>
          </a:p>
          <a:p>
            <a:r>
              <a:rPr lang="en-US" dirty="0" smtClean="0"/>
              <a:t>What is a problem with this?</a:t>
            </a:r>
          </a:p>
          <a:p>
            <a:pPr lvl="1"/>
            <a:r>
              <a:rPr lang="en-US" dirty="0" smtClean="0"/>
              <a:t>Is UDP a layer on top of IP?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45356" y="1178061"/>
            <a:ext cx="58142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ourier New"/>
                <a:cs typeface="Courier New"/>
              </a:rPr>
              <a:t> 0      7 8     15 16    23 24    31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|          source address           |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|        destination address        | 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|  zero  |protocol|   UDP length    |  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Problem: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662844"/>
          </a:xfrm>
        </p:spPr>
        <p:txBody>
          <a:bodyPr/>
          <a:lstStyle/>
          <a:p>
            <a:r>
              <a:rPr lang="en-US" dirty="0" smtClean="0"/>
              <a:t>Review: reliability on the link layer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84200" y="2489200"/>
          <a:ext cx="7772400" cy="2594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886200"/>
              </a:tblGrid>
              <a:tr h="5189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Problem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Mechanism</a:t>
                      </a:r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30162" y="2997200"/>
            <a:ext cx="38264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Acknowledgments + Timeout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4200" y="2997200"/>
            <a:ext cx="2281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Dropped Packets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3874" y="3505031"/>
            <a:ext cx="2368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Duplicate Packets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30162" y="3505031"/>
            <a:ext cx="2613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Sequence Numbers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3874" y="4068294"/>
            <a:ext cx="2699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Packets out of order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30162" y="4068294"/>
            <a:ext cx="2368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Receiver Window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3874" y="4622360"/>
            <a:ext cx="2754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Keeping the pipe full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30162" y="4622360"/>
            <a:ext cx="36056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Sliding Window (Pipelining)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939800" y="5568623"/>
            <a:ext cx="7569200" cy="662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Single link: things were easy… </a:t>
            </a:r>
            <a:r>
              <a:rPr lang="en-US" sz="2800" b="1" dirty="0" err="1" smtClean="0">
                <a:latin typeface="Minion Pro"/>
                <a:cs typeface="Minion Pro"/>
                <a:sym typeface="Wingdings"/>
              </a:rPr>
              <a:t>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 Layer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26582"/>
          </a:xfrm>
        </p:spPr>
        <p:txBody>
          <a:bodyPr>
            <a:normAutofit/>
          </a:bodyPr>
          <a:lstStyle/>
          <a:p>
            <a:r>
              <a:rPr lang="en-US" dirty="0" smtClean="0"/>
              <a:t>Extra difficulties</a:t>
            </a:r>
          </a:p>
          <a:p>
            <a:pPr lvl="1"/>
            <a:r>
              <a:rPr lang="en-US" dirty="0" smtClean="0"/>
              <a:t>Multiple hosts</a:t>
            </a:r>
          </a:p>
          <a:p>
            <a:pPr lvl="1"/>
            <a:r>
              <a:rPr lang="en-US" dirty="0" smtClean="0"/>
              <a:t>Multiple hops</a:t>
            </a:r>
          </a:p>
          <a:p>
            <a:pPr lvl="1"/>
            <a:r>
              <a:rPr lang="en-US" dirty="0" smtClean="0"/>
              <a:t>Multiple potential paths</a:t>
            </a:r>
          </a:p>
          <a:p>
            <a:r>
              <a:rPr lang="en-US" dirty="0" smtClean="0"/>
              <a:t>Need for connection establishment, tear down</a:t>
            </a:r>
          </a:p>
          <a:p>
            <a:pPr lvl="1"/>
            <a:r>
              <a:rPr lang="en-US" dirty="0" smtClean="0"/>
              <a:t>Analogy: dialing a number versus a direct line</a:t>
            </a:r>
          </a:p>
          <a:p>
            <a:r>
              <a:rPr lang="en-US" dirty="0" smtClean="0"/>
              <a:t>Varying </a:t>
            </a:r>
            <a:r>
              <a:rPr lang="en-US" dirty="0" err="1" smtClean="0"/>
              <a:t>RTTs</a:t>
            </a:r>
            <a:endParaRPr lang="en-US" dirty="0" smtClean="0"/>
          </a:p>
          <a:p>
            <a:pPr lvl="1"/>
            <a:r>
              <a:rPr lang="en-US" dirty="0" smtClean="0"/>
              <a:t>Both across connections and </a:t>
            </a:r>
            <a:r>
              <a:rPr lang="en-US" i="1" dirty="0" smtClean="0"/>
              <a:t>during</a:t>
            </a:r>
            <a:r>
              <a:rPr lang="en-US" dirty="0" smtClean="0"/>
              <a:t> a connection</a:t>
            </a:r>
          </a:p>
          <a:p>
            <a:pPr lvl="1"/>
            <a:r>
              <a:rPr lang="en-US" dirty="0" smtClean="0"/>
              <a:t>Why do they vary? What do they </a:t>
            </a:r>
            <a:r>
              <a:rPr lang="en-US" smtClean="0"/>
              <a:t>influence?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Difficulties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0982"/>
          </a:xfrm>
        </p:spPr>
        <p:txBody>
          <a:bodyPr>
            <a:normAutofit/>
          </a:bodyPr>
          <a:lstStyle/>
          <a:p>
            <a:r>
              <a:rPr lang="en-US" dirty="0" smtClean="0"/>
              <a:t>Out of order packets</a:t>
            </a:r>
          </a:p>
          <a:p>
            <a:pPr lvl="1"/>
            <a:r>
              <a:rPr lang="en-US" dirty="0" smtClean="0"/>
              <a:t>Not only because of drops/retransmissions</a:t>
            </a:r>
          </a:p>
          <a:p>
            <a:pPr lvl="1"/>
            <a:r>
              <a:rPr lang="en-US" dirty="0" smtClean="0"/>
              <a:t>Can get very old packets (up to 120s), must not get confused</a:t>
            </a:r>
          </a:p>
          <a:p>
            <a:r>
              <a:rPr lang="en-US" dirty="0" smtClean="0"/>
              <a:t>Unknown resources at other end</a:t>
            </a:r>
          </a:p>
          <a:p>
            <a:pPr lvl="1"/>
            <a:r>
              <a:rPr lang="en-US" dirty="0" smtClean="0"/>
              <a:t>Must be able to discover receiver buffer: flow control</a:t>
            </a:r>
          </a:p>
          <a:p>
            <a:r>
              <a:rPr lang="en-US" dirty="0" smtClean="0"/>
              <a:t>Unknown resources in the network</a:t>
            </a:r>
          </a:p>
          <a:p>
            <a:pPr lvl="1"/>
            <a:r>
              <a:rPr lang="en-US" dirty="0" smtClean="0"/>
              <a:t>Should not overload the network</a:t>
            </a:r>
          </a:p>
          <a:p>
            <a:pPr lvl="1"/>
            <a:r>
              <a:rPr lang="en-US" dirty="0" smtClean="0"/>
              <a:t>But should use as much as safely possible</a:t>
            </a:r>
          </a:p>
          <a:p>
            <a:pPr lvl="1"/>
            <a:r>
              <a:rPr lang="en-US" dirty="0" smtClean="0"/>
              <a:t>Congestion Control (next class)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– Transmission Control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51285"/>
            <a:ext cx="7569200" cy="270671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Service model: “reliable, connection oriented, full duplex byte stream”</a:t>
            </a:r>
          </a:p>
          <a:p>
            <a:pPr lvl="1"/>
            <a:r>
              <a:rPr lang="en-US" dirty="0" smtClean="0"/>
              <a:t>Endpoints: &lt;IP Address, Port&gt;</a:t>
            </a:r>
          </a:p>
          <a:p>
            <a:r>
              <a:rPr lang="en-US" dirty="0" smtClean="0"/>
              <a:t>Flow control</a:t>
            </a:r>
          </a:p>
          <a:p>
            <a:pPr lvl="1"/>
            <a:r>
              <a:rPr lang="en-US" dirty="0" smtClean="0"/>
              <a:t>If one end stops reading, writes at other eventually stop/fail</a:t>
            </a:r>
          </a:p>
          <a:p>
            <a:r>
              <a:rPr lang="en-US" dirty="0" smtClean="0"/>
              <a:t>Congestion control</a:t>
            </a:r>
          </a:p>
          <a:p>
            <a:pPr lvl="1"/>
            <a:r>
              <a:rPr lang="en-US" dirty="0" smtClean="0"/>
              <a:t>Keeps sender from overloading the network (next lecture)</a:t>
            </a:r>
          </a:p>
        </p:txBody>
      </p:sp>
      <p:pic>
        <p:nvPicPr>
          <p:cNvPr id="4" name="Picture 3" descr="05x03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277682" y="1244901"/>
            <a:ext cx="4519696" cy="2700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19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Specification</a:t>
            </a:r>
          </a:p>
          <a:p>
            <a:pPr lvl="1"/>
            <a:r>
              <a:rPr lang="en-US" dirty="0" smtClean="0"/>
              <a:t>RFC 793 (1981), RFC 1222 (1989, some corrections), RFC 5681 (2009, congestion control), …</a:t>
            </a:r>
          </a:p>
          <a:p>
            <a:r>
              <a:rPr lang="en-US" dirty="0" smtClean="0"/>
              <a:t>Was born coupled with IP, later factored out</a:t>
            </a:r>
          </a:p>
          <a:p>
            <a:pPr lvl="1"/>
            <a:r>
              <a:rPr lang="en-US" dirty="0" smtClean="0"/>
              <a:t>We talked about this, don’t always need everything!</a:t>
            </a:r>
          </a:p>
          <a:p>
            <a:r>
              <a:rPr lang="en-US" dirty="0" smtClean="0"/>
              <a:t>End-to-end protocol</a:t>
            </a:r>
          </a:p>
          <a:p>
            <a:pPr lvl="1"/>
            <a:r>
              <a:rPr lang="en-US" dirty="0" smtClean="0"/>
              <a:t>Minimal assumptions on the network</a:t>
            </a:r>
          </a:p>
          <a:p>
            <a:pPr lvl="1"/>
            <a:r>
              <a:rPr lang="en-US" dirty="0" smtClean="0"/>
              <a:t>All mechanisms run on the end points</a:t>
            </a:r>
          </a:p>
          <a:p>
            <a:r>
              <a:rPr lang="en-US" dirty="0" smtClean="0"/>
              <a:t>Alternative idea:</a:t>
            </a:r>
          </a:p>
          <a:p>
            <a:pPr lvl="1"/>
            <a:r>
              <a:rPr lang="en-US" dirty="0" smtClean="0"/>
              <a:t>Provide reliability, flow control, etc, link-by-link</a:t>
            </a:r>
          </a:p>
          <a:p>
            <a:pPr lvl="1"/>
            <a:r>
              <a:rPr lang="en-US" dirty="0" smtClean="0"/>
              <a:t>Does it work?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403036" y="5116108"/>
            <a:ext cx="1860426" cy="59568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39874" y="3493627"/>
            <a:ext cx="1343758" cy="105542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5930" y="1828800"/>
            <a:ext cx="7357533" cy="5378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8707" y="3457850"/>
            <a:ext cx="3684757" cy="10554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05931" y="2366654"/>
            <a:ext cx="7357533" cy="10911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05931" y="5711790"/>
            <a:ext cx="7357533" cy="52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534" y="1717295"/>
            <a:ext cx="8669866" cy="399449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 0                   1                   2                   3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 0 1 2 3 4 5 6 7 8 9 0 1 2 3 4 5 6 7 8 9 0 1 2 3 4 5 6 7 8 9 0 1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Source Port          |       Destination Port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    Sequence Number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Acknowledgment Number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Data |           |U|A|P|R|S|F|       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Offset| Reserved  |R|C|S|S|Y|I|            Window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|           |G|K|H|T|N|N|       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Checksum            |         Urgent Pointer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Options                    |    Padding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         data      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  <a:endParaRPr lang="en-US" sz="1500" dirty="0"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Header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5949"/>
          </a:xfrm>
        </p:spPr>
        <p:txBody>
          <a:bodyPr/>
          <a:lstStyle/>
          <a:p>
            <a:r>
              <a:rPr lang="en-US" dirty="0" smtClean="0"/>
              <a:t>Ports: multiplexing</a:t>
            </a:r>
          </a:p>
          <a:p>
            <a:r>
              <a:rPr lang="en-US" dirty="0" smtClean="0"/>
              <a:t>Sequence number</a:t>
            </a:r>
          </a:p>
          <a:p>
            <a:pPr lvl="1"/>
            <a:r>
              <a:rPr lang="en-US" dirty="0" smtClean="0"/>
              <a:t>Correspond to </a:t>
            </a:r>
            <a:r>
              <a:rPr lang="en-US" i="1" dirty="0" smtClean="0"/>
              <a:t>bytes</a:t>
            </a:r>
            <a:r>
              <a:rPr lang="en-US" dirty="0" smtClean="0"/>
              <a:t>, not packets!</a:t>
            </a:r>
          </a:p>
          <a:p>
            <a:r>
              <a:rPr lang="en-US" dirty="0" smtClean="0"/>
              <a:t>Acknowledgment Number</a:t>
            </a:r>
          </a:p>
          <a:p>
            <a:pPr lvl="1"/>
            <a:r>
              <a:rPr lang="en-US" dirty="0" smtClean="0"/>
              <a:t>Next expected sequence number</a:t>
            </a:r>
          </a:p>
          <a:p>
            <a:r>
              <a:rPr lang="en-US" dirty="0" smtClean="0"/>
              <a:t>Window: willing to receive</a:t>
            </a:r>
          </a:p>
          <a:p>
            <a:pPr lvl="1"/>
            <a:r>
              <a:rPr lang="en-US" dirty="0" smtClean="0"/>
              <a:t>Lets receiver limit SWS (even to 0) for flow control</a:t>
            </a:r>
          </a:p>
          <a:p>
            <a:r>
              <a:rPr lang="en-US" dirty="0" smtClean="0"/>
              <a:t>Data Offset: # of 4 byte header + option bytes</a:t>
            </a:r>
          </a:p>
          <a:p>
            <a:r>
              <a:rPr lang="en-US" dirty="0" smtClean="0"/>
              <a:t>Flags, Checksum, Urgent Pointer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Header Flags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9733"/>
          </a:xfrm>
        </p:spPr>
        <p:txBody>
          <a:bodyPr/>
          <a:lstStyle/>
          <a:p>
            <a:r>
              <a:rPr lang="en-US" dirty="0" smtClean="0"/>
              <a:t>URG: whether there is urgent data </a:t>
            </a:r>
          </a:p>
          <a:p>
            <a:r>
              <a:rPr lang="en-US" dirty="0" smtClean="0"/>
              <a:t>ACK: </a:t>
            </a:r>
            <a:r>
              <a:rPr lang="en-US" dirty="0" err="1" smtClean="0"/>
              <a:t>ack</a:t>
            </a:r>
            <a:r>
              <a:rPr lang="en-US" dirty="0" smtClean="0"/>
              <a:t> no. valid (all but first segment)</a:t>
            </a:r>
          </a:p>
          <a:p>
            <a:r>
              <a:rPr lang="en-US" dirty="0" smtClean="0"/>
              <a:t>PSH: push data to the application immediately</a:t>
            </a:r>
          </a:p>
          <a:p>
            <a:r>
              <a:rPr lang="en-US" dirty="0" smtClean="0"/>
              <a:t>RST: reset connection</a:t>
            </a:r>
          </a:p>
          <a:p>
            <a:r>
              <a:rPr lang="en-US" dirty="0" smtClean="0"/>
              <a:t>SYN: synchronize, establishes connection</a:t>
            </a:r>
          </a:p>
          <a:p>
            <a:r>
              <a:rPr lang="en-US" dirty="0" smtClean="0"/>
              <a:t>FIN: close connection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Establishing a Connection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667137"/>
            <a:ext cx="7569200" cy="3094709"/>
          </a:xfrm>
        </p:spPr>
        <p:txBody>
          <a:bodyPr/>
          <a:lstStyle/>
          <a:p>
            <a:r>
              <a:rPr lang="en-US" dirty="0" smtClean="0"/>
              <a:t>Three-way handshake</a:t>
            </a:r>
          </a:p>
          <a:p>
            <a:pPr lvl="1"/>
            <a:r>
              <a:rPr lang="en-US" dirty="0" smtClean="0"/>
              <a:t>Two sides agree on respective initial sequence </a:t>
            </a:r>
            <a:r>
              <a:rPr lang="en-US" dirty="0" err="1" smtClean="0"/>
              <a:t>nums</a:t>
            </a:r>
            <a:endParaRPr lang="en-US" dirty="0" smtClean="0"/>
          </a:p>
          <a:p>
            <a:r>
              <a:rPr lang="en-US" dirty="0" smtClean="0"/>
              <a:t>If no one is listening on port: server sends RST</a:t>
            </a:r>
          </a:p>
          <a:p>
            <a:r>
              <a:rPr lang="en-US" dirty="0" smtClean="0"/>
              <a:t>If server is overloaded: ignore SYN</a:t>
            </a:r>
          </a:p>
          <a:p>
            <a:r>
              <a:rPr lang="en-US" dirty="0" smtClean="0"/>
              <a:t>If no SYN-ACK: retry, timeout</a:t>
            </a:r>
          </a:p>
        </p:txBody>
      </p:sp>
      <p:pic>
        <p:nvPicPr>
          <p:cNvPr id="4" name="Picture 3" descr="05x06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621482" y="1131482"/>
            <a:ext cx="4228231" cy="280398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6664646" y="1597843"/>
            <a:ext cx="1691954" cy="924434"/>
          </a:xfrm>
          <a:prstGeom prst="wedgeRoundRectCallout">
            <a:avLst>
              <a:gd name="adj1" fmla="val -81045"/>
              <a:gd name="adj2" fmla="val -318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Listen, Accept…</a:t>
            </a:r>
            <a:endParaRPr lang="en-US" sz="2400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6849713" y="3194957"/>
            <a:ext cx="1771134" cy="944360"/>
          </a:xfrm>
          <a:prstGeom prst="wedgeRoundRectCallout">
            <a:avLst>
              <a:gd name="adj1" fmla="val -91522"/>
              <a:gd name="adj2" fmla="val 1482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Accept returns</a:t>
            </a:r>
            <a:endParaRPr lang="en-US" sz="2400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1200975" y="1597843"/>
            <a:ext cx="1691954" cy="691884"/>
          </a:xfrm>
          <a:prstGeom prst="wedgeRoundRectCallout">
            <a:avLst>
              <a:gd name="adj1" fmla="val 72234"/>
              <a:gd name="adj2" fmla="val -2667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Connect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Connection Termination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050125"/>
          </a:xfrm>
        </p:spPr>
        <p:txBody>
          <a:bodyPr/>
          <a:lstStyle/>
          <a:p>
            <a:r>
              <a:rPr lang="en-US" dirty="0" smtClean="0"/>
              <a:t>FIN bit says no more data to send</a:t>
            </a:r>
          </a:p>
          <a:p>
            <a:pPr lvl="1"/>
            <a:r>
              <a:rPr lang="en-US" dirty="0" smtClean="0"/>
              <a:t>Caused by close or shutdown</a:t>
            </a:r>
          </a:p>
          <a:p>
            <a:pPr lvl="1"/>
            <a:r>
              <a:rPr lang="en-US" dirty="0" smtClean="0"/>
              <a:t>Both sides must send FIN to close a connection</a:t>
            </a:r>
          </a:p>
          <a:p>
            <a:r>
              <a:rPr lang="en-US" dirty="0" smtClean="0"/>
              <a:t>Typical close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25077" y="3423874"/>
            <a:ext cx="4250268" cy="2994853"/>
            <a:chOff x="1419777" y="1192580"/>
            <a:chExt cx="5390525" cy="3798309"/>
          </a:xfrm>
        </p:grpSpPr>
        <p:cxnSp>
          <p:nvCxnSpPr>
            <p:cNvPr id="5" name="Straight Arrow Connector 4"/>
            <p:cNvCxnSpPr/>
            <p:nvPr/>
          </p:nvCxnSpPr>
          <p:spPr>
            <a:xfrm rot="5400000">
              <a:off x="1211193" y="3178625"/>
              <a:ext cx="3622939" cy="1588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5400000">
              <a:off x="3392836" y="3177434"/>
              <a:ext cx="3623733" cy="3177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3023456" y="1520350"/>
              <a:ext cx="2181248" cy="501049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rot="10800000" flipV="1">
              <a:off x="3023458" y="2021398"/>
              <a:ext cx="2181245" cy="39354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rot="10800000" flipV="1">
              <a:off x="3021868" y="2915994"/>
              <a:ext cx="2181245" cy="39354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3021865" y="3309542"/>
              <a:ext cx="2181248" cy="501049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 rot="840763">
              <a:off x="3758421" y="1384797"/>
              <a:ext cx="707456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</a:t>
              </a:r>
              <a:endParaRPr lang="en-US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 rot="840763">
              <a:off x="3714946" y="3615416"/>
              <a:ext cx="79440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ACK</a:t>
              </a:r>
              <a:endParaRPr lang="en-US" sz="1400" dirty="0"/>
            </a:p>
          </p:txBody>
        </p:sp>
        <p:sp>
          <p:nvSpPr>
            <p:cNvPr id="13" name="TextBox 12"/>
            <p:cNvSpPr txBox="1"/>
            <p:nvPr/>
          </p:nvSpPr>
          <p:spPr>
            <a:xfrm rot="20810287">
              <a:off x="3710958" y="2719126"/>
              <a:ext cx="742565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</a:t>
              </a:r>
              <a:endParaRPr lang="en-US" sz="1400" dirty="0"/>
            </a:p>
          </p:txBody>
        </p:sp>
        <p:sp>
          <p:nvSpPr>
            <p:cNvPr id="14" name="TextBox 13"/>
            <p:cNvSpPr txBox="1"/>
            <p:nvPr/>
          </p:nvSpPr>
          <p:spPr>
            <a:xfrm rot="20810287">
              <a:off x="3646079" y="1822836"/>
              <a:ext cx="874161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ACK</a:t>
              </a:r>
              <a:endParaRPr lang="en-US" sz="1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64029" y="1192580"/>
              <a:ext cx="73324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/>
                <a:t>Close</a:t>
              </a:r>
              <a:endParaRPr lang="en-US" sz="1400" i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06291" y="2546662"/>
              <a:ext cx="73324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/>
                <a:t>Close</a:t>
              </a:r>
              <a:endParaRPr lang="en-US" sz="1400" i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19777" y="1454584"/>
              <a:ext cx="155197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FIN_WAIT_1</a:t>
              </a:r>
              <a:endParaRPr lang="en-US" sz="14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67586" y="1892199"/>
              <a:ext cx="1542716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CLOSE_WAIT</a:t>
              </a:r>
              <a:endParaRPr lang="en-US" sz="14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19777" y="2329814"/>
              <a:ext cx="1493090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FIN_WAIT_2</a:t>
              </a:r>
              <a:endParaRPr lang="en-US" sz="14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60149" y="2815770"/>
              <a:ext cx="1397558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LAST_ACK</a:t>
              </a:r>
              <a:endParaRPr lang="en-US" sz="1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19778" y="3150801"/>
              <a:ext cx="1488018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TIME_WAIT</a:t>
              </a:r>
              <a:endParaRPr lang="en-US" sz="14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763397" y="4317452"/>
              <a:ext cx="1149472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CLOSED</a:t>
              </a:r>
              <a:endParaRPr lang="en-US" sz="14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267585" y="3688172"/>
              <a:ext cx="1114650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CLOSED</a:t>
              </a:r>
              <a:endParaRPr lang="en-US" sz="1400" dirty="0"/>
            </a:p>
          </p:txBody>
        </p:sp>
        <p:sp>
          <p:nvSpPr>
            <p:cNvPr id="24" name="TextBox 23"/>
            <p:cNvSpPr txBox="1"/>
            <p:nvPr/>
          </p:nvSpPr>
          <p:spPr>
            <a:xfrm rot="16200000">
              <a:off x="3838544" y="2255169"/>
              <a:ext cx="344038" cy="663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…</a:t>
              </a:r>
              <a:endParaRPr lang="en-US" sz="1400" dirty="0"/>
            </a:p>
          </p:txBody>
        </p:sp>
        <p:sp>
          <p:nvSpPr>
            <p:cNvPr id="25" name="TextBox 24"/>
            <p:cNvSpPr txBox="1"/>
            <p:nvPr/>
          </p:nvSpPr>
          <p:spPr>
            <a:xfrm rot="16200000">
              <a:off x="2355691" y="3726074"/>
              <a:ext cx="792404" cy="390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2MSL</a:t>
              </a:r>
              <a:endParaRPr lang="en-US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1707799" y="4495800"/>
            <a:ext cx="3429000" cy="2152481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994114" y="2316742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098013" y="3163457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865044" y="3163457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994114" y="6115549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160725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94114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60725" y="4733218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865044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65044" y="4733218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94114" y="403656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i="1" dirty="0" smtClean="0"/>
              <a:t>Summary</a:t>
            </a:r>
            <a:r>
              <a:rPr lang="en-US" dirty="0" smtClean="0"/>
              <a:t> of TCP States</a:t>
            </a:r>
            <a:endParaRPr lang="en-US" dirty="0"/>
          </a:p>
        </p:txBody>
      </p:sp>
      <p:pic>
        <p:nvPicPr>
          <p:cNvPr id="4" name="Picture 3" descr="05x07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865044" y="1254601"/>
            <a:ext cx="5680149" cy="5178431"/>
          </a:xfrm>
          <a:prstGeom prst="rect">
            <a:avLst/>
          </a:prstGeom>
        </p:spPr>
      </p:pic>
      <p:sp>
        <p:nvSpPr>
          <p:cNvPr id="17" name="Right Brace 16"/>
          <p:cNvSpPr/>
          <p:nvPr/>
        </p:nvSpPr>
        <p:spPr>
          <a:xfrm>
            <a:off x="7545193" y="1254601"/>
            <a:ext cx="235165" cy="2571297"/>
          </a:xfrm>
          <a:prstGeom prst="rightBrace">
            <a:avLst/>
          </a:prstGeom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5843437" y="4495800"/>
            <a:ext cx="1701756" cy="2152481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545193" y="4552531"/>
            <a:ext cx="1782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Passive close:</a:t>
            </a:r>
          </a:p>
          <a:p>
            <a:r>
              <a:rPr lang="en-US" dirty="0" smtClean="0"/>
              <a:t>Can still send!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2566" y="4915337"/>
            <a:ext cx="1643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Active close:</a:t>
            </a:r>
          </a:p>
          <a:p>
            <a:pPr algn="r"/>
            <a:r>
              <a:rPr lang="en-US" dirty="0" smtClean="0"/>
              <a:t>Can still receive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 rot="16200000">
            <a:off x="6647997" y="2324205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Connection Establishment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53220" y="1525897"/>
            <a:ext cx="517979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991792" y="1509185"/>
            <a:ext cx="1679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Unsynchronized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53220" y="2047629"/>
            <a:ext cx="517979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991792" y="2030917"/>
            <a:ext cx="1427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Synchronized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TIME_WAIT</a:t>
            </a:r>
            <a:endParaRPr lang="en-US" dirty="0"/>
          </a:p>
        </p:txBody>
      </p:sp>
      <p:sp>
        <p:nvSpPr>
          <p:cNvPr id="34" name="Text Placeholder 33"/>
          <p:cNvSpPr>
            <a:spLocks noGrp="1"/>
          </p:cNvSpPr>
          <p:nvPr>
            <p:ph type="body" idx="4294967295"/>
          </p:nvPr>
        </p:nvSpPr>
        <p:spPr>
          <a:xfrm>
            <a:off x="326412" y="1509685"/>
            <a:ext cx="8491176" cy="5037502"/>
          </a:xfrm>
        </p:spPr>
        <p:txBody>
          <a:bodyPr>
            <a:normAutofit/>
          </a:bodyPr>
          <a:lstStyle/>
          <a:p>
            <a:r>
              <a:rPr lang="en-US" dirty="0" smtClean="0"/>
              <a:t>Why do you have to wait for 2MSL in TIME_WAIT?</a:t>
            </a:r>
          </a:p>
          <a:p>
            <a:pPr lvl="1"/>
            <a:r>
              <a:rPr lang="en-US" dirty="0" smtClean="0"/>
              <a:t>What if last </a:t>
            </a:r>
            <a:r>
              <a:rPr lang="en-US" dirty="0" err="1" smtClean="0"/>
              <a:t>ack</a:t>
            </a:r>
            <a:r>
              <a:rPr lang="en-US" dirty="0" smtClean="0"/>
              <a:t> is severely delayed, AND</a:t>
            </a:r>
          </a:p>
          <a:p>
            <a:pPr lvl="1"/>
            <a:r>
              <a:rPr lang="en-US" dirty="0" smtClean="0"/>
              <a:t>Same port pair is immediately reused for a new connection?</a:t>
            </a:r>
          </a:p>
          <a:p>
            <a:r>
              <a:rPr lang="en-US" dirty="0" smtClean="0"/>
              <a:t>Solution: active closer goes into TIME_WAIT</a:t>
            </a:r>
          </a:p>
          <a:p>
            <a:pPr lvl="1"/>
            <a:r>
              <a:rPr lang="en-US" dirty="0" smtClean="0"/>
              <a:t>Waits for 2MSL (Maximum Segment Lifetime)</a:t>
            </a:r>
          </a:p>
          <a:p>
            <a:r>
              <a:rPr lang="en-US" dirty="0" smtClean="0"/>
              <a:t>Can be problematic for active servers</a:t>
            </a:r>
          </a:p>
          <a:p>
            <a:pPr lvl="1"/>
            <a:r>
              <a:rPr lang="en-US" dirty="0" smtClean="0"/>
              <a:t>OS has too many sockets in TIME_WAIT, can accept less connections</a:t>
            </a:r>
          </a:p>
          <a:p>
            <a:pPr lvl="2"/>
            <a:r>
              <a:rPr lang="en-US" dirty="0" smtClean="0"/>
              <a:t>Hack: send RST and delete socket, SO_LINGER = 0</a:t>
            </a:r>
          </a:p>
          <a:p>
            <a:pPr lvl="1"/>
            <a:r>
              <a:rPr lang="en-US" dirty="0" smtClean="0"/>
              <a:t>OS won’t let you re-start server because port in use</a:t>
            </a:r>
          </a:p>
          <a:p>
            <a:pPr lvl="2"/>
            <a:r>
              <a:rPr lang="en-US" dirty="0" smtClean="0"/>
              <a:t>SO_REUSEADDR lets you rebind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about some data?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552780"/>
            <a:ext cx="7569200" cy="3008524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Next Class: sliding window revisited</a:t>
            </a:r>
          </a:p>
          <a:p>
            <a:pPr lvl="1"/>
            <a:r>
              <a:rPr lang="en-US" dirty="0" smtClean="0"/>
              <a:t>Used for reliability and in-order delivery (</a:t>
            </a:r>
            <a:r>
              <a:rPr lang="en-US" dirty="0" err="1" smtClean="0"/>
              <a:t>acks</a:t>
            </a:r>
            <a:r>
              <a:rPr lang="en-US" dirty="0" smtClean="0"/>
              <a:t>, timeouts, sequence numbers, buffers)</a:t>
            </a:r>
          </a:p>
          <a:p>
            <a:pPr lvl="1"/>
            <a:r>
              <a:rPr lang="en-US" dirty="0" smtClean="0"/>
              <a:t>New: </a:t>
            </a:r>
            <a:r>
              <a:rPr lang="en-US" i="1" dirty="0" smtClean="0"/>
              <a:t>flow control</a:t>
            </a:r>
            <a:r>
              <a:rPr lang="en-US" dirty="0" smtClean="0"/>
              <a:t>, by means of receiver Window size</a:t>
            </a:r>
          </a:p>
          <a:p>
            <a:pPr lvl="1"/>
            <a:r>
              <a:rPr lang="en-US" dirty="0" smtClean="0"/>
              <a:t>New: </a:t>
            </a:r>
            <a:r>
              <a:rPr lang="en-US" i="1" dirty="0" smtClean="0"/>
              <a:t>congestion control</a:t>
            </a:r>
            <a:r>
              <a:rPr lang="en-US" dirty="0" smtClean="0"/>
              <a:t>, sender intelligently sets SWS</a:t>
            </a:r>
            <a:endParaRPr lang="en-US" dirty="0"/>
          </a:p>
        </p:txBody>
      </p:sp>
      <p:pic>
        <p:nvPicPr>
          <p:cNvPr id="4" name="Picture 3" descr="05x08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478944" y="1271588"/>
            <a:ext cx="5358991" cy="2281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IP </a:t>
            </a:r>
            <a:r>
              <a:rPr lang="en-US" dirty="0" err="1" smtClean="0"/>
              <a:t>handins</a:t>
            </a:r>
            <a:r>
              <a:rPr lang="en-US" dirty="0" smtClean="0"/>
              <a:t>: please pay attention to the issues we discussed today, good luck!</a:t>
            </a:r>
          </a:p>
          <a:p>
            <a:r>
              <a:rPr lang="en-US" dirty="0" smtClean="0"/>
              <a:t>Next week: Transport Layer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17959</TotalTime>
  <Words>1805</Words>
  <Application>Microsoft Macintosh PowerPoint</Application>
  <PresentationFormat>On-screen Show (4:3)</PresentationFormat>
  <Paragraphs>198</Paragraphs>
  <Slides>22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cs168</vt:lpstr>
      <vt:lpstr>CSCI-1680 Transport Layer I </vt:lpstr>
      <vt:lpstr>Administrivia</vt:lpstr>
      <vt:lpstr>Today</vt:lpstr>
      <vt:lpstr>Transport Layer</vt:lpstr>
      <vt:lpstr>UDP – User Datagram Protocol</vt:lpstr>
      <vt:lpstr>UDP Header</vt:lpstr>
      <vt:lpstr>UDP Checksum</vt:lpstr>
      <vt:lpstr>Pseudo Header</vt:lpstr>
      <vt:lpstr>Next Problem: Reliability</vt:lpstr>
      <vt:lpstr>Transport Layer Reliability</vt:lpstr>
      <vt:lpstr>Extra Difficulties (cont.)</vt:lpstr>
      <vt:lpstr>TCP – Transmission Control Protocol</vt:lpstr>
      <vt:lpstr>TCP</vt:lpstr>
      <vt:lpstr>TCP Header</vt:lpstr>
      <vt:lpstr>Header Fields</vt:lpstr>
      <vt:lpstr>Header Flags</vt:lpstr>
      <vt:lpstr>Establishing a Connection</vt:lpstr>
      <vt:lpstr>Connection Termination</vt:lpstr>
      <vt:lpstr>Summary of TCP States</vt:lpstr>
      <vt:lpstr>TIME_WAIT</vt:lpstr>
      <vt:lpstr>How about some data?</vt:lpstr>
      <vt:lpstr>Coming Up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64</cp:revision>
  <dcterms:created xsi:type="dcterms:W3CDTF">2011-03-12T01:38:43Z</dcterms:created>
  <dcterms:modified xsi:type="dcterms:W3CDTF">2011-03-12T01:49:41Z</dcterms:modified>
</cp:coreProperties>
</file>