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34.xml" ContentType="application/vnd.openxmlformats-officedocument.presentationml.slide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Default Extension="pdf" ContentType="application/pdf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s/slide36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37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8" r:id="rId10"/>
    <p:sldId id="262" r:id="rId11"/>
    <p:sldId id="267" r:id="rId12"/>
    <p:sldId id="269" r:id="rId13"/>
    <p:sldId id="272" r:id="rId14"/>
    <p:sldId id="273" r:id="rId15"/>
    <p:sldId id="270" r:id="rId16"/>
    <p:sldId id="271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66" r:id="rId3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hiddenSlides="1"/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34558" autoAdjust="0"/>
    <p:restoredTop sz="86386" autoAdjust="0"/>
  </p:normalViewPr>
  <p:slideViewPr>
    <p:cSldViewPr snapToGrid="0" snapToObjects="1">
      <p:cViewPr varScale="1">
        <p:scale>
          <a:sx n="83" d="100"/>
          <a:sy n="83" d="100"/>
        </p:scale>
        <p:origin x="-96" y="-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2026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notesMaster" Target="notesMasters/notesMaster1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3/11/11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Got to end of file, read &lt; 1400 bytes</a:t>
            </a:r>
          </a:p>
          <a:p>
            <a:r>
              <a:rPr lang="en-US" dirty="0" smtClean="0"/>
              <a:t>Sent entire 1400 bytes</a:t>
            </a:r>
          </a:p>
          <a:p>
            <a:r>
              <a:rPr lang="en-US" dirty="0" smtClean="0"/>
              <a:t>Read</a:t>
            </a:r>
            <a:r>
              <a:rPr lang="en-US" baseline="0" dirty="0" smtClean="0"/>
              <a:t> garbage on the other side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dig +</a:t>
            </a:r>
            <a:r>
              <a:rPr lang="en-US" dirty="0" err="1" smtClean="0"/>
              <a:t>norec</a:t>
            </a:r>
            <a:r>
              <a:rPr lang="en-US" dirty="0" smtClean="0"/>
              <a:t> @F.ROOT-SERVERS.NET HOSTNAME.BIND CHAOS TXT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Wrong:</a:t>
            </a:r>
            <a:r>
              <a:rPr lang="en-US" baseline="0" dirty="0" smtClean="0"/>
              <a:t> link stress, have to know each recipient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3/11/11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3/11/11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3/11/11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3/11/11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df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mc:AlternateContent xmlns:ma="http://schemas.microsoft.com/office/mac/drawingml/2008/main">
          <mc:Choice Requires="ma">
            <p:blipFill>
              <a:blip r:embed="rId13"/>
              <a:srcRect r="66510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14"/>
              <a:srcRect r="66510"/>
              <a:stretch>
                <a:fillRect/>
              </a:stretch>
            </p:blipFill>
          </mc:Fallback>
        </mc:AlternateContent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df"/><Relationship Id="rId3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df"/><Relationship Id="rId3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df"/><Relationship Id="rId3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Network Layer:</a:t>
            </a:r>
            <a:br>
              <a:rPr lang="en-US" dirty="0" smtClean="0"/>
            </a:br>
            <a:r>
              <a:rPr lang="en-US" dirty="0" smtClean="0"/>
              <a:t>Wrap-up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661698" y="6550223"/>
            <a:ext cx="54823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Snowcast</a:t>
            </a:r>
            <a:r>
              <a:rPr lang="en-US" dirty="0" smtClean="0"/>
              <a:t> feedback</a:t>
            </a:r>
          </a:p>
          <a:p>
            <a:r>
              <a:rPr lang="en-US" dirty="0" smtClean="0"/>
              <a:t>Multicast</a:t>
            </a:r>
          </a:p>
          <a:p>
            <a:r>
              <a:rPr lang="en-US" dirty="0" smtClean="0"/>
              <a:t>IPv6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Snowcast</a:t>
            </a:r>
            <a:r>
              <a:rPr lang="en-US" dirty="0" smtClean="0"/>
              <a:t> Feedback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43493"/>
          </a:xfrm>
        </p:spPr>
        <p:txBody>
          <a:bodyPr/>
          <a:lstStyle/>
          <a:p>
            <a:r>
              <a:rPr lang="en-US" dirty="0" smtClean="0"/>
              <a:t>Results should be in early next week</a:t>
            </a:r>
          </a:p>
          <a:p>
            <a:r>
              <a:rPr lang="en-US" dirty="0" smtClean="0"/>
              <a:t>Current average: 74</a:t>
            </a:r>
          </a:p>
          <a:p>
            <a:r>
              <a:rPr lang="en-US" dirty="0" smtClean="0"/>
              <a:t>Common mistakes</a:t>
            </a:r>
          </a:p>
          <a:p>
            <a:pPr lvl="1"/>
            <a:r>
              <a:rPr lang="en-US" dirty="0" smtClean="0"/>
              <a:t>Byte order: </a:t>
            </a:r>
            <a:r>
              <a:rPr lang="en-US" dirty="0" err="1" smtClean="0"/>
              <a:t>ntoh</a:t>
            </a:r>
            <a:r>
              <a:rPr lang="en-US" dirty="0" smtClean="0"/>
              <a:t>* and </a:t>
            </a:r>
            <a:r>
              <a:rPr lang="en-US" dirty="0" err="1" smtClean="0"/>
              <a:t>hton</a:t>
            </a:r>
            <a:r>
              <a:rPr lang="en-US" dirty="0" smtClean="0"/>
              <a:t>*</a:t>
            </a:r>
          </a:p>
          <a:p>
            <a:pPr lvl="1"/>
            <a:r>
              <a:rPr lang="en-US" dirty="0" smtClean="0"/>
              <a:t>Not checking bytes read/written </a:t>
            </a:r>
          </a:p>
          <a:p>
            <a:pPr lvl="1"/>
            <a:r>
              <a:rPr lang="en-US" dirty="0" smtClean="0"/>
              <a:t>Using </a:t>
            </a:r>
            <a:r>
              <a:rPr lang="en-US" dirty="0" err="1" smtClean="0"/>
              <a:t>printf</a:t>
            </a:r>
            <a:r>
              <a:rPr lang="en-US" dirty="0" smtClean="0"/>
              <a:t> for non-textual data</a:t>
            </a:r>
          </a:p>
          <a:p>
            <a:pPr lvl="1"/>
            <a:r>
              <a:rPr lang="en-US" dirty="0" smtClean="0"/>
              <a:t>Memory and socket leaks</a:t>
            </a:r>
          </a:p>
          <a:p>
            <a:pPr lvl="1"/>
            <a:r>
              <a:rPr lang="en-US" dirty="0" smtClean="0"/>
              <a:t>Rate calculation: carefully read the spec!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Byte order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In-memory short/long -&gt; </a:t>
            </a:r>
            <a:r>
              <a:rPr lang="en-US" dirty="0" err="1" smtClean="0"/>
              <a:t>hton</a:t>
            </a:r>
            <a:r>
              <a:rPr lang="en-US" dirty="0" smtClean="0"/>
              <a:t>*() -&gt; network</a:t>
            </a:r>
          </a:p>
          <a:p>
            <a:r>
              <a:rPr lang="en-US" dirty="0" smtClean="0"/>
              <a:t>Network -&gt; </a:t>
            </a:r>
            <a:r>
              <a:rPr lang="en-US" dirty="0" err="1" smtClean="0"/>
              <a:t>ntoh</a:t>
            </a:r>
            <a:r>
              <a:rPr lang="en-US" dirty="0" smtClean="0"/>
              <a:t>*() -&gt; short/long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Read/write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32843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printf</a:t>
            </a:r>
            <a:r>
              <a:rPr lang="en-US" dirty="0" smtClean="0"/>
              <a:t> is for strings: </a:t>
            </a:r>
            <a:r>
              <a:rPr lang="en-US" i="1" dirty="0" smtClean="0"/>
              <a:t>0-terminated </a:t>
            </a:r>
            <a:r>
              <a:rPr lang="en-US" dirty="0" smtClean="0"/>
              <a:t>sequence of bytes</a:t>
            </a:r>
          </a:p>
          <a:p>
            <a:pPr lvl="1"/>
            <a:r>
              <a:rPr lang="en-US" dirty="0" smtClean="0"/>
              <a:t>Use read/write for binary data</a:t>
            </a:r>
          </a:p>
          <a:p>
            <a:r>
              <a:rPr lang="en-US" dirty="0" smtClean="0"/>
              <a:t>Check the return of functions!</a:t>
            </a:r>
          </a:p>
          <a:p>
            <a:r>
              <a:rPr lang="en-US" sz="2162" b="0" dirty="0" err="1" smtClean="0">
                <a:latin typeface="Courier"/>
                <a:cs typeface="Courier"/>
              </a:rPr>
              <a:t>ssize_t</a:t>
            </a:r>
            <a:r>
              <a:rPr lang="en-US" sz="2162" b="0" dirty="0" smtClean="0">
                <a:latin typeface="Courier"/>
                <a:cs typeface="Courier"/>
              </a:rPr>
              <a:t> read (</a:t>
            </a:r>
            <a:r>
              <a:rPr lang="en-US" sz="2162" b="0" dirty="0" err="1" smtClean="0">
                <a:latin typeface="Courier"/>
                <a:cs typeface="Courier"/>
              </a:rPr>
              <a:t>int</a:t>
            </a:r>
            <a:r>
              <a:rPr lang="en-US" sz="2162" b="0" dirty="0" smtClean="0">
                <a:latin typeface="Courier"/>
                <a:cs typeface="Courier"/>
              </a:rPr>
              <a:t> </a:t>
            </a:r>
            <a:r>
              <a:rPr lang="en-US" sz="2162" b="0" dirty="0" err="1" smtClean="0">
                <a:latin typeface="Courier"/>
                <a:cs typeface="Courier"/>
              </a:rPr>
              <a:t>fd</a:t>
            </a:r>
            <a:r>
              <a:rPr lang="en-US" sz="2162" b="0" dirty="0" smtClean="0">
                <a:latin typeface="Courier"/>
                <a:cs typeface="Courier"/>
              </a:rPr>
              <a:t>, void *</a:t>
            </a:r>
            <a:r>
              <a:rPr lang="en-US" sz="2162" b="0" dirty="0" err="1" smtClean="0">
                <a:latin typeface="Courier"/>
                <a:cs typeface="Courier"/>
              </a:rPr>
              <a:t>buf</a:t>
            </a:r>
            <a:r>
              <a:rPr lang="en-US" sz="2162" b="0" dirty="0" smtClean="0">
                <a:latin typeface="Courier"/>
                <a:cs typeface="Courier"/>
              </a:rPr>
              <a:t>, </a:t>
            </a:r>
            <a:r>
              <a:rPr lang="en-US" sz="2162" b="0" dirty="0" err="1" smtClean="0">
                <a:latin typeface="Courier"/>
                <a:cs typeface="Courier"/>
              </a:rPr>
              <a:t>int</a:t>
            </a:r>
            <a:r>
              <a:rPr lang="en-US" sz="2162" b="0" dirty="0" smtClean="0">
                <a:latin typeface="Courier"/>
                <a:cs typeface="Courier"/>
              </a:rPr>
              <a:t> </a:t>
            </a:r>
            <a:r>
              <a:rPr lang="en-US" sz="2162" b="0" dirty="0" err="1" smtClean="0">
                <a:latin typeface="Courier"/>
                <a:cs typeface="Courier"/>
              </a:rPr>
              <a:t>nbytes</a:t>
            </a:r>
            <a:r>
              <a:rPr lang="en-US" sz="2162" b="0" dirty="0" smtClean="0">
                <a:latin typeface="Courier"/>
                <a:cs typeface="Courier"/>
              </a:rPr>
              <a:t>);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Returns number of bytes read</a:t>
            </a:r>
          </a:p>
          <a:p>
            <a:pPr lvl="1"/>
            <a:r>
              <a:rPr lang="en-US" dirty="0" smtClean="0"/>
              <a:t>Returns 0 bytes at end of file, or -1 on error</a:t>
            </a:r>
          </a:p>
          <a:p>
            <a:r>
              <a:rPr lang="en-US" sz="2162" b="0" dirty="0" err="1" smtClean="0">
                <a:latin typeface="Courier"/>
                <a:cs typeface="Courier"/>
              </a:rPr>
              <a:t>ssize_t</a:t>
            </a:r>
            <a:r>
              <a:rPr lang="en-US" sz="2162" b="0" dirty="0" smtClean="0">
                <a:latin typeface="Courier"/>
                <a:cs typeface="Courier"/>
              </a:rPr>
              <a:t> write (</a:t>
            </a:r>
            <a:r>
              <a:rPr lang="en-US" sz="2162" b="0" dirty="0" err="1" smtClean="0">
                <a:latin typeface="Courier"/>
                <a:cs typeface="Courier"/>
              </a:rPr>
              <a:t>int</a:t>
            </a:r>
            <a:r>
              <a:rPr lang="en-US" sz="2162" b="0" dirty="0" smtClean="0">
                <a:latin typeface="Courier"/>
                <a:cs typeface="Courier"/>
              </a:rPr>
              <a:t> </a:t>
            </a:r>
            <a:r>
              <a:rPr lang="en-US" sz="2162" b="0" dirty="0" err="1" smtClean="0">
                <a:latin typeface="Courier"/>
                <a:cs typeface="Courier"/>
              </a:rPr>
              <a:t>fd</a:t>
            </a:r>
            <a:r>
              <a:rPr lang="en-US" sz="2162" b="0" dirty="0" smtClean="0">
                <a:latin typeface="Courier"/>
                <a:cs typeface="Courier"/>
              </a:rPr>
              <a:t>, void* </a:t>
            </a:r>
            <a:r>
              <a:rPr lang="en-US" sz="2162" b="0" dirty="0" err="1" smtClean="0">
                <a:latin typeface="Courier"/>
                <a:cs typeface="Courier"/>
              </a:rPr>
              <a:t>buf</a:t>
            </a:r>
            <a:r>
              <a:rPr lang="en-US" sz="2162" b="0" dirty="0" smtClean="0">
                <a:latin typeface="Courier"/>
                <a:cs typeface="Courier"/>
              </a:rPr>
              <a:t>, </a:t>
            </a:r>
            <a:r>
              <a:rPr lang="en-US" sz="2162" b="0" dirty="0" err="1" smtClean="0">
                <a:latin typeface="Courier"/>
                <a:cs typeface="Courier"/>
              </a:rPr>
              <a:t>int</a:t>
            </a:r>
            <a:r>
              <a:rPr lang="en-US" sz="2162" b="0" dirty="0" smtClean="0">
                <a:latin typeface="Courier"/>
                <a:cs typeface="Courier"/>
              </a:rPr>
              <a:t> </a:t>
            </a:r>
            <a:r>
              <a:rPr lang="en-US" sz="2162" b="0" dirty="0" err="1" smtClean="0">
                <a:latin typeface="Courier"/>
                <a:cs typeface="Courier"/>
              </a:rPr>
              <a:t>nbytes</a:t>
            </a:r>
            <a:r>
              <a:rPr lang="en-US" sz="2162" b="0" dirty="0" smtClean="0">
                <a:latin typeface="Courier"/>
                <a:cs typeface="Courier"/>
              </a:rPr>
              <a:t>);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Returns number of bytes written</a:t>
            </a:r>
            <a:r>
              <a:rPr lang="en-US" dirty="0" smtClean="0"/>
              <a:t>, -1 on error</a:t>
            </a:r>
          </a:p>
          <a:p>
            <a:r>
              <a:rPr lang="en-US" dirty="0" smtClean="0"/>
              <a:t>Common example:</a:t>
            </a:r>
          </a:p>
          <a:p>
            <a:pPr lvl="1"/>
            <a:r>
              <a:rPr lang="en-US" dirty="0" smtClean="0"/>
              <a:t>Read from file in chunks of 1400B. </a:t>
            </a:r>
          </a:p>
          <a:p>
            <a:pPr lvl="1"/>
            <a:r>
              <a:rPr lang="en-US" dirty="0" smtClean="0"/>
              <a:t>Last chunk &lt; 1400.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Send 1400 bytes</a:t>
            </a:r>
          </a:p>
          <a:p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1446966" y="5578028"/>
            <a:ext cx="6748864" cy="289350"/>
            <a:chOff x="1607736" y="5578028"/>
            <a:chExt cx="6748864" cy="289350"/>
          </a:xfrm>
        </p:grpSpPr>
        <p:sp>
          <p:nvSpPr>
            <p:cNvPr id="4" name="Rectangle 3"/>
            <p:cNvSpPr/>
            <p:nvPr/>
          </p:nvSpPr>
          <p:spPr>
            <a:xfrm>
              <a:off x="5852160" y="5578028"/>
              <a:ext cx="2504440" cy="28935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Garbage data</a:t>
              </a:r>
              <a:endParaRPr lang="en-US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607736" y="5578028"/>
              <a:ext cx="4244424" cy="28935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Read data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Common Ways to Sanity Check/Debug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064993"/>
          </a:xfrm>
        </p:spPr>
        <p:txBody>
          <a:bodyPr>
            <a:normAutofit fontScale="92500"/>
          </a:bodyPr>
          <a:lstStyle/>
          <a:p>
            <a:r>
              <a:rPr lang="en-US" dirty="0" err="1" smtClean="0"/>
              <a:t>Wireshark</a:t>
            </a:r>
            <a:r>
              <a:rPr lang="en-US" dirty="0" smtClean="0"/>
              <a:t>: will let you see what goes on the wire</a:t>
            </a:r>
          </a:p>
          <a:p>
            <a:r>
              <a:rPr lang="en-US" dirty="0" err="1" smtClean="0"/>
              <a:t>netcat</a:t>
            </a:r>
            <a:r>
              <a:rPr lang="en-US" dirty="0" smtClean="0"/>
              <a:t>: easy way to send / receive data to servers</a:t>
            </a:r>
          </a:p>
          <a:p>
            <a:r>
              <a:rPr lang="en-US" dirty="0" err="1" smtClean="0"/>
              <a:t>Valgrind</a:t>
            </a:r>
            <a:r>
              <a:rPr lang="en-US" dirty="0" smtClean="0"/>
              <a:t>: will find memory leaks in your program</a:t>
            </a:r>
          </a:p>
          <a:p>
            <a:pPr lvl="1"/>
            <a:r>
              <a:rPr lang="en-US" dirty="0" smtClean="0"/>
              <a:t>Forget to free allocated memory</a:t>
            </a:r>
          </a:p>
          <a:p>
            <a:pPr lvl="1"/>
            <a:r>
              <a:rPr lang="en-US" dirty="0" smtClean="0"/>
              <a:t>Double-free a region</a:t>
            </a:r>
          </a:p>
          <a:p>
            <a:pPr lvl="1"/>
            <a:r>
              <a:rPr lang="en-US" dirty="0" smtClean="0"/>
              <a:t>Access to </a:t>
            </a:r>
            <a:r>
              <a:rPr lang="en-US" dirty="0" err="1" smtClean="0"/>
              <a:t>unitialized</a:t>
            </a:r>
            <a:r>
              <a:rPr lang="en-US" dirty="0" smtClean="0"/>
              <a:t> memory</a:t>
            </a:r>
          </a:p>
          <a:p>
            <a:r>
              <a:rPr lang="en-US" dirty="0" err="1" smtClean="0"/>
              <a:t>gdb</a:t>
            </a:r>
            <a:r>
              <a:rPr lang="en-US" dirty="0" smtClean="0"/>
              <a:t>: allow you inspect all aspects of your program while running/after a crash</a:t>
            </a:r>
          </a:p>
          <a:p>
            <a:pPr lvl="1"/>
            <a:r>
              <a:rPr lang="en-US" dirty="0" smtClean="0"/>
              <a:t>break/</a:t>
            </a:r>
            <a:r>
              <a:rPr lang="en-US" dirty="0" err="1" smtClean="0"/>
              <a:t>watchpoints</a:t>
            </a:r>
            <a:endParaRPr lang="en-US" dirty="0" smtClean="0"/>
          </a:p>
          <a:p>
            <a:pPr lvl="1"/>
            <a:r>
              <a:rPr lang="en-US" dirty="0" smtClean="0"/>
              <a:t>variable contents, lets you follow pointers, etc…</a:t>
            </a:r>
          </a:p>
          <a:p>
            <a:pPr lvl="1"/>
            <a:r>
              <a:rPr lang="en-US" dirty="0" smtClean="0"/>
              <a:t>useful after segmentation fault, will tell you where/why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IP Service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25251"/>
            <a:ext cx="7569200" cy="5481577"/>
          </a:xfrm>
        </p:spPr>
        <p:txBody>
          <a:bodyPr>
            <a:normAutofit/>
          </a:bodyPr>
          <a:lstStyle/>
          <a:p>
            <a:r>
              <a:rPr lang="en-US" dirty="0" smtClean="0"/>
              <a:t>Broadcast: send a packet to </a:t>
            </a:r>
            <a:r>
              <a:rPr lang="en-US" i="1" dirty="0" smtClean="0"/>
              <a:t>all</a:t>
            </a:r>
            <a:r>
              <a:rPr lang="en-US" dirty="0" smtClean="0"/>
              <a:t> nodes in some subnet. “One to all” </a:t>
            </a:r>
          </a:p>
          <a:p>
            <a:pPr lvl="1"/>
            <a:r>
              <a:rPr lang="en-US" dirty="0" smtClean="0"/>
              <a:t>255.255.255.255 : all hosts within a subnet, </a:t>
            </a:r>
            <a:r>
              <a:rPr lang="en-US" i="1" dirty="0" smtClean="0"/>
              <a:t>never</a:t>
            </a:r>
            <a:r>
              <a:rPr lang="en-US" dirty="0" smtClean="0"/>
              <a:t> forwarded by a router</a:t>
            </a:r>
          </a:p>
          <a:p>
            <a:pPr lvl="1"/>
            <a:r>
              <a:rPr lang="en-US" dirty="0" smtClean="0"/>
              <a:t>“All ones host part”: broadcast address</a:t>
            </a:r>
          </a:p>
          <a:p>
            <a:pPr lvl="2"/>
            <a:r>
              <a:rPr lang="en-US" dirty="0" smtClean="0"/>
              <a:t>Host address | (255.255.255.255 &amp; ~subnet mask)</a:t>
            </a:r>
          </a:p>
          <a:p>
            <a:pPr lvl="2"/>
            <a:r>
              <a:rPr lang="en-US" dirty="0" smtClean="0"/>
              <a:t>E.g.: 128.148.32.143 mask 255.255.255.128 </a:t>
            </a:r>
          </a:p>
          <a:p>
            <a:pPr lvl="2"/>
            <a:r>
              <a:rPr lang="en-US" dirty="0" smtClean="0"/>
              <a:t>~mask = 0.0.0.127 =&gt; </a:t>
            </a:r>
            <a:r>
              <a:rPr lang="en-US" dirty="0" err="1" smtClean="0"/>
              <a:t>Bcast</a:t>
            </a:r>
            <a:r>
              <a:rPr lang="en-US" dirty="0" smtClean="0"/>
              <a:t> = 128.148.32.255</a:t>
            </a:r>
          </a:p>
          <a:p>
            <a:r>
              <a:rPr lang="en-US" dirty="0" smtClean="0"/>
              <a:t>Example use: DHCP</a:t>
            </a:r>
          </a:p>
          <a:p>
            <a:r>
              <a:rPr lang="en-US" dirty="0" smtClean="0"/>
              <a:t>Not present in IPv6</a:t>
            </a:r>
          </a:p>
          <a:p>
            <a:pPr lvl="1"/>
            <a:r>
              <a:rPr lang="en-US" dirty="0" smtClean="0"/>
              <a:t>Use multicast to link local all nodes group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Anycast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30968"/>
          </a:xfrm>
        </p:spPr>
        <p:txBody>
          <a:bodyPr>
            <a:normAutofit/>
          </a:bodyPr>
          <a:lstStyle/>
          <a:p>
            <a:r>
              <a:rPr lang="en-US" dirty="0" smtClean="0"/>
              <a:t>Multiple hosts may share the same IP address</a:t>
            </a:r>
          </a:p>
          <a:p>
            <a:r>
              <a:rPr lang="en-US" dirty="0" smtClean="0"/>
              <a:t>“One to one of many” routing</a:t>
            </a:r>
          </a:p>
          <a:p>
            <a:r>
              <a:rPr lang="en-US" dirty="0" smtClean="0"/>
              <a:t>Example uses: load balancing, nearby servers</a:t>
            </a:r>
          </a:p>
          <a:p>
            <a:pPr lvl="1"/>
            <a:r>
              <a:rPr lang="en-US" dirty="0" smtClean="0"/>
              <a:t>DNS Root Servers (e.g. </a:t>
            </a:r>
            <a:r>
              <a:rPr lang="en-US" dirty="0" err="1" smtClean="0"/>
              <a:t>f.root-servers.net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Google Public DNS (8.8.8.8)</a:t>
            </a:r>
          </a:p>
          <a:p>
            <a:pPr lvl="1"/>
            <a:r>
              <a:rPr lang="en-US" dirty="0" smtClean="0"/>
              <a:t>IPv6 6-to-4 Gateway (192.88.99.1)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Anycast</a:t>
            </a:r>
            <a:r>
              <a:rPr lang="en-US" dirty="0" smtClean="0"/>
              <a:t> 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8168"/>
          </a:xfrm>
        </p:spPr>
        <p:txBody>
          <a:bodyPr>
            <a:normAutofit/>
          </a:bodyPr>
          <a:lstStyle/>
          <a:p>
            <a:r>
              <a:rPr lang="en-US" dirty="0" err="1" smtClean="0"/>
              <a:t>Anycast</a:t>
            </a:r>
            <a:r>
              <a:rPr lang="en-US" dirty="0" smtClean="0"/>
              <a:t> addresses are /32s</a:t>
            </a:r>
          </a:p>
          <a:p>
            <a:r>
              <a:rPr lang="en-US" dirty="0" smtClean="0"/>
              <a:t>At the BGP level</a:t>
            </a:r>
          </a:p>
          <a:p>
            <a:pPr lvl="1"/>
            <a:r>
              <a:rPr lang="en-US" dirty="0" smtClean="0"/>
              <a:t>Multiple </a:t>
            </a:r>
            <a:r>
              <a:rPr lang="en-US" dirty="0" err="1" smtClean="0"/>
              <a:t>ASs</a:t>
            </a:r>
            <a:r>
              <a:rPr lang="en-US" dirty="0" smtClean="0"/>
              <a:t> can advertise the same prefixes</a:t>
            </a:r>
          </a:p>
          <a:p>
            <a:pPr lvl="1"/>
            <a:r>
              <a:rPr lang="en-US" dirty="0" smtClean="0"/>
              <a:t>Normal BGP rules choose one route</a:t>
            </a:r>
          </a:p>
          <a:p>
            <a:r>
              <a:rPr lang="en-US" dirty="0" smtClean="0"/>
              <a:t>At the Router level</a:t>
            </a:r>
          </a:p>
          <a:p>
            <a:pPr lvl="1"/>
            <a:r>
              <a:rPr lang="en-US" dirty="0" smtClean="0"/>
              <a:t>Router can have multiple entries for the same prefix</a:t>
            </a:r>
          </a:p>
          <a:p>
            <a:pPr lvl="1"/>
            <a:r>
              <a:rPr lang="en-US" dirty="0" smtClean="0"/>
              <a:t>Can choose among many</a:t>
            </a:r>
          </a:p>
          <a:p>
            <a:r>
              <a:rPr lang="en-US" dirty="0" smtClean="0"/>
              <a:t>Each packet can go to a different server</a:t>
            </a:r>
          </a:p>
          <a:p>
            <a:pPr lvl="1"/>
            <a:r>
              <a:rPr lang="en-US" dirty="0" smtClean="0"/>
              <a:t>Best for services that are fine with that (connectionless, stateless)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Multicast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43493"/>
          </a:xfrm>
        </p:spPr>
        <p:txBody>
          <a:bodyPr>
            <a:normAutofit/>
          </a:bodyPr>
          <a:lstStyle/>
          <a:p>
            <a:r>
              <a:rPr lang="en-US" dirty="0" smtClean="0"/>
              <a:t>Send messages to many nodes: “one to many”</a:t>
            </a:r>
          </a:p>
          <a:p>
            <a:r>
              <a:rPr lang="en-US" dirty="0" smtClean="0"/>
              <a:t>Why do that?</a:t>
            </a:r>
          </a:p>
          <a:p>
            <a:pPr lvl="1"/>
            <a:r>
              <a:rPr lang="en-US" dirty="0" err="1" smtClean="0"/>
              <a:t>Snowcast</a:t>
            </a:r>
            <a:r>
              <a:rPr lang="en-US" dirty="0" smtClean="0"/>
              <a:t>, Internet Radio, IPTV</a:t>
            </a:r>
          </a:p>
          <a:p>
            <a:pPr lvl="1"/>
            <a:r>
              <a:rPr lang="en-US" dirty="0" smtClean="0"/>
              <a:t>Stock quote information</a:t>
            </a:r>
          </a:p>
          <a:p>
            <a:pPr lvl="1"/>
            <a:r>
              <a:rPr lang="en-US" dirty="0" smtClean="0"/>
              <a:t>Multi-way chat / video conferencing</a:t>
            </a:r>
          </a:p>
          <a:p>
            <a:pPr lvl="1"/>
            <a:r>
              <a:rPr lang="en-US" dirty="0" smtClean="0"/>
              <a:t>Multi-player games</a:t>
            </a:r>
          </a:p>
          <a:p>
            <a:r>
              <a:rPr lang="en-US" dirty="0" smtClean="0"/>
              <a:t>What’s wrong with sending data to each recipient?</a:t>
            </a:r>
          </a:p>
          <a:p>
            <a:pPr lvl="1"/>
            <a:r>
              <a:rPr lang="en-US" dirty="0" smtClean="0"/>
              <a:t>Link stress</a:t>
            </a:r>
          </a:p>
          <a:p>
            <a:pPr lvl="1"/>
            <a:r>
              <a:rPr lang="en-US" dirty="0" smtClean="0"/>
              <a:t>Have to know address of all destinations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Multicast Service Model	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Receivers join a multicast group G</a:t>
            </a:r>
          </a:p>
          <a:p>
            <a:r>
              <a:rPr lang="en-US" dirty="0" smtClean="0"/>
              <a:t>Senders send packets to address G</a:t>
            </a:r>
          </a:p>
          <a:p>
            <a:r>
              <a:rPr lang="en-US" dirty="0" smtClean="0"/>
              <a:t>Network routes and delivers packets to all members of G</a:t>
            </a:r>
          </a:p>
          <a:p>
            <a:r>
              <a:rPr lang="en-US" dirty="0" smtClean="0"/>
              <a:t>Multicast addresses: class D (start 1110)</a:t>
            </a:r>
          </a:p>
          <a:p>
            <a:pPr algn="ctr">
              <a:buNone/>
            </a:pPr>
            <a:r>
              <a:rPr lang="en-US" dirty="0" smtClean="0"/>
              <a:t>224.x.x.x to 229.x.x.x	</a:t>
            </a:r>
          </a:p>
          <a:p>
            <a:pPr lvl="1"/>
            <a:r>
              <a:rPr lang="en-US" dirty="0" smtClean="0"/>
              <a:t>28 bits left for group address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 Multicast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18443"/>
          </a:xfrm>
        </p:spPr>
        <p:txBody>
          <a:bodyPr/>
          <a:lstStyle/>
          <a:p>
            <a:r>
              <a:rPr lang="en-US" dirty="0" smtClean="0"/>
              <a:t>Easy on a shared medium</a:t>
            </a:r>
          </a:p>
          <a:p>
            <a:r>
              <a:rPr lang="en-US" dirty="0" smtClean="0"/>
              <a:t>Ethernet multicast address range:</a:t>
            </a:r>
          </a:p>
          <a:p>
            <a:pPr lvl="1"/>
            <a:r>
              <a:rPr lang="en-US" dirty="0" smtClean="0"/>
              <a:t>01:00:57:00:00:00 to 01:00:57:7f:ff:ff</a:t>
            </a:r>
          </a:p>
          <a:p>
            <a:r>
              <a:rPr lang="en-US" dirty="0" smtClean="0"/>
              <a:t>Set low 23 bits of Ethernet address to low bits of IP address</a:t>
            </a:r>
          </a:p>
          <a:p>
            <a:pPr lvl="1"/>
            <a:r>
              <a:rPr lang="en-US" dirty="0" smtClean="0"/>
              <a:t>(Small problem: 28-bit group address -&gt; 23 bits)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How about on the Internet?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</a:t>
            </a:r>
            <a:r>
              <a:rPr lang="en-US" baseline="0" dirty="0" smtClean="0"/>
              <a:t> Distribution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Source-specific trees:</a:t>
            </a:r>
          </a:p>
          <a:p>
            <a:pPr lvl="1"/>
            <a:r>
              <a:rPr lang="en-US" dirty="0" smtClean="0"/>
              <a:t>Spanning tree over recipients, rooted at each source</a:t>
            </a:r>
          </a:p>
          <a:p>
            <a:pPr lvl="1"/>
            <a:r>
              <a:rPr lang="en-US" dirty="0" smtClean="0"/>
              <a:t>Best for each source</a:t>
            </a:r>
          </a:p>
          <a:p>
            <a:r>
              <a:rPr lang="en-US" dirty="0" smtClean="0"/>
              <a:t>Shared trees: </a:t>
            </a:r>
          </a:p>
          <a:p>
            <a:pPr lvl="1"/>
            <a:r>
              <a:rPr lang="en-US" dirty="0" smtClean="0"/>
              <a:t>Single spanning tree among all sources and recipients</a:t>
            </a:r>
          </a:p>
          <a:p>
            <a:pPr lvl="1"/>
            <a:r>
              <a:rPr lang="en-US" dirty="0" smtClean="0"/>
              <a:t>Hard to find one shared tree that’s best for many senders</a:t>
            </a:r>
          </a:p>
          <a:p>
            <a:r>
              <a:rPr lang="en-US" dirty="0" smtClean="0"/>
              <a:t>State in routers much larger for source-specific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 </a:t>
            </a:r>
            <a:r>
              <a:rPr lang="en-US" dirty="0" err="1" smtClean="0"/>
              <a:t>vs</a:t>
            </a:r>
            <a:r>
              <a:rPr lang="en-US" dirty="0" smtClean="0"/>
              <a:t> Shared Trees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5004662" y="1720026"/>
            <a:ext cx="659145" cy="65914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804292" y="3182816"/>
            <a:ext cx="659145" cy="65914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603921" y="4645607"/>
            <a:ext cx="659145" cy="659145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675089" y="4645607"/>
            <a:ext cx="659145" cy="65914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087111" y="3182816"/>
            <a:ext cx="659145" cy="65914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stCxn id="5" idx="7"/>
            <a:endCxn id="4" idx="3"/>
          </p:cNvCxnSpPr>
          <p:nvPr/>
        </p:nvCxnSpPr>
        <p:spPr>
          <a:xfrm rot="5400000" flipH="1" flipV="1">
            <a:off x="4235699" y="2413853"/>
            <a:ext cx="996703" cy="73428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4" idx="5"/>
            <a:endCxn id="8" idx="1"/>
          </p:cNvCxnSpPr>
          <p:nvPr/>
        </p:nvCxnSpPr>
        <p:spPr>
          <a:xfrm rot="16200000" flipH="1">
            <a:off x="5377108" y="2472812"/>
            <a:ext cx="996703" cy="61636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6" idx="7"/>
            <a:endCxn id="5" idx="3"/>
          </p:cNvCxnSpPr>
          <p:nvPr/>
        </p:nvCxnSpPr>
        <p:spPr>
          <a:xfrm rot="5400000" flipH="1" flipV="1">
            <a:off x="3035328" y="3876643"/>
            <a:ext cx="996703" cy="73428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6" idx="6"/>
            <a:endCxn id="7" idx="2"/>
          </p:cNvCxnSpPr>
          <p:nvPr/>
        </p:nvCxnSpPr>
        <p:spPr>
          <a:xfrm>
            <a:off x="3263066" y="4975180"/>
            <a:ext cx="1412022" cy="26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7" idx="7"/>
            <a:endCxn id="8" idx="3"/>
          </p:cNvCxnSpPr>
          <p:nvPr/>
        </p:nvCxnSpPr>
        <p:spPr>
          <a:xfrm rot="5400000" flipH="1" flipV="1">
            <a:off x="5212321" y="3770817"/>
            <a:ext cx="996703" cy="94593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7" idx="1"/>
            <a:endCxn id="5" idx="5"/>
          </p:cNvCxnSpPr>
          <p:nvPr/>
        </p:nvCxnSpPr>
        <p:spPr>
          <a:xfrm rot="16200000" flipV="1">
            <a:off x="4070912" y="4041430"/>
            <a:ext cx="996703" cy="40471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9" name="Group 38"/>
          <p:cNvGrpSpPr/>
          <p:nvPr/>
        </p:nvGrpSpPr>
        <p:grpSpPr>
          <a:xfrm>
            <a:off x="3070007" y="2202268"/>
            <a:ext cx="3233879" cy="2483293"/>
            <a:chOff x="3070007" y="2202268"/>
            <a:chExt cx="3233879" cy="2483293"/>
          </a:xfrm>
        </p:grpSpPr>
        <p:cxnSp>
          <p:nvCxnSpPr>
            <p:cNvPr id="28" name="Straight Connector 27"/>
            <p:cNvCxnSpPr/>
            <p:nvPr/>
          </p:nvCxnSpPr>
          <p:spPr>
            <a:xfrm rot="5400000" flipH="1" flipV="1">
              <a:off x="4107015" y="2333478"/>
              <a:ext cx="996703" cy="734284"/>
            </a:xfrm>
            <a:prstGeom prst="line">
              <a:avLst/>
            </a:prstGeom>
            <a:ln w="85725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5400000" flipH="1" flipV="1">
              <a:off x="2938797" y="3780113"/>
              <a:ext cx="996703" cy="734284"/>
            </a:xfrm>
            <a:prstGeom prst="line">
              <a:avLst/>
            </a:prstGeom>
            <a:ln w="85725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16200000" flipH="1">
              <a:off x="5497354" y="2400162"/>
              <a:ext cx="996703" cy="616361"/>
            </a:xfrm>
            <a:prstGeom prst="line">
              <a:avLst/>
            </a:prstGeom>
            <a:ln w="85725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V="1">
              <a:off x="4175081" y="3984855"/>
              <a:ext cx="996703" cy="404710"/>
            </a:xfrm>
            <a:prstGeom prst="line">
              <a:avLst/>
            </a:prstGeom>
            <a:ln w="85725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3254630" y="2386818"/>
            <a:ext cx="3001025" cy="2740762"/>
            <a:chOff x="3254630" y="2386818"/>
            <a:chExt cx="3001025" cy="2740762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3263067" y="5124975"/>
              <a:ext cx="1412022" cy="2605"/>
            </a:xfrm>
            <a:prstGeom prst="line">
              <a:avLst/>
            </a:prstGeom>
            <a:ln w="857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5400000" flipH="1" flipV="1">
              <a:off x="5284336" y="3874992"/>
              <a:ext cx="996703" cy="945935"/>
            </a:xfrm>
            <a:prstGeom prst="line">
              <a:avLst/>
            </a:prstGeom>
            <a:ln w="857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 flipH="1" flipV="1">
              <a:off x="3123420" y="3964743"/>
              <a:ext cx="996703" cy="734284"/>
            </a:xfrm>
            <a:prstGeom prst="line">
              <a:avLst/>
            </a:prstGeom>
            <a:ln w="857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5400000" flipH="1" flipV="1">
              <a:off x="4307714" y="2518028"/>
              <a:ext cx="996703" cy="734284"/>
            </a:xfrm>
            <a:prstGeom prst="line">
              <a:avLst/>
            </a:prstGeom>
            <a:ln w="857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the Tree: Host to Router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Nodes tell their local routers about groups they want to join</a:t>
            </a:r>
          </a:p>
          <a:p>
            <a:pPr lvl="1"/>
            <a:r>
              <a:rPr lang="en-US" dirty="0" smtClean="0"/>
              <a:t>IGMP, Internet Group Management Protocol (IPv4)</a:t>
            </a:r>
          </a:p>
          <a:p>
            <a:pPr lvl="1"/>
            <a:r>
              <a:rPr lang="en-US" dirty="0" smtClean="0"/>
              <a:t>MLD, Multicast Listener Discovery (IPv6)</a:t>
            </a:r>
          </a:p>
          <a:p>
            <a:r>
              <a:rPr lang="en-US" dirty="0" smtClean="0"/>
              <a:t>Router periodically polls LAN to determine memberships</a:t>
            </a:r>
          </a:p>
          <a:p>
            <a:pPr lvl="1"/>
            <a:r>
              <a:rPr lang="en-US" dirty="0" smtClean="0"/>
              <a:t>Hosts are not required to leave, can stop responding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the Tree across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Routers maintain multicast routing tables</a:t>
            </a:r>
          </a:p>
          <a:p>
            <a:pPr lvl="1"/>
            <a:r>
              <a:rPr lang="en-US" dirty="0" smtClean="0"/>
              <a:t>Multicast address -&gt; set of interfaces, or</a:t>
            </a:r>
          </a:p>
          <a:p>
            <a:pPr lvl="1"/>
            <a:r>
              <a:rPr lang="en-US" dirty="0" smtClean="0"/>
              <a:t>&lt;Source, Multicast address&gt; -&gt; set of interfaces</a:t>
            </a:r>
          </a:p>
          <a:p>
            <a:r>
              <a:rPr lang="en-US" dirty="0" smtClean="0"/>
              <a:t>Critical: only include interfaces where there are downstream recipients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Link State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Augment update message (LSP) to include set of groups that have members on a particular network</a:t>
            </a:r>
          </a:p>
          <a:p>
            <a:r>
              <a:rPr lang="en-US" dirty="0" smtClean="0"/>
              <a:t>Each router uses </a:t>
            </a:r>
            <a:r>
              <a:rPr lang="en-US" dirty="0" err="1" smtClean="0"/>
              <a:t>Djiktra’s</a:t>
            </a:r>
            <a:r>
              <a:rPr lang="en-US" dirty="0" smtClean="0"/>
              <a:t> algorithm to compute shortest path spanning tree for each source/group pair</a:t>
            </a:r>
          </a:p>
          <a:p>
            <a:r>
              <a:rPr lang="en-US" dirty="0" smtClean="0"/>
              <a:t>Very expensive!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Vector (DVMRP)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1489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Reverse path broadcast</a:t>
            </a:r>
          </a:p>
          <a:p>
            <a:pPr lvl="1"/>
            <a:r>
              <a:rPr lang="en-US" dirty="0" smtClean="0"/>
              <a:t>Each router already knows shortest path to S is through neighbor N</a:t>
            </a:r>
          </a:p>
          <a:p>
            <a:pPr lvl="1"/>
            <a:r>
              <a:rPr lang="en-US" dirty="0" smtClean="0"/>
              <a:t>When receive multicast packet </a:t>
            </a:r>
            <a:r>
              <a:rPr lang="en-US" i="1" dirty="0" smtClean="0"/>
              <a:t>from </a:t>
            </a:r>
            <a:r>
              <a:rPr lang="en-US" dirty="0" smtClean="0"/>
              <a:t>S, forward on all outgoing links (except the one it came from), </a:t>
            </a:r>
            <a:r>
              <a:rPr lang="en-US" dirty="0" err="1" smtClean="0"/>
              <a:t>iff</a:t>
            </a:r>
            <a:r>
              <a:rPr lang="en-US" dirty="0" smtClean="0"/>
              <a:t> packet came from N</a:t>
            </a:r>
          </a:p>
          <a:p>
            <a:r>
              <a:rPr lang="en-US" dirty="0" smtClean="0"/>
              <a:t>Eliminate duplicate broadcast packets by letting only one router per LAN (“parent”) forward</a:t>
            </a:r>
          </a:p>
          <a:p>
            <a:pPr lvl="1"/>
            <a:r>
              <a:rPr lang="en-US" dirty="0" smtClean="0"/>
              <a:t>Router on shortest path from S</a:t>
            </a:r>
          </a:p>
          <a:p>
            <a:pPr lvl="1"/>
            <a:r>
              <a:rPr lang="en-US" dirty="0" smtClean="0"/>
              <a:t>Break ties with smallest address</a:t>
            </a:r>
          </a:p>
          <a:p>
            <a:r>
              <a:rPr lang="en-US" dirty="0" smtClean="0"/>
              <a:t>Problem: so far, this is </a:t>
            </a:r>
            <a:r>
              <a:rPr lang="en-US" i="1" dirty="0" smtClean="0"/>
              <a:t>broadcast !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</a:t>
            </a:r>
            <a:r>
              <a:rPr lang="en-US" baseline="0" dirty="0" smtClean="0"/>
              <a:t> Vector (cont)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23868"/>
          </a:xfrm>
        </p:spPr>
        <p:txBody>
          <a:bodyPr/>
          <a:lstStyle/>
          <a:p>
            <a:r>
              <a:rPr lang="en-US" dirty="0" smtClean="0"/>
              <a:t>Goal: prune networks that have no hosts in group G</a:t>
            </a:r>
          </a:p>
          <a:p>
            <a:r>
              <a:rPr lang="en-US" dirty="0" smtClean="0"/>
              <a:t>If LAN is a leaf (e.g., no other routers), easy:</a:t>
            </a:r>
          </a:p>
          <a:p>
            <a:pPr lvl="1"/>
            <a:r>
              <a:rPr lang="en-US" dirty="0" smtClean="0"/>
              <a:t>Use IGMP</a:t>
            </a:r>
          </a:p>
          <a:p>
            <a:r>
              <a:rPr lang="en-US" dirty="0" smtClean="0"/>
              <a:t>Otherwise, propagate “no members of G here”</a:t>
            </a:r>
          </a:p>
          <a:p>
            <a:pPr lvl="1"/>
            <a:r>
              <a:rPr lang="en-US" dirty="0" smtClean="0"/>
              <a:t>Only happens when multicast address becomes active</a:t>
            </a:r>
          </a:p>
          <a:p>
            <a:r>
              <a:rPr lang="en-US" i="1" dirty="0" smtClean="0"/>
              <a:t>“Flood-and-Prune”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625" y="1509685"/>
            <a:ext cx="8468750" cy="501676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What if you have very few recipients spread on many networks?</a:t>
            </a:r>
          </a:p>
          <a:p>
            <a:pPr lvl="1"/>
            <a:r>
              <a:rPr lang="en-US" dirty="0" smtClean="0"/>
              <a:t>Flood and prune highly inefficient</a:t>
            </a:r>
          </a:p>
          <a:p>
            <a:r>
              <a:rPr lang="en-US" dirty="0" smtClean="0"/>
              <a:t>PIM-SM (Protocol-independent multicast, Sparse Mode)</a:t>
            </a:r>
          </a:p>
          <a:p>
            <a:pPr lvl="1"/>
            <a:r>
              <a:rPr lang="en-US" dirty="0" smtClean="0"/>
              <a:t>Name  a Rendezvous Point (RP) router for a domain</a:t>
            </a:r>
          </a:p>
          <a:p>
            <a:pPr lvl="1"/>
            <a:r>
              <a:rPr lang="en-US" dirty="0" smtClean="0"/>
              <a:t>Send a JOIN(*,G) message to RP</a:t>
            </a:r>
          </a:p>
          <a:p>
            <a:pPr lvl="1"/>
            <a:r>
              <a:rPr lang="en-US" dirty="0" smtClean="0"/>
              <a:t>Routers note the JOIN in their routing table</a:t>
            </a:r>
          </a:p>
          <a:p>
            <a:pPr lvl="1"/>
            <a:r>
              <a:rPr lang="en-US" dirty="0" smtClean="0"/>
              <a:t>Sender S sends unicast packet to RP, which multicasts it to the tree</a:t>
            </a:r>
          </a:p>
          <a:p>
            <a:pPr lvl="1"/>
            <a:r>
              <a:rPr lang="en-US" dirty="0" smtClean="0"/>
              <a:t>Optimization 1: RP sends JOIN(S,G) to S</a:t>
            </a:r>
          </a:p>
          <a:p>
            <a:pPr lvl="1"/>
            <a:r>
              <a:rPr lang="en-US" dirty="0" smtClean="0"/>
              <a:t>Optimization 2: Recipients send JOIN(S,G) to 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Inter-Domain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MSDP connects </a:t>
            </a:r>
            <a:r>
              <a:rPr lang="en-US" dirty="0" err="1" smtClean="0"/>
              <a:t>RPs</a:t>
            </a:r>
            <a:r>
              <a:rPr lang="en-US" dirty="0" smtClean="0"/>
              <a:t> from different domains together over TCP</a:t>
            </a:r>
          </a:p>
          <a:p>
            <a:pPr lvl="1"/>
            <a:r>
              <a:rPr lang="en-US" dirty="0" smtClean="0"/>
              <a:t>Mesh of MSDP uses reverse path broadcast</a:t>
            </a:r>
          </a:p>
          <a:p>
            <a:r>
              <a:rPr lang="en-US" dirty="0" smtClean="0"/>
              <a:t>Other examples (e.g. BGMP)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Practical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Multicast protocols end up being quite complex</a:t>
            </a:r>
          </a:p>
          <a:p>
            <a:r>
              <a:rPr lang="en-US" dirty="0" smtClean="0"/>
              <a:t>Introduce a lot of router state</a:t>
            </a:r>
          </a:p>
          <a:p>
            <a:r>
              <a:rPr lang="en-US" dirty="0" smtClean="0"/>
              <a:t>Turned off on most routers</a:t>
            </a:r>
          </a:p>
          <a:p>
            <a:r>
              <a:rPr lang="en-US" dirty="0" smtClean="0"/>
              <a:t>Mostly used within domains</a:t>
            </a:r>
          </a:p>
          <a:p>
            <a:pPr lvl="1"/>
            <a:r>
              <a:rPr lang="en-US" dirty="0" smtClean="0"/>
              <a:t>In the department: Ganglia monitoring infrastructure</a:t>
            </a:r>
          </a:p>
          <a:p>
            <a:pPr lvl="1"/>
            <a:r>
              <a:rPr lang="en-US" dirty="0" smtClean="0"/>
              <a:t>IPTV on campus</a:t>
            </a:r>
          </a:p>
          <a:p>
            <a:r>
              <a:rPr lang="en-US" dirty="0" smtClean="0"/>
              <a:t>Alternative: do multicast in higher layers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Main motivation: IPv4 address exhaustion</a:t>
            </a:r>
          </a:p>
          <a:p>
            <a:r>
              <a:rPr lang="en-US" dirty="0" smtClean="0"/>
              <a:t>Initial idea: larger address space</a:t>
            </a:r>
          </a:p>
          <a:p>
            <a:r>
              <a:rPr lang="en-US" dirty="0" smtClean="0"/>
              <a:t>Need new packet format: </a:t>
            </a:r>
          </a:p>
          <a:p>
            <a:pPr lvl="1"/>
            <a:r>
              <a:rPr lang="en-US" dirty="0" smtClean="0"/>
              <a:t>REALLY expensive to upgrade all infrastructure!</a:t>
            </a:r>
          </a:p>
          <a:p>
            <a:pPr lvl="1"/>
            <a:r>
              <a:rPr lang="en-US" dirty="0" smtClean="0"/>
              <a:t>While at it, why don’t we fix a bunch of things in IPv4?</a:t>
            </a:r>
          </a:p>
          <a:p>
            <a:r>
              <a:rPr lang="en-US" dirty="0" smtClean="0"/>
              <a:t>Work started in 1994, basic protocol published in 1998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 Key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128-bit addresses</a:t>
            </a:r>
          </a:p>
          <a:p>
            <a:pPr lvl="1"/>
            <a:r>
              <a:rPr lang="en-US" dirty="0" err="1" smtClean="0"/>
              <a:t>Autoconfiguration</a:t>
            </a:r>
            <a:endParaRPr lang="en-US" dirty="0" smtClean="0"/>
          </a:p>
          <a:p>
            <a:r>
              <a:rPr lang="en-US" dirty="0" smtClean="0"/>
              <a:t>Simplifies basic packet format through </a:t>
            </a:r>
            <a:r>
              <a:rPr lang="en-US" i="1" dirty="0" smtClean="0"/>
              <a:t>extension headers</a:t>
            </a:r>
            <a:endParaRPr lang="en-US" dirty="0" smtClean="0"/>
          </a:p>
          <a:p>
            <a:pPr lvl="1"/>
            <a:r>
              <a:rPr lang="en-US" dirty="0" smtClean="0"/>
              <a:t>40-byte base header (fixed)</a:t>
            </a:r>
          </a:p>
          <a:p>
            <a:pPr lvl="1"/>
            <a:r>
              <a:rPr lang="en-US" dirty="0" smtClean="0"/>
              <a:t>Make less common fields optional</a:t>
            </a:r>
          </a:p>
          <a:p>
            <a:r>
              <a:rPr lang="en-US" dirty="0" smtClean="0"/>
              <a:t>Security and Authentication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 Address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25251"/>
            <a:ext cx="7569200" cy="5224377"/>
          </a:xfrm>
        </p:spPr>
        <p:txBody>
          <a:bodyPr/>
          <a:lstStyle/>
          <a:p>
            <a:r>
              <a:rPr lang="en-US" dirty="0" smtClean="0"/>
              <a:t>Groups of 16 bits in hex notation</a:t>
            </a:r>
          </a:p>
          <a:p>
            <a:pPr>
              <a:buNone/>
            </a:pPr>
            <a:r>
              <a:rPr lang="en-US" dirty="0" smtClean="0"/>
              <a:t>	  	47cd:1244:3422:0000:0000:fef4:43ea:0001</a:t>
            </a:r>
          </a:p>
          <a:p>
            <a:r>
              <a:rPr lang="en-US" dirty="0" smtClean="0"/>
              <a:t>Two rules:</a:t>
            </a:r>
          </a:p>
          <a:p>
            <a:pPr lvl="1"/>
            <a:r>
              <a:rPr lang="en-US" dirty="0" smtClean="0"/>
              <a:t>Leading 0’s in each 16-bit group can be omitted</a:t>
            </a:r>
          </a:p>
          <a:p>
            <a:pPr lvl="1">
              <a:buNone/>
            </a:pPr>
            <a:r>
              <a:rPr lang="en-US" dirty="0" smtClean="0"/>
              <a:t>	  </a:t>
            </a:r>
            <a:r>
              <a:rPr lang="en-US" sz="2800" b="1" dirty="0" smtClean="0"/>
              <a:t>47cd:1244:3422:</a:t>
            </a:r>
            <a:r>
              <a:rPr lang="en-US" sz="2800" b="1" dirty="0" smtClean="0">
                <a:solidFill>
                  <a:srgbClr val="FF0000"/>
                </a:solidFill>
              </a:rPr>
              <a:t>0</a:t>
            </a:r>
            <a:r>
              <a:rPr lang="en-US" sz="2800" b="1" dirty="0" smtClean="0"/>
              <a:t>:</a:t>
            </a:r>
            <a:r>
              <a:rPr lang="en-US" sz="2800" b="1" dirty="0" smtClean="0">
                <a:solidFill>
                  <a:srgbClr val="FF0000"/>
                </a:solidFill>
              </a:rPr>
              <a:t>0</a:t>
            </a:r>
            <a:r>
              <a:rPr lang="en-US" sz="2800" b="1" dirty="0" smtClean="0"/>
              <a:t>:fef4:43ea:</a:t>
            </a:r>
            <a:r>
              <a:rPr lang="en-US" sz="2800" b="1" dirty="0" smtClean="0">
                <a:solidFill>
                  <a:srgbClr val="FF0000"/>
                </a:solidFill>
              </a:rPr>
              <a:t>1</a:t>
            </a:r>
            <a:endParaRPr lang="en-US" b="1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One contiguous group of 0’s can be compacted</a:t>
            </a:r>
          </a:p>
          <a:p>
            <a:pPr lvl="1">
              <a:buNone/>
            </a:pPr>
            <a:r>
              <a:rPr lang="en-US" dirty="0" smtClean="0"/>
              <a:t>	  </a:t>
            </a:r>
            <a:r>
              <a:rPr lang="en-US" sz="2800" b="1" dirty="0" smtClean="0"/>
              <a:t>47cd:1244:3422</a:t>
            </a:r>
            <a:r>
              <a:rPr lang="en-US" sz="2800" b="1" dirty="0" smtClean="0">
                <a:solidFill>
                  <a:srgbClr val="FF0000"/>
                </a:solidFill>
              </a:rPr>
              <a:t>::</a:t>
            </a:r>
            <a:r>
              <a:rPr lang="en-US" sz="2800" b="1" dirty="0" smtClean="0"/>
              <a:t>fef4:43ea:1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97143"/>
          </a:xfrm>
        </p:spPr>
        <p:txBody>
          <a:bodyPr/>
          <a:lstStyle/>
          <a:p>
            <a:r>
              <a:rPr lang="en-US" dirty="0" smtClean="0"/>
              <a:t>Break 128 bits into 64-bit network and 64-bit interface</a:t>
            </a:r>
          </a:p>
          <a:p>
            <a:pPr lvl="1"/>
            <a:r>
              <a:rPr lang="en-US" dirty="0" smtClean="0"/>
              <a:t>Makes </a:t>
            </a:r>
            <a:r>
              <a:rPr lang="en-US" dirty="0" err="1" smtClean="0"/>
              <a:t>autoconfiguration</a:t>
            </a:r>
            <a:r>
              <a:rPr lang="en-US" dirty="0" smtClean="0"/>
              <a:t> easy: interface part can be derived from Ethernet address, for example</a:t>
            </a:r>
          </a:p>
          <a:p>
            <a:r>
              <a:rPr lang="en-US" dirty="0" smtClean="0"/>
              <a:t>Types of addresses</a:t>
            </a:r>
          </a:p>
          <a:p>
            <a:pPr lvl="1"/>
            <a:r>
              <a:rPr lang="en-US" dirty="0" smtClean="0"/>
              <a:t>All 0’s: unspecified</a:t>
            </a:r>
          </a:p>
          <a:p>
            <a:pPr lvl="1"/>
            <a:r>
              <a:rPr lang="en-US" dirty="0" smtClean="0"/>
              <a:t>000…1: loopback</a:t>
            </a:r>
          </a:p>
          <a:p>
            <a:pPr lvl="1"/>
            <a:r>
              <a:rPr lang="en-US" dirty="0" smtClean="0"/>
              <a:t>ff/8: multicast</a:t>
            </a:r>
          </a:p>
          <a:p>
            <a:pPr lvl="1"/>
            <a:r>
              <a:rPr lang="en-US" dirty="0" smtClean="0"/>
              <a:t>fe8/10: link local unicast</a:t>
            </a:r>
          </a:p>
          <a:p>
            <a:pPr lvl="1"/>
            <a:r>
              <a:rPr lang="en-US" dirty="0" smtClean="0"/>
              <a:t>fec/10: site local unicast</a:t>
            </a:r>
          </a:p>
          <a:p>
            <a:pPr lvl="1"/>
            <a:r>
              <a:rPr lang="en-US" dirty="0" smtClean="0"/>
              <a:t>All else: global unicast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 Header</a:t>
            </a:r>
            <a:endParaRPr lang="en-US" dirty="0"/>
          </a:p>
        </p:txBody>
      </p:sp>
      <p:pic>
        <p:nvPicPr>
          <p:cNvPr id="5" name="Content Placeholder 4" descr="ipv6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rcRect l="-12021" r="-12021"/>
              <a:stretch>
                <a:fillRect/>
              </a:stretch>
            </p:blipFill>
          </mc:Choice>
          <mc:Fallback>
            <p:blipFill>
              <a:blip r:embed="rId3"/>
              <a:srcRect l="-12021" r="-12021"/>
              <a:stretch>
                <a:fillRect/>
              </a:stretch>
            </p:blipFill>
          </mc:Fallback>
        </mc:AlternateContent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 Header Fields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8274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Version: 4 bits, 6</a:t>
            </a:r>
          </a:p>
          <a:p>
            <a:r>
              <a:rPr lang="en-US" dirty="0" smtClean="0"/>
              <a:t>Class: 8 bits, like TOSS in IPv4</a:t>
            </a:r>
          </a:p>
          <a:p>
            <a:r>
              <a:rPr lang="en-US" dirty="0" smtClean="0"/>
              <a:t>Flow: 20 bits, identifies a </a:t>
            </a:r>
            <a:r>
              <a:rPr lang="en-US" i="1" dirty="0" smtClean="0"/>
              <a:t>flow</a:t>
            </a:r>
          </a:p>
          <a:p>
            <a:r>
              <a:rPr lang="en-US" dirty="0" smtClean="0"/>
              <a:t>Length: 16 bits, datagram length</a:t>
            </a:r>
          </a:p>
          <a:p>
            <a:r>
              <a:rPr lang="en-US" dirty="0" smtClean="0"/>
              <a:t>Next Header, 8 bits: …</a:t>
            </a:r>
          </a:p>
          <a:p>
            <a:r>
              <a:rPr lang="en-US" dirty="0" smtClean="0"/>
              <a:t>Hop Limit: 8 bits, like TTL in IPv4</a:t>
            </a:r>
          </a:p>
          <a:p>
            <a:r>
              <a:rPr lang="en-US" dirty="0" smtClean="0"/>
              <a:t>Addresses: 128 bits</a:t>
            </a:r>
          </a:p>
          <a:p>
            <a:endParaRPr lang="en-US" dirty="0" smtClean="0"/>
          </a:p>
          <a:p>
            <a:r>
              <a:rPr lang="en-US" dirty="0" smtClean="0"/>
              <a:t>No options, </a:t>
            </a:r>
            <a:r>
              <a:rPr lang="en-US" i="1" dirty="0" smtClean="0"/>
              <a:t>no checksum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Interoperability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1509685"/>
            <a:ext cx="8412480" cy="4839943"/>
          </a:xfrm>
        </p:spPr>
        <p:txBody>
          <a:bodyPr/>
          <a:lstStyle/>
          <a:p>
            <a:r>
              <a:rPr lang="en-US" dirty="0" smtClean="0"/>
              <a:t>RFC 4291</a:t>
            </a:r>
          </a:p>
          <a:p>
            <a:r>
              <a:rPr lang="en-US" dirty="0" smtClean="0"/>
              <a:t>Every IPv4 address has an associated IPv6 address</a:t>
            </a:r>
          </a:p>
          <a:p>
            <a:r>
              <a:rPr lang="en-US" dirty="0" smtClean="0"/>
              <a:t>Simply prefix 32-bit IPv4 address with 96 bits of 0</a:t>
            </a:r>
          </a:p>
          <a:p>
            <a:pPr lvl="1"/>
            <a:r>
              <a:rPr lang="en-US" dirty="0" smtClean="0"/>
              <a:t>E.g., ::128.148.32.2</a:t>
            </a:r>
          </a:p>
          <a:p>
            <a:r>
              <a:rPr lang="en-US" dirty="0" smtClean="0"/>
              <a:t>Two IPv6 endpoints must have IPv6 stacks</a:t>
            </a:r>
          </a:p>
          <a:p>
            <a:r>
              <a:rPr lang="en-US" dirty="0" smtClean="0"/>
              <a:t>Transit network:</a:t>
            </a:r>
          </a:p>
          <a:p>
            <a:pPr lvl="1"/>
            <a:r>
              <a:rPr lang="en-US" dirty="0" smtClean="0"/>
              <a:t>v6 – v6 – v6 : </a:t>
            </a:r>
            <a:r>
              <a:rPr lang="en-US" dirty="0" smtClean="0">
                <a:latin typeface="Zapf Dingbats"/>
                <a:ea typeface="Zapf Dingbats"/>
                <a:cs typeface="Zapf Dingbats"/>
              </a:rPr>
              <a:t>✔</a:t>
            </a:r>
            <a:endParaRPr lang="en-US" dirty="0" smtClean="0"/>
          </a:p>
          <a:p>
            <a:pPr lvl="1"/>
            <a:r>
              <a:rPr lang="en-US" dirty="0" smtClean="0"/>
              <a:t>v4 – v4 – v4 : </a:t>
            </a:r>
            <a:r>
              <a:rPr lang="en-US" dirty="0" smtClean="0">
                <a:latin typeface="Zapf Dingbats"/>
                <a:ea typeface="Zapf Dingbats"/>
                <a:cs typeface="Zapf Dingbats"/>
              </a:rPr>
              <a:t>✔</a:t>
            </a:r>
            <a:endParaRPr lang="en-US" dirty="0" smtClean="0"/>
          </a:p>
          <a:p>
            <a:pPr lvl="1"/>
            <a:r>
              <a:rPr lang="en-US" dirty="0" smtClean="0"/>
              <a:t>v4 – v6 – v4 : </a:t>
            </a:r>
            <a:r>
              <a:rPr lang="en-US" dirty="0" smtClean="0">
                <a:latin typeface="Zapf Dingbats"/>
                <a:ea typeface="Zapf Dingbats"/>
                <a:cs typeface="Zapf Dingbats"/>
              </a:rPr>
              <a:t>✔</a:t>
            </a:r>
            <a:endParaRPr lang="en-US" dirty="0" smtClean="0"/>
          </a:p>
          <a:p>
            <a:pPr lvl="1"/>
            <a:r>
              <a:rPr lang="en-US" dirty="0" smtClean="0"/>
              <a:t>v6 – v4 – v6 : </a:t>
            </a:r>
            <a:r>
              <a:rPr lang="en-US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rPr>
              <a:t>✗</a:t>
            </a:r>
            <a:r>
              <a:rPr lang="en-US" dirty="0" smtClean="0">
                <a:solidFill>
                  <a:srgbClr val="FF0000"/>
                </a:solidFill>
              </a:rPr>
              <a:t>!!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 Tunneling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089" y="1509685"/>
            <a:ext cx="8275822" cy="2509067"/>
          </a:xfrm>
        </p:spPr>
        <p:txBody>
          <a:bodyPr/>
          <a:lstStyle/>
          <a:p>
            <a:r>
              <a:rPr lang="en-US" dirty="0" smtClean="0"/>
              <a:t>Encapsulate an IP packet inside another IP packet</a:t>
            </a:r>
          </a:p>
          <a:p>
            <a:r>
              <a:rPr lang="en-US" dirty="0" smtClean="0"/>
              <a:t>Makes an end-to-end path look like a single IP hop</a:t>
            </a:r>
          </a:p>
        </p:txBody>
      </p:sp>
      <p:pic>
        <p:nvPicPr>
          <p:cNvPr id="4" name="Picture 3" descr="ipenc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676400" y="4018752"/>
            <a:ext cx="5791200" cy="1714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p64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rcRect t="-55537" b="-55537"/>
              <a:stretch>
                <a:fillRect/>
              </a:stretch>
            </p:blipFill>
          </mc:Choice>
          <mc:Fallback>
            <p:blipFill>
              <a:blip r:embed="rId3"/>
              <a:srcRect t="-55537" b="-55537"/>
              <a:stretch>
                <a:fillRect/>
              </a:stretch>
            </p:blipFill>
          </mc:Fallback>
        </mc:AlternateContent>
        <p:spPr>
          <a:xfrm>
            <a:off x="787400" y="224156"/>
            <a:ext cx="7569200" cy="3994495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IPv6 in IPv4 Tunneling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4294967295"/>
          </p:nvPr>
        </p:nvSpPr>
        <p:spPr>
          <a:xfrm>
            <a:off x="413992" y="2863505"/>
            <a:ext cx="8316016" cy="3994495"/>
          </a:xfrm>
        </p:spPr>
        <p:txBody>
          <a:bodyPr/>
          <a:lstStyle/>
          <a:p>
            <a:r>
              <a:rPr lang="en-US" dirty="0" smtClean="0"/>
              <a:t>Key issues: configuring the tunnels</a:t>
            </a:r>
          </a:p>
          <a:p>
            <a:pPr lvl="1"/>
            <a:r>
              <a:rPr lang="en-US" dirty="0" smtClean="0"/>
              <a:t>Determining addresses</a:t>
            </a:r>
          </a:p>
          <a:p>
            <a:pPr lvl="1"/>
            <a:r>
              <a:rPr lang="en-US" dirty="0" smtClean="0"/>
              <a:t>Determining routes</a:t>
            </a:r>
          </a:p>
          <a:p>
            <a:pPr lvl="1"/>
            <a:r>
              <a:rPr lang="en-US" dirty="0" smtClean="0"/>
              <a:t>Deploying relays to encapsulate/forward/</a:t>
            </a:r>
            <a:r>
              <a:rPr lang="en-US" dirty="0" err="1" smtClean="0"/>
              <a:t>decapsulate</a:t>
            </a:r>
            <a:endParaRPr lang="en-US" dirty="0" smtClean="0"/>
          </a:p>
          <a:p>
            <a:r>
              <a:rPr lang="en-US" dirty="0" smtClean="0"/>
              <a:t>6to4 is a standard to automate this</a:t>
            </a:r>
          </a:p>
          <a:p>
            <a:pPr lvl="1"/>
            <a:r>
              <a:rPr lang="en-US" dirty="0" smtClean="0"/>
              <a:t>Deterministic address generation</a:t>
            </a:r>
          </a:p>
          <a:p>
            <a:pPr lvl="1"/>
            <a:r>
              <a:rPr lang="en-US" dirty="0" err="1" smtClean="0"/>
              <a:t>Anycast</a:t>
            </a:r>
            <a:r>
              <a:rPr lang="en-US" dirty="0" smtClean="0"/>
              <a:t> 192.88.99.1 to find gateway into IPv6 network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uses for tunneling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Virtual Private Networks</a:t>
            </a:r>
          </a:p>
          <a:p>
            <a:r>
              <a:rPr lang="en-US" dirty="0" smtClean="0"/>
              <a:t>Use case: access CS network from the outside</a:t>
            </a:r>
          </a:p>
          <a:p>
            <a:r>
              <a:rPr lang="en-US" dirty="0" smtClean="0"/>
              <a:t>Set up an encrypted TCP connection between your computer and Brown’s </a:t>
            </a:r>
            <a:r>
              <a:rPr lang="en-US" dirty="0" err="1" smtClean="0"/>
              <a:t>OpenVPN</a:t>
            </a:r>
            <a:r>
              <a:rPr lang="en-US" dirty="0" smtClean="0"/>
              <a:t> server</a:t>
            </a:r>
          </a:p>
          <a:p>
            <a:r>
              <a:rPr lang="en-US" dirty="0" smtClean="0"/>
              <a:t>Configure routes to Brown’s internal addresses to go through this connection</a:t>
            </a:r>
          </a:p>
          <a:p>
            <a:r>
              <a:rPr lang="en-US" dirty="0" smtClean="0"/>
              <a:t>Can connect two remote sites securely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Extension Headers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1509685"/>
            <a:ext cx="8412480" cy="4727418"/>
          </a:xfrm>
        </p:spPr>
        <p:txBody>
          <a:bodyPr/>
          <a:lstStyle/>
          <a:p>
            <a:r>
              <a:rPr lang="en-US" dirty="0" smtClean="0"/>
              <a:t>Two types: hop-by-hop and end-to-end</a:t>
            </a:r>
          </a:p>
          <a:p>
            <a:r>
              <a:rPr lang="en-US" dirty="0" smtClean="0"/>
              <a:t>Both have a next header byte</a:t>
            </a:r>
          </a:p>
          <a:p>
            <a:r>
              <a:rPr lang="en-US" dirty="0" smtClean="0"/>
              <a:t>Last next header also denotes transport protocol</a:t>
            </a:r>
          </a:p>
          <a:p>
            <a:r>
              <a:rPr lang="en-US" dirty="0" smtClean="0"/>
              <a:t>Destination header: intended for IP endpoint</a:t>
            </a:r>
          </a:p>
          <a:p>
            <a:pPr lvl="1"/>
            <a:r>
              <a:rPr lang="en-US" dirty="0" smtClean="0"/>
              <a:t>Fragment header</a:t>
            </a:r>
          </a:p>
          <a:p>
            <a:pPr lvl="1"/>
            <a:r>
              <a:rPr lang="en-US" dirty="0" smtClean="0"/>
              <a:t>Routing header (loose source routing)</a:t>
            </a:r>
          </a:p>
          <a:p>
            <a:r>
              <a:rPr lang="en-US" dirty="0" smtClean="0"/>
              <a:t>Hop-by-hop headers: processed at each hop</a:t>
            </a:r>
          </a:p>
          <a:p>
            <a:pPr lvl="1"/>
            <a:r>
              <a:rPr lang="en-US" dirty="0" err="1" smtClean="0"/>
              <a:t>Jumbogram</a:t>
            </a:r>
            <a:r>
              <a:rPr lang="en-US" dirty="0" smtClean="0"/>
              <a:t>: packet is up to 2</a:t>
            </a:r>
            <a:r>
              <a:rPr lang="en-US" baseline="30000" dirty="0" smtClean="0"/>
              <a:t>32</a:t>
            </a:r>
            <a:r>
              <a:rPr lang="en-US" dirty="0" smtClean="0"/>
              <a:t> bytes long!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Next Header Values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8168"/>
          </a:xfrm>
        </p:spPr>
        <p:txBody>
          <a:bodyPr>
            <a:normAutofit/>
          </a:bodyPr>
          <a:lstStyle/>
          <a:p>
            <a:r>
              <a:rPr lang="en-US" dirty="0" smtClean="0"/>
              <a:t>0: Hop by hop header</a:t>
            </a:r>
          </a:p>
          <a:p>
            <a:r>
              <a:rPr lang="en-US" dirty="0" smtClean="0"/>
              <a:t>1: ICMPv4</a:t>
            </a:r>
          </a:p>
          <a:p>
            <a:r>
              <a:rPr lang="en-US" dirty="0" smtClean="0"/>
              <a:t>4: IPv4</a:t>
            </a:r>
          </a:p>
          <a:p>
            <a:r>
              <a:rPr lang="en-US" dirty="0" smtClean="0"/>
              <a:t>6:TCP</a:t>
            </a:r>
          </a:p>
          <a:p>
            <a:r>
              <a:rPr lang="en-US" dirty="0" smtClean="0"/>
              <a:t>17: UDP</a:t>
            </a:r>
          </a:p>
          <a:p>
            <a:r>
              <a:rPr lang="en-US" dirty="0" smtClean="0"/>
              <a:t>41: IPv6</a:t>
            </a:r>
          </a:p>
          <a:p>
            <a:r>
              <a:rPr lang="en-US" dirty="0" smtClean="0"/>
              <a:t>43: Routing Header</a:t>
            </a:r>
          </a:p>
          <a:p>
            <a:r>
              <a:rPr lang="en-US" dirty="0" smtClean="0"/>
              <a:t>44: Fragmentation Header</a:t>
            </a:r>
          </a:p>
          <a:p>
            <a:r>
              <a:rPr lang="en-US" dirty="0" smtClean="0"/>
              <a:t>58: ICMPv6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Fragmentation and MTU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Fragmentation is supported only on end hosts!</a:t>
            </a:r>
          </a:p>
          <a:p>
            <a:r>
              <a:rPr lang="en-US" dirty="0" smtClean="0"/>
              <a:t>Hosts should do MTU discovery</a:t>
            </a:r>
          </a:p>
          <a:p>
            <a:r>
              <a:rPr lang="en-US" dirty="0" smtClean="0"/>
              <a:t>Routers will not fragment: just send ICMP saying packet was too big</a:t>
            </a:r>
          </a:p>
          <a:p>
            <a:r>
              <a:rPr lang="en-US" dirty="0" smtClean="0"/>
              <a:t>Minimum MTU is 1280-bytes</a:t>
            </a:r>
          </a:p>
          <a:p>
            <a:pPr lvl="1"/>
            <a:r>
              <a:rPr lang="en-US" dirty="0" smtClean="0"/>
              <a:t>If some link layer has smaller MTU, must interpose fragmentation reassembly underneath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State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43493"/>
          </a:xfrm>
        </p:spPr>
        <p:txBody>
          <a:bodyPr/>
          <a:lstStyle/>
          <a:p>
            <a:r>
              <a:rPr lang="en-US" dirty="0" smtClean="0"/>
              <a:t>IPv6 Deployment has been slow</a:t>
            </a:r>
          </a:p>
          <a:p>
            <a:r>
              <a:rPr lang="en-US" dirty="0" smtClean="0"/>
              <a:t>Most end hosts have dual stacks today (Windows, Mac OSX, Linux, *BSD, Solaris)</a:t>
            </a:r>
          </a:p>
          <a:p>
            <a:r>
              <a:rPr lang="en-US" dirty="0" smtClean="0"/>
              <a:t>2008 Google study:</a:t>
            </a:r>
          </a:p>
          <a:p>
            <a:pPr lvl="1"/>
            <a:r>
              <a:rPr lang="en-US" dirty="0" smtClean="0"/>
              <a:t>Less than 1% of traffic in any country</a:t>
            </a:r>
          </a:p>
          <a:p>
            <a:r>
              <a:rPr lang="en-US" dirty="0" smtClean="0"/>
              <a:t>Requires all parties to work!</a:t>
            </a:r>
          </a:p>
          <a:p>
            <a:pPr lvl="1"/>
            <a:r>
              <a:rPr lang="en-US" dirty="0" smtClean="0"/>
              <a:t>Servers, Clients, DNS, ISPs, all  routers</a:t>
            </a:r>
          </a:p>
          <a:p>
            <a:r>
              <a:rPr lang="en-US" dirty="0" smtClean="0"/>
              <a:t>IPv4 and IPv6 will coexist for a long time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Coming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IP </a:t>
            </a:r>
            <a:r>
              <a:rPr lang="en-US" dirty="0" err="1" smtClean="0"/>
              <a:t>handins</a:t>
            </a:r>
            <a:r>
              <a:rPr lang="en-US" dirty="0" smtClean="0"/>
              <a:t>: please pay attention to the issues we discussed today, good luck!</a:t>
            </a:r>
          </a:p>
          <a:p>
            <a:r>
              <a:rPr lang="en-US" dirty="0" smtClean="0"/>
              <a:t>Next week: Transport Layer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17601</TotalTime>
  <Words>1927</Words>
  <Application>Microsoft Macintosh PowerPoint</Application>
  <PresentationFormat>On-screen Show (4:3)</PresentationFormat>
  <Paragraphs>274</Paragraphs>
  <Slides>37</Slides>
  <Notes>3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cs168</vt:lpstr>
      <vt:lpstr>CSCI-1680 Network Layer: Wrap-up </vt:lpstr>
      <vt:lpstr>Today</vt:lpstr>
      <vt:lpstr>Snowcast Feedback</vt:lpstr>
      <vt:lpstr>Byte order issues</vt:lpstr>
      <vt:lpstr>Read/write</vt:lpstr>
      <vt:lpstr>Common Ways to Sanity Check/Debug</vt:lpstr>
      <vt:lpstr>Different IP Service Models</vt:lpstr>
      <vt:lpstr>Anycast</vt:lpstr>
      <vt:lpstr>Anycast  Implementation</vt:lpstr>
      <vt:lpstr>Multicast</vt:lpstr>
      <vt:lpstr>Multicast Service Model  </vt:lpstr>
      <vt:lpstr>LAN Multicast</vt:lpstr>
      <vt:lpstr>Use Distribution Trees</vt:lpstr>
      <vt:lpstr>Source vs Shared Trees</vt:lpstr>
      <vt:lpstr>Building the Tree: Host to Router</vt:lpstr>
      <vt:lpstr>Building the Tree across networks</vt:lpstr>
      <vt:lpstr>Using Link State</vt:lpstr>
      <vt:lpstr>Distance Vector (DVMRP)</vt:lpstr>
      <vt:lpstr>Distance Vector (cont)</vt:lpstr>
      <vt:lpstr>Scaling issues</vt:lpstr>
      <vt:lpstr>Inter-Domain</vt:lpstr>
      <vt:lpstr>Practical Considerations</vt:lpstr>
      <vt:lpstr>IPv6</vt:lpstr>
      <vt:lpstr>IPv6 Key Features</vt:lpstr>
      <vt:lpstr>IPv6 Address Representation</vt:lpstr>
      <vt:lpstr>IPv6 Addresses</vt:lpstr>
      <vt:lpstr>IPv6 Header</vt:lpstr>
      <vt:lpstr>IPv6 Header Fields</vt:lpstr>
      <vt:lpstr>Interoperability</vt:lpstr>
      <vt:lpstr>IP Tunneling</vt:lpstr>
      <vt:lpstr>IPv6 in IPv4 Tunneling</vt:lpstr>
      <vt:lpstr>Other uses for tunneling</vt:lpstr>
      <vt:lpstr>Extension Headers</vt:lpstr>
      <vt:lpstr>Example Next Header Values</vt:lpstr>
      <vt:lpstr>Fragmentation and MTU</vt:lpstr>
      <vt:lpstr>Current State</vt:lpstr>
      <vt:lpstr>Coming Up</vt:lpstr>
    </vt:vector>
  </TitlesOfParts>
  <Company>Brown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57</cp:revision>
  <dcterms:created xsi:type="dcterms:W3CDTF">2011-03-12T01:47:30Z</dcterms:created>
  <dcterms:modified xsi:type="dcterms:W3CDTF">2011-03-12T01:49:17Z</dcterms:modified>
</cp:coreProperties>
</file>