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8" r:id="rId4"/>
    <p:sldId id="299" r:id="rId5"/>
    <p:sldId id="313" r:id="rId6"/>
    <p:sldId id="323" r:id="rId7"/>
    <p:sldId id="304" r:id="rId8"/>
    <p:sldId id="305" r:id="rId9"/>
    <p:sldId id="301" r:id="rId10"/>
    <p:sldId id="300" r:id="rId11"/>
    <p:sldId id="307" r:id="rId12"/>
    <p:sldId id="308" r:id="rId13"/>
    <p:sldId id="310" r:id="rId14"/>
    <p:sldId id="311" r:id="rId15"/>
    <p:sldId id="312" r:id="rId16"/>
    <p:sldId id="314" r:id="rId17"/>
    <p:sldId id="317" r:id="rId18"/>
    <p:sldId id="337" r:id="rId19"/>
    <p:sldId id="325" r:id="rId20"/>
    <p:sldId id="329" r:id="rId21"/>
    <p:sldId id="326" r:id="rId22"/>
    <p:sldId id="320" r:id="rId23"/>
    <p:sldId id="315" r:id="rId24"/>
    <p:sldId id="316" r:id="rId25"/>
    <p:sldId id="302" r:id="rId26"/>
    <p:sldId id="319" r:id="rId27"/>
    <p:sldId id="324" r:id="rId28"/>
    <p:sldId id="330" r:id="rId29"/>
    <p:sldId id="331" r:id="rId30"/>
    <p:sldId id="322" r:id="rId31"/>
    <p:sldId id="334" r:id="rId32"/>
    <p:sldId id="335" r:id="rId33"/>
    <p:sldId id="321" r:id="rId34"/>
    <p:sldId id="336" r:id="rId35"/>
    <p:sldId id="338" r:id="rId36"/>
    <p:sldId id="339" r:id="rId37"/>
    <p:sldId id="340" r:id="rId38"/>
    <p:sldId id="332" r:id="rId39"/>
    <p:sldId id="333" r:id="rId40"/>
    <p:sldId id="341" r:id="rId41"/>
    <p:sldId id="31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2" autoAdjust="0"/>
    <p:restoredTop sz="86386" autoAdjust="0"/>
  </p:normalViewPr>
  <p:slideViewPr>
    <p:cSldViewPr snapToGrid="0" snapToObjects="1">
      <p:cViewPr varScale="1">
        <p:scale>
          <a:sx n="79" d="100"/>
          <a:sy n="79" d="100"/>
        </p:scale>
        <p:origin x="-120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df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IzLPKuAOe50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ll.com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</a:t>
            </a:r>
            <a:r>
              <a:rPr lang="en-US" dirty="0" smtClean="0"/>
              <a:t>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</a:t>
            </a:r>
            <a:r>
              <a:rPr lang="en-US" sz="1400" dirty="0" smtClean="0"/>
              <a:t>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Midterm moved up from 3/17 to 3/15</a:t>
            </a:r>
          </a:p>
          <a:p>
            <a:r>
              <a:rPr lang="en-US" dirty="0" smtClean="0"/>
              <a:t>IP due on Friday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  <a:endParaRPr lang="en-US" dirty="0" smtClean="0"/>
          </a:p>
          <a:p>
            <a:r>
              <a:rPr lang="en-US" dirty="0" smtClean="0"/>
              <a:t>Inter</a:t>
            </a:r>
            <a:r>
              <a:rPr lang="en-US" dirty="0" smtClean="0"/>
              <a:t>-Domain </a:t>
            </a:r>
            <a:r>
              <a:rPr lang="en-US" dirty="0" smtClean="0"/>
              <a:t>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dirty="0" smtClean="0"/>
              <a:t>E.g.,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</a:t>
            </a:r>
            <a:r>
              <a:rPr lang="en-US" dirty="0" smtClean="0"/>
              <a:t>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err="1" smtClean="0"/>
              <a:t>reachability</a:t>
            </a:r>
            <a:r>
              <a:rPr lang="en-US" dirty="0" smtClean="0"/>
              <a:t> with all neighbors</a:t>
            </a:r>
          </a:p>
          <a:p>
            <a:pPr lvl="1"/>
            <a:r>
              <a:rPr lang="en-US" dirty="0" smtClean="0"/>
              <a:t>E.g., </a:t>
            </a:r>
            <a:r>
              <a:rPr lang="en-US" dirty="0" smtClean="0"/>
              <a:t>“</a:t>
            </a:r>
            <a:r>
              <a:rPr lang="en-US" dirty="0" smtClean="0"/>
              <a:t>I can reach prefix </a:t>
            </a:r>
            <a:r>
              <a:rPr lang="en-US" dirty="0" smtClean="0"/>
              <a:t>128.148.0.0/</a:t>
            </a:r>
            <a:r>
              <a:rPr lang="en-US" dirty="0" smtClean="0"/>
              <a:t>16 </a:t>
            </a:r>
            <a:r>
              <a:rPr lang="en-US" dirty="0" smtClean="0"/>
              <a:t>through </a:t>
            </a:r>
            <a:r>
              <a:rPr lang="en-US" dirty="0" err="1" smtClean="0"/>
              <a:t>ASes</a:t>
            </a:r>
            <a:r>
              <a:rPr lang="en-US" dirty="0" smtClean="0"/>
              <a:t> </a:t>
            </a:r>
            <a:r>
              <a:rPr lang="en-US" dirty="0" smtClean="0"/>
              <a:t>44444 3356 14325 11078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  <a:endParaRPr lang="en-US" dirty="0" smtClean="0"/>
          </a:p>
          <a:p>
            <a:r>
              <a:rPr lang="en-US" dirty="0" smtClean="0"/>
              <a:t>Critical: learn many paths, propagate one</a:t>
            </a:r>
          </a:p>
          <a:p>
            <a:pPr lvl="1"/>
            <a:r>
              <a:rPr lang="en-US" dirty="0" smtClean="0"/>
              <a:t>Add your ASN to advertised path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</a:t>
            </a:r>
            <a:r>
              <a:rPr lang="en-US" dirty="0" smtClean="0"/>
              <a:t>/EGP mismatch</a:t>
            </a:r>
          </a:p>
          <a:p>
            <a:r>
              <a:rPr lang="en-US" dirty="0" err="1" smtClean="0"/>
              <a:t>Reachability</a:t>
            </a:r>
            <a:r>
              <a:rPr lang="en-US" dirty="0" smtClean="0"/>
              <a:t> 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Not all </a:t>
            </a:r>
            <a:r>
              <a:rPr lang="en-US" dirty="0" err="1" smtClean="0"/>
              <a:t>ASs</a:t>
            </a:r>
            <a:r>
              <a:rPr lang="en-US" dirty="0" smtClean="0"/>
              <a:t> know all paths</a:t>
            </a:r>
          </a:p>
          <a:p>
            <a:r>
              <a:rPr lang="en-US" dirty="0" smtClean="0"/>
              <a:t>AS 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37K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350K+ prefixes</a:t>
            </a:r>
          </a:p>
          <a:p>
            <a:pPr lvl="1"/>
            <a:r>
              <a:rPr lang="en-US" dirty="0" err="1" smtClean="0"/>
              <a:t>ASs</a:t>
            </a:r>
            <a:r>
              <a:rPr lang="en-US" dirty="0" smtClean="0"/>
              <a:t> with one prefix: 15664</a:t>
            </a:r>
          </a:p>
          <a:p>
            <a:pPr lvl="1"/>
            <a:r>
              <a:rPr lang="en-US" dirty="0" smtClean="0"/>
              <a:t>Most prefixes by one AS: 3686 (AS6389, BellSouth)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0" y="1367156"/>
            <a:ext cx="7001920" cy="5251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/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</a:t>
            </a:r>
            <a:r>
              <a:rPr lang="en-US" dirty="0" smtClean="0"/>
              <a:t>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1723" r="-21723"/>
              <a:stretch>
                <a:fillRect/>
              </a:stretch>
            </p:blipFill>
          </mc:Choice>
          <mc:Fallback>
            <p:blipFill>
              <a:blip r:embed="rId3"/>
              <a:srcRect l="-21723" r="-2172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0984" r="-20984"/>
              <a:stretch>
                <a:fillRect/>
              </a:stretch>
            </p:blipFill>
          </mc:Choice>
          <mc:Fallback>
            <p:blipFill>
              <a:blip r:embed="rId3"/>
              <a:srcRect l="-20984" r="-20984"/>
              <a:stretch>
                <a:fillRect/>
              </a:stretch>
            </p:blipFill>
          </mc:Fallback>
        </mc:AlternateContent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</a:t>
            </a:r>
            <a:r>
              <a:rPr lang="en-US" dirty="0" smtClean="0"/>
              <a:t>: ASN </a:t>
            </a:r>
            <a:r>
              <a:rPr lang="en-US" dirty="0" smtClean="0"/>
              <a:t>44444 3356 </a:t>
            </a:r>
            <a:r>
              <a:rPr lang="en-US" dirty="0" smtClean="0"/>
              <a:t>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</a:t>
            </a:r>
            <a:r>
              <a:rPr lang="en-US" dirty="0" smtClean="0"/>
              <a:t>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  <a:endParaRPr lang="en-US" dirty="0" smtClean="0"/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</a:t>
            </a:r>
            <a:r>
              <a:rPr lang="en-US" dirty="0" smtClean="0"/>
              <a:t>prefixes</a:t>
            </a:r>
          </a:p>
          <a:p>
            <a:r>
              <a:rPr lang="en-US" dirty="0" smtClean="0"/>
              <a:t>All path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 smtClean="0"/>
              <a:t>Next-hop reachable?</a:t>
            </a:r>
          </a:p>
          <a:p>
            <a:r>
              <a:rPr lang="en-US" dirty="0" smtClean="0"/>
              <a:t>Prefer highest weight</a:t>
            </a:r>
          </a:p>
          <a:p>
            <a:pPr lvl="1"/>
            <a:r>
              <a:rPr lang="en-US" dirty="0" smtClean="0"/>
              <a:t>Computed using some AS-specific local policy</a:t>
            </a:r>
          </a:p>
          <a:p>
            <a:r>
              <a:rPr lang="en-US" dirty="0" smtClean="0"/>
              <a:t>Prefer highest local-</a:t>
            </a:r>
            <a:r>
              <a:rPr lang="en-US" dirty="0" err="1" smtClean="0"/>
              <a:t>pref</a:t>
            </a:r>
            <a:endParaRPr lang="en-US" dirty="0" smtClean="0"/>
          </a:p>
          <a:p>
            <a:r>
              <a:rPr lang="en-US" dirty="0" smtClean="0"/>
              <a:t>Prefer locally originated routes</a:t>
            </a:r>
          </a:p>
          <a:p>
            <a:r>
              <a:rPr lang="en-US" dirty="0" smtClean="0"/>
              <a:t>Prefer routes with shortest AS path length</a:t>
            </a:r>
          </a:p>
          <a:p>
            <a:r>
              <a:rPr lang="en-US" dirty="0" smtClean="0"/>
              <a:t>Prefer </a:t>
            </a:r>
            <a:r>
              <a:rPr lang="en-US" dirty="0" err="1" smtClean="0"/>
              <a:t>eBGP</a:t>
            </a:r>
            <a:r>
              <a:rPr lang="en-US" dirty="0" smtClean="0"/>
              <a:t> over </a:t>
            </a:r>
            <a:r>
              <a:rPr lang="en-US" dirty="0" err="1" smtClean="0"/>
              <a:t>iBGP</a:t>
            </a:r>
            <a:endParaRPr lang="en-US" dirty="0" smtClean="0"/>
          </a:p>
          <a:p>
            <a:r>
              <a:rPr lang="en-US" dirty="0" smtClean="0"/>
              <a:t>Prefer routes with lowest cost to egress point</a:t>
            </a:r>
          </a:p>
          <a:p>
            <a:pPr lvl="1"/>
            <a:r>
              <a:rPr lang="en-US" dirty="0" smtClean="0"/>
              <a:t>Hot-potato routing</a:t>
            </a:r>
          </a:p>
          <a:p>
            <a:r>
              <a:rPr lang="en-US" dirty="0" smtClean="0"/>
              <a:t>Tie-breaking rules</a:t>
            </a:r>
          </a:p>
          <a:p>
            <a:pPr lvl="1"/>
            <a:r>
              <a:rPr lang="en-US" dirty="0" smtClean="0"/>
              <a:t>E.g., oldest route, lowest router-id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Customer/Provider 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 pays for connectivity</a:t>
            </a:r>
          </a:p>
          <a:p>
            <a:pPr lvl="1"/>
            <a:r>
              <a:rPr lang="en-US" dirty="0" smtClean="0"/>
              <a:t>E.g. Brown contracts with OSHEAN</a:t>
            </a:r>
          </a:p>
          <a:p>
            <a:pPr lvl="1"/>
            <a:r>
              <a:rPr lang="en-US" dirty="0" smtClean="0"/>
              <a:t>Customer is stub, provider is a transit</a:t>
            </a:r>
          </a:p>
          <a:p>
            <a:r>
              <a:rPr lang="en-US" dirty="0" smtClean="0"/>
              <a:t>Many customers are multi-homed</a:t>
            </a:r>
          </a:p>
          <a:p>
            <a:pPr lvl="1"/>
            <a:r>
              <a:rPr lang="en-US" dirty="0" smtClean="0"/>
              <a:t>E.g., OSHEAN connects to Level3, Cogent</a:t>
            </a:r>
          </a:p>
          <a:p>
            <a:r>
              <a:rPr lang="en-US" dirty="0" smtClean="0"/>
              <a:t>Typical policy: prefer routes from customers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ASs</a:t>
            </a:r>
            <a:r>
              <a:rPr lang="en-US" dirty="0" smtClean="0"/>
              <a:t> agree to exchange traffic for free</a:t>
            </a:r>
          </a:p>
          <a:p>
            <a:pPr lvl="1"/>
            <a:r>
              <a:rPr lang="en-US" dirty="0" smtClean="0"/>
              <a:t>Penalties/Renegotiate if imbalance</a:t>
            </a:r>
          </a:p>
          <a:p>
            <a:r>
              <a:rPr lang="en-US" dirty="0" smtClean="0"/>
              <a:t>Tier 1 ISPs have no default route: all peer with each other</a:t>
            </a:r>
          </a:p>
          <a:p>
            <a:r>
              <a:rPr lang="en-US" dirty="0" smtClean="0"/>
              <a:t>You are Tier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+ 1 if you have a default route to a Tier </a:t>
            </a:r>
            <a:r>
              <a:rPr lang="en-US" i="1" dirty="0" err="1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 smtClean="0"/>
              <a:t>Cogent vs. Level3 were peers</a:t>
            </a:r>
          </a:p>
          <a:p>
            <a:r>
              <a:rPr lang="en-US" dirty="0" smtClean="0"/>
              <a:t>In 2003, Level3 decided to start charging Cogent</a:t>
            </a:r>
          </a:p>
          <a:p>
            <a:r>
              <a:rPr lang="en-US" dirty="0" smtClean="0"/>
              <a:t>Cogent said no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Internet partition</a:t>
            </a:r>
            <a:r>
              <a:rPr lang="en-US" dirty="0" smtClean="0"/>
              <a:t>: </a:t>
            </a:r>
            <a:r>
              <a:rPr lang="en-US" dirty="0" err="1" smtClean="0"/>
              <a:t>Cogent</a:t>
            </a:r>
            <a:r>
              <a:rPr lang="en-US" dirty="0" err="1" smtClean="0"/>
              <a:t>’s</a:t>
            </a:r>
            <a:r>
              <a:rPr lang="en-US" dirty="0" smtClean="0"/>
              <a:t> customers couldn’t get to Level3’s customers and vice-versa</a:t>
            </a:r>
          </a:p>
          <a:p>
            <a:pPr lvl="1"/>
            <a:r>
              <a:rPr lang="en-US" dirty="0" smtClean="0"/>
              <a:t>Other ISPs were affected as well</a:t>
            </a:r>
          </a:p>
          <a:p>
            <a:r>
              <a:rPr lang="en-US" dirty="0" smtClean="0"/>
              <a:t>Took 3 weeks to reach an undisclosed agreement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smtClean="0"/>
              <a:t>Shutting off</a:t>
            </a:r>
            <a:r>
              <a:rPr lang="en-US" dirty="0" smtClean="0"/>
              <a:t>”</a:t>
            </a:r>
            <a:r>
              <a:rPr lang="en-US" dirty="0" smtClean="0"/>
              <a:t>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 smtClean="0"/>
              <a:t>Starting from Jan 27</a:t>
            </a:r>
            <a:r>
              <a:rPr lang="en-US" baseline="30000" dirty="0" smtClean="0"/>
              <a:t>th</a:t>
            </a:r>
            <a:r>
              <a:rPr lang="en-US" dirty="0" smtClean="0"/>
              <a:t>, 2011, Egypt was disconnected from the Internet</a:t>
            </a:r>
          </a:p>
          <a:p>
            <a:pPr lvl="1"/>
            <a:r>
              <a:rPr lang="en-US" dirty="0" smtClean="0"/>
              <a:t>2769/2903 networks withdrawn from BGP (95%!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RIPEStat</a:t>
            </a:r>
            <a:r>
              <a:rPr lang="en-US" dirty="0" smtClean="0"/>
              <a:t> - http://</a:t>
            </a:r>
            <a:r>
              <a:rPr lang="en-US" dirty="0" err="1" smtClean="0"/>
              <a:t>stat.ripe.net/egypt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 Incident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BGPMon</a:t>
            </a:r>
            <a:r>
              <a:rPr lang="en-US" dirty="0" smtClean="0"/>
              <a:t> (http://</a:t>
            </a:r>
            <a:r>
              <a:rPr lang="en-US" dirty="0" err="1" smtClean="0"/>
              <a:t>bgpmon.net/blog/?p</a:t>
            </a:r>
            <a:r>
              <a:rPr lang="en-US" dirty="0" smtClean="0"/>
              <a:t>=</a:t>
            </a:r>
            <a:r>
              <a:rPr lang="en-US" dirty="0" smtClean="0"/>
              <a:t>480)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BGP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</a:p>
          <a:p>
            <a:r>
              <a:rPr lang="en-US" dirty="0" smtClean="0"/>
              <a:t>Scaling (route reflectors)</a:t>
            </a:r>
          </a:p>
          <a:p>
            <a:r>
              <a:rPr lang="en-US" dirty="0" smtClean="0"/>
              <a:t>Traffic engineering</a:t>
            </a:r>
          </a:p>
          <a:p>
            <a:pPr lvl="1"/>
            <a:r>
              <a:rPr lang="en-US" dirty="0" smtClean="0"/>
              <a:t>How to assure certain routes are selected</a:t>
            </a:r>
          </a:p>
          <a:p>
            <a:r>
              <a:rPr lang="en-US" dirty="0" smtClean="0"/>
              <a:t>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 smtClean="0"/>
              <a:t>Given a change, how long until the network re-stabilizes?</a:t>
            </a:r>
          </a:p>
          <a:p>
            <a:pPr lvl="1"/>
            <a:r>
              <a:rPr lang="en-US" dirty="0" smtClean="0"/>
              <a:t>Depends on change: sometimes never</a:t>
            </a:r>
          </a:p>
          <a:p>
            <a:pPr lvl="1"/>
            <a:r>
              <a:rPr lang="en-US" dirty="0" smtClean="0"/>
              <a:t>Open research problem</a:t>
            </a:r>
            <a:r>
              <a:rPr lang="en-US" dirty="0" smtClean="0"/>
              <a:t>: “tweak and pray”</a:t>
            </a:r>
          </a:p>
          <a:p>
            <a:pPr lvl="1"/>
            <a:r>
              <a:rPr lang="en-US" dirty="0" smtClean="0"/>
              <a:t>Distributed setting is challenging</a:t>
            </a:r>
          </a:p>
          <a:p>
            <a:r>
              <a:rPr lang="en-US" dirty="0" smtClean="0"/>
              <a:t>Easier: is there a stable configuration?</a:t>
            </a:r>
          </a:p>
          <a:p>
            <a:pPr lvl="1"/>
            <a:r>
              <a:rPr lang="en-US" dirty="0" smtClean="0"/>
              <a:t>Distributed: open research problem</a:t>
            </a:r>
          </a:p>
          <a:p>
            <a:pPr lvl="1"/>
            <a:r>
              <a:rPr lang="en-US" dirty="0" smtClean="0"/>
              <a:t>Centralized: NP-Complete problem!</a:t>
            </a:r>
          </a:p>
          <a:p>
            <a:pPr lvl="1"/>
            <a:r>
              <a:rPr lang="en-US" dirty="0" smtClean="0"/>
              <a:t>Multiple stable solutions given </a:t>
            </a:r>
            <a:r>
              <a:rPr lang="en-US" dirty="0" smtClean="0"/>
              <a:t>policies (e.g. </a:t>
            </a:r>
            <a:r>
              <a:rPr lang="en-US" dirty="0" smtClean="0"/>
              <a:t>“</a:t>
            </a:r>
            <a:r>
              <a:rPr lang="en-US" dirty="0" smtClean="0"/>
              <a:t>Wedgies</a:t>
            </a:r>
            <a:r>
              <a:rPr lang="en-US" dirty="0" smtClean="0"/>
              <a:t>”</a:t>
            </a:r>
            <a:r>
              <a:rPr lang="en-US" dirty="0" smtClean="0"/>
              <a:t>, RFC 4264)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19929" r="-19929"/>
              <a:stretch>
                <a:fillRect/>
              </a:stretch>
            </p:blipFill>
          </mc:Choice>
          <mc:Fallback>
            <p:blipFill>
              <a:blip r:embed="rId3"/>
              <a:srcRect l="-19929" r="-19929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20449" r="-20449"/>
              <a:stretch>
                <a:fillRect/>
              </a:stretch>
            </p:blipFill>
          </mc:Choice>
          <mc:Fallback>
            <p:blipFill>
              <a:blip r:embed="rId3"/>
              <a:srcRect l="-20449" r="-20449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filtering</a:t>
            </a:r>
          </a:p>
          <a:p>
            <a:r>
              <a:rPr lang="en-US" dirty="0" smtClean="0"/>
              <a:t>Setting weights</a:t>
            </a:r>
          </a:p>
          <a:p>
            <a:r>
              <a:rPr lang="en-US" dirty="0" smtClean="0"/>
              <a:t>More specific routes: longest prefix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prepending</a:t>
            </a:r>
            <a:r>
              <a:rPr lang="en-US" dirty="0" smtClean="0"/>
              <a:t>: </a:t>
            </a:r>
            <a:r>
              <a:rPr lang="en-US" dirty="0" smtClean="0"/>
              <a:t>“477 477 477 477”</a:t>
            </a:r>
          </a:p>
          <a:p>
            <a:r>
              <a:rPr lang="en-US" dirty="0" smtClean="0"/>
              <a:t>More of an art than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Anyone can source a prefix announcement!</a:t>
            </a:r>
          </a:p>
          <a:p>
            <a:pPr lvl="1"/>
            <a:r>
              <a:rPr lang="en-US" dirty="0" smtClean="0"/>
              <a:t>To say BGP is insecure is an understatement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Pakistan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incident</a:t>
            </a:r>
          </a:p>
          <a:p>
            <a:pPr lvl="1"/>
            <a:r>
              <a:rPr lang="en-US" dirty="0" err="1" smtClean="0">
                <a:sym typeface="Wingdings"/>
              </a:rPr>
              <a:t>Youtube</a:t>
            </a:r>
            <a:r>
              <a:rPr lang="en-US" dirty="0" err="1" smtClean="0">
                <a:sym typeface="Wingdings"/>
              </a:rPr>
              <a:t>’s</a:t>
            </a:r>
            <a:r>
              <a:rPr lang="en-US" dirty="0" smtClean="0">
                <a:sym typeface="Wingdings"/>
              </a:rPr>
              <a:t> has prefix 208.65.152.0/22</a:t>
            </a:r>
          </a:p>
          <a:p>
            <a:pPr lvl="1"/>
            <a:r>
              <a:rPr lang="en-US" dirty="0" smtClean="0">
                <a:sym typeface="Wingdings"/>
              </a:rPr>
              <a:t>Pakistan’s government order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blocked</a:t>
            </a:r>
          </a:p>
          <a:p>
            <a:pPr lvl="1"/>
            <a:r>
              <a:rPr lang="en-US" dirty="0" smtClean="0">
                <a:sym typeface="Wingdings"/>
              </a:rPr>
              <a:t>Pakistan Telecom (AS 17557) announces </a:t>
            </a:r>
            <a:r>
              <a:rPr lang="en-US" dirty="0" smtClean="0"/>
              <a:t>208.65.153.0/</a:t>
            </a:r>
            <a:r>
              <a:rPr lang="en-US" dirty="0" smtClean="0"/>
              <a:t>24 in the wrong direction (outwards!)</a:t>
            </a:r>
          </a:p>
          <a:p>
            <a:pPr lvl="1"/>
            <a:r>
              <a:rPr lang="en-US" dirty="0" smtClean="0">
                <a:sym typeface="Wingdings"/>
              </a:rPr>
              <a:t>Longest prefix match caused worldwide outage</a:t>
            </a:r>
          </a:p>
          <a:p>
            <a:r>
              <a:rPr lang="en-US" dirty="0" smtClean="0">
                <a:sym typeface="Wingdings"/>
                <a:hlinkClick r:id="rId2"/>
              </a:rPr>
              <a:t>http://www.youtube.com/watch?v=</a:t>
            </a:r>
            <a:r>
              <a:rPr lang="en-US" dirty="0" smtClean="0">
                <a:sym typeface="Wingdings"/>
                <a:hlinkClick r:id="rId2"/>
              </a:rPr>
              <a:t>IzLPKuAOe50</a:t>
            </a:r>
            <a:r>
              <a:rPr lang="en-US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Spammers steal unused IP space to hide</a:t>
            </a:r>
          </a:p>
          <a:p>
            <a:pPr lvl="1"/>
            <a:r>
              <a:rPr lang="en-US" dirty="0" smtClean="0"/>
              <a:t>Announce very short prefixes</a:t>
            </a:r>
          </a:p>
          <a:p>
            <a:pPr lvl="1"/>
            <a:r>
              <a:rPr lang="en-US" dirty="0" smtClean="0"/>
              <a:t>For a short amount of time</a:t>
            </a:r>
          </a:p>
          <a:p>
            <a:r>
              <a:rPr lang="en-US" dirty="0" smtClean="0"/>
              <a:t>China incident, April 8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China Telecom</a:t>
            </a:r>
            <a:r>
              <a:rPr lang="en-US" dirty="0" smtClean="0"/>
              <a:t>’s AS23724 generally announces 40 prefixes</a:t>
            </a:r>
          </a:p>
          <a:p>
            <a:pPr lvl="1"/>
            <a:r>
              <a:rPr lang="en-US" dirty="0" smtClean="0"/>
              <a:t>On April 8</a:t>
            </a:r>
            <a:r>
              <a:rPr lang="en-US" baseline="30000" dirty="0" smtClean="0"/>
              <a:t>th</a:t>
            </a:r>
            <a:r>
              <a:rPr lang="en-US" dirty="0" smtClean="0"/>
              <a:t>, announced ~37,000 prefixes</a:t>
            </a:r>
          </a:p>
          <a:p>
            <a:pPr lvl="1"/>
            <a:r>
              <a:rPr lang="en-US" dirty="0" smtClean="0"/>
              <a:t>About 10% leaked outside of China</a:t>
            </a:r>
          </a:p>
          <a:p>
            <a:pPr lvl="1"/>
            <a:r>
              <a:rPr lang="en-US" dirty="0" smtClean="0"/>
              <a:t>Suddenly, going to </a:t>
            </a:r>
            <a:r>
              <a:rPr lang="en-US" dirty="0" smtClean="0">
                <a:hlinkClick r:id="rId2"/>
              </a:rPr>
              <a:t>www.dell.com</a:t>
            </a:r>
            <a:r>
              <a:rPr lang="en-US" dirty="0" smtClean="0"/>
              <a:t> might have you routing through AS23724!</a:t>
            </a:r>
          </a:p>
          <a:p>
            <a:r>
              <a:rPr lang="en-US" dirty="0" smtClean="0"/>
              <a:t>Secure BGP is in the 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protocol that holds Internet routing together</a:t>
            </a:r>
          </a:p>
          <a:p>
            <a:r>
              <a:rPr lang="en-US" dirty="0" smtClean="0"/>
              <a:t>Path Vector Protocol among Autonomous Systems</a:t>
            </a:r>
          </a:p>
          <a:p>
            <a:r>
              <a:rPr lang="en-US" dirty="0" smtClean="0"/>
              <a:t>Policy, feasibility first; non-optimal routes</a:t>
            </a:r>
          </a:p>
          <a:p>
            <a:r>
              <a:rPr lang="en-US" dirty="0" smtClean="0"/>
              <a:t>Important security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wrap-up</a:t>
            </a:r>
          </a:p>
          <a:p>
            <a:pPr lvl="1"/>
            <a:r>
              <a:rPr lang="en-US" dirty="0" smtClean="0"/>
              <a:t>IPv6</a:t>
            </a:r>
          </a:p>
          <a:p>
            <a:pPr lvl="1"/>
            <a:r>
              <a:rPr lang="en-US" dirty="0" smtClean="0"/>
              <a:t>Multicast</a:t>
            </a:r>
          </a:p>
          <a:p>
            <a:pPr lvl="1"/>
            <a:r>
              <a:rPr lang="en-US" dirty="0" smtClean="0"/>
              <a:t>MPLS</a:t>
            </a:r>
          </a:p>
          <a:p>
            <a:r>
              <a:rPr lang="en-US" dirty="0" smtClean="0"/>
              <a:t>Next Chapter: Transport Layer (UDP, TCP,…)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14866</TotalTime>
  <Words>1518</Words>
  <Application>Microsoft Macintosh PowerPoint</Application>
  <PresentationFormat>On-screen Show (4:3)</PresentationFormat>
  <Paragraphs>251</Paragraphs>
  <Slides>41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Network Layer: Inter-domain Routing </vt:lpstr>
      <vt:lpstr>Administrivia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Implications</vt:lpstr>
      <vt:lpstr>BGP Table Growth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Route Selection</vt:lpstr>
      <vt:lpstr>Customer/Provider AS relationships</vt:lpstr>
      <vt:lpstr>Peer Relationships</vt:lpstr>
      <vt:lpstr>Peering Drama</vt:lpstr>
      <vt:lpstr>“Shutting off” the Internet</vt:lpstr>
      <vt:lpstr>Egypt Incident</vt:lpstr>
      <vt:lpstr>Some BGP Challenges</vt:lpstr>
      <vt:lpstr>Convergence</vt:lpstr>
      <vt:lpstr>Scaling iBGP: route reflectors</vt:lpstr>
      <vt:lpstr>Scaling iBGP: route reflectors</vt:lpstr>
      <vt:lpstr>Route Engineering</vt:lpstr>
      <vt:lpstr>BGP Security</vt:lpstr>
      <vt:lpstr>Many other incidents</vt:lpstr>
      <vt:lpstr>BGP Recap</vt:lpstr>
      <vt:lpstr>Next Lecture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54</cp:revision>
  <dcterms:created xsi:type="dcterms:W3CDTF">2011-02-28T04:06:06Z</dcterms:created>
  <dcterms:modified xsi:type="dcterms:W3CDTF">2011-03-01T17:48:01Z</dcterms:modified>
</cp:coreProperties>
</file>