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96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9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</a:t>
            </a:r>
            <a:r>
              <a:rPr lang="en-US" baseline="0" dirty="0" smtClean="0"/>
              <a:t>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Prioritization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</a:t>
            </a:r>
            <a:r>
              <a:rPr lang="en-US" smtClean="0"/>
              <a:t>are similar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d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d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d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df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d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df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df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df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Switching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</a:t>
            </a:r>
            <a:r>
              <a:rPr lang="en-US" dirty="0" smtClean="0"/>
              <a:t>I </a:t>
            </a:r>
            <a:r>
              <a:rPr lang="en-US" dirty="0" smtClean="0"/>
              <a:t>out</a:t>
            </a:r>
            <a:r>
              <a:rPr lang="en-US" dirty="0" smtClean="0"/>
              <a:t>, due next Friday, Feb 18</a:t>
            </a:r>
          </a:p>
          <a:p>
            <a:r>
              <a:rPr lang="en-US" dirty="0" smtClean="0"/>
              <a:t>No class next Tuesday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Ethernet (cont.)</a:t>
            </a:r>
          </a:p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60034"/>
            <a:ext cx="7569200" cy="4487718"/>
          </a:xfrm>
        </p:spPr>
        <p:txBody>
          <a:bodyPr/>
          <a:lstStyle/>
          <a:p>
            <a:r>
              <a:rPr lang="en-US" dirty="0" smtClean="0"/>
              <a:t>Direct-link networks don</a:t>
            </a:r>
            <a:r>
              <a:rPr lang="en-US" dirty="0" smtClean="0"/>
              <a:t>’t scale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Solution: use </a:t>
            </a:r>
            <a:r>
              <a:rPr lang="en-US" i="1" dirty="0" smtClean="0"/>
              <a:t>switches</a:t>
            </a:r>
            <a:r>
              <a:rPr lang="en-US" dirty="0" smtClean="0"/>
              <a:t> to connect network segments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7826" y="1975058"/>
            <a:ext cx="1975679" cy="1340975"/>
            <a:chOff x="867354" y="1461180"/>
            <a:chExt cx="3531370" cy="2396887"/>
          </a:xfrm>
        </p:grpSpPr>
        <p:pic>
          <p:nvPicPr>
            <p:cNvPr id="5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6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8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9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10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5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5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5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Content Placeholder 4" descr="01x02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5172" t="39508" r="-739" b="-6904"/>
              <a:stretch>
                <a:fillRect/>
              </a:stretch>
            </p:blipFill>
          </mc:Choice>
          <mc:Fallback>
            <p:blipFill>
              <a:blip r:embed="rId3"/>
              <a:srcRect l="5172" t="39508" r="-739" b="-6904"/>
              <a:stretch>
                <a:fillRect/>
              </a:stretch>
            </p:blipFill>
          </mc:Fallback>
        </mc:AlternateContent>
        <p:spPr>
          <a:xfrm>
            <a:off x="4864552" y="1961296"/>
            <a:ext cx="3492048" cy="1209015"/>
          </a:xfrm>
          <a:prstGeom prst="rect">
            <a:avLst/>
          </a:prstGeom>
        </p:spPr>
      </p:pic>
      <p:pic>
        <p:nvPicPr>
          <p:cNvPr id="27" name="Picture 26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992688" y="4093608"/>
            <a:ext cx="2898032" cy="2419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Datagram Switching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</a:t>
            </a:r>
            <a:r>
              <a:rPr lang="en-US" dirty="0" smtClean="0"/>
              <a:t>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switch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/>
          <a:lstStyle/>
          <a:p>
            <a:r>
              <a:rPr lang="en-US" dirty="0" smtClean="0"/>
              <a:t>Idea: don</a:t>
            </a:r>
            <a:r>
              <a:rPr lang="en-US" dirty="0" smtClean="0"/>
              <a:t>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</a:t>
            </a:r>
            <a:r>
              <a:rPr lang="en-US" dirty="0" smtClean="0"/>
              <a:t>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</a:t>
            </a:r>
            <a:r>
              <a:rPr lang="en-US" dirty="0" smtClean="0"/>
              <a:t>’t forward if you know you aren’t dedicated bridge</a:t>
            </a:r>
          </a:p>
          <a:p>
            <a:r>
              <a:rPr lang="en-US" dirty="0" smtClean="0"/>
              <a:t>In the end, only root is generating messages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</a:t>
            </a:r>
            <a:r>
              <a:rPr lang="en-US" dirty="0" smtClean="0"/>
              <a:t>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1"/>
            <a:r>
              <a:rPr lang="en-US" dirty="0" smtClean="0"/>
              <a:t>Much more likely to drop packets</a:t>
            </a:r>
          </a:p>
          <a:p>
            <a:pPr lvl="1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43225" t="26308" r="48007" b="63932"/>
              <a:stretch>
                <a:fillRect/>
              </a:stretch>
            </p:blipFill>
          </mc:Choice>
          <mc:Fallback>
            <p:blipFill>
              <a:blip r:embed="rId3"/>
              <a:srcRect l="43225" t="26308" r="48007" b="63932"/>
              <a:stretch>
                <a:fillRect/>
              </a:stretch>
            </p:blipFill>
          </mc:Fallback>
        </mc:AlternateContent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43225" t="26308" r="48443" b="63932"/>
              <a:stretch>
                <a:fillRect/>
              </a:stretch>
            </p:blipFill>
          </mc:Choice>
          <mc:Fallback>
            <p:blipFill>
              <a:blip r:embed="rId3"/>
              <a:srcRect l="43225" t="26308" r="48443" b="63932"/>
              <a:stretch>
                <a:fillRect/>
              </a:stretch>
            </p:blipFill>
          </mc:Fallback>
        </mc:AlternateContent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43225" t="26308" r="48007" b="63932"/>
              <a:stretch>
                <a:fillRect/>
              </a:stretch>
            </p:blipFill>
          </mc:Choice>
          <mc:Fallback>
            <p:blipFill>
              <a:blip r:embed="rId3"/>
              <a:srcRect l="43225" t="26308" r="48007" b="63932"/>
              <a:stretch>
                <a:fillRect/>
              </a:stretch>
            </p:blipFill>
          </mc:Fallback>
        </mc:AlternateContent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43225" t="26308" r="48443" b="63932"/>
              <a:stretch>
                <a:fillRect/>
              </a:stretch>
            </p:blipFill>
          </mc:Choice>
          <mc:Fallback>
            <p:blipFill>
              <a:blip r:embed="rId3"/>
              <a:srcRect l="43225" t="26308" r="48443" b="63932"/>
              <a:stretch>
                <a:fillRect/>
              </a:stretch>
            </p:blipFill>
          </mc:Fallback>
        </mc:AlternateContent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6708" t="-257" r="64358" b="91410"/>
              <a:stretch>
                <a:fillRect/>
              </a:stretch>
            </p:blipFill>
          </mc:Choice>
          <mc:Fallback>
            <p:blipFill>
              <a:blip r:embed="rId3"/>
              <a:srcRect l="26708" t="-257" r="64358" b="91410"/>
              <a:stretch>
                <a:fillRect/>
              </a:stretch>
            </p:blipFill>
          </mc:Fallback>
        </mc:AlternateContent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</a:t>
            </a:r>
            <a:r>
              <a:rPr lang="en-US" sz="2800" b="1" dirty="0" smtClean="0">
                <a:latin typeface="Minion Pro"/>
                <a:cs typeface="Minion Pro"/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1"/>
            <a:r>
              <a:rPr lang="en-US" dirty="0" smtClean="0"/>
              <a:t>CRC may be bad</a:t>
            </a:r>
          </a:p>
          <a:p>
            <a:pPr lvl="1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/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</a:t>
            </a:r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3"/>
                <a:srcRect l="43225" t="26308" r="48443" b="63932"/>
                <a:stretch>
                  <a:fillRect/>
                </a:stretch>
              </p:blipFill>
            </mc:Choice>
            <mc:Fallback>
              <p:blipFill>
                <a:blip r:embed="rId4"/>
                <a:srcRect l="43225" t="26308" r="48443" b="63932"/>
                <a:stretch>
                  <a:fillRect/>
                </a:stretch>
              </p:blipFill>
            </mc:Fallback>
          </mc:AlternateContent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</a:t>
            </a:r>
            <a:r>
              <a:rPr lang="en-US" dirty="0" smtClean="0"/>
              <a:t>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  <a:endParaRPr lang="en-US" dirty="0" smtClean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</a:t>
            </a:r>
            <a:r>
              <a:rPr lang="en-US" dirty="0" smtClean="0"/>
              <a:t> multiple networks: IP and the Network Layer</a:t>
            </a:r>
          </a:p>
          <a:p>
            <a:r>
              <a:rPr lang="en-US" dirty="0" smtClean="0"/>
              <a:t>Remember: no class on Tuesday!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11636</TotalTime>
  <Words>1152</Words>
  <Application>Microsoft Macintosh PowerPoint</Application>
  <PresentationFormat>On-screen Show (4:3)</PresentationFormat>
  <Paragraphs>215</Paragraphs>
  <Slides>27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cs168</vt:lpstr>
      <vt:lpstr>CSCI-1680 Switching </vt:lpstr>
      <vt:lpstr>Administrivia</vt:lpstr>
      <vt:lpstr>Today</vt:lpstr>
      <vt:lpstr>Basic Problem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Bridges and Extended LANs</vt:lpstr>
      <vt:lpstr>Learning Bridges</vt:lpstr>
      <vt:lpstr>Bridges</vt:lpstr>
      <vt:lpstr>Dealing with Loops</vt:lpstr>
      <vt:lpstr>Spanning Tree</vt:lpstr>
      <vt:lpstr>Distributed Spanning Tree Algorithm</vt:lpstr>
      <vt:lpstr>Spanning Tree Protocol</vt:lpstr>
      <vt:lpstr>Limitations of Bridges</vt:lpstr>
      <vt:lpstr>VLANs</vt:lpstr>
      <vt:lpstr>VLANs</vt:lpstr>
      <vt:lpstr>Generic Switch Architecture</vt:lpstr>
      <vt:lpstr>Cut through vs. Store and Forward</vt:lpstr>
      <vt:lpstr>Buffering</vt:lpstr>
      <vt:lpstr>Shared Memory Switch</vt:lpstr>
      <vt:lpstr>Shared Bus Switch</vt:lpstr>
      <vt:lpstr>Point to Point Switch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38</cp:revision>
  <dcterms:created xsi:type="dcterms:W3CDTF">2011-02-10T09:14:23Z</dcterms:created>
  <dcterms:modified xsi:type="dcterms:W3CDTF">2011-02-10T15:32:15Z</dcterms:modified>
</cp:coreProperties>
</file>