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Default Extension="jpeg" ContentType="image/jpeg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Default Extension="pdf" ContentType="application/pdf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39"/>
  </p:notesMasterIdLst>
  <p:sldIdLst>
    <p:sldId id="256" r:id="rId2"/>
    <p:sldId id="257" r:id="rId3"/>
    <p:sldId id="258" r:id="rId4"/>
    <p:sldId id="279" r:id="rId5"/>
    <p:sldId id="281" r:id="rId6"/>
    <p:sldId id="280" r:id="rId7"/>
    <p:sldId id="282" r:id="rId8"/>
    <p:sldId id="283" r:id="rId9"/>
    <p:sldId id="285" r:id="rId10"/>
    <p:sldId id="286" r:id="rId11"/>
    <p:sldId id="287" r:id="rId12"/>
    <p:sldId id="288" r:id="rId13"/>
    <p:sldId id="289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91" r:id="rId25"/>
    <p:sldId id="269" r:id="rId26"/>
    <p:sldId id="270" r:id="rId27"/>
    <p:sldId id="271" r:id="rId28"/>
    <p:sldId id="292" r:id="rId29"/>
    <p:sldId id="272" r:id="rId30"/>
    <p:sldId id="273" r:id="rId31"/>
    <p:sldId id="274" r:id="rId32"/>
    <p:sldId id="275" r:id="rId33"/>
    <p:sldId id="276" r:id="rId34"/>
    <p:sldId id="277" r:id="rId35"/>
    <p:sldId id="278" r:id="rId36"/>
    <p:sldId id="284" r:id="rId37"/>
    <p:sldId id="290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hiddenSlides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34596" autoAdjust="0"/>
    <p:restoredTop sz="86386" autoAdjust="0"/>
  </p:normalViewPr>
  <p:slideViewPr>
    <p:cSldViewPr snapToGrid="0" snapToObjects="1">
      <p:cViewPr varScale="1">
        <p:scale>
          <a:sx n="83" d="100"/>
          <a:sy n="83" d="100"/>
        </p:scale>
        <p:origin x="-96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56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set SWS?</a:t>
            </a:r>
          </a:p>
          <a:p>
            <a:r>
              <a:rPr lang="en-US" dirty="0" smtClean="0"/>
              <a:t>How</a:t>
            </a:r>
            <a:r>
              <a:rPr lang="en-US" baseline="0" dirty="0" smtClean="0"/>
              <a:t> to set RWS?</a:t>
            </a:r>
          </a:p>
          <a:p>
            <a:r>
              <a:rPr lang="en-US" baseline="0" dirty="0" smtClean="0"/>
              <a:t>What is this accomplishing? Reliability, Ordering, Flow Control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df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mc:AlternateContent xmlns:ma="http://schemas.microsoft.com/office/mac/drawingml/2008/main">
          <mc:Choice Requires="ma">
            <p:blipFill>
              <a:blip r:embed="rId13"/>
              <a:srcRect r="66510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14"/>
              <a:srcRect r="66510"/>
              <a:stretch>
                <a:fillRect/>
              </a:stretch>
            </p:blipFill>
          </mc:Fallback>
        </mc:AlternateContent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df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df"/><Relationship Id="rId3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df"/><Relationship Id="rId3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df"/><Relationship Id="rId3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df"/><Relationship Id="rId3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df"/><Relationship Id="rId3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df"/><Relationship Id="rId3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df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df"/><Relationship Id="rId3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tandards.ieee.org/develop/regauth/oui/oui.txt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df"/><Relationship Id="rId3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df"/><Relationship Id="rId3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df"/><Relationship Id="rId3" Type="http://schemas.openxmlformats.org/officeDocument/2006/relationships/image" Target="../media/image2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df"/><Relationship Id="rId3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Link Layer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are the policy forms?</a:t>
            </a:r>
          </a:p>
          <a:p>
            <a:r>
              <a:rPr lang="en-US" dirty="0" err="1" smtClean="0"/>
              <a:t>Snowcast</a:t>
            </a:r>
            <a:r>
              <a:rPr lang="en-US" dirty="0" smtClean="0"/>
              <a:t> due on Friday</a:t>
            </a:r>
          </a:p>
          <a:p>
            <a:r>
              <a:rPr lang="en-US" dirty="0" smtClean="0"/>
              <a:t>Homework I out on Thursday</a:t>
            </a:r>
          </a:p>
          <a:p>
            <a:r>
              <a:rPr lang="en-US" dirty="0" err="1" smtClean="0"/>
              <a:t>GitHub</a:t>
            </a:r>
            <a:endParaRPr lang="en-US" dirty="0" smtClean="0"/>
          </a:p>
          <a:p>
            <a:pPr lvl="1"/>
            <a:r>
              <a:rPr lang="en-US" dirty="0" smtClean="0"/>
              <a:t>brown-csci1680 </a:t>
            </a:r>
            <a:r>
              <a:rPr lang="en-US" i="1" dirty="0" smtClean="0"/>
              <a:t>organization</a:t>
            </a:r>
            <a:endParaRPr lang="en-US" dirty="0" smtClean="0"/>
          </a:p>
          <a:p>
            <a:pPr lvl="1"/>
            <a:r>
              <a:rPr lang="en-US" dirty="0" smtClean="0"/>
              <a:t>Private repositories for each group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4834" y="1367156"/>
            <a:ext cx="3254078" cy="501665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Previously…</a:t>
            </a:r>
          </a:p>
          <a:p>
            <a:pPr lvl="1"/>
            <a:r>
              <a:rPr lang="en-US" dirty="0" smtClean="0"/>
              <a:t>Physical Layer</a:t>
            </a:r>
          </a:p>
          <a:p>
            <a:pPr lvl="2"/>
            <a:r>
              <a:rPr lang="en-US" dirty="0" smtClean="0"/>
              <a:t>Encoding</a:t>
            </a:r>
          </a:p>
          <a:p>
            <a:pPr lvl="2"/>
            <a:r>
              <a:rPr lang="en-US" dirty="0" smtClean="0"/>
              <a:t>Modulation</a:t>
            </a:r>
          </a:p>
          <a:p>
            <a:pPr lvl="1"/>
            <a:r>
              <a:rPr lang="en-US" dirty="0" smtClean="0"/>
              <a:t>Link Layer</a:t>
            </a:r>
          </a:p>
          <a:p>
            <a:pPr lvl="2"/>
            <a:r>
              <a:rPr lang="en-US" dirty="0" smtClean="0"/>
              <a:t>Framing</a:t>
            </a:r>
          </a:p>
          <a:p>
            <a:r>
              <a:rPr lang="en-US" dirty="0" smtClean="0"/>
              <a:t>Link Layer</a:t>
            </a:r>
          </a:p>
          <a:p>
            <a:pPr lvl="1"/>
            <a:r>
              <a:rPr lang="en-US" dirty="0" smtClean="0"/>
              <a:t>Error Detection</a:t>
            </a:r>
          </a:p>
          <a:p>
            <a:pPr lvl="1"/>
            <a:r>
              <a:rPr lang="en-US" dirty="0" smtClean="0"/>
              <a:t>Reliability</a:t>
            </a:r>
          </a:p>
          <a:p>
            <a:pPr lvl="1"/>
            <a:r>
              <a:rPr lang="en-US" dirty="0" smtClean="0"/>
              <a:t>Media Access</a:t>
            </a:r>
          </a:p>
          <a:p>
            <a:pPr lvl="1"/>
            <a:r>
              <a:rPr lang="en-US" dirty="0" smtClean="0"/>
              <a:t>Ethernet</a:t>
            </a:r>
          </a:p>
          <a:p>
            <a:pPr lvl="1"/>
            <a:r>
              <a:rPr lang="en-US" dirty="0" smtClean="0"/>
              <a:t>Token Ring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Idea: add redundant information to catch errors in packet</a:t>
            </a:r>
          </a:p>
          <a:p>
            <a:r>
              <a:rPr lang="en-US" dirty="0" smtClean="0"/>
              <a:t>Used in multiple layers</a:t>
            </a:r>
          </a:p>
          <a:p>
            <a:r>
              <a:rPr lang="en-US" dirty="0" smtClean="0"/>
              <a:t>Three examples:</a:t>
            </a:r>
          </a:p>
          <a:p>
            <a:pPr lvl="1"/>
            <a:r>
              <a:rPr lang="en-US" dirty="0" smtClean="0"/>
              <a:t>Parity</a:t>
            </a:r>
          </a:p>
          <a:p>
            <a:pPr lvl="1"/>
            <a:r>
              <a:rPr lang="en-US" dirty="0" smtClean="0"/>
              <a:t>Internet Checksum</a:t>
            </a:r>
          </a:p>
          <a:p>
            <a:pPr lvl="1"/>
            <a:r>
              <a:rPr lang="en-US" dirty="0" smtClean="0"/>
              <a:t>CRC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Simplest Schemes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Repeat frame</a:t>
            </a:r>
          </a:p>
          <a:p>
            <a:pPr lvl="1"/>
            <a:r>
              <a:rPr lang="en-US" dirty="0" smtClean="0"/>
              <a:t>High overhead</a:t>
            </a:r>
          </a:p>
          <a:p>
            <a:pPr lvl="1"/>
            <a:r>
              <a:rPr lang="en-US" dirty="0" smtClean="0"/>
              <a:t>Can’t correct error</a:t>
            </a:r>
          </a:p>
          <a:p>
            <a:r>
              <a:rPr lang="en-US" dirty="0" smtClean="0"/>
              <a:t>Parity</a:t>
            </a:r>
          </a:p>
          <a:p>
            <a:pPr lvl="1"/>
            <a:r>
              <a:rPr lang="en-US" dirty="0" smtClean="0"/>
              <a:t>Can detect odd number of bit errors</a:t>
            </a:r>
          </a:p>
          <a:p>
            <a:pPr lvl="1"/>
            <a:r>
              <a:rPr lang="en-US" dirty="0" smtClean="0"/>
              <a:t>No correction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2-D Parity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04958"/>
            <a:ext cx="7569200" cy="214516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Add 1 parity bit for each 7 bits</a:t>
            </a:r>
          </a:p>
          <a:p>
            <a:r>
              <a:rPr lang="en-US" dirty="0" smtClean="0"/>
              <a:t>Add 1 parity bit for each bit position across the frame)</a:t>
            </a:r>
          </a:p>
          <a:p>
            <a:pPr lvl="1"/>
            <a:r>
              <a:rPr lang="en-US" dirty="0" smtClean="0"/>
              <a:t>Can correct single-bit errors</a:t>
            </a:r>
          </a:p>
          <a:p>
            <a:pPr lvl="1"/>
            <a:r>
              <a:rPr lang="en-US" dirty="0" smtClean="0"/>
              <a:t>Can detect 2- and 3-bit errors, most 4-bit errors</a:t>
            </a:r>
          </a:p>
          <a:p>
            <a:endParaRPr lang="en-US" dirty="0"/>
          </a:p>
        </p:txBody>
      </p:sp>
      <p:pic>
        <p:nvPicPr>
          <p:cNvPr id="4" name="Picture 3" descr="parity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3507248" y="1145734"/>
            <a:ext cx="1689252" cy="26417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Checksum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156" y="183832"/>
            <a:ext cx="8099688" cy="3994495"/>
          </a:xfrm>
        </p:spPr>
        <p:txBody>
          <a:bodyPr/>
          <a:lstStyle/>
          <a:p>
            <a:r>
              <a:rPr lang="en-US" dirty="0" smtClean="0"/>
              <a:t>Fixed-length code</a:t>
            </a:r>
          </a:p>
          <a:p>
            <a:pPr lvl="1"/>
            <a:r>
              <a:rPr lang="en-US" dirty="0" err="1" smtClean="0"/>
              <a:t>n</a:t>
            </a:r>
            <a:r>
              <a:rPr lang="en-US" dirty="0" smtClean="0"/>
              <a:t>-bit code should capture all but 2</a:t>
            </a:r>
            <a:r>
              <a:rPr lang="en-US" baseline="30000" dirty="0" smtClean="0"/>
              <a:t>-n </a:t>
            </a:r>
            <a:r>
              <a:rPr lang="en-US" dirty="0" smtClean="0"/>
              <a:t>fraction of errors</a:t>
            </a:r>
          </a:p>
          <a:p>
            <a:pPr lvl="1"/>
            <a:r>
              <a:rPr lang="en-US" dirty="0" smtClean="0"/>
              <a:t>But want to make sure that includes all common errors</a:t>
            </a:r>
          </a:p>
          <a:p>
            <a:r>
              <a:rPr lang="en-US" dirty="0" smtClean="0"/>
              <a:t>Example: IP Checksum</a:t>
            </a:r>
            <a:endParaRPr lang="en-US" dirty="0"/>
          </a:p>
        </p:txBody>
      </p:sp>
      <p:pic>
        <p:nvPicPr>
          <p:cNvPr id="7" name="Picture 6" descr="chk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479550" y="3208617"/>
            <a:ext cx="6184900" cy="332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good is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07009"/>
          </a:xfrm>
        </p:spPr>
        <p:txBody>
          <a:bodyPr>
            <a:normAutofit/>
          </a:bodyPr>
          <a:lstStyle/>
          <a:p>
            <a:r>
              <a:rPr lang="en-US" dirty="0" smtClean="0"/>
              <a:t>16 bits not very long: misses 1/64K errors</a:t>
            </a:r>
          </a:p>
          <a:p>
            <a:r>
              <a:rPr lang="en-US" dirty="0" smtClean="0"/>
              <a:t>Checksum does catch any 1-bit error</a:t>
            </a:r>
          </a:p>
          <a:p>
            <a:r>
              <a:rPr lang="en-US" dirty="0" smtClean="0"/>
              <a:t>But not any 2-bit error</a:t>
            </a:r>
          </a:p>
          <a:p>
            <a:pPr lvl="1"/>
            <a:r>
              <a:rPr lang="en-US" dirty="0" smtClean="0"/>
              <a:t>E.g., increment word ending in 0, decrement one ending in 1</a:t>
            </a:r>
          </a:p>
          <a:p>
            <a:r>
              <a:rPr lang="en-US" dirty="0" smtClean="0"/>
              <a:t>Checksum also optional in UDP</a:t>
            </a:r>
          </a:p>
          <a:p>
            <a:pPr lvl="1"/>
            <a:r>
              <a:rPr lang="en-US" dirty="0" smtClean="0"/>
              <a:t>All 0s means no checksums calculated</a:t>
            </a:r>
          </a:p>
          <a:p>
            <a:pPr lvl="1"/>
            <a:r>
              <a:rPr lang="en-US" dirty="0" smtClean="0"/>
              <a:t>If checksum word gets wiped to 0 as part of error, bad news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CRC – Error Detection with Polynomials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422913"/>
          </a:xfrm>
        </p:spPr>
        <p:txBody>
          <a:bodyPr/>
          <a:lstStyle/>
          <a:p>
            <a:r>
              <a:rPr lang="en-US" dirty="0" smtClean="0"/>
              <a:t>Consider message to be a polynomial in Z</a:t>
            </a:r>
            <a:r>
              <a:rPr lang="en-US" baseline="-25000" dirty="0" smtClean="0"/>
              <a:t>2</a:t>
            </a:r>
            <a:r>
              <a:rPr lang="en-US" dirty="0" smtClean="0"/>
              <a:t>[x]</a:t>
            </a:r>
          </a:p>
          <a:p>
            <a:pPr lvl="1"/>
            <a:r>
              <a:rPr lang="en-US" dirty="0" smtClean="0"/>
              <a:t>Each bit is one coefficient</a:t>
            </a:r>
          </a:p>
          <a:p>
            <a:pPr lvl="1"/>
            <a:r>
              <a:rPr lang="en-US" dirty="0" smtClean="0"/>
              <a:t>E.g., message 10101001 -&gt; </a:t>
            </a:r>
            <a:r>
              <a:rPr lang="en-US" dirty="0" err="1" smtClean="0"/>
              <a:t>m(x</a:t>
            </a:r>
            <a:r>
              <a:rPr lang="en-US" dirty="0" smtClean="0"/>
              <a:t>) =  x</a:t>
            </a:r>
            <a:r>
              <a:rPr lang="en-US" baseline="30000" dirty="0" smtClean="0"/>
              <a:t>7 </a:t>
            </a:r>
            <a:r>
              <a:rPr lang="en-US" dirty="0" smtClean="0"/>
              <a:t>+ x</a:t>
            </a:r>
            <a:r>
              <a:rPr lang="en-US" baseline="30000" dirty="0" smtClean="0"/>
              <a:t>5</a:t>
            </a:r>
            <a:r>
              <a:rPr lang="en-US" dirty="0" smtClean="0"/>
              <a:t>+ x</a:t>
            </a:r>
            <a:r>
              <a:rPr lang="en-US" baseline="30000" dirty="0" smtClean="0"/>
              <a:t>3 </a:t>
            </a:r>
            <a:r>
              <a:rPr lang="en-US" dirty="0" smtClean="0"/>
              <a:t>+ 1</a:t>
            </a:r>
          </a:p>
          <a:p>
            <a:r>
              <a:rPr lang="en-US" dirty="0" smtClean="0"/>
              <a:t>Can reduce one polynomial modulo another</a:t>
            </a:r>
          </a:p>
          <a:p>
            <a:pPr lvl="1"/>
            <a:r>
              <a:rPr lang="en-US" dirty="0" smtClean="0"/>
              <a:t>Let </a:t>
            </a:r>
            <a:r>
              <a:rPr lang="en-US" dirty="0" err="1" smtClean="0"/>
              <a:t>n(x</a:t>
            </a:r>
            <a:r>
              <a:rPr lang="en-US" dirty="0" smtClean="0"/>
              <a:t>) = m(x)x</a:t>
            </a:r>
            <a:r>
              <a:rPr lang="en-US" baseline="30000" dirty="0" smtClean="0"/>
              <a:t>3</a:t>
            </a:r>
            <a:r>
              <a:rPr lang="en-US" dirty="0" smtClean="0"/>
              <a:t>. Let </a:t>
            </a:r>
            <a:r>
              <a:rPr lang="en-US" dirty="0" err="1" smtClean="0"/>
              <a:t>C(x</a:t>
            </a:r>
            <a:r>
              <a:rPr lang="en-US" dirty="0" smtClean="0"/>
              <a:t>) = x</a:t>
            </a:r>
            <a:r>
              <a:rPr lang="en-US" baseline="30000" dirty="0" smtClean="0"/>
              <a:t>3</a:t>
            </a:r>
            <a:r>
              <a:rPr lang="en-US" dirty="0" smtClean="0"/>
              <a:t> + x</a:t>
            </a:r>
            <a:r>
              <a:rPr lang="en-US" baseline="30000" dirty="0" smtClean="0"/>
              <a:t>2</a:t>
            </a:r>
            <a:r>
              <a:rPr lang="en-US" dirty="0" smtClean="0"/>
              <a:t> + 1</a:t>
            </a:r>
            <a:endParaRPr lang="en-US" baseline="30000" dirty="0" smtClean="0"/>
          </a:p>
          <a:p>
            <a:pPr lvl="1"/>
            <a:r>
              <a:rPr lang="en-US" dirty="0" smtClean="0"/>
              <a:t>Find </a:t>
            </a:r>
            <a:r>
              <a:rPr lang="en-US" dirty="0" err="1" smtClean="0"/>
              <a:t>q(x</a:t>
            </a:r>
            <a:r>
              <a:rPr lang="en-US" dirty="0" smtClean="0"/>
              <a:t>) and </a:t>
            </a:r>
            <a:r>
              <a:rPr lang="en-US" dirty="0" err="1" smtClean="0"/>
              <a:t>r(x</a:t>
            </a:r>
            <a:r>
              <a:rPr lang="en-US" dirty="0" smtClean="0"/>
              <a:t>) </a:t>
            </a:r>
            <a:r>
              <a:rPr lang="en-US" dirty="0" err="1" smtClean="0"/>
              <a:t>s.t</a:t>
            </a:r>
            <a:r>
              <a:rPr lang="en-US" dirty="0" smtClean="0"/>
              <a:t>. </a:t>
            </a:r>
            <a:r>
              <a:rPr lang="en-US" dirty="0" err="1" smtClean="0"/>
              <a:t>n(x</a:t>
            </a:r>
            <a:r>
              <a:rPr lang="en-US" dirty="0" smtClean="0"/>
              <a:t>) = </a:t>
            </a:r>
            <a:r>
              <a:rPr lang="en-US" dirty="0" err="1" smtClean="0"/>
              <a:t>q(x)C(x</a:t>
            </a:r>
            <a:r>
              <a:rPr lang="en-US" dirty="0" smtClean="0"/>
              <a:t>) + </a:t>
            </a:r>
            <a:r>
              <a:rPr lang="en-US" dirty="0" err="1" smtClean="0"/>
              <a:t>r(x</a:t>
            </a:r>
            <a:r>
              <a:rPr lang="en-US" dirty="0" smtClean="0"/>
              <a:t>) and degree of </a:t>
            </a:r>
            <a:r>
              <a:rPr lang="en-US" dirty="0" err="1" smtClean="0"/>
              <a:t>r(x</a:t>
            </a:r>
            <a:r>
              <a:rPr lang="en-US" dirty="0" smtClean="0"/>
              <a:t>) &lt; degree of </a:t>
            </a:r>
            <a:r>
              <a:rPr lang="en-US" dirty="0" err="1" smtClean="0"/>
              <a:t>C(x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Analogous to taking 11 mod 5 =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Polynomial Division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029" y="1367156"/>
            <a:ext cx="8199942" cy="707967"/>
          </a:xfrm>
        </p:spPr>
        <p:txBody>
          <a:bodyPr/>
          <a:lstStyle/>
          <a:p>
            <a:r>
              <a:rPr lang="en-US" dirty="0" smtClean="0"/>
              <a:t>Just long division, but addition/subtraction is XOR</a:t>
            </a:r>
            <a:endParaRPr lang="en-US" dirty="0"/>
          </a:p>
        </p:txBody>
      </p:sp>
      <p:pic>
        <p:nvPicPr>
          <p:cNvPr id="4" name="Picture 3" descr="err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857680" y="2075123"/>
            <a:ext cx="5210227" cy="3769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902" y="1148114"/>
            <a:ext cx="8300196" cy="4717638"/>
          </a:xfrm>
        </p:spPr>
        <p:txBody>
          <a:bodyPr/>
          <a:lstStyle/>
          <a:p>
            <a:r>
              <a:rPr lang="en-US" dirty="0" smtClean="0"/>
              <a:t>Select a divisor polynomial </a:t>
            </a:r>
            <a:r>
              <a:rPr lang="en-US" dirty="0" err="1" smtClean="0"/>
              <a:t>C(x</a:t>
            </a:r>
            <a:r>
              <a:rPr lang="en-US" dirty="0" smtClean="0"/>
              <a:t>), degree </a:t>
            </a:r>
            <a:r>
              <a:rPr lang="en-US" dirty="0" err="1" smtClean="0"/>
              <a:t>k</a:t>
            </a:r>
            <a:endParaRPr lang="en-US" dirty="0" smtClean="0"/>
          </a:p>
          <a:p>
            <a:pPr lvl="1"/>
            <a:r>
              <a:rPr lang="en-US" dirty="0" err="1" smtClean="0"/>
              <a:t>C(x</a:t>
            </a:r>
            <a:r>
              <a:rPr lang="en-US" dirty="0" smtClean="0"/>
              <a:t>) should be </a:t>
            </a:r>
            <a:r>
              <a:rPr lang="en-US" i="1" dirty="0" smtClean="0"/>
              <a:t>irreducible</a:t>
            </a:r>
            <a:r>
              <a:rPr lang="en-US" dirty="0" smtClean="0"/>
              <a:t> – not expressible as a product of two lower-degree polynomials in Z</a:t>
            </a:r>
            <a:r>
              <a:rPr lang="en-US" baseline="-25000" dirty="0" smtClean="0"/>
              <a:t>2</a:t>
            </a:r>
            <a:r>
              <a:rPr lang="en-US" dirty="0" smtClean="0"/>
              <a:t>[x]</a:t>
            </a:r>
          </a:p>
          <a:p>
            <a:r>
              <a:rPr lang="en-US" dirty="0" smtClean="0"/>
              <a:t>Add </a:t>
            </a:r>
            <a:r>
              <a:rPr lang="en-US" dirty="0" err="1" smtClean="0"/>
              <a:t>k</a:t>
            </a:r>
            <a:r>
              <a:rPr lang="en-US" dirty="0" smtClean="0"/>
              <a:t> bits to message</a:t>
            </a:r>
          </a:p>
          <a:p>
            <a:pPr lvl="1"/>
            <a:r>
              <a:rPr lang="en-US" dirty="0" smtClean="0"/>
              <a:t>Let </a:t>
            </a:r>
            <a:r>
              <a:rPr lang="en-US" dirty="0" err="1" smtClean="0"/>
              <a:t>n(x</a:t>
            </a:r>
            <a:r>
              <a:rPr lang="en-US" dirty="0" smtClean="0"/>
              <a:t>) = </a:t>
            </a:r>
            <a:r>
              <a:rPr lang="en-US" dirty="0" err="1" smtClean="0"/>
              <a:t>m(x)x</a:t>
            </a:r>
            <a:r>
              <a:rPr lang="en-US" baseline="30000" dirty="0" err="1" smtClean="0"/>
              <a:t>k</a:t>
            </a:r>
            <a:r>
              <a:rPr lang="en-US" dirty="0" smtClean="0"/>
              <a:t> (add </a:t>
            </a:r>
            <a:r>
              <a:rPr lang="en-US" dirty="0" err="1" smtClean="0"/>
              <a:t>k</a:t>
            </a:r>
            <a:r>
              <a:rPr lang="en-US" dirty="0" smtClean="0"/>
              <a:t> 0’s to </a:t>
            </a:r>
            <a:r>
              <a:rPr lang="en-US" dirty="0" err="1" smtClean="0"/>
              <a:t>m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Compute </a:t>
            </a:r>
            <a:r>
              <a:rPr lang="en-US" dirty="0" err="1" smtClean="0"/>
              <a:t>r(x</a:t>
            </a:r>
            <a:r>
              <a:rPr lang="en-US" dirty="0" smtClean="0"/>
              <a:t>) = </a:t>
            </a:r>
            <a:r>
              <a:rPr lang="en-US" dirty="0" err="1" smtClean="0"/>
              <a:t>n(x</a:t>
            </a:r>
            <a:r>
              <a:rPr lang="en-US" dirty="0" smtClean="0"/>
              <a:t>) mod </a:t>
            </a:r>
            <a:r>
              <a:rPr lang="en-US" dirty="0" err="1" smtClean="0"/>
              <a:t>C(x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Compute </a:t>
            </a:r>
            <a:r>
              <a:rPr lang="en-US" dirty="0" err="1" smtClean="0"/>
              <a:t>n(x</a:t>
            </a:r>
            <a:r>
              <a:rPr lang="en-US" dirty="0" smtClean="0"/>
              <a:t>) = </a:t>
            </a:r>
            <a:r>
              <a:rPr lang="en-US" dirty="0" err="1" smtClean="0"/>
              <a:t>n(x</a:t>
            </a:r>
            <a:r>
              <a:rPr lang="en-US" dirty="0" smtClean="0"/>
              <a:t>) – </a:t>
            </a:r>
            <a:r>
              <a:rPr lang="en-US" dirty="0" err="1" smtClean="0"/>
              <a:t>r(x</a:t>
            </a:r>
            <a:r>
              <a:rPr lang="en-US" dirty="0" smtClean="0"/>
              <a:t>) (will be divisible by </a:t>
            </a:r>
            <a:r>
              <a:rPr lang="en-US" dirty="0" err="1" smtClean="0"/>
              <a:t>C(x</a:t>
            </a:r>
            <a:r>
              <a:rPr lang="en-US" dirty="0" smtClean="0"/>
              <a:t>)) (subtraction is XOR, just set </a:t>
            </a:r>
            <a:r>
              <a:rPr lang="en-US" dirty="0" err="1" smtClean="0"/>
              <a:t>k</a:t>
            </a:r>
            <a:r>
              <a:rPr lang="en-US" dirty="0" smtClean="0"/>
              <a:t> lowest bits to </a:t>
            </a:r>
            <a:r>
              <a:rPr lang="en-US" dirty="0" err="1" smtClean="0"/>
              <a:t>r(x</a:t>
            </a:r>
            <a:r>
              <a:rPr lang="en-US" dirty="0" smtClean="0"/>
              <a:t>)!)</a:t>
            </a:r>
          </a:p>
          <a:p>
            <a:r>
              <a:rPr lang="en-US" dirty="0" smtClean="0"/>
              <a:t>Checking CRC is easy</a:t>
            </a:r>
          </a:p>
          <a:p>
            <a:pPr lvl="1"/>
            <a:r>
              <a:rPr lang="en-US" dirty="0" smtClean="0"/>
              <a:t>Reduce message by </a:t>
            </a:r>
            <a:r>
              <a:rPr lang="en-US" dirty="0" err="1" smtClean="0"/>
              <a:t>C(x</a:t>
            </a:r>
            <a:r>
              <a:rPr lang="en-US" dirty="0" smtClean="0"/>
              <a:t>), make sure remainder is 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this good?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611" y="1509685"/>
            <a:ext cx="8266778" cy="4506471"/>
          </a:xfrm>
        </p:spPr>
        <p:txBody>
          <a:bodyPr>
            <a:normAutofit/>
          </a:bodyPr>
          <a:lstStyle/>
          <a:p>
            <a:r>
              <a:rPr lang="en-US" dirty="0" smtClean="0"/>
              <a:t>Suppose you send </a:t>
            </a:r>
            <a:r>
              <a:rPr lang="en-US" dirty="0" err="1" smtClean="0"/>
              <a:t>m(x</a:t>
            </a:r>
            <a:r>
              <a:rPr lang="en-US" dirty="0" smtClean="0"/>
              <a:t>), recipient gets </a:t>
            </a:r>
            <a:r>
              <a:rPr lang="en-US" dirty="0" err="1" smtClean="0"/>
              <a:t>m’(x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E(x</a:t>
            </a:r>
            <a:r>
              <a:rPr lang="en-US" dirty="0" smtClean="0"/>
              <a:t>) = </a:t>
            </a:r>
            <a:r>
              <a:rPr lang="en-US" dirty="0" err="1" smtClean="0"/>
              <a:t>m’(x</a:t>
            </a:r>
            <a:r>
              <a:rPr lang="en-US" dirty="0" smtClean="0"/>
              <a:t>) – </a:t>
            </a:r>
            <a:r>
              <a:rPr lang="en-US" dirty="0" err="1" smtClean="0"/>
              <a:t>m(x</a:t>
            </a:r>
            <a:r>
              <a:rPr lang="en-US" dirty="0" smtClean="0"/>
              <a:t>) (all the incorrect bits)</a:t>
            </a:r>
          </a:p>
          <a:p>
            <a:pPr lvl="1"/>
            <a:r>
              <a:rPr lang="en-US" dirty="0" smtClean="0"/>
              <a:t>If CRC passes, </a:t>
            </a:r>
            <a:r>
              <a:rPr lang="en-US" dirty="0" err="1" smtClean="0"/>
              <a:t>C(x</a:t>
            </a:r>
            <a:r>
              <a:rPr lang="en-US" dirty="0" smtClean="0"/>
              <a:t>) divides </a:t>
            </a:r>
            <a:r>
              <a:rPr lang="en-US" dirty="0" err="1" smtClean="0"/>
              <a:t>m’(x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Therefore, </a:t>
            </a:r>
            <a:r>
              <a:rPr lang="en-US" dirty="0" err="1" smtClean="0"/>
              <a:t>C(x</a:t>
            </a:r>
            <a:r>
              <a:rPr lang="en-US" dirty="0" smtClean="0"/>
              <a:t>) must divide </a:t>
            </a:r>
            <a:r>
              <a:rPr lang="en-US" dirty="0" err="1" smtClean="0"/>
              <a:t>E(x</a:t>
            </a:r>
            <a:r>
              <a:rPr lang="en-US" dirty="0" smtClean="0"/>
              <a:t>)</a:t>
            </a:r>
          </a:p>
          <a:p>
            <a:r>
              <a:rPr lang="en-US" dirty="0" smtClean="0"/>
              <a:t>Choose </a:t>
            </a:r>
            <a:r>
              <a:rPr lang="en-US" dirty="0" err="1" smtClean="0"/>
              <a:t>C(x</a:t>
            </a:r>
            <a:r>
              <a:rPr lang="en-US" dirty="0" smtClean="0"/>
              <a:t>) that doesn’t divide any common errors!</a:t>
            </a:r>
          </a:p>
          <a:p>
            <a:pPr lvl="1"/>
            <a:r>
              <a:rPr lang="en-US" dirty="0" smtClean="0"/>
              <a:t>All single-bit errors caught if </a:t>
            </a:r>
            <a:r>
              <a:rPr lang="en-US" dirty="0" err="1" smtClean="0"/>
              <a:t>x</a:t>
            </a:r>
            <a:r>
              <a:rPr lang="en-US" baseline="30000" dirty="0" err="1" smtClean="0"/>
              <a:t>k</a:t>
            </a:r>
            <a:r>
              <a:rPr lang="en-US" dirty="0" smtClean="0"/>
              <a:t>, x</a:t>
            </a:r>
            <a:r>
              <a:rPr lang="en-US" baseline="30000" dirty="0" smtClean="0"/>
              <a:t>0</a:t>
            </a:r>
            <a:r>
              <a:rPr lang="en-US" dirty="0" smtClean="0"/>
              <a:t> coefficients in </a:t>
            </a:r>
            <a:r>
              <a:rPr lang="en-US" dirty="0" err="1" smtClean="0"/>
              <a:t>C(x</a:t>
            </a:r>
            <a:r>
              <a:rPr lang="en-US" dirty="0" smtClean="0"/>
              <a:t>) are 1</a:t>
            </a:r>
          </a:p>
          <a:p>
            <a:pPr lvl="1"/>
            <a:r>
              <a:rPr lang="en-US" dirty="0" smtClean="0"/>
              <a:t>All 2-bit errors caught if at least 3 terms in </a:t>
            </a:r>
            <a:r>
              <a:rPr lang="en-US" dirty="0" err="1" smtClean="0"/>
              <a:t>C(x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Any odd number of errors if last two terms (</a:t>
            </a:r>
            <a:r>
              <a:rPr lang="en-US" dirty="0" err="1" smtClean="0"/>
              <a:t>x</a:t>
            </a:r>
            <a:r>
              <a:rPr lang="en-US" dirty="0" smtClean="0"/>
              <a:t> + 1)</a:t>
            </a:r>
          </a:p>
          <a:p>
            <a:pPr lvl="1"/>
            <a:r>
              <a:rPr lang="en-US" dirty="0" smtClean="0"/>
              <a:t>Any error burst less than length </a:t>
            </a:r>
            <a:r>
              <a:rPr lang="en-US" dirty="0" err="1" smtClean="0"/>
              <a:t>k</a:t>
            </a:r>
            <a:r>
              <a:rPr lang="en-US" dirty="0" smtClean="0"/>
              <a:t> caught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CRC Polynomials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CRC-8: x</a:t>
            </a:r>
            <a:r>
              <a:rPr lang="en-US" baseline="30000" dirty="0" smtClean="0"/>
              <a:t>8</a:t>
            </a:r>
            <a:r>
              <a:rPr lang="en-US" dirty="0" smtClean="0"/>
              <a:t> + x</a:t>
            </a:r>
            <a:r>
              <a:rPr lang="en-US" baseline="30000" dirty="0" smtClean="0"/>
              <a:t>2</a:t>
            </a:r>
            <a:r>
              <a:rPr lang="en-US" dirty="0" smtClean="0"/>
              <a:t> + x</a:t>
            </a:r>
            <a:r>
              <a:rPr lang="en-US" baseline="30000" dirty="0" smtClean="0"/>
              <a:t>1</a:t>
            </a:r>
            <a:r>
              <a:rPr lang="en-US" dirty="0" smtClean="0"/>
              <a:t> + 1</a:t>
            </a:r>
          </a:p>
          <a:p>
            <a:r>
              <a:rPr lang="en-US" dirty="0" smtClean="0"/>
              <a:t>CRC-16: x</a:t>
            </a:r>
            <a:r>
              <a:rPr lang="en-US" baseline="30000" dirty="0" smtClean="0"/>
              <a:t>16</a:t>
            </a:r>
            <a:r>
              <a:rPr lang="en-US" dirty="0" smtClean="0"/>
              <a:t> + x</a:t>
            </a:r>
            <a:r>
              <a:rPr lang="en-US" baseline="30000" dirty="0" smtClean="0"/>
              <a:t>15</a:t>
            </a:r>
            <a:r>
              <a:rPr lang="en-US" dirty="0" smtClean="0"/>
              <a:t> + x</a:t>
            </a:r>
            <a:r>
              <a:rPr lang="en-US" baseline="30000" dirty="0" smtClean="0"/>
              <a:t>2</a:t>
            </a:r>
            <a:r>
              <a:rPr lang="en-US" dirty="0" smtClean="0"/>
              <a:t> + x</a:t>
            </a:r>
            <a:r>
              <a:rPr lang="en-US" baseline="30000" dirty="0" smtClean="0"/>
              <a:t>1</a:t>
            </a:r>
          </a:p>
          <a:p>
            <a:r>
              <a:rPr lang="en-US" dirty="0" smtClean="0"/>
              <a:t>CRC-32: x</a:t>
            </a:r>
            <a:r>
              <a:rPr lang="en-US" baseline="30000" dirty="0" smtClean="0"/>
              <a:t>32</a:t>
            </a:r>
            <a:r>
              <a:rPr lang="en-US" dirty="0" smtClean="0"/>
              <a:t> + x</a:t>
            </a:r>
            <a:r>
              <a:rPr lang="en-US" baseline="30000" dirty="0" smtClean="0"/>
              <a:t>26</a:t>
            </a:r>
            <a:r>
              <a:rPr lang="en-US" dirty="0" smtClean="0"/>
              <a:t> + x</a:t>
            </a:r>
            <a:r>
              <a:rPr lang="en-US" baseline="30000" dirty="0" smtClean="0"/>
              <a:t>23</a:t>
            </a:r>
            <a:r>
              <a:rPr lang="en-US" dirty="0" smtClean="0"/>
              <a:t> + x</a:t>
            </a:r>
            <a:r>
              <a:rPr lang="en-US" baseline="30000" dirty="0" smtClean="0"/>
              <a:t>22</a:t>
            </a:r>
            <a:r>
              <a:rPr lang="en-US" dirty="0" smtClean="0"/>
              <a:t> + x</a:t>
            </a:r>
            <a:r>
              <a:rPr lang="en-US" baseline="30000" dirty="0" smtClean="0"/>
              <a:t>16</a:t>
            </a:r>
            <a:r>
              <a:rPr lang="en-US" dirty="0" smtClean="0"/>
              <a:t> + x</a:t>
            </a:r>
            <a:r>
              <a:rPr lang="en-US" baseline="30000" dirty="0" smtClean="0"/>
              <a:t>12</a:t>
            </a:r>
            <a:r>
              <a:rPr lang="en-US" dirty="0" smtClean="0"/>
              <a:t> + x</a:t>
            </a:r>
            <a:r>
              <a:rPr lang="en-US" baseline="30000" dirty="0" smtClean="0"/>
              <a:t>11</a:t>
            </a:r>
            <a:r>
              <a:rPr lang="en-US" dirty="0" smtClean="0"/>
              <a:t> + x</a:t>
            </a:r>
            <a:r>
              <a:rPr lang="en-US" baseline="30000" dirty="0" smtClean="0"/>
              <a:t>10</a:t>
            </a:r>
            <a:r>
              <a:rPr lang="en-US" dirty="0" smtClean="0"/>
              <a:t> + x</a:t>
            </a:r>
            <a:r>
              <a:rPr lang="en-US" baseline="30000" dirty="0" smtClean="0"/>
              <a:t>8</a:t>
            </a:r>
            <a:r>
              <a:rPr lang="en-US" dirty="0" smtClean="0"/>
              <a:t> + x</a:t>
            </a:r>
            <a:r>
              <a:rPr lang="en-US" baseline="30000" dirty="0" smtClean="0"/>
              <a:t>7</a:t>
            </a:r>
            <a:r>
              <a:rPr lang="en-US" dirty="0" smtClean="0"/>
              <a:t> + x</a:t>
            </a:r>
            <a:r>
              <a:rPr lang="en-US" baseline="30000" dirty="0" smtClean="0"/>
              <a:t>5</a:t>
            </a:r>
            <a:r>
              <a:rPr lang="en-US" dirty="0" smtClean="0"/>
              <a:t> + x</a:t>
            </a:r>
            <a:r>
              <a:rPr lang="en-US" baseline="30000" dirty="0" smtClean="0"/>
              <a:t>4</a:t>
            </a:r>
            <a:r>
              <a:rPr lang="en-US" dirty="0" smtClean="0"/>
              <a:t> + x</a:t>
            </a:r>
            <a:r>
              <a:rPr lang="en-US" baseline="30000" dirty="0" smtClean="0"/>
              <a:t>2</a:t>
            </a:r>
            <a:r>
              <a:rPr lang="en-US" dirty="0" smtClean="0"/>
              <a:t> + x</a:t>
            </a:r>
            <a:r>
              <a:rPr lang="en-US" baseline="30000" dirty="0" smtClean="0"/>
              <a:t>1</a:t>
            </a:r>
            <a:r>
              <a:rPr lang="en-US" dirty="0" smtClean="0"/>
              <a:t> + 1</a:t>
            </a:r>
          </a:p>
          <a:p>
            <a:r>
              <a:rPr lang="en-US" dirty="0" smtClean="0"/>
              <a:t>CRC easily computable in hardware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Reliable Delivery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Error detection can discard bad packets</a:t>
            </a:r>
          </a:p>
          <a:p>
            <a:r>
              <a:rPr lang="en-US" dirty="0" smtClean="0"/>
              <a:t>Problem: if bad packets are lost, how can we ensure reliable delivery?</a:t>
            </a:r>
          </a:p>
          <a:p>
            <a:pPr lvl="1"/>
            <a:r>
              <a:rPr lang="en-US" dirty="0" smtClean="0"/>
              <a:t>Exactly-once semantics = at least once + at most once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Least Once Semantics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74125"/>
          </a:xfrm>
        </p:spPr>
        <p:txBody>
          <a:bodyPr/>
          <a:lstStyle/>
          <a:p>
            <a:r>
              <a:rPr lang="en-US" dirty="0" smtClean="0"/>
              <a:t>How can the sender know packet arrived </a:t>
            </a:r>
            <a:r>
              <a:rPr lang="en-US" i="1" dirty="0" smtClean="0"/>
              <a:t>at least</a:t>
            </a:r>
            <a:r>
              <a:rPr lang="en-US" dirty="0" smtClean="0"/>
              <a:t> </a:t>
            </a:r>
            <a:r>
              <a:rPr lang="en-US" i="1" dirty="0" smtClean="0"/>
              <a:t>once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Acknowledgments + Timeout</a:t>
            </a:r>
          </a:p>
          <a:p>
            <a:r>
              <a:rPr lang="en-US" dirty="0" smtClean="0"/>
              <a:t>Stop and Wait Protocol</a:t>
            </a:r>
          </a:p>
          <a:p>
            <a:pPr lvl="1"/>
            <a:r>
              <a:rPr lang="en-US" dirty="0" smtClean="0"/>
              <a:t>S: Send packet, wait</a:t>
            </a:r>
          </a:p>
          <a:p>
            <a:pPr lvl="1"/>
            <a:r>
              <a:rPr lang="en-US" dirty="0" smtClean="0"/>
              <a:t>R: Receive packet, send ACK</a:t>
            </a:r>
          </a:p>
          <a:p>
            <a:pPr lvl="1"/>
            <a:r>
              <a:rPr lang="en-US" dirty="0" smtClean="0"/>
              <a:t>S: Receive ACK, send next packet</a:t>
            </a:r>
          </a:p>
          <a:p>
            <a:pPr lvl="1"/>
            <a:r>
              <a:rPr lang="en-US" dirty="0" smtClean="0"/>
              <a:t>S: No ACK, timeout and retransmit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2x19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828719" y="233963"/>
            <a:ext cx="5565925" cy="6350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Stop and Wait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Duplicate data</a:t>
            </a:r>
          </a:p>
          <a:p>
            <a:r>
              <a:rPr lang="en-US" dirty="0" smtClean="0"/>
              <a:t>Duplicate </a:t>
            </a:r>
            <a:r>
              <a:rPr lang="en-US" dirty="0" err="1" smtClean="0"/>
              <a:t>acks</a:t>
            </a:r>
            <a:endParaRPr lang="en-US" dirty="0" smtClean="0"/>
          </a:p>
          <a:p>
            <a:r>
              <a:rPr lang="en-US" dirty="0" smtClean="0"/>
              <a:t>Can’t fill pipe (remember </a:t>
            </a:r>
            <a:r>
              <a:rPr lang="en-US" dirty="0" err="1" smtClean="0"/>
              <a:t>bandwitdh</a:t>
            </a:r>
            <a:r>
              <a:rPr lang="en-US" dirty="0" smtClean="0"/>
              <a:t>-delay product)</a:t>
            </a:r>
          </a:p>
          <a:p>
            <a:r>
              <a:rPr lang="en-US" dirty="0" smtClean="0"/>
              <a:t>Difficult to set the timeout value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Most Once Semantics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2601355"/>
          </a:xfrm>
        </p:spPr>
        <p:txBody>
          <a:bodyPr/>
          <a:lstStyle/>
          <a:p>
            <a:r>
              <a:rPr lang="en-US" dirty="0" smtClean="0"/>
              <a:t>How to avoid duplicates?</a:t>
            </a:r>
          </a:p>
          <a:p>
            <a:pPr lvl="1"/>
            <a:r>
              <a:rPr lang="en-US" dirty="0" smtClean="0"/>
              <a:t>Uniquely identify each packet</a:t>
            </a:r>
          </a:p>
          <a:p>
            <a:pPr lvl="1"/>
            <a:r>
              <a:rPr lang="en-US" dirty="0" smtClean="0"/>
              <a:t>Have receiver and sender remember</a:t>
            </a:r>
          </a:p>
          <a:p>
            <a:r>
              <a:rPr lang="en-US" dirty="0" smtClean="0"/>
              <a:t>Stop and Wait: add 1 bit to the header</a:t>
            </a:r>
          </a:p>
          <a:p>
            <a:pPr lvl="1"/>
            <a:r>
              <a:rPr lang="en-US" dirty="0" smtClean="0"/>
              <a:t>Why is it enough?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2x20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370249" y="1463377"/>
            <a:ext cx="3528027" cy="43350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Sliding Window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2075421"/>
          </a:xfrm>
        </p:spPr>
        <p:txBody>
          <a:bodyPr/>
          <a:lstStyle/>
          <a:p>
            <a:r>
              <a:rPr lang="en-US" dirty="0" smtClean="0"/>
              <a:t>Still have the problem of keeping pipe full</a:t>
            </a:r>
          </a:p>
          <a:p>
            <a:pPr lvl="1"/>
            <a:r>
              <a:rPr lang="en-US" dirty="0" smtClean="0"/>
              <a:t>Generalize approach with &gt; 1-bit counter</a:t>
            </a:r>
          </a:p>
          <a:p>
            <a:pPr lvl="1"/>
            <a:r>
              <a:rPr lang="en-US" dirty="0" smtClean="0"/>
              <a:t>Allow multiple outstanding (</a:t>
            </a:r>
            <a:r>
              <a:rPr lang="en-US" dirty="0" err="1" smtClean="0"/>
              <a:t>unACKed</a:t>
            </a:r>
            <a:r>
              <a:rPr lang="en-US" dirty="0" smtClean="0"/>
              <a:t>) frames</a:t>
            </a:r>
          </a:p>
          <a:p>
            <a:pPr lvl="1"/>
            <a:r>
              <a:rPr lang="en-US" dirty="0" smtClean="0"/>
              <a:t>Upper bound on </a:t>
            </a:r>
            <a:r>
              <a:rPr lang="en-US" dirty="0" err="1" smtClean="0"/>
              <a:t>unACKed</a:t>
            </a:r>
            <a:r>
              <a:rPr lang="en-US" dirty="0" smtClean="0"/>
              <a:t> frames, called </a:t>
            </a:r>
            <a:r>
              <a:rPr lang="en-US" i="1" dirty="0" smtClean="0"/>
              <a:t>window</a:t>
            </a:r>
            <a:endParaRPr lang="en-US" dirty="0"/>
          </a:p>
        </p:txBody>
      </p:sp>
      <p:pic>
        <p:nvPicPr>
          <p:cNvPr id="4" name="Picture 3" descr="02x2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58545" y="3442577"/>
            <a:ext cx="4079705" cy="31083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Sliding Window Sender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357" y="1203232"/>
            <a:ext cx="8467286" cy="521400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Assign sequence number (</a:t>
            </a:r>
            <a:r>
              <a:rPr lang="en-US" dirty="0" err="1" smtClean="0"/>
              <a:t>SeqNum</a:t>
            </a:r>
            <a:r>
              <a:rPr lang="en-US" dirty="0" smtClean="0"/>
              <a:t>) to each frame</a:t>
            </a:r>
          </a:p>
          <a:p>
            <a:r>
              <a:rPr lang="en-US" dirty="0" smtClean="0"/>
              <a:t>Maintain three state variables</a:t>
            </a:r>
          </a:p>
          <a:p>
            <a:pPr lvl="1"/>
            <a:r>
              <a:rPr lang="en-US" dirty="0" smtClean="0"/>
              <a:t>send window size (SWS)</a:t>
            </a:r>
          </a:p>
          <a:p>
            <a:pPr lvl="1"/>
            <a:r>
              <a:rPr lang="en-US" dirty="0" smtClean="0"/>
              <a:t>last acknowledgment received (LAR)</a:t>
            </a:r>
          </a:p>
          <a:p>
            <a:pPr lvl="1"/>
            <a:r>
              <a:rPr lang="en-US" dirty="0" smtClean="0"/>
              <a:t>last frame send (LFS)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Maintain invariant: LFS – LAR ≤ SWS</a:t>
            </a:r>
          </a:p>
          <a:p>
            <a:r>
              <a:rPr lang="en-US" dirty="0" smtClean="0"/>
              <a:t>Advance LAR when ACK arrives</a:t>
            </a:r>
          </a:p>
          <a:p>
            <a:r>
              <a:rPr lang="en-US" dirty="0" smtClean="0"/>
              <a:t>Buffer up to SWS frames</a:t>
            </a:r>
          </a:p>
          <a:p>
            <a:pPr lvl="1"/>
            <a:endParaRPr lang="en-US" dirty="0"/>
          </a:p>
        </p:txBody>
      </p:sp>
      <p:pic>
        <p:nvPicPr>
          <p:cNvPr id="4" name="Picture 3" descr="02x22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287598" y="3273630"/>
            <a:ext cx="6080176" cy="13721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Sliding Window Receiver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286793"/>
            <a:ext cx="7569200" cy="528084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Maintain three state variables:</a:t>
            </a:r>
          </a:p>
          <a:p>
            <a:pPr lvl="1"/>
            <a:r>
              <a:rPr lang="en-US" dirty="0" smtClean="0"/>
              <a:t>receive window size (RWS)</a:t>
            </a:r>
          </a:p>
          <a:p>
            <a:pPr lvl="1"/>
            <a:r>
              <a:rPr lang="en-US" dirty="0" smtClean="0"/>
              <a:t>largest acceptable frame (LAF)</a:t>
            </a:r>
          </a:p>
          <a:p>
            <a:pPr lvl="1"/>
            <a:r>
              <a:rPr lang="en-US" dirty="0" smtClean="0"/>
              <a:t>last frame received (LFR)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Maintain invariant: LAF – LFR ≤ RWS</a:t>
            </a:r>
          </a:p>
          <a:p>
            <a:r>
              <a:rPr lang="en-US" dirty="0" smtClean="0"/>
              <a:t>Frame </a:t>
            </a:r>
            <a:r>
              <a:rPr lang="en-US" dirty="0" err="1" smtClean="0"/>
              <a:t>SeqNum</a:t>
            </a:r>
            <a:r>
              <a:rPr lang="en-US" dirty="0" smtClean="0"/>
              <a:t> arrives:</a:t>
            </a:r>
          </a:p>
          <a:p>
            <a:pPr lvl="1"/>
            <a:r>
              <a:rPr lang="en-US" dirty="0" smtClean="0"/>
              <a:t>if LFR &lt; </a:t>
            </a:r>
            <a:r>
              <a:rPr lang="en-US" dirty="0" err="1" smtClean="0"/>
              <a:t>SeqNum</a:t>
            </a:r>
            <a:r>
              <a:rPr lang="en-US" dirty="0" smtClean="0"/>
              <a:t> ≤ LAF, accept</a:t>
            </a:r>
          </a:p>
          <a:p>
            <a:pPr lvl="1"/>
            <a:r>
              <a:rPr lang="en-US" dirty="0" smtClean="0"/>
              <a:t>if </a:t>
            </a:r>
            <a:r>
              <a:rPr lang="en-US" dirty="0" err="1" smtClean="0"/>
              <a:t>SeqNum</a:t>
            </a:r>
            <a:r>
              <a:rPr lang="en-US" dirty="0" smtClean="0"/>
              <a:t> ≤ LFR or </a:t>
            </a:r>
            <a:r>
              <a:rPr lang="en-US" dirty="0" err="1" smtClean="0"/>
              <a:t>SeqNum</a:t>
            </a:r>
            <a:r>
              <a:rPr lang="en-US" dirty="0" smtClean="0"/>
              <a:t> &gt; LAF, discard</a:t>
            </a:r>
          </a:p>
          <a:p>
            <a:r>
              <a:rPr lang="en-US" dirty="0" smtClean="0"/>
              <a:t>Send </a:t>
            </a:r>
            <a:r>
              <a:rPr lang="en-US" i="1" dirty="0" smtClean="0"/>
              <a:t>cumulative</a:t>
            </a:r>
            <a:r>
              <a:rPr lang="en-US" dirty="0" smtClean="0"/>
              <a:t> </a:t>
            </a:r>
            <a:r>
              <a:rPr lang="en-US" dirty="0" err="1" smtClean="0"/>
              <a:t>ACKs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02x23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1693218" y="2893283"/>
            <a:ext cx="5324561" cy="12016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Tuning SW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big should SWS be?</a:t>
            </a:r>
          </a:p>
          <a:p>
            <a:pPr lvl="1"/>
            <a:r>
              <a:rPr lang="en-US" dirty="0" smtClean="0"/>
              <a:t>“Fill the pipe” </a:t>
            </a:r>
          </a:p>
          <a:p>
            <a:r>
              <a:rPr lang="en-US" dirty="0" smtClean="0"/>
              <a:t>How big should RWS be?</a:t>
            </a:r>
          </a:p>
          <a:p>
            <a:pPr lvl="1"/>
            <a:r>
              <a:rPr lang="en-US" dirty="0" smtClean="0"/>
              <a:t>1 ≤ RWS ≤ SWS</a:t>
            </a:r>
          </a:p>
          <a:p>
            <a:r>
              <a:rPr lang="en-US" dirty="0" smtClean="0"/>
              <a:t>How many distinct sequence numbers needed?</a:t>
            </a:r>
          </a:p>
          <a:p>
            <a:pPr lvl="1"/>
            <a:r>
              <a:rPr lang="en-US" dirty="0" smtClean="0"/>
              <a:t>If RWS = 1, need at least SWS+1</a:t>
            </a:r>
          </a:p>
          <a:p>
            <a:pPr lvl="1"/>
            <a:r>
              <a:rPr lang="en-US" dirty="0" smtClean="0"/>
              <a:t>If RWS = SWS, SWS &lt; (#</a:t>
            </a:r>
            <a:r>
              <a:rPr lang="en-US" dirty="0" err="1" smtClean="0"/>
              <a:t>seqs</a:t>
            </a:r>
            <a:r>
              <a:rPr lang="en-US" dirty="0" smtClean="0"/>
              <a:t> + 1)/2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G_25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408" y="-1119741"/>
            <a:ext cx="5318494" cy="79777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Study: Ethernet (802.3)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991627"/>
            <a:ext cx="7569200" cy="4606740"/>
          </a:xfrm>
        </p:spPr>
        <p:txBody>
          <a:bodyPr/>
          <a:lstStyle/>
          <a:p>
            <a:r>
              <a:rPr lang="en-US" dirty="0" smtClean="0"/>
              <a:t>Dominant wired LAN technology</a:t>
            </a:r>
          </a:p>
          <a:p>
            <a:pPr lvl="1"/>
            <a:r>
              <a:rPr lang="en-US" dirty="0" smtClean="0"/>
              <a:t>10BASE2,</a:t>
            </a:r>
            <a:r>
              <a:rPr lang="en-US" baseline="0" dirty="0" smtClean="0"/>
              <a:t> </a:t>
            </a:r>
            <a:r>
              <a:rPr lang="en-US" dirty="0" smtClean="0"/>
              <a:t>10BASE5 (Vampire Taps)</a:t>
            </a:r>
          </a:p>
          <a:p>
            <a:pPr lvl="1"/>
            <a:r>
              <a:rPr lang="en-US" dirty="0" smtClean="0"/>
              <a:t>10BASET, 100BASE-TX, 1000BASE-T, 10GBASE-T,…</a:t>
            </a:r>
          </a:p>
          <a:p>
            <a:r>
              <a:rPr lang="en-US" dirty="0" smtClean="0"/>
              <a:t>Both Physical and Link Layer specification</a:t>
            </a:r>
          </a:p>
          <a:p>
            <a:r>
              <a:rPr lang="en-US" dirty="0" smtClean="0"/>
              <a:t>CSMA/CD</a:t>
            </a:r>
          </a:p>
          <a:p>
            <a:pPr lvl="1"/>
            <a:r>
              <a:rPr lang="en-US" dirty="0" smtClean="0"/>
              <a:t>Carrier Sense / Multiple Access / Collision Detection</a:t>
            </a:r>
          </a:p>
          <a:p>
            <a:r>
              <a:rPr lang="en-US" dirty="0" smtClean="0"/>
              <a:t>Frame Format (Manchester Encoding):</a:t>
            </a:r>
          </a:p>
          <a:p>
            <a:endParaRPr lang="en-US" dirty="0"/>
          </a:p>
        </p:txBody>
      </p:sp>
      <p:pic>
        <p:nvPicPr>
          <p:cNvPr id="4" name="Picture 3" descr="02x27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421817" y="4596449"/>
            <a:ext cx="6211892" cy="10019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Ethernet 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Globally unique, 48-bit unicast address per adapter</a:t>
            </a:r>
          </a:p>
          <a:p>
            <a:pPr lvl="1"/>
            <a:r>
              <a:rPr lang="en-US" dirty="0" smtClean="0"/>
              <a:t>Example: </a:t>
            </a:r>
            <a:r>
              <a:rPr lang="en-US" dirty="0" smtClean="0">
                <a:solidFill>
                  <a:srgbClr val="FF0000"/>
                </a:solidFill>
              </a:rPr>
              <a:t>00:1c:43</a:t>
            </a:r>
            <a:r>
              <a:rPr lang="en-US" dirty="0" smtClean="0"/>
              <a:t>:00:3d:09 (</a:t>
            </a:r>
            <a:r>
              <a:rPr lang="en-US" dirty="0" smtClean="0">
                <a:solidFill>
                  <a:srgbClr val="FF0000"/>
                </a:solidFill>
              </a:rPr>
              <a:t>Samsung</a:t>
            </a:r>
            <a:r>
              <a:rPr lang="en-US" dirty="0" smtClean="0"/>
              <a:t> adapter)</a:t>
            </a:r>
          </a:p>
          <a:p>
            <a:pPr lvl="1"/>
            <a:r>
              <a:rPr lang="en-US" dirty="0" smtClean="0"/>
              <a:t>24 </a:t>
            </a:r>
            <a:r>
              <a:rPr lang="en-US" dirty="0" err="1" smtClean="0"/>
              <a:t>msb</a:t>
            </a:r>
            <a:r>
              <a:rPr lang="en-US" dirty="0" smtClean="0"/>
              <a:t>: organization</a:t>
            </a:r>
          </a:p>
          <a:p>
            <a:pPr lvl="1"/>
            <a:r>
              <a:rPr lang="en-US" dirty="0" smtClean="0">
                <a:hlinkClick r:id="rId2"/>
              </a:rPr>
              <a:t>http://standards.ieee.org/develop/regauth/oui/oui.txt</a:t>
            </a:r>
            <a:endParaRPr lang="en-US" dirty="0" smtClean="0"/>
          </a:p>
          <a:p>
            <a:r>
              <a:rPr lang="en-US" dirty="0" smtClean="0"/>
              <a:t>Broadcast address: all 1s</a:t>
            </a:r>
          </a:p>
          <a:p>
            <a:r>
              <a:rPr lang="en-US" dirty="0" smtClean="0"/>
              <a:t>Multicast address: first bit 1</a:t>
            </a:r>
          </a:p>
          <a:p>
            <a:r>
              <a:rPr lang="en-US" dirty="0" smtClean="0"/>
              <a:t>Adapter can work in </a:t>
            </a:r>
            <a:r>
              <a:rPr lang="en-US" i="1" dirty="0" smtClean="0"/>
              <a:t>promiscuous</a:t>
            </a:r>
            <a:r>
              <a:rPr lang="en-US" dirty="0" smtClean="0"/>
              <a:t> mode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 Access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066" y="1367156"/>
            <a:ext cx="8433868" cy="5007817"/>
          </a:xfrm>
        </p:spPr>
        <p:txBody>
          <a:bodyPr>
            <a:normAutofit/>
          </a:bodyPr>
          <a:lstStyle/>
          <a:p>
            <a:r>
              <a:rPr lang="en-US" dirty="0" smtClean="0"/>
              <a:t>Control access to shared physical medium</a:t>
            </a:r>
          </a:p>
          <a:p>
            <a:pPr lvl="1"/>
            <a:r>
              <a:rPr lang="en-US" dirty="0" smtClean="0"/>
              <a:t>E.g., who can talk when?</a:t>
            </a:r>
          </a:p>
          <a:p>
            <a:pPr lvl="1"/>
            <a:r>
              <a:rPr lang="en-US" dirty="0" smtClean="0"/>
              <a:t>If everyone talks at once, no one hears anything</a:t>
            </a:r>
          </a:p>
          <a:p>
            <a:pPr lvl="1"/>
            <a:r>
              <a:rPr lang="en-US" dirty="0" smtClean="0"/>
              <a:t>Job of the Link Layer</a:t>
            </a:r>
          </a:p>
          <a:p>
            <a:r>
              <a:rPr lang="en-US" dirty="0" smtClean="0"/>
              <a:t>Two conflicting goals</a:t>
            </a:r>
          </a:p>
          <a:p>
            <a:pPr lvl="1"/>
            <a:r>
              <a:rPr lang="en-US" dirty="0" smtClean="0"/>
              <a:t>Maximize utilization when one node sending</a:t>
            </a:r>
          </a:p>
          <a:p>
            <a:pPr lvl="1"/>
            <a:r>
              <a:rPr lang="en-US" dirty="0" smtClean="0"/>
              <a:t>Approach 1/N allocation when N nodes sending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Different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56875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Partitioned Access</a:t>
            </a:r>
          </a:p>
          <a:p>
            <a:pPr lvl="1"/>
            <a:r>
              <a:rPr lang="en-US" dirty="0" smtClean="0"/>
              <a:t>Time Division Multiple Access (TDMA)</a:t>
            </a:r>
          </a:p>
          <a:p>
            <a:pPr lvl="1"/>
            <a:r>
              <a:rPr lang="en-US" dirty="0" smtClean="0"/>
              <a:t>Frequency </a:t>
            </a:r>
            <a:r>
              <a:rPr lang="en-US" smtClean="0"/>
              <a:t>Division Multiple </a:t>
            </a:r>
            <a:r>
              <a:rPr lang="en-US" dirty="0" smtClean="0"/>
              <a:t>Access (FDMA)</a:t>
            </a:r>
          </a:p>
          <a:p>
            <a:pPr lvl="1"/>
            <a:r>
              <a:rPr lang="en-US" dirty="0" smtClean="0"/>
              <a:t>Code Division Multiple Access (CDMA)</a:t>
            </a:r>
          </a:p>
          <a:p>
            <a:pPr lvl="0"/>
            <a:r>
              <a:rPr lang="en-US" dirty="0" smtClean="0"/>
              <a:t>Random Access</a:t>
            </a:r>
          </a:p>
          <a:p>
            <a:pPr lvl="1"/>
            <a:r>
              <a:rPr lang="en-US" dirty="0" smtClean="0"/>
              <a:t>ALOHA/ Slotted ALOHA</a:t>
            </a:r>
          </a:p>
          <a:p>
            <a:pPr lvl="1"/>
            <a:r>
              <a:rPr lang="en-US" dirty="0" smtClean="0"/>
              <a:t>Carrier Sense Multiple Access / Collision Detection (CSMA/CD)</a:t>
            </a:r>
          </a:p>
          <a:p>
            <a:pPr lvl="1"/>
            <a:r>
              <a:rPr lang="en-US" dirty="0" smtClean="0"/>
              <a:t>Carrier Sense Multiple Access / Collision Avoidance (CSMA/CA)</a:t>
            </a:r>
          </a:p>
          <a:p>
            <a:pPr lvl="1"/>
            <a:r>
              <a:rPr lang="en-US" dirty="0" smtClean="0"/>
              <a:t>RTS/CTS (Request to Send/Clear to Send)</a:t>
            </a:r>
          </a:p>
          <a:p>
            <a:pPr lvl="1"/>
            <a:r>
              <a:rPr lang="en-US" dirty="0" smtClean="0"/>
              <a:t>Token-based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Ethernet MAC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193" y="1509685"/>
            <a:ext cx="8333614" cy="3994495"/>
          </a:xfrm>
        </p:spPr>
        <p:txBody>
          <a:bodyPr/>
          <a:lstStyle/>
          <a:p>
            <a:r>
              <a:rPr lang="en-US" dirty="0" smtClean="0"/>
              <a:t>Problem: shared medium</a:t>
            </a:r>
          </a:p>
          <a:p>
            <a:pPr lvl="1"/>
            <a:r>
              <a:rPr lang="en-US" dirty="0" smtClean="0"/>
              <a:t>10Mbps: 2500m, with 4 repeaters at 500m</a:t>
            </a:r>
          </a:p>
          <a:p>
            <a:r>
              <a:rPr lang="en-US" dirty="0" smtClean="0"/>
              <a:t>Transmit algorithm</a:t>
            </a:r>
          </a:p>
          <a:p>
            <a:pPr lvl="1"/>
            <a:r>
              <a:rPr lang="en-US" dirty="0" smtClean="0"/>
              <a:t>If line is idle, transmit immediately</a:t>
            </a:r>
          </a:p>
          <a:p>
            <a:pPr lvl="1"/>
            <a:r>
              <a:rPr lang="en-US" dirty="0" smtClean="0"/>
              <a:t>Upper bound message size of 1500 bytes</a:t>
            </a:r>
          </a:p>
          <a:p>
            <a:pPr lvl="1"/>
            <a:r>
              <a:rPr lang="en-US" dirty="0" smtClean="0"/>
              <a:t>Must wait 9.6μs between back to back frames</a:t>
            </a:r>
          </a:p>
          <a:p>
            <a:pPr lvl="1"/>
            <a:r>
              <a:rPr lang="en-US" dirty="0" smtClean="0"/>
              <a:t>If line is busy: wait until idle and transmit immediately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Handling Collisions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3586"/>
          </a:xfrm>
        </p:spPr>
        <p:txBody>
          <a:bodyPr>
            <a:normAutofit/>
          </a:bodyPr>
          <a:lstStyle/>
          <a:p>
            <a:r>
              <a:rPr lang="en-US" dirty="0" smtClean="0"/>
              <a:t>Collision detection (10Base2 Ethernet)</a:t>
            </a:r>
          </a:p>
          <a:p>
            <a:pPr lvl="1"/>
            <a:r>
              <a:rPr lang="en-US" dirty="0" smtClean="0"/>
              <a:t>Uses Manchester encoding</a:t>
            </a:r>
          </a:p>
          <a:p>
            <a:pPr lvl="1"/>
            <a:r>
              <a:rPr lang="en-US" dirty="0" smtClean="0"/>
              <a:t>Constant average voltage unless multiple transmitters</a:t>
            </a:r>
          </a:p>
          <a:p>
            <a:r>
              <a:rPr lang="en-US" dirty="0" smtClean="0"/>
              <a:t>If collision</a:t>
            </a:r>
          </a:p>
          <a:p>
            <a:pPr lvl="1"/>
            <a:r>
              <a:rPr lang="en-US" dirty="0" smtClean="0"/>
              <a:t>Jam for 32 bits, then stop transmitting frame</a:t>
            </a:r>
          </a:p>
          <a:p>
            <a:r>
              <a:rPr lang="en-US" dirty="0" smtClean="0"/>
              <a:t>Collision detection constrains protocol</a:t>
            </a:r>
          </a:p>
          <a:p>
            <a:pPr lvl="1"/>
            <a:r>
              <a:rPr lang="en-US" dirty="0" smtClean="0"/>
              <a:t>Imposes min. packet size (64 bytes or 512 bits)</a:t>
            </a:r>
          </a:p>
          <a:p>
            <a:pPr lvl="1"/>
            <a:r>
              <a:rPr lang="en-US" dirty="0" smtClean="0"/>
              <a:t>Imposes maximum network diameter (2500m)</a:t>
            </a:r>
          </a:p>
          <a:p>
            <a:pPr lvl="1"/>
            <a:r>
              <a:rPr lang="en-US" dirty="0" smtClean="0"/>
              <a:t>Ensure transmission time ≥ 2x propagation delay (why?)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Collision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349373"/>
            <a:ext cx="7569200" cy="1069538"/>
          </a:xfrm>
        </p:spPr>
        <p:txBody>
          <a:bodyPr>
            <a:normAutofit/>
          </a:bodyPr>
          <a:lstStyle/>
          <a:p>
            <a:r>
              <a:rPr lang="en-US" dirty="0" smtClean="0"/>
              <a:t>Without minimum frame length, might not detect collision</a:t>
            </a:r>
            <a:endParaRPr lang="en-US" dirty="0"/>
          </a:p>
        </p:txBody>
      </p:sp>
      <p:pic>
        <p:nvPicPr>
          <p:cNvPr id="6" name="Picture 5" descr="cd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847850" y="1428750"/>
            <a:ext cx="5448300" cy="4000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transmit again?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Delay and try again: exponential </a:t>
            </a:r>
            <a:r>
              <a:rPr lang="en-US" dirty="0" err="1" smtClean="0"/>
              <a:t>backoff</a:t>
            </a:r>
            <a:endParaRPr lang="en-US" dirty="0" smtClean="0"/>
          </a:p>
          <a:p>
            <a:r>
              <a:rPr lang="en-US" i="1" dirty="0" smtClean="0"/>
              <a:t>n</a:t>
            </a:r>
            <a:r>
              <a:rPr lang="en-US" dirty="0" smtClean="0"/>
              <a:t>th time: </a:t>
            </a:r>
            <a:r>
              <a:rPr lang="en-US" i="1" dirty="0" err="1" smtClean="0"/>
              <a:t>k</a:t>
            </a:r>
            <a:r>
              <a:rPr lang="en-US" dirty="0" smtClean="0"/>
              <a:t> × 51.2μs, for </a:t>
            </a:r>
            <a:r>
              <a:rPr lang="en-US" i="1" dirty="0" err="1" smtClean="0"/>
              <a:t>k</a:t>
            </a:r>
            <a:r>
              <a:rPr lang="en-US" dirty="0" smtClean="0"/>
              <a:t> = U{0..2</a:t>
            </a:r>
            <a:r>
              <a:rPr lang="en-US" baseline="30000" dirty="0" smtClean="0"/>
              <a:t>min(</a:t>
            </a:r>
            <a:r>
              <a:rPr lang="en-US" i="1" baseline="30000" dirty="0" smtClean="0"/>
              <a:t>n</a:t>
            </a:r>
            <a:r>
              <a:rPr lang="en-US" baseline="30000" dirty="0" smtClean="0"/>
              <a:t>,10)</a:t>
            </a:r>
            <a:r>
              <a:rPr lang="en-US" dirty="0" smtClean="0"/>
              <a:t>-1}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time: 0 or 51.2μs</a:t>
            </a:r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time: 0, 51.2, 102.4, or 153.6μs</a:t>
            </a:r>
          </a:p>
          <a:p>
            <a:r>
              <a:rPr lang="en-US" dirty="0" smtClean="0"/>
              <a:t>Give up after several times (usually 16)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Capture Effect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73856"/>
          </a:xfrm>
        </p:spPr>
        <p:txBody>
          <a:bodyPr/>
          <a:lstStyle/>
          <a:p>
            <a:r>
              <a:rPr lang="en-US" dirty="0" smtClean="0"/>
              <a:t>Exponential </a:t>
            </a:r>
            <a:r>
              <a:rPr lang="en-US" dirty="0" err="1" smtClean="0"/>
              <a:t>backoff</a:t>
            </a:r>
            <a:r>
              <a:rPr lang="en-US" dirty="0" smtClean="0"/>
              <a:t> leads to self-adaptive use of channel</a:t>
            </a:r>
          </a:p>
          <a:p>
            <a:r>
              <a:rPr lang="en-US" dirty="0" smtClean="0"/>
              <a:t>A and B are trying to transmit, and collide</a:t>
            </a:r>
          </a:p>
          <a:p>
            <a:r>
              <a:rPr lang="en-US" dirty="0" smtClean="0"/>
              <a:t>Both will back off either 0 or 51.2μs</a:t>
            </a:r>
          </a:p>
          <a:p>
            <a:r>
              <a:rPr lang="en-US" dirty="0" smtClean="0"/>
              <a:t>Say A wins.</a:t>
            </a:r>
          </a:p>
          <a:p>
            <a:r>
              <a:rPr lang="en-US" dirty="0" smtClean="0"/>
              <a:t>Next time, collide again. </a:t>
            </a:r>
          </a:p>
          <a:p>
            <a:pPr lvl="1"/>
            <a:r>
              <a:rPr lang="en-US" dirty="0" smtClean="0"/>
              <a:t>A will wait between 0 or 1 slots</a:t>
            </a:r>
          </a:p>
          <a:p>
            <a:pPr lvl="1"/>
            <a:r>
              <a:rPr lang="en-US" dirty="0" smtClean="0"/>
              <a:t>B will wait between 0, 1, 2, or 3 slots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Token 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857739"/>
            <a:ext cx="7569200" cy="165984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Idea: frames flow around ring</a:t>
            </a:r>
          </a:p>
          <a:p>
            <a:r>
              <a:rPr lang="en-US" dirty="0" smtClean="0"/>
              <a:t>Capture special “token” bit pattern to </a:t>
            </a:r>
            <a:r>
              <a:rPr lang="en-US" dirty="0" smtClean="0"/>
              <a:t>transmit</a:t>
            </a:r>
          </a:p>
          <a:p>
            <a:r>
              <a:rPr lang="en-US" dirty="0" smtClean="0"/>
              <a:t>Variation used today in Metropolitan Area Networks, with fiber</a:t>
            </a:r>
            <a:endParaRPr lang="en-US" dirty="0"/>
          </a:p>
        </p:txBody>
      </p:sp>
      <p:pic>
        <p:nvPicPr>
          <p:cNvPr id="4" name="Picture 3" descr="02x29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819576" y="1367156"/>
            <a:ext cx="3446300" cy="3344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Interface Cards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11578"/>
            <a:ext cx="7569200" cy="1192602"/>
          </a:xfrm>
        </p:spPr>
        <p:txBody>
          <a:bodyPr/>
          <a:lstStyle/>
          <a:p>
            <a:r>
              <a:rPr lang="en-US" dirty="0" smtClean="0"/>
              <a:t>Problem: if host dies, can break the network</a:t>
            </a:r>
          </a:p>
          <a:p>
            <a:r>
              <a:rPr lang="en-US" dirty="0" smtClean="0"/>
              <a:t>Hardware typically has relays</a:t>
            </a:r>
            <a:endParaRPr lang="en-US" dirty="0"/>
          </a:p>
        </p:txBody>
      </p:sp>
      <p:pic>
        <p:nvPicPr>
          <p:cNvPr id="4" name="Picture 3" descr="02x30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133906" y="1367156"/>
            <a:ext cx="6726961" cy="2576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Token Ring Frames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Frame format (Differential Manchester)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Sender grabs token, sends </a:t>
            </a:r>
            <a:r>
              <a:rPr lang="en-US" dirty="0" err="1" smtClean="0"/>
              <a:t>message(s</a:t>
            </a:r>
            <a:r>
              <a:rPr lang="en-US" dirty="0" smtClean="0"/>
              <a:t>)</a:t>
            </a:r>
          </a:p>
          <a:p>
            <a:r>
              <a:rPr lang="en-US" dirty="0" smtClean="0"/>
              <a:t>Recipient checks address</a:t>
            </a:r>
          </a:p>
          <a:p>
            <a:r>
              <a:rPr lang="en-US" dirty="0" smtClean="0"/>
              <a:t>Sender removes frame from ring after lap</a:t>
            </a:r>
          </a:p>
          <a:p>
            <a:r>
              <a:rPr lang="en-US" dirty="0" smtClean="0"/>
              <a:t>Maximum holding time: avoid capture</a:t>
            </a:r>
          </a:p>
          <a:p>
            <a:r>
              <a:rPr lang="en-US" dirty="0" smtClean="0"/>
              <a:t>Monitor node reestablishes lost token</a:t>
            </a:r>
          </a:p>
          <a:p>
            <a:pPr lvl="1"/>
            <a:endParaRPr lang="en-US" dirty="0"/>
          </a:p>
        </p:txBody>
      </p:sp>
      <p:pic>
        <p:nvPicPr>
          <p:cNvPr id="5" name="Picture 4" descr="tkn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787400" y="2012861"/>
            <a:ext cx="7169007" cy="7148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Link Layer Switching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11309</TotalTime>
  <Words>1669</Words>
  <Application>Microsoft Macintosh PowerPoint</Application>
  <PresentationFormat>On-screen Show (4:3)</PresentationFormat>
  <Paragraphs>242</Paragraphs>
  <Slides>37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cs168</vt:lpstr>
      <vt:lpstr>CSCI-1680 Link Layer </vt:lpstr>
      <vt:lpstr>Administrivia</vt:lpstr>
      <vt:lpstr>Today</vt:lpstr>
      <vt:lpstr>Error Detection</vt:lpstr>
      <vt:lpstr>Simplest Schemes</vt:lpstr>
      <vt:lpstr>2-D Parity</vt:lpstr>
      <vt:lpstr>IP Checksum</vt:lpstr>
      <vt:lpstr>How good is it?</vt:lpstr>
      <vt:lpstr>CRC – Error Detection with Polynomials</vt:lpstr>
      <vt:lpstr>Polynomial Division Example</vt:lpstr>
      <vt:lpstr>CRC</vt:lpstr>
      <vt:lpstr>Why is this good?</vt:lpstr>
      <vt:lpstr>Common CRC Polynomials</vt:lpstr>
      <vt:lpstr>Reliable Delivery</vt:lpstr>
      <vt:lpstr>At Least Once Semantics</vt:lpstr>
      <vt:lpstr>Slide 16</vt:lpstr>
      <vt:lpstr>Stop and Wait Problems</vt:lpstr>
      <vt:lpstr>At Most Once Semantics</vt:lpstr>
      <vt:lpstr>Slide 19</vt:lpstr>
      <vt:lpstr>Sliding Window Protocol</vt:lpstr>
      <vt:lpstr>Sliding Window Sender</vt:lpstr>
      <vt:lpstr>Sliding Window Receiver</vt:lpstr>
      <vt:lpstr>Tuning SW</vt:lpstr>
      <vt:lpstr>Slide 24</vt:lpstr>
      <vt:lpstr>Case Study: Ethernet (802.3)</vt:lpstr>
      <vt:lpstr>Ethernet Addressing</vt:lpstr>
      <vt:lpstr>Media Access Control</vt:lpstr>
      <vt:lpstr>Different Approaches</vt:lpstr>
      <vt:lpstr>Ethernet MAC</vt:lpstr>
      <vt:lpstr>Handling Collisions</vt:lpstr>
      <vt:lpstr>Collision Detection</vt:lpstr>
      <vt:lpstr>When to transmit again?</vt:lpstr>
      <vt:lpstr>Capture Effect</vt:lpstr>
      <vt:lpstr>Token Ring</vt:lpstr>
      <vt:lpstr>Interface Cards</vt:lpstr>
      <vt:lpstr>Token Ring Frames</vt:lpstr>
      <vt:lpstr>Coming Up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36</cp:revision>
  <dcterms:created xsi:type="dcterms:W3CDTF">2011-02-10T13:32:22Z</dcterms:created>
  <dcterms:modified xsi:type="dcterms:W3CDTF">2011-02-10T14:23:00Z</dcterms:modified>
</cp:coreProperties>
</file>