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8"/>
  </p:notesMasterIdLst>
  <p:sldIdLst>
    <p:sldId id="256" r:id="rId2"/>
    <p:sldId id="259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03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0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4596" autoAdjust="0"/>
    <p:restoredTop sz="86386" autoAdjust="0"/>
  </p:normalViewPr>
  <p:slideViewPr>
    <p:cSldViewPr snapToGrid="0" snapToObjects="1">
      <p:cViewPr varScale="1">
        <p:scale>
          <a:sx n="83" d="100"/>
          <a:sy n="83" d="100"/>
        </p:scale>
        <p:origin x="-96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5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USB uses bit stuffing for a different</a:t>
            </a:r>
            <a:r>
              <a:rPr lang="en-US" baseline="0" dirty="0" smtClean="0"/>
              <a:t> reason: it uses NRZI with 0:transition, 1:stay =&gt; 1’s are a problem. USB stuffs a 0 after every six consecutive 1’s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df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df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df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df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df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df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df"/><Relationship Id="rId3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 smtClean="0"/>
              <a:t>CSCI-1680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mtClean="0"/>
              <a:t>Physical Layer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Signup for </a:t>
            </a:r>
            <a:r>
              <a:rPr lang="en-US" dirty="0" err="1" smtClean="0"/>
              <a:t>Snowcast</a:t>
            </a:r>
            <a:r>
              <a:rPr lang="en-US" dirty="0" smtClean="0"/>
              <a:t> milestone</a:t>
            </a:r>
          </a:p>
          <a:p>
            <a:pPr lvl="1"/>
            <a:r>
              <a:rPr lang="en-US" dirty="0" smtClean="0"/>
              <a:t>Make sure you signed up</a:t>
            </a:r>
          </a:p>
          <a:p>
            <a:pPr lvl="1"/>
            <a:r>
              <a:rPr lang="en-US" dirty="0" smtClean="0"/>
              <a:t>Make sure you are on the mailing list!</a:t>
            </a:r>
          </a:p>
          <a:p>
            <a:r>
              <a:rPr lang="en-US" dirty="0" smtClean="0"/>
              <a:t>Return signed policy sheet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Modulation</a:t>
            </a:r>
          </a:p>
          <a:p>
            <a:pPr lvl="1"/>
            <a:r>
              <a:rPr lang="en-US" dirty="0" smtClean="0"/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 (Layer 1)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88" y="1509685"/>
            <a:ext cx="8307624" cy="3994495"/>
          </a:xfrm>
        </p:spPr>
        <p:txBody>
          <a:bodyPr/>
          <a:lstStyle/>
          <a:p>
            <a:r>
              <a:rPr lang="en-US" dirty="0" smtClean="0"/>
              <a:t>Responsible for specifying the physical medium</a:t>
            </a:r>
          </a:p>
          <a:p>
            <a:pPr lvl="1"/>
            <a:r>
              <a:rPr lang="en-US" dirty="0" smtClean="0"/>
              <a:t>Type of cable, fiber, wireless frequency</a:t>
            </a:r>
          </a:p>
          <a:p>
            <a:r>
              <a:rPr lang="en-US" dirty="0" smtClean="0"/>
              <a:t>Responsible for specifying the signal (modulation)</a:t>
            </a:r>
          </a:p>
          <a:p>
            <a:pPr lvl="1"/>
            <a:r>
              <a:rPr lang="en-US" dirty="0" smtClean="0"/>
              <a:t>Transmitter varies </a:t>
            </a:r>
            <a:r>
              <a:rPr lang="en-US" i="1" dirty="0" smtClean="0"/>
              <a:t>something (</a:t>
            </a:r>
            <a:r>
              <a:rPr lang="en-US" dirty="0" smtClean="0"/>
              <a:t>amplitude, frequency, phase)</a:t>
            </a:r>
          </a:p>
          <a:p>
            <a:pPr lvl="1"/>
            <a:r>
              <a:rPr lang="en-US" dirty="0" smtClean="0"/>
              <a:t>Receiver samples, recovers signal</a:t>
            </a:r>
          </a:p>
          <a:p>
            <a:r>
              <a:rPr lang="en-US" dirty="0" smtClean="0"/>
              <a:t>Responsible for specifying the bits (encoding)</a:t>
            </a:r>
          </a:p>
          <a:p>
            <a:pPr lvl="1"/>
            <a:r>
              <a:rPr lang="en-US" dirty="0" smtClean="0"/>
              <a:t>Bits above physical layer -&gt; </a:t>
            </a:r>
            <a:r>
              <a:rPr lang="en-US" i="1" dirty="0" smtClean="0"/>
              <a:t>chips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87500"/>
          </a:xfrm>
        </p:spPr>
        <p:txBody>
          <a:bodyPr>
            <a:normAutofit/>
          </a:bodyPr>
          <a:lstStyle/>
          <a:p>
            <a:r>
              <a:rPr lang="en-US" dirty="0" smtClean="0"/>
              <a:t>Specifies mapping between digital signal and some variation in analog signal</a:t>
            </a:r>
          </a:p>
          <a:p>
            <a:r>
              <a:rPr lang="en-US" dirty="0" smtClean="0"/>
              <a:t>Why not just a square wave (1v=1; 0v=0)?</a:t>
            </a:r>
          </a:p>
          <a:p>
            <a:pPr lvl="1"/>
            <a:r>
              <a:rPr lang="en-US" dirty="0" smtClean="0"/>
              <a:t>Not square when bandwidth limited</a:t>
            </a:r>
          </a:p>
          <a:p>
            <a:r>
              <a:rPr lang="en-US" dirty="0" smtClean="0"/>
              <a:t>Bandwidth – frequencies that a channel propagates well</a:t>
            </a:r>
          </a:p>
          <a:p>
            <a:pPr lvl="1"/>
            <a:r>
              <a:rPr lang="en-US" dirty="0" smtClean="0"/>
              <a:t>Signals consist of many frequency components</a:t>
            </a:r>
          </a:p>
          <a:p>
            <a:pPr lvl="1"/>
            <a:r>
              <a:rPr lang="en-US" dirty="0" smtClean="0"/>
              <a:t>Attenuation and delay frequency-dependent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Idea: only</a:t>
            </a:r>
            <a:r>
              <a:rPr lang="en-US" baseline="0" dirty="0" smtClean="0"/>
              <a:t> 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  <a:endParaRPr lang="en-US" i="1" dirty="0"/>
          </a:p>
        </p:txBody>
      </p:sp>
      <p:pic>
        <p:nvPicPr>
          <p:cNvPr id="4" name="Picture 3" descr="oof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3429000"/>
            <a:ext cx="3695700" cy="2374900"/>
          </a:xfrm>
          <a:prstGeom prst="rect">
            <a:avLst/>
          </a:prstGeom>
        </p:spPr>
      </p:pic>
      <p:pic>
        <p:nvPicPr>
          <p:cNvPr id="5" name="Picture 4" descr="ask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858653" y="3429000"/>
            <a:ext cx="3695700" cy="23749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939800" y="2735625"/>
            <a:ext cx="3102688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OOK: On-Off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ASK:</a:t>
            </a:r>
            <a:r>
              <a:rPr kumimoji="0" lang="en-US" sz="28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Amplitude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sk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3429000"/>
            <a:ext cx="3695700" cy="2374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Idea: only</a:t>
            </a:r>
            <a:r>
              <a:rPr lang="en-US" baseline="0" dirty="0" smtClean="0"/>
              <a:t> 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419" y="2735625"/>
            <a:ext cx="4119450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FSK: Frequency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PSK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:</a:t>
            </a:r>
            <a:r>
              <a:rPr kumimoji="0" lang="en-US" sz="28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Phase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pic>
        <p:nvPicPr>
          <p:cNvPr id="10" name="Picture 9" descr="psk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891842" y="3429000"/>
            <a:ext cx="3695700" cy="237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Fast Can You</a:t>
            </a:r>
            <a:r>
              <a:rPr lang="en-US" baseline="0" dirty="0" smtClean="0"/>
              <a:t> Send?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Nyquist’s</a:t>
            </a:r>
            <a:r>
              <a:rPr lang="en-US" dirty="0" smtClean="0"/>
              <a:t> theorem limits how fast we can send on a bandwidth-limited channel</a:t>
            </a:r>
          </a:p>
          <a:p>
            <a:pPr marL="636588">
              <a:buNone/>
            </a:pPr>
            <a:r>
              <a:rPr lang="en-US" dirty="0" smtClean="0"/>
              <a:t>	</a:t>
            </a:r>
            <a:r>
              <a:rPr lang="en-US" b="0" i="1" dirty="0" smtClean="0"/>
              <a:t>If a signal has been through a low-pass filter of bandwidth B, the signal can be reconstructed by making 2B samples per second.</a:t>
            </a:r>
          </a:p>
          <a:p>
            <a:r>
              <a:rPr lang="en-US" dirty="0" smtClean="0"/>
              <a:t>Maximum data rate: 2B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wait…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509685"/>
            <a:ext cx="8481868" cy="4562220"/>
          </a:xfrm>
        </p:spPr>
        <p:txBody>
          <a:bodyPr/>
          <a:lstStyle/>
          <a:p>
            <a:r>
              <a:rPr lang="en-US" dirty="0" smtClean="0"/>
              <a:t>So we can only change 2B/second, what if we encode more bits per sample?</a:t>
            </a:r>
          </a:p>
          <a:p>
            <a:pPr lvl="1"/>
            <a:r>
              <a:rPr lang="en-US" dirty="0" smtClean="0"/>
              <a:t>Baud is the frequency of changes to the physical channel</a:t>
            </a:r>
          </a:p>
          <a:p>
            <a:pPr lvl="1"/>
            <a:r>
              <a:rPr lang="en-US" dirty="0" smtClean="0"/>
              <a:t>Not the same thing as bits!</a:t>
            </a:r>
          </a:p>
          <a:p>
            <a:r>
              <a:rPr lang="en-US" dirty="0" smtClean="0"/>
              <a:t>Suppose channel passes 1KHz to 2KHz</a:t>
            </a:r>
          </a:p>
          <a:p>
            <a:pPr lvl="1"/>
            <a:r>
              <a:rPr lang="en-US" dirty="0" smtClean="0"/>
              <a:t>1 bit per sample: alternate between 1KHz and 2KHz</a:t>
            </a:r>
          </a:p>
          <a:p>
            <a:pPr lvl="1"/>
            <a:r>
              <a:rPr lang="en-US" dirty="0" smtClean="0"/>
              <a:t>2 bits per sample: send one of 1, 1.33, 1.66, or 2KHz</a:t>
            </a:r>
          </a:p>
          <a:p>
            <a:pPr lvl="1"/>
            <a:r>
              <a:rPr lang="en-US" dirty="0" smtClean="0"/>
              <a:t>n bits: choose among 2</a:t>
            </a:r>
            <a:r>
              <a:rPr lang="en-US" baseline="30000" dirty="0" smtClean="0"/>
              <a:t>n</a:t>
            </a:r>
            <a:r>
              <a:rPr lang="en-US" dirty="0" smtClean="0"/>
              <a:t> frequencies!</a:t>
            </a:r>
          </a:p>
          <a:p>
            <a:r>
              <a:rPr lang="en-US" dirty="0" smtClean="0"/>
              <a:t>Sorry, channels are </a:t>
            </a:r>
            <a:r>
              <a:rPr lang="en-US" i="1" dirty="0" smtClean="0"/>
              <a:t>noisy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Fast Can You Really Send?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Depends on frequency and signal/noise ratio</a:t>
            </a:r>
          </a:p>
          <a:p>
            <a:r>
              <a:rPr lang="en-US" dirty="0" smtClean="0"/>
              <a:t>Shannon: </a:t>
            </a:r>
            <a:r>
              <a:rPr lang="en-US" b="0" i="1" dirty="0" smtClean="0"/>
              <a:t>C = B </a:t>
            </a:r>
            <a:r>
              <a:rPr lang="en-US" b="0" dirty="0" smtClean="0"/>
              <a:t>log</a:t>
            </a:r>
            <a:r>
              <a:rPr lang="en-US" b="0" baseline="-25000" dirty="0" smtClean="0"/>
              <a:t>2</a:t>
            </a:r>
            <a:r>
              <a:rPr lang="en-US" b="0" dirty="0" smtClean="0"/>
              <a:t>(1 + </a:t>
            </a:r>
            <a:r>
              <a:rPr lang="en-US" b="0" i="1" dirty="0" smtClean="0"/>
              <a:t>S/N</a:t>
            </a:r>
            <a:r>
              <a:rPr lang="en-US" b="0" dirty="0" smtClean="0"/>
              <a:t>)</a:t>
            </a:r>
          </a:p>
          <a:p>
            <a:pPr lvl="1"/>
            <a:r>
              <a:rPr lang="en-US" dirty="0" smtClean="0"/>
              <a:t>C is the channel capacity in bits/second</a:t>
            </a:r>
          </a:p>
          <a:p>
            <a:pPr lvl="1"/>
            <a:r>
              <a:rPr lang="en-US" b="0" dirty="0" smtClean="0"/>
              <a:t>B is the bandwidth of the channel in Hz</a:t>
            </a:r>
          </a:p>
          <a:p>
            <a:pPr lvl="1"/>
            <a:r>
              <a:rPr lang="en-US" dirty="0" smtClean="0"/>
              <a:t>S and N are average signal and noise power</a:t>
            </a:r>
          </a:p>
          <a:p>
            <a:r>
              <a:rPr lang="en-US" dirty="0" smtClean="0"/>
              <a:t>Example: Telephone Line</a:t>
            </a:r>
          </a:p>
          <a:p>
            <a:pPr lvl="1"/>
            <a:r>
              <a:rPr lang="en-US" dirty="0" smtClean="0"/>
              <a:t>3KHz b/w, 30dB S/N = 10ˆ(30/10) = 1000</a:t>
            </a:r>
          </a:p>
          <a:p>
            <a:pPr lvl="1"/>
            <a:r>
              <a:rPr lang="en-US" dirty="0" smtClean="0"/>
              <a:t>C ≈ 30 Kbps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3708"/>
            <a:ext cx="7569200" cy="3994495"/>
          </a:xfrm>
        </p:spPr>
        <p:txBody>
          <a:bodyPr/>
          <a:lstStyle/>
          <a:p>
            <a:r>
              <a:rPr lang="en-US" dirty="0" smtClean="0"/>
              <a:t>Now assume that we can somehow modulate a signal: receiver can decode our binary stream</a:t>
            </a:r>
          </a:p>
          <a:p>
            <a:r>
              <a:rPr lang="en-US" dirty="0" smtClean="0"/>
              <a:t>How do we encode binary data onto signals?</a:t>
            </a:r>
          </a:p>
          <a:p>
            <a:r>
              <a:rPr lang="en-US" dirty="0" smtClean="0"/>
              <a:t>One approach: Non-return to Zero (NRZ)</a:t>
            </a:r>
          </a:p>
          <a:p>
            <a:pPr lvl="1"/>
            <a:r>
              <a:rPr lang="en-US" dirty="0" smtClean="0"/>
              <a:t>Transmit 0 as low, 1 as high!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715536" y="3640066"/>
            <a:ext cx="7467600" cy="2376487"/>
            <a:chOff x="304800" y="3567113"/>
            <a:chExt cx="7467600" cy="2376487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2368550" y="3567113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3048000" y="35814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3668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4202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>
              <a:off x="4811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5421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6107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6716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6" name="Group 12"/>
            <p:cNvGrpSpPr>
              <a:grpSpLocks/>
            </p:cNvGrpSpPr>
            <p:nvPr/>
          </p:nvGrpSpPr>
          <p:grpSpPr bwMode="auto">
            <a:xfrm>
              <a:off x="2286000" y="3886200"/>
              <a:ext cx="5486400" cy="2057400"/>
              <a:chOff x="1392" y="1824"/>
              <a:chExt cx="3456" cy="1968"/>
            </a:xfrm>
          </p:grpSpPr>
          <p:sp>
            <p:nvSpPr>
              <p:cNvPr id="47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7326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58" name="Group 24"/>
            <p:cNvGrpSpPr>
              <a:grpSpLocks/>
            </p:cNvGrpSpPr>
            <p:nvPr/>
          </p:nvGrpSpPr>
          <p:grpSpPr bwMode="auto">
            <a:xfrm>
              <a:off x="304800" y="4038600"/>
              <a:ext cx="7467600" cy="882650"/>
              <a:chOff x="144" y="1257"/>
              <a:chExt cx="4704" cy="556"/>
            </a:xfrm>
          </p:grpSpPr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1392" y="1257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768" y="384"/>
                  </a:cxn>
                  <a:cxn ang="0">
                    <a:pos x="768" y="0"/>
                  </a:cxn>
                  <a:cxn ang="0">
                    <a:pos x="1152" y="0"/>
                  </a:cxn>
                  <a:cxn ang="0">
                    <a:pos x="1152" y="384"/>
                  </a:cxn>
                  <a:cxn ang="0">
                    <a:pos x="1536" y="384"/>
                  </a:cxn>
                  <a:cxn ang="0">
                    <a:pos x="1536" y="0"/>
                  </a:cxn>
                  <a:cxn ang="0">
                    <a:pos x="1920" y="0"/>
                  </a:cxn>
                  <a:cxn ang="0">
                    <a:pos x="1920" y="384"/>
                  </a:cxn>
                  <a:cxn ang="0">
                    <a:pos x="2304" y="384"/>
                  </a:cxn>
                  <a:cxn ang="0">
                    <a:pos x="2304" y="0"/>
                  </a:cxn>
                  <a:cxn ang="0">
                    <a:pos x="3072" y="0"/>
                  </a:cxn>
                  <a:cxn ang="0">
                    <a:pos x="3072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768" y="384"/>
                    </a:lnTo>
                    <a:lnTo>
                      <a:pt x="768" y="0"/>
                    </a:lnTo>
                    <a:lnTo>
                      <a:pt x="1152" y="0"/>
                    </a:lnTo>
                    <a:lnTo>
                      <a:pt x="1152" y="384"/>
                    </a:lnTo>
                    <a:lnTo>
                      <a:pt x="1536" y="384"/>
                    </a:lnTo>
                    <a:lnTo>
                      <a:pt x="1536" y="0"/>
                    </a:lnTo>
                    <a:lnTo>
                      <a:pt x="1920" y="0"/>
                    </a:lnTo>
                    <a:lnTo>
                      <a:pt x="1920" y="384"/>
                    </a:lnTo>
                    <a:lnTo>
                      <a:pt x="2304" y="384"/>
                    </a:lnTo>
                    <a:lnTo>
                      <a:pt x="2304" y="0"/>
                    </a:lnTo>
                    <a:lnTo>
                      <a:pt x="3072" y="0"/>
                    </a:lnTo>
                    <a:lnTo>
                      <a:pt x="3072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Text Box 26"/>
              <p:cNvSpPr txBox="1">
                <a:spLocks noChangeArrowheads="1"/>
              </p:cNvSpPr>
              <p:nvPr/>
            </p:nvSpPr>
            <p:spPr bwMode="auto">
              <a:xfrm>
                <a:off x="144" y="1449"/>
                <a:ext cx="1219" cy="3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zero)</a:t>
                </a:r>
              </a:p>
            </p:txBody>
          </p:sp>
        </p:grpSp>
        <p:sp>
          <p:nvSpPr>
            <p:cNvPr id="61" name="Freeform 27"/>
            <p:cNvSpPr>
              <a:spLocks/>
            </p:cNvSpPr>
            <p:nvPr/>
          </p:nvSpPr>
          <p:spPr bwMode="auto">
            <a:xfrm>
              <a:off x="2286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2895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3505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0"/>
            <p:cNvSpPr>
              <a:spLocks/>
            </p:cNvSpPr>
            <p:nvPr/>
          </p:nvSpPr>
          <p:spPr bwMode="auto">
            <a:xfrm>
              <a:off x="4114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47244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5334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3"/>
            <p:cNvSpPr>
              <a:spLocks/>
            </p:cNvSpPr>
            <p:nvPr/>
          </p:nvSpPr>
          <p:spPr bwMode="auto">
            <a:xfrm>
              <a:off x="5943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"/>
            <p:cNvSpPr>
              <a:spLocks/>
            </p:cNvSpPr>
            <p:nvPr/>
          </p:nvSpPr>
          <p:spPr bwMode="auto">
            <a:xfrm>
              <a:off x="6553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5"/>
            <p:cNvSpPr>
              <a:spLocks/>
            </p:cNvSpPr>
            <p:nvPr/>
          </p:nvSpPr>
          <p:spPr bwMode="auto">
            <a:xfrm>
              <a:off x="7162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Text Box 36"/>
            <p:cNvSpPr txBox="1">
              <a:spLocks noChangeArrowheads="1"/>
            </p:cNvSpPr>
            <p:nvPr/>
          </p:nvSpPr>
          <p:spPr bwMode="auto">
            <a:xfrm>
              <a:off x="1446213" y="5472113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r>
              <a:rPr lang="en-US" baseline="0" dirty="0" smtClean="0"/>
              <a:t> of NRZ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509685"/>
            <a:ext cx="8041023" cy="3994495"/>
          </a:xfrm>
        </p:spPr>
        <p:txBody>
          <a:bodyPr/>
          <a:lstStyle/>
          <a:p>
            <a:r>
              <a:rPr lang="en-US" dirty="0" smtClean="0"/>
              <a:t>No signal could be interpreted as 0 (or vice-versa)</a:t>
            </a:r>
          </a:p>
          <a:p>
            <a:r>
              <a:rPr lang="en-US" dirty="0" smtClean="0"/>
              <a:t>Consecutive 1s or 0s are problematic</a:t>
            </a:r>
          </a:p>
          <a:p>
            <a:r>
              <a:rPr lang="en-US" dirty="0" smtClean="0"/>
              <a:t>Baseline wander problem</a:t>
            </a:r>
          </a:p>
          <a:p>
            <a:pPr lvl="1"/>
            <a:r>
              <a:rPr lang="en-US" dirty="0" smtClean="0"/>
              <a:t>How do you set the threshold?</a:t>
            </a:r>
          </a:p>
          <a:p>
            <a:pPr lvl="1"/>
            <a:r>
              <a:rPr lang="en-US" dirty="0" smtClean="0"/>
              <a:t>Could compare to average, but average may drift</a:t>
            </a:r>
          </a:p>
          <a:p>
            <a:r>
              <a:rPr lang="en-US" dirty="0" smtClean="0"/>
              <a:t>Clock recovery problem</a:t>
            </a:r>
          </a:p>
          <a:p>
            <a:pPr lvl="1"/>
            <a:r>
              <a:rPr lang="en-US" dirty="0" smtClean="0"/>
              <a:t>For long runs of no change, could miscount periods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Encodings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6829"/>
          </a:xfrm>
        </p:spPr>
        <p:txBody>
          <a:bodyPr/>
          <a:lstStyle/>
          <a:p>
            <a:r>
              <a:rPr lang="en-US" dirty="0" smtClean="0"/>
              <a:t>Non-return to Zero Inverted (NRZI)</a:t>
            </a:r>
          </a:p>
          <a:p>
            <a:pPr lvl="1"/>
            <a:r>
              <a:rPr lang="en-US" dirty="0" smtClean="0"/>
              <a:t>Encode 1 with transition from current signal</a:t>
            </a:r>
          </a:p>
          <a:p>
            <a:pPr lvl="1"/>
            <a:r>
              <a:rPr lang="en-US" dirty="0" smtClean="0"/>
              <a:t>Encode 0 by staying at the same level</a:t>
            </a:r>
          </a:p>
          <a:p>
            <a:pPr lvl="1"/>
            <a:r>
              <a:rPr lang="en-US" dirty="0" smtClean="0"/>
              <a:t>At least solve problem of consecutive 1s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685799" y="3579019"/>
            <a:ext cx="7424737" cy="2376488"/>
            <a:chOff x="347663" y="3429000"/>
            <a:chExt cx="7424737" cy="2376488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5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2286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2895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3505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4114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47244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5334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5943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6553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7162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67" name="Group 34"/>
            <p:cNvGrpSpPr>
              <a:grpSpLocks/>
            </p:cNvGrpSpPr>
            <p:nvPr/>
          </p:nvGrpSpPr>
          <p:grpSpPr bwMode="auto">
            <a:xfrm>
              <a:off x="347663" y="3976688"/>
              <a:ext cx="7424737" cy="1203325"/>
              <a:chOff x="171" y="1929"/>
              <a:chExt cx="4677" cy="758"/>
            </a:xfrm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1392" y="1929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960" y="384"/>
                  </a:cxn>
                  <a:cxn ang="0">
                    <a:pos x="960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496" y="384"/>
                  </a:cxn>
                  <a:cxn ang="0">
                    <a:pos x="2496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960" y="384"/>
                    </a:lnTo>
                    <a:lnTo>
                      <a:pt x="960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496" y="384"/>
                    </a:lnTo>
                    <a:lnTo>
                      <a:pt x="2496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Text Box 36"/>
              <p:cNvSpPr txBox="1">
                <a:spLocks noChangeArrowheads="1"/>
              </p:cNvSpPr>
              <p:nvPr/>
            </p:nvSpPr>
            <p:spPr bwMode="auto">
              <a:xfrm>
                <a:off x="171" y="2169"/>
                <a:ext cx="1212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NRZI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 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intverted)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Manchester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20" y="1266797"/>
            <a:ext cx="8357960" cy="2528915"/>
          </a:xfrm>
        </p:spPr>
        <p:txBody>
          <a:bodyPr>
            <a:normAutofit/>
          </a:bodyPr>
          <a:lstStyle/>
          <a:p>
            <a:r>
              <a:rPr lang="en-US" dirty="0" smtClean="0"/>
              <a:t>Map 0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01; 1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10</a:t>
            </a:r>
          </a:p>
          <a:p>
            <a:pPr lvl="1"/>
            <a:r>
              <a:rPr lang="en-US" dirty="0" smtClean="0">
                <a:sym typeface="Wingdings"/>
              </a:rPr>
              <a:t>Transmission rate now 1 bit per two clock cycles</a:t>
            </a:r>
          </a:p>
          <a:p>
            <a:r>
              <a:rPr lang="en-US" dirty="0" smtClean="0"/>
              <a:t>Solves clock recovery, baseline wander</a:t>
            </a:r>
          </a:p>
          <a:p>
            <a:r>
              <a:rPr lang="en-US" dirty="0" smtClean="0"/>
              <a:t>But cuts transmission rate in half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283494" y="3826668"/>
            <a:ext cx="6729412" cy="2376488"/>
            <a:chOff x="1042988" y="3429000"/>
            <a:chExt cx="6729412" cy="2376488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2286000" y="4967288"/>
              <a:ext cx="2438400" cy="609600"/>
              <a:chOff x="1440" y="3129"/>
              <a:chExt cx="3072" cy="384"/>
            </a:xfrm>
          </p:grpSpPr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44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2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20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592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2976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336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374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412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34" name="Group 34"/>
            <p:cNvGrpSpPr>
              <a:grpSpLocks/>
            </p:cNvGrpSpPr>
            <p:nvPr/>
          </p:nvGrpSpPr>
          <p:grpSpPr bwMode="auto">
            <a:xfrm>
              <a:off x="1042988" y="4038600"/>
              <a:ext cx="6729412" cy="790575"/>
              <a:chOff x="609" y="2601"/>
              <a:chExt cx="4239" cy="498"/>
            </a:xfrm>
          </p:grpSpPr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1392" y="2601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192" y="384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384"/>
                  </a:cxn>
                  <a:cxn ang="0">
                    <a:pos x="576" y="384"/>
                  </a:cxn>
                  <a:cxn ang="0">
                    <a:pos x="576" y="0"/>
                  </a:cxn>
                  <a:cxn ang="0">
                    <a:pos x="960" y="0"/>
                  </a:cxn>
                  <a:cxn ang="0">
                    <a:pos x="960" y="384"/>
                  </a:cxn>
                  <a:cxn ang="0">
                    <a:pos x="1344" y="384"/>
                  </a:cxn>
                  <a:cxn ang="0">
                    <a:pos x="1344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112" y="384"/>
                  </a:cxn>
                  <a:cxn ang="0">
                    <a:pos x="2112" y="0"/>
                  </a:cxn>
                  <a:cxn ang="0">
                    <a:pos x="2496" y="0"/>
                  </a:cxn>
                  <a:cxn ang="0">
                    <a:pos x="2496" y="384"/>
                  </a:cxn>
                  <a:cxn ang="0">
                    <a:pos x="2688" y="384"/>
                  </a:cxn>
                  <a:cxn ang="0">
                    <a:pos x="2688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264" y="384"/>
                  </a:cxn>
                  <a:cxn ang="0">
                    <a:pos x="3264" y="0"/>
                  </a:cxn>
                  <a:cxn ang="0">
                    <a:pos x="3456" y="0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192" y="384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384"/>
                    </a:lnTo>
                    <a:lnTo>
                      <a:pt x="576" y="384"/>
                    </a:lnTo>
                    <a:lnTo>
                      <a:pt x="576" y="0"/>
                    </a:lnTo>
                    <a:lnTo>
                      <a:pt x="960" y="0"/>
                    </a:lnTo>
                    <a:lnTo>
                      <a:pt x="960" y="384"/>
                    </a:lnTo>
                    <a:lnTo>
                      <a:pt x="1344" y="384"/>
                    </a:lnTo>
                    <a:lnTo>
                      <a:pt x="1344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112" y="384"/>
                    </a:lnTo>
                    <a:lnTo>
                      <a:pt x="2112" y="0"/>
                    </a:lnTo>
                    <a:lnTo>
                      <a:pt x="2496" y="0"/>
                    </a:lnTo>
                    <a:lnTo>
                      <a:pt x="2496" y="384"/>
                    </a:lnTo>
                    <a:lnTo>
                      <a:pt x="2688" y="384"/>
                    </a:lnTo>
                    <a:lnTo>
                      <a:pt x="2688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264" y="384"/>
                    </a:lnTo>
                    <a:lnTo>
                      <a:pt x="3264" y="0"/>
                    </a:lnTo>
                    <a:lnTo>
                      <a:pt x="3456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609" y="2889"/>
                <a:ext cx="783" cy="2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ea typeface="Arial" charset="0"/>
                    <a:cs typeface="Arial" charset="0"/>
                  </a:rPr>
                  <a:t>Manchester</a:t>
                </a:r>
              </a:p>
            </p:txBody>
          </p:sp>
        </p:grp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4724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029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334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638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943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6248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6553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858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162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7467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4B/5B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96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Can we have a more efficient encoding?</a:t>
            </a:r>
          </a:p>
          <a:p>
            <a:r>
              <a:rPr lang="en-US" dirty="0" smtClean="0"/>
              <a:t>Every 4 bits encoded as 5 </a:t>
            </a:r>
            <a:r>
              <a:rPr lang="en-US" i="1" dirty="0" smtClean="0"/>
              <a:t>chips</a:t>
            </a:r>
          </a:p>
          <a:p>
            <a:r>
              <a:rPr lang="en-US" dirty="0" smtClean="0"/>
              <a:t>Need 16 5-bit codes:</a:t>
            </a:r>
          </a:p>
          <a:p>
            <a:pPr lvl="1"/>
            <a:r>
              <a:rPr lang="en-US" dirty="0" smtClean="0"/>
              <a:t>selected to have no more than one leading 0 and no more than two trailing 0s</a:t>
            </a:r>
          </a:p>
          <a:p>
            <a:pPr lvl="1"/>
            <a:r>
              <a:rPr lang="en-US" dirty="0" smtClean="0"/>
              <a:t>Never get more than 3 consecutive 0s</a:t>
            </a:r>
          </a:p>
          <a:p>
            <a:r>
              <a:rPr lang="en-US" dirty="0" smtClean="0"/>
              <a:t>Transmit chips using NRZI</a:t>
            </a:r>
          </a:p>
          <a:p>
            <a:r>
              <a:rPr lang="en-US" dirty="0" smtClean="0"/>
              <a:t>Other codes used for other purposes</a:t>
            </a:r>
          </a:p>
          <a:p>
            <a:pPr lvl="1"/>
            <a:r>
              <a:rPr lang="en-US" dirty="0" smtClean="0"/>
              <a:t>E.g., 11111: line idle; 00100: halt</a:t>
            </a:r>
          </a:p>
          <a:p>
            <a:r>
              <a:rPr lang="en-US" dirty="0" smtClean="0"/>
              <a:t>Achieves 80% efficiency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367156"/>
            <a:ext cx="8512846" cy="515394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DC Balancing (same number of 0 and 1 chips)</a:t>
            </a:r>
          </a:p>
          <a:p>
            <a:r>
              <a:rPr lang="en-US" dirty="0" smtClean="0"/>
              <a:t>Clock synchronization</a:t>
            </a:r>
          </a:p>
          <a:p>
            <a:r>
              <a:rPr lang="en-US" dirty="0" smtClean="0"/>
              <a:t>Can recover some chip errors</a:t>
            </a:r>
          </a:p>
          <a:p>
            <a:r>
              <a:rPr lang="en-US" dirty="0" smtClean="0"/>
              <a:t>Constrain analog signal patterns to make signal more robust</a:t>
            </a:r>
          </a:p>
          <a:p>
            <a:r>
              <a:rPr lang="en-US" dirty="0" smtClean="0"/>
              <a:t>Want near channel capacity with negligible errors</a:t>
            </a:r>
          </a:p>
          <a:p>
            <a:pPr lvl="1"/>
            <a:r>
              <a:rPr lang="en-US" dirty="0" smtClean="0"/>
              <a:t>Shannon says it’s possible, doesn’t tell us how</a:t>
            </a:r>
          </a:p>
          <a:p>
            <a:pPr lvl="1"/>
            <a:r>
              <a:rPr lang="en-US" dirty="0" smtClean="0"/>
              <a:t>Codes can get computationally expensive</a:t>
            </a:r>
          </a:p>
          <a:p>
            <a:r>
              <a:rPr lang="en-US" dirty="0" smtClean="0"/>
              <a:t>In practice</a:t>
            </a:r>
          </a:p>
          <a:p>
            <a:pPr lvl="1"/>
            <a:r>
              <a:rPr lang="en-US" dirty="0" smtClean="0"/>
              <a:t>More complex encoding: fewer bps, more robust</a:t>
            </a:r>
          </a:p>
          <a:p>
            <a:pPr lvl="1"/>
            <a:r>
              <a:rPr lang="en-US" dirty="0" smtClean="0"/>
              <a:t>Less complex encoding: more bps, less robust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Example: 802.15.4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1367156"/>
            <a:ext cx="7569200" cy="2085064"/>
          </a:xfrm>
        </p:spPr>
        <p:txBody>
          <a:bodyPr/>
          <a:lstStyle/>
          <a:p>
            <a:r>
              <a:rPr lang="en-US" dirty="0" smtClean="0"/>
              <a:t>Standard for low-power, low-rate wireless </a:t>
            </a:r>
            <a:r>
              <a:rPr lang="en-US" dirty="0" err="1" smtClean="0"/>
              <a:t>PANs</a:t>
            </a:r>
            <a:endParaRPr lang="en-US" dirty="0" smtClean="0"/>
          </a:p>
          <a:p>
            <a:pPr lvl="1"/>
            <a:r>
              <a:rPr lang="en-US" dirty="0" smtClean="0"/>
              <a:t>Must tolerate high chip error rates</a:t>
            </a:r>
          </a:p>
          <a:p>
            <a:r>
              <a:rPr lang="en-US" dirty="0" smtClean="0"/>
              <a:t>Uses a 4B/32B bit-to-chip encoding</a:t>
            </a:r>
            <a:endParaRPr lang="en-US" dirty="0"/>
          </a:p>
        </p:txBody>
      </p:sp>
      <p:pic>
        <p:nvPicPr>
          <p:cNvPr id="4" name="Picture 3" descr="802.15.4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66750" y="3452220"/>
            <a:ext cx="7810500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286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190500" y="0"/>
            <a:ext cx="7772400" cy="1470025"/>
          </a:xfrm>
        </p:spPr>
        <p:txBody>
          <a:bodyPr/>
          <a:lstStyle/>
          <a:p>
            <a:r>
              <a:rPr lang="en-US" dirty="0" smtClean="0"/>
              <a:t>Two-minutes for stretching</a:t>
            </a:r>
            <a:endParaRPr lang="en-US" dirty="0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0" y="6513222"/>
            <a:ext cx="2089277" cy="399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Photo: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 Lewis Hine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j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Given a stream of bits, how can we represent boundaries?</a:t>
            </a:r>
          </a:p>
          <a:p>
            <a:r>
              <a:rPr lang="en-US" dirty="0" smtClean="0"/>
              <a:t>Break sequence of bits into a frame</a:t>
            </a:r>
          </a:p>
          <a:p>
            <a:r>
              <a:rPr lang="en-US" dirty="0" smtClean="0"/>
              <a:t>Typically done by network adaptor</a:t>
            </a:r>
            <a:endParaRPr lang="en-US" dirty="0"/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Boundaries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Sentinels</a:t>
            </a:r>
          </a:p>
          <a:p>
            <a:r>
              <a:rPr lang="en-US" dirty="0" smtClean="0"/>
              <a:t>Length counts</a:t>
            </a:r>
          </a:p>
          <a:p>
            <a:r>
              <a:rPr lang="en-US" dirty="0" smtClean="0"/>
              <a:t>Clock-based</a:t>
            </a:r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Sentinel-based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85" y="1285226"/>
            <a:ext cx="8461230" cy="4580246"/>
          </a:xfrm>
        </p:spPr>
        <p:txBody>
          <a:bodyPr>
            <a:normAutofit/>
          </a:bodyPr>
          <a:lstStyle/>
          <a:p>
            <a:r>
              <a:rPr lang="en-US" dirty="0" smtClean="0"/>
              <a:t>Byte-oriented protocols (</a:t>
            </a:r>
            <a:r>
              <a:rPr lang="en-US" i="1" dirty="0" smtClean="0"/>
              <a:t>e.g.</a:t>
            </a:r>
            <a:r>
              <a:rPr lang="en-US" dirty="0" smtClean="0"/>
              <a:t> BISYNC, PPP)</a:t>
            </a:r>
          </a:p>
          <a:p>
            <a:pPr lvl="1"/>
            <a:r>
              <a:rPr lang="en-US" dirty="0" smtClean="0"/>
              <a:t>Place special bytes (SOH, ETX,…) in the beginning, end of messages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What if ETX appears in the body?</a:t>
            </a:r>
          </a:p>
          <a:p>
            <a:pPr lvl="1"/>
            <a:r>
              <a:rPr lang="en-US" dirty="0" smtClean="0"/>
              <a:t>Escape ETX byte by prefixing DEL byte</a:t>
            </a:r>
          </a:p>
          <a:p>
            <a:pPr lvl="1"/>
            <a:r>
              <a:rPr lang="en-US" dirty="0" smtClean="0"/>
              <a:t>Escape DEL byte by prefixing DEL byte</a:t>
            </a:r>
          </a:p>
          <a:p>
            <a:pPr lvl="1"/>
            <a:r>
              <a:rPr lang="en-US" dirty="0" smtClean="0"/>
              <a:t>Technique known as </a:t>
            </a:r>
            <a:r>
              <a:rPr lang="en-US" i="1" dirty="0" smtClean="0"/>
              <a:t>character stuffing</a:t>
            </a:r>
          </a:p>
        </p:txBody>
      </p:sp>
      <p:pic>
        <p:nvPicPr>
          <p:cNvPr id="4" name="Picture 3" descr="02x09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754844" y="2703604"/>
            <a:ext cx="6247211" cy="1022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Bit-Oriented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/>
          <a:lstStyle/>
          <a:p>
            <a:r>
              <a:rPr lang="en-US" dirty="0" smtClean="0"/>
              <a:t>View message as a stream of bits, not bytes</a:t>
            </a:r>
          </a:p>
          <a:p>
            <a:r>
              <a:rPr lang="en-US" dirty="0" smtClean="0"/>
              <a:t>Can use sentinel approach as well (</a:t>
            </a:r>
            <a:r>
              <a:rPr lang="en-US" i="1" dirty="0" smtClean="0"/>
              <a:t>e.g.</a:t>
            </a:r>
            <a:r>
              <a:rPr lang="en-US" dirty="0" smtClean="0"/>
              <a:t>, HDLC)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HDLC begin/end sequence 01111110</a:t>
            </a:r>
          </a:p>
          <a:p>
            <a:r>
              <a:rPr lang="en-US" dirty="0" smtClean="0"/>
              <a:t>Use </a:t>
            </a:r>
            <a:r>
              <a:rPr lang="en-US" i="1" dirty="0" smtClean="0"/>
              <a:t>bit stuffing</a:t>
            </a:r>
            <a:r>
              <a:rPr lang="en-US" dirty="0" smtClean="0"/>
              <a:t> to escape 01111110</a:t>
            </a:r>
          </a:p>
          <a:p>
            <a:pPr lvl="1"/>
            <a:r>
              <a:rPr lang="en-US" dirty="0" smtClean="0"/>
              <a:t>Always append 0 after five consecutive 1s in data</a:t>
            </a:r>
          </a:p>
          <a:p>
            <a:pPr lvl="1"/>
            <a:r>
              <a:rPr lang="en-US" dirty="0" smtClean="0"/>
              <a:t>After five 1s, receiver uses next two bits to decide if stuffed, end of frame, or error.</a:t>
            </a:r>
          </a:p>
        </p:txBody>
      </p:sp>
      <p:pic>
        <p:nvPicPr>
          <p:cNvPr id="4" name="Picture 3" descr="02x1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2008384" y="2874383"/>
            <a:ext cx="5614210" cy="967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102962"/>
            <a:ext cx="8199942" cy="4996753"/>
          </a:xfrm>
        </p:spPr>
        <p:txBody>
          <a:bodyPr>
            <a:normAutofit/>
          </a:bodyPr>
          <a:lstStyle/>
          <a:p>
            <a:r>
              <a:rPr lang="en-US" dirty="0" smtClean="0"/>
              <a:t>Drawback of sentinel techniques</a:t>
            </a:r>
          </a:p>
          <a:p>
            <a:pPr lvl="1"/>
            <a:r>
              <a:rPr lang="en-US" dirty="0" smtClean="0"/>
              <a:t>Length of frame depends on data</a:t>
            </a:r>
          </a:p>
          <a:p>
            <a:r>
              <a:rPr lang="en-US" dirty="0" smtClean="0"/>
              <a:t>Alternative: put length in header (</a:t>
            </a:r>
            <a:r>
              <a:rPr lang="en-US" i="1" dirty="0" smtClean="0"/>
              <a:t>e.g.,</a:t>
            </a:r>
            <a:r>
              <a:rPr lang="en-US" dirty="0" smtClean="0"/>
              <a:t> DDCMP)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Danger: Framing Errors</a:t>
            </a:r>
          </a:p>
          <a:p>
            <a:pPr lvl="1"/>
            <a:r>
              <a:rPr lang="en-US" dirty="0" smtClean="0"/>
              <a:t>What if high bit of counter gets corrupted?</a:t>
            </a:r>
          </a:p>
          <a:p>
            <a:pPr lvl="1"/>
            <a:r>
              <a:rPr lang="en-US" dirty="0" smtClean="0"/>
              <a:t>Adds 8K to length of frame, may lose many frames</a:t>
            </a:r>
          </a:p>
          <a:p>
            <a:pPr lvl="1"/>
            <a:r>
              <a:rPr lang="en-US" dirty="0" smtClean="0"/>
              <a:t>CRC checksum helps detect error</a:t>
            </a:r>
          </a:p>
        </p:txBody>
      </p:sp>
      <p:pic>
        <p:nvPicPr>
          <p:cNvPr id="4" name="Picture 3" descr="02x1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738025" y="2970450"/>
            <a:ext cx="5442401" cy="940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82402"/>
            <a:ext cx="7569200" cy="3147852"/>
          </a:xfrm>
        </p:spPr>
        <p:txBody>
          <a:bodyPr/>
          <a:lstStyle/>
          <a:p>
            <a:r>
              <a:rPr lang="en-US" i="1" dirty="0" smtClean="0"/>
              <a:t>E.g.</a:t>
            </a:r>
            <a:r>
              <a:rPr lang="en-US" dirty="0" smtClean="0"/>
              <a:t>, SONET (Synchronous  Optical Network)</a:t>
            </a:r>
          </a:p>
          <a:p>
            <a:pPr lvl="1"/>
            <a:r>
              <a:rPr lang="en-US" dirty="0" smtClean="0"/>
              <a:t>Each frame is 125μs long</a:t>
            </a:r>
          </a:p>
          <a:p>
            <a:pPr lvl="1"/>
            <a:r>
              <a:rPr lang="en-US" dirty="0" smtClean="0"/>
              <a:t>Look for header every 125μs</a:t>
            </a:r>
          </a:p>
          <a:p>
            <a:pPr lvl="1"/>
            <a:r>
              <a:rPr lang="en-US" dirty="0" smtClean="0"/>
              <a:t>Encode with NRZ, but XOR payload with 127-bit string to ensure lots of transitions</a:t>
            </a:r>
          </a:p>
        </p:txBody>
      </p:sp>
      <p:pic>
        <p:nvPicPr>
          <p:cNvPr id="4" name="Picture 3" descr="02x1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901512" y="3662870"/>
            <a:ext cx="5340976" cy="2400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447" y="1509685"/>
            <a:ext cx="8133106" cy="3994495"/>
          </a:xfrm>
        </p:spPr>
        <p:txBody>
          <a:bodyPr/>
          <a:lstStyle/>
          <a:p>
            <a:r>
              <a:rPr lang="en-US" dirty="0" smtClean="0"/>
              <a:t>Basic idea: use a checksum</a:t>
            </a:r>
          </a:p>
          <a:p>
            <a:pPr lvl="1"/>
            <a:r>
              <a:rPr lang="en-US" dirty="0" smtClean="0"/>
              <a:t>Compute small checksum value, like a hash of packet</a:t>
            </a:r>
          </a:p>
          <a:p>
            <a:r>
              <a:rPr lang="en-US" dirty="0" smtClean="0"/>
              <a:t>Good checksum algorithms</a:t>
            </a:r>
          </a:p>
          <a:p>
            <a:pPr lvl="1"/>
            <a:r>
              <a:rPr lang="en-US" dirty="0" smtClean="0"/>
              <a:t>Want several properties, </a:t>
            </a:r>
            <a:r>
              <a:rPr lang="en-US" i="1" dirty="0" smtClean="0"/>
              <a:t>e.g.</a:t>
            </a:r>
            <a:r>
              <a:rPr lang="en-US" dirty="0" smtClean="0"/>
              <a:t>, detect any single-bit error</a:t>
            </a:r>
          </a:p>
          <a:p>
            <a:pPr lvl="1"/>
            <a:r>
              <a:rPr lang="en-US" dirty="0" smtClean="0"/>
              <a:t>Details in a later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week: more link layer</a:t>
            </a:r>
          </a:p>
          <a:p>
            <a:pPr lvl="1"/>
            <a:r>
              <a:rPr lang="en-US" dirty="0" smtClean="0"/>
              <a:t>Flow Control and Reliability</a:t>
            </a:r>
          </a:p>
          <a:p>
            <a:pPr lvl="1"/>
            <a:r>
              <a:rPr lang="en-US" dirty="0" smtClean="0"/>
              <a:t>Ethernet</a:t>
            </a:r>
          </a:p>
          <a:p>
            <a:pPr lvl="1"/>
            <a:r>
              <a:rPr lang="en-US" dirty="0" smtClean="0"/>
              <a:t>Sharing access to a shared medium</a:t>
            </a:r>
          </a:p>
          <a:p>
            <a:pPr lvl="1"/>
            <a:r>
              <a:rPr lang="en-US" dirty="0" smtClean="0"/>
              <a:t>Switching</a:t>
            </a:r>
          </a:p>
          <a:p>
            <a:r>
              <a:rPr lang="en-US" dirty="0" smtClean="0"/>
              <a:t>Friday 11</a:t>
            </a:r>
            <a:r>
              <a:rPr lang="en-US" baseline="30000" dirty="0" smtClean="0"/>
              <a:t>th</a:t>
            </a:r>
            <a:r>
              <a:rPr lang="en-US" dirty="0" smtClean="0"/>
              <a:t>: </a:t>
            </a:r>
            <a:r>
              <a:rPr lang="en-US" dirty="0" err="1" smtClean="0"/>
              <a:t>Snowcast</a:t>
            </a:r>
            <a:r>
              <a:rPr lang="en-US" dirty="0" smtClean="0"/>
              <a:t> due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9762</TotalTime>
  <Words>1193</Words>
  <Application>Microsoft Macintosh PowerPoint</Application>
  <PresentationFormat>On-screen Show (4:3)</PresentationFormat>
  <Paragraphs>204</Paragraphs>
  <Slides>26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cs168</vt:lpstr>
      <vt:lpstr>CSCI-1680 Physical Layer</vt:lpstr>
      <vt:lpstr>Administrivia</vt:lpstr>
      <vt:lpstr>Today</vt:lpstr>
      <vt:lpstr>Physical Layer (Layer 1) </vt:lpstr>
      <vt:lpstr>Modulation</vt:lpstr>
      <vt:lpstr>Use Carriers</vt:lpstr>
      <vt:lpstr>Use Carriers</vt:lpstr>
      <vt:lpstr>How Fast Can You Send?</vt:lpstr>
      <vt:lpstr>But wait…</vt:lpstr>
      <vt:lpstr>How Fast Can You Really Send?</vt:lpstr>
      <vt:lpstr>Encoding</vt:lpstr>
      <vt:lpstr>Drawbacks of NRZ</vt:lpstr>
      <vt:lpstr>Alternative Encodings</vt:lpstr>
      <vt:lpstr>Manchester</vt:lpstr>
      <vt:lpstr>4B/5B</vt:lpstr>
      <vt:lpstr>Encoding Goals</vt:lpstr>
      <vt:lpstr>Last Example: 802.15.4</vt:lpstr>
      <vt:lpstr>Two-minutes for stretching</vt:lpstr>
      <vt:lpstr>Framing</vt:lpstr>
      <vt:lpstr>Representing Boundaries</vt:lpstr>
      <vt:lpstr>Sentinel-based Framing</vt:lpstr>
      <vt:lpstr>Bit-Oriented Protocols</vt:lpstr>
      <vt:lpstr>Length-based Framing</vt:lpstr>
      <vt:lpstr>Clock-based Framing</vt:lpstr>
      <vt:lpstr>Error Detection</vt:lpstr>
      <vt:lpstr>Coming Up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30</cp:revision>
  <dcterms:created xsi:type="dcterms:W3CDTF">2011-02-08T04:25:46Z</dcterms:created>
  <dcterms:modified xsi:type="dcterms:W3CDTF">2011-02-08T04:25:56Z</dcterms:modified>
</cp:coreProperties>
</file>