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9" r:id="rId3"/>
    <p:sldId id="260" r:id="rId4"/>
    <p:sldId id="258" r:id="rId5"/>
    <p:sldId id="264" r:id="rId6"/>
    <p:sldId id="265" r:id="rId7"/>
    <p:sldId id="288" r:id="rId8"/>
    <p:sldId id="266" r:id="rId9"/>
    <p:sldId id="267" r:id="rId10"/>
    <p:sldId id="268" r:id="rId11"/>
    <p:sldId id="269" r:id="rId12"/>
    <p:sldId id="271" r:id="rId13"/>
    <p:sldId id="270" r:id="rId14"/>
    <p:sldId id="275" r:id="rId15"/>
    <p:sldId id="277" r:id="rId16"/>
    <p:sldId id="276" r:id="rId17"/>
    <p:sldId id="278" r:id="rId18"/>
    <p:sldId id="280" r:id="rId19"/>
    <p:sldId id="283" r:id="rId20"/>
    <p:sldId id="284" r:id="rId21"/>
    <p:sldId id="281" r:id="rId22"/>
    <p:sldId id="282" r:id="rId23"/>
    <p:sldId id="286" r:id="rId24"/>
    <p:sldId id="287" r:id="rId25"/>
    <p:sldId id="285" r:id="rId26"/>
    <p:sldId id="289" r:id="rId27"/>
    <p:sldId id="303" r:id="rId28"/>
    <p:sldId id="300" r:id="rId29"/>
    <p:sldId id="301" r:id="rId30"/>
    <p:sldId id="302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outlineView">
  <p:normalViewPr showOutlineIcons="0">
    <p:restoredLeft sz="34596" autoAdjust="0"/>
    <p:restoredTop sz="86386" autoAdjust="0"/>
  </p:normalViewPr>
  <p:slideViewPr>
    <p:cSldViewPr snapToGrid="0" snapToObjects="1">
      <p:cViewPr varScale="1">
        <p:scale>
          <a:sx n="79" d="100"/>
          <a:sy n="79" d="100"/>
        </p:scale>
        <p:origin x="-104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df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Application Interface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Book is ordered on bookstore, you can check later </a:t>
            </a:r>
            <a:r>
              <a:rPr lang="en-US" smtClean="0"/>
              <a:t>this </a:t>
            </a:r>
            <a:r>
              <a:rPr lang="en-US" smtClean="0"/>
              <a:t>week</a:t>
            </a:r>
          </a:p>
          <a:p>
            <a:r>
              <a:rPr lang="en-US" smtClean="0"/>
              <a:t>Today: C mini course ! Fishbowl, 8-10pm</a:t>
            </a:r>
          </a:p>
          <a:p>
            <a:r>
              <a:rPr lang="en-US" smtClean="0"/>
              <a:t>Signup for Snowcast milestone</a:t>
            </a:r>
          </a:p>
          <a:p>
            <a:pPr lvl="1"/>
            <a:r>
              <a:rPr lang="en-US" smtClean="0"/>
              <a:t>Check website for announcements after class, will have a Google spreadsheet link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Multiplexing</a:t>
            </a:r>
          </a:p>
          <a:p>
            <a:r>
              <a:rPr lang="en-US" dirty="0" smtClean="0"/>
              <a:t>Layering and Encapsulation</a:t>
            </a:r>
          </a:p>
          <a:p>
            <a:r>
              <a:rPr lang="en-US" dirty="0" smtClean="0"/>
              <a:t>IP, TCP, </a:t>
            </a:r>
            <a:r>
              <a:rPr lang="en-US" dirty="0" smtClean="0"/>
              <a:t>UDP</a:t>
            </a:r>
          </a:p>
          <a:p>
            <a:endParaRPr lang="en-US" dirty="0" smtClean="0"/>
          </a:p>
          <a:p>
            <a:r>
              <a:rPr lang="en-US" dirty="0" smtClean="0"/>
              <a:t>Today:</a:t>
            </a:r>
          </a:p>
          <a:p>
            <a:pPr lvl="1"/>
            <a:r>
              <a:rPr lang="en-US" dirty="0" smtClean="0"/>
              <a:t>Performance Metrics</a:t>
            </a:r>
          </a:p>
          <a:p>
            <a:pPr lvl="1"/>
            <a:r>
              <a:rPr lang="en-US" dirty="0" smtClean="0"/>
              <a:t>Socket API</a:t>
            </a:r>
          </a:p>
          <a:p>
            <a:pPr lvl="1"/>
            <a:r>
              <a:rPr lang="en-US" dirty="0" smtClean="0"/>
              <a:t>Concurrent servers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509685"/>
            <a:ext cx="8183716" cy="3994495"/>
          </a:xfrm>
        </p:spPr>
        <p:txBody>
          <a:bodyPr/>
          <a:lstStyle/>
          <a:p>
            <a:r>
              <a:rPr lang="en-US" dirty="0" smtClean="0"/>
              <a:t>Throughput - Number of bits </a:t>
            </a:r>
            <a:r>
              <a:rPr lang="en-US" dirty="0" smtClean="0"/>
              <a:t>received/unit </a:t>
            </a:r>
            <a:r>
              <a:rPr lang="en-US" dirty="0" smtClean="0"/>
              <a:t>of time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smtClean="0"/>
              <a:t>10Mbps</a:t>
            </a:r>
          </a:p>
          <a:p>
            <a:r>
              <a:rPr lang="en-US" dirty="0" err="1" smtClean="0"/>
              <a:t>Goodput</a:t>
            </a:r>
            <a:r>
              <a:rPr lang="en-US" dirty="0" smtClean="0"/>
              <a:t> - </a:t>
            </a:r>
            <a:r>
              <a:rPr lang="en-US" i="1" dirty="0" smtClean="0"/>
              <a:t>Useful</a:t>
            </a:r>
            <a:r>
              <a:rPr lang="en-US" dirty="0" smtClean="0"/>
              <a:t> </a:t>
            </a:r>
            <a:r>
              <a:rPr lang="en-US" dirty="0" smtClean="0"/>
              <a:t>bits received per unit of time</a:t>
            </a:r>
          </a:p>
          <a:p>
            <a:r>
              <a:rPr lang="en-US" dirty="0" smtClean="0"/>
              <a:t>Latency – How long for message to cross network</a:t>
            </a:r>
          </a:p>
          <a:p>
            <a:pPr lvl="1"/>
            <a:r>
              <a:rPr lang="en-US" dirty="0" smtClean="0"/>
              <a:t>Process + Queue + Transmit + Propagation</a:t>
            </a:r>
          </a:p>
          <a:p>
            <a:r>
              <a:rPr lang="en-US" dirty="0" smtClean="0"/>
              <a:t>Jitter – Variation in latency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577710"/>
          </a:xfrm>
        </p:spPr>
        <p:txBody>
          <a:bodyPr/>
          <a:lstStyle/>
          <a:p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Per message, small,</a:t>
            </a:r>
            <a:r>
              <a:rPr lang="en-US" baseline="0" dirty="0" smtClean="0"/>
              <a:t> limits throughput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dirty="0" smtClean="0"/>
              <a:t>                                                     or 120μs/pkt</a:t>
            </a:r>
            <a:endParaRPr lang="en-US" i="1" dirty="0" smtClean="0"/>
          </a:p>
          <a:p>
            <a:r>
              <a:rPr lang="en-US" dirty="0" smtClean="0"/>
              <a:t>Queue</a:t>
            </a:r>
          </a:p>
          <a:p>
            <a:pPr lvl="1"/>
            <a:r>
              <a:rPr lang="en-US" dirty="0" smtClean="0"/>
              <a:t>Highly variable, offered load </a:t>
            </a:r>
            <a:r>
              <a:rPr lang="en-US" dirty="0" err="1" smtClean="0"/>
              <a:t>vs</a:t>
            </a:r>
            <a:r>
              <a:rPr lang="en-US" dirty="0" smtClean="0"/>
              <a:t> outgoing b/w</a:t>
            </a:r>
          </a:p>
          <a:p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Size/Bandwidth</a:t>
            </a:r>
          </a:p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Distance/Speed of Light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9602" y="2294954"/>
          <a:ext cx="3425041" cy="551156"/>
        </p:xfrm>
        <a:graphic>
          <a:graphicData uri="http://schemas.openxmlformats.org/presentationml/2006/ole">
            <p:oleObj spid="_x0000_s22530" name="Equation" r:id="rId3" imgW="2209800" imgH="3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elogram 15"/>
          <p:cNvSpPr/>
          <p:nvPr/>
        </p:nvSpPr>
        <p:spPr>
          <a:xfrm rot="20700000">
            <a:off x="1964750" y="3776493"/>
            <a:ext cx="1535526" cy="227684"/>
          </a:xfrm>
          <a:prstGeom prst="parallelogram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 and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185497"/>
          </a:xfrm>
        </p:spPr>
        <p:txBody>
          <a:bodyPr/>
          <a:lstStyle/>
          <a:p>
            <a:r>
              <a:rPr lang="en-US" dirty="0" smtClean="0"/>
              <a:t>How much data can we send during one RTT?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</a:t>
            </a:r>
            <a:r>
              <a:rPr lang="en-US" dirty="0" smtClean="0"/>
              <a:t> send request, receive file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698076" y="4136109"/>
            <a:ext cx="2663414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106731" y="4136109"/>
            <a:ext cx="2663414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028194" y="3190848"/>
            <a:ext cx="1409450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2029784" y="3578086"/>
            <a:ext cx="1407861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arallelogram 16"/>
          <p:cNvSpPr/>
          <p:nvPr/>
        </p:nvSpPr>
        <p:spPr>
          <a:xfrm rot="20745360">
            <a:off x="5090080" y="3792103"/>
            <a:ext cx="1773815" cy="1167924"/>
          </a:xfrm>
          <a:prstGeom prst="parallelogram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935164" y="4136109"/>
            <a:ext cx="2663417" cy="158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345010" y="4136506"/>
            <a:ext cx="2662623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66077" y="3191641"/>
            <a:ext cx="1409450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5267667" y="3578879"/>
            <a:ext cx="1407861" cy="3872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3352502" y="3979456"/>
            <a:ext cx="671491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Time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7" name="TextBox 26"/>
          <p:cNvSpPr txBox="1"/>
          <p:nvPr/>
        </p:nvSpPr>
        <p:spPr>
          <a:xfrm rot="883171">
            <a:off x="2251917" y="3022127"/>
            <a:ext cx="9432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Request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8" name="TextBox 27"/>
          <p:cNvSpPr txBox="1"/>
          <p:nvPr/>
        </p:nvSpPr>
        <p:spPr>
          <a:xfrm rot="20700560">
            <a:off x="2027638" y="3469125"/>
            <a:ext cx="1080494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Response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87400" y="5468610"/>
            <a:ext cx="7569200" cy="118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For small transfers, latency more important, for bulk, throughput more important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2325242"/>
            <a:ext cx="8270462" cy="3994495"/>
          </a:xfrm>
        </p:spPr>
        <p:txBody>
          <a:bodyPr/>
          <a:lstStyle/>
          <a:p>
            <a:r>
              <a:rPr lang="en-US" dirty="0" smtClean="0"/>
              <a:t>Can view network as a pipe</a:t>
            </a:r>
          </a:p>
          <a:p>
            <a:pPr lvl="1"/>
            <a:r>
              <a:rPr lang="en-US" dirty="0" smtClean="0"/>
              <a:t>For full utilization want bytes in flight ≥ bandwidth × delay</a:t>
            </a:r>
          </a:p>
          <a:p>
            <a:pPr lvl="1"/>
            <a:r>
              <a:rPr lang="en-US" dirty="0" smtClean="0"/>
              <a:t>But don</a:t>
            </a:r>
            <a:r>
              <a:rPr lang="en-US" dirty="0" smtClean="0"/>
              <a:t>’t want to overload the network (future lectures)</a:t>
            </a:r>
          </a:p>
          <a:p>
            <a:r>
              <a:rPr lang="en-US" dirty="0" smtClean="0"/>
              <a:t>What if protocol doesn’t involve bulk transfer?</a:t>
            </a:r>
          </a:p>
          <a:p>
            <a:pPr lvl="1"/>
            <a:r>
              <a:rPr lang="en-US" dirty="0" smtClean="0"/>
              <a:t>Get throughput through concurrency – service multiple clients simultaneously</a:t>
            </a:r>
            <a:endParaRPr lang="en-US" dirty="0"/>
          </a:p>
        </p:txBody>
      </p:sp>
      <p:pic>
        <p:nvPicPr>
          <p:cNvPr id="4" name="Picture 3" descr="b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60400" y="1072854"/>
            <a:ext cx="7823200" cy="173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Important do know and do once</a:t>
            </a:r>
          </a:p>
          <a:p>
            <a:pPr lvl="1"/>
            <a:r>
              <a:rPr lang="en-US" dirty="0" smtClean="0"/>
              <a:t>Higher-level APIs build on them</a:t>
            </a:r>
          </a:p>
          <a:p>
            <a:r>
              <a:rPr lang="en-US" dirty="0" smtClean="0"/>
              <a:t>After basic setup, much like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93" y="1509685"/>
            <a:ext cx="8017214" cy="4748095"/>
          </a:xfrm>
        </p:spPr>
        <p:txBody>
          <a:bodyPr>
            <a:normAutofit/>
          </a:bodyPr>
          <a:lstStyle/>
          <a:p>
            <a:r>
              <a:rPr lang="en-US" dirty="0" smtClean="0"/>
              <a:t>Problem:</a:t>
            </a:r>
            <a:r>
              <a:rPr lang="en-US" baseline="0" dirty="0" smtClean="0"/>
              <a:t> how to access resources other then CPU</a:t>
            </a:r>
          </a:p>
          <a:p>
            <a:pPr lvl="1"/>
            <a:r>
              <a:rPr lang="en-US" dirty="0" smtClean="0"/>
              <a:t>Disk, network, terminal, other processes</a:t>
            </a:r>
          </a:p>
          <a:p>
            <a:pPr lvl="1"/>
            <a:r>
              <a:rPr lang="en-US" dirty="0" smtClean="0"/>
              <a:t>CPU prohibits instructions that would access devices</a:t>
            </a:r>
          </a:p>
          <a:p>
            <a:pPr lvl="1"/>
            <a:r>
              <a:rPr lang="en-US" dirty="0" smtClean="0"/>
              <a:t>Only privileged OS kernel can access devices</a:t>
            </a:r>
          </a:p>
          <a:p>
            <a:r>
              <a:rPr lang="en-US" dirty="0" smtClean="0"/>
              <a:t>Kernel supplies well-defined system call interface</a:t>
            </a:r>
          </a:p>
          <a:p>
            <a:pPr lvl="1"/>
            <a:r>
              <a:rPr lang="en-US" dirty="0" smtClean="0"/>
              <a:t>Applications request I/O operations through </a:t>
            </a:r>
            <a:r>
              <a:rPr lang="en-US" dirty="0" err="1" smtClean="0"/>
              <a:t>syscalls</a:t>
            </a:r>
            <a:endParaRPr lang="en-US" dirty="0" smtClean="0"/>
          </a:p>
          <a:p>
            <a:pPr lvl="1"/>
            <a:r>
              <a:rPr lang="en-US" dirty="0" smtClean="0"/>
              <a:t>Set up </a:t>
            </a:r>
            <a:r>
              <a:rPr lang="en-US" dirty="0" err="1" smtClean="0"/>
              <a:t>syscall</a:t>
            </a:r>
            <a:r>
              <a:rPr lang="en-US" dirty="0" smtClean="0"/>
              <a:t> arguments and trap to kernel</a:t>
            </a:r>
          </a:p>
          <a:p>
            <a:pPr lvl="1"/>
            <a:r>
              <a:rPr lang="en-US" dirty="0" smtClean="0"/>
              <a:t>Kernel performs operation and returns results</a:t>
            </a:r>
          </a:p>
          <a:p>
            <a:r>
              <a:rPr lang="en-US" dirty="0" smtClean="0"/>
              <a:t>Higher-level functions built on </a:t>
            </a:r>
            <a:r>
              <a:rPr lang="en-US" dirty="0" err="1" smtClean="0"/>
              <a:t>syscall</a:t>
            </a:r>
            <a:r>
              <a:rPr lang="en-US" dirty="0" smtClean="0"/>
              <a:t> interface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printf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scanf</a:t>
            </a:r>
            <a:r>
              <a:rPr lang="en-US" dirty="0" smtClean="0">
                <a:latin typeface="Courier"/>
                <a:cs typeface="Courier"/>
              </a:rPr>
              <a:t>, gets,</a:t>
            </a:r>
            <a:r>
              <a:rPr lang="en-US" dirty="0" smtClean="0"/>
              <a:t> all user-level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I/O in Unix done through </a:t>
            </a:r>
            <a:r>
              <a:rPr lang="en-US" i="1" dirty="0" smtClean="0"/>
              <a:t>file descriptors</a:t>
            </a:r>
            <a:endParaRPr lang="en-US" dirty="0" smtClean="0"/>
          </a:p>
          <a:p>
            <a:pPr lvl="1"/>
            <a:r>
              <a:rPr lang="en-US" dirty="0" smtClean="0"/>
              <a:t>Integer </a:t>
            </a:r>
            <a:r>
              <a:rPr lang="en-US" i="1" dirty="0" smtClean="0"/>
              <a:t>handles</a:t>
            </a:r>
            <a:r>
              <a:rPr lang="en-US" dirty="0" smtClean="0"/>
              <a:t> to per-process table in kernel</a:t>
            </a:r>
          </a:p>
          <a:p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open(char</a:t>
            </a:r>
            <a:r>
              <a:rPr lang="en-US" sz="2400" b="0" dirty="0" smtClean="0">
                <a:latin typeface="Courier"/>
                <a:cs typeface="Courier"/>
              </a:rPr>
              <a:t> *path, </a:t>
            </a:r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flags, ...);</a:t>
            </a:r>
          </a:p>
          <a:p>
            <a:r>
              <a:rPr lang="en-US" dirty="0" smtClean="0"/>
              <a:t>Returns file descriptor, used for all I/O to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Returns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04" y="1509685"/>
            <a:ext cx="804819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if </a:t>
            </a:r>
            <a:r>
              <a:rPr lang="en-US" sz="2400" b="0" dirty="0" smtClean="0">
                <a:latin typeface="Courier"/>
                <a:cs typeface="Courier"/>
              </a:rPr>
              <a:t>open</a:t>
            </a:r>
            <a:r>
              <a:rPr lang="en-US" dirty="0" smtClean="0"/>
              <a:t> fails? Returns -1 (invalid </a:t>
            </a:r>
            <a:r>
              <a:rPr lang="en-US" dirty="0" err="1" smtClean="0"/>
              <a:t>fd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Most system calls return -1 on failure</a:t>
            </a:r>
          </a:p>
          <a:p>
            <a:pPr lvl="1"/>
            <a:r>
              <a:rPr lang="en-US" dirty="0" smtClean="0"/>
              <a:t>Specific type of error  in global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errno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sz="2400" b="0" dirty="0" smtClean="0">
                <a:latin typeface="Courier"/>
                <a:cs typeface="Courier"/>
              </a:rPr>
              <a:t>#include &lt;sys/</a:t>
            </a:r>
            <a:r>
              <a:rPr lang="en-US" sz="2400" b="0" dirty="0" err="1" smtClean="0">
                <a:latin typeface="Courier"/>
                <a:cs typeface="Courier"/>
              </a:rPr>
              <a:t>errno.h</a:t>
            </a:r>
            <a:r>
              <a:rPr lang="en-US" sz="2400" b="0" dirty="0" smtClean="0">
                <a:latin typeface="Courier"/>
                <a:cs typeface="Courier"/>
              </a:rPr>
              <a:t>&gt; </a:t>
            </a:r>
            <a:r>
              <a:rPr lang="en-US" dirty="0" smtClean="0"/>
              <a:t>for possible values</a:t>
            </a:r>
          </a:p>
          <a:p>
            <a:pPr lvl="1"/>
            <a:r>
              <a:rPr lang="en-US" dirty="0" smtClean="0"/>
              <a:t>2 = ENOENT </a:t>
            </a:r>
            <a:r>
              <a:rPr lang="en-US" dirty="0" smtClean="0"/>
              <a:t>“No such file or directory”</a:t>
            </a:r>
          </a:p>
          <a:p>
            <a:pPr lvl="1"/>
            <a:r>
              <a:rPr lang="en-US" dirty="0" smtClean="0"/>
              <a:t>13 = EACCES “Permission denied”</a:t>
            </a:r>
          </a:p>
          <a:p>
            <a:r>
              <a:rPr lang="en-US" sz="2400" b="0" dirty="0" err="1" smtClean="0">
                <a:latin typeface="Courier"/>
                <a:cs typeface="Courier"/>
              </a:rPr>
              <a:t>perror</a:t>
            </a:r>
            <a:r>
              <a:rPr lang="en-US" dirty="0" smtClean="0"/>
              <a:t> function prints human-readable message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perror(“initfile</a:t>
            </a:r>
            <a:r>
              <a:rPr lang="en-US" dirty="0" smtClean="0">
                <a:latin typeface="Courier"/>
                <a:cs typeface="Courier"/>
              </a:rPr>
              <a:t>”);</a:t>
            </a:r>
          </a:p>
          <a:p>
            <a:pPr lvl="1"/>
            <a:r>
              <a:rPr lang="en-US" dirty="0" err="1" smtClean="0">
                <a:latin typeface="Courier"/>
                <a:cs typeface="Courier"/>
              </a:rPr>
              <a:t>initfile</a:t>
            </a:r>
            <a:r>
              <a:rPr lang="en-US" dirty="0" smtClean="0">
                <a:latin typeface="Courier"/>
                <a:cs typeface="Courier"/>
              </a:rPr>
              <a:t>: No such file or </a:t>
            </a:r>
            <a:r>
              <a:rPr lang="en-US" dirty="0" smtClean="0">
                <a:latin typeface="Courier"/>
                <a:cs typeface="Courier"/>
              </a:rPr>
              <a:t>directory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operations on File Descriptors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231394"/>
          </a:xfrm>
        </p:spPr>
        <p:txBody>
          <a:bodyPr>
            <a:normAutofit fontScale="92500"/>
          </a:bodyPr>
          <a:lstStyle/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read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 *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Returns number of bytes read</a:t>
            </a:r>
          </a:p>
          <a:p>
            <a:pPr lvl="1"/>
            <a:r>
              <a:rPr lang="en-US" dirty="0" smtClean="0"/>
              <a:t>Returns 0 bytes at end of file, or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write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void* 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Returns number of bytes written,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off_t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lseek</a:t>
            </a:r>
            <a:r>
              <a:rPr lang="en-US" sz="2162" b="0" dirty="0" smtClean="0">
                <a:latin typeface="Courier"/>
                <a:cs typeface="Courier"/>
              </a:rPr>
              <a:t>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off_t</a:t>
            </a:r>
            <a:r>
              <a:rPr lang="en-US" sz="2162" b="0" dirty="0" smtClean="0">
                <a:latin typeface="Courier"/>
                <a:cs typeface="Courier"/>
              </a:rPr>
              <a:t> offset,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whence);</a:t>
            </a:r>
          </a:p>
          <a:p>
            <a:pPr lvl="1"/>
            <a:r>
              <a:rPr lang="en-US" dirty="0" smtClean="0"/>
              <a:t>whence: </a:t>
            </a:r>
            <a:r>
              <a:rPr lang="en-US" sz="2162" dirty="0" smtClean="0">
                <a:latin typeface="Courier"/>
                <a:cs typeface="Courier"/>
              </a:rPr>
              <a:t>SEEK_SET</a:t>
            </a:r>
            <a:r>
              <a:rPr lang="en-US" dirty="0" smtClean="0"/>
              <a:t>, </a:t>
            </a:r>
            <a:r>
              <a:rPr lang="en-US" sz="2162" dirty="0" smtClean="0">
                <a:latin typeface="Courier"/>
                <a:cs typeface="Courier"/>
              </a:rPr>
              <a:t>SEEK_CUR</a:t>
            </a:r>
            <a:r>
              <a:rPr lang="en-US" dirty="0" smtClean="0"/>
              <a:t>, </a:t>
            </a:r>
            <a:r>
              <a:rPr lang="en-US" sz="2162" dirty="0" smtClean="0">
                <a:latin typeface="Courier"/>
                <a:cs typeface="Courier"/>
              </a:rPr>
              <a:t>SEEK_END</a:t>
            </a:r>
          </a:p>
          <a:p>
            <a:pPr lvl="1"/>
            <a:r>
              <a:rPr lang="en-US" dirty="0" smtClean="0"/>
              <a:t>returns new offset, or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close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fsync</a:t>
            </a:r>
            <a:r>
              <a:rPr lang="en-US" sz="2162" b="0" dirty="0" smtClean="0">
                <a:latin typeface="Courier"/>
                <a:cs typeface="Courier"/>
              </a:rPr>
              <a:t>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Guarantees that file contents is stably on disk</a:t>
            </a:r>
          </a:p>
          <a:p>
            <a:r>
              <a:rPr lang="en-US" dirty="0" smtClean="0"/>
              <a:t>See </a:t>
            </a:r>
            <a:r>
              <a:rPr lang="en-US" b="0" dirty="0" err="1" smtClean="0">
                <a:latin typeface="Courier"/>
                <a:cs typeface="Courier"/>
              </a:rPr>
              <a:t>type.c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0"/>
            <a:ext cx="7569200" cy="685799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/* </a:t>
            </a:r>
            <a:r>
              <a:rPr lang="en-US" dirty="0" err="1" smtClean="0">
                <a:latin typeface="Courier"/>
                <a:cs typeface="Courier"/>
              </a:rPr>
              <a:t>type.c</a:t>
            </a:r>
            <a:r>
              <a:rPr lang="en-US" dirty="0" smtClean="0">
                <a:latin typeface="Courier"/>
                <a:cs typeface="Courier"/>
              </a:rPr>
              <a:t> */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</a:t>
            </a:r>
            <a:r>
              <a:rPr lang="en-US" dirty="0" smtClean="0">
                <a:latin typeface="Courier"/>
                <a:cs typeface="Courier"/>
              </a:rPr>
              <a:t>include &lt;</a:t>
            </a:r>
            <a:r>
              <a:rPr lang="en-US" dirty="0" err="1" smtClean="0">
                <a:latin typeface="Courier"/>
                <a:cs typeface="Courier"/>
              </a:rPr>
              <a:t>stdio.h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stdlib.h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unistd.h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#include &lt;</a:t>
            </a:r>
            <a:r>
              <a:rPr lang="en-US" dirty="0" err="1" smtClean="0">
                <a:latin typeface="Courier"/>
                <a:cs typeface="Courier"/>
              </a:rPr>
              <a:t>fcntl.h</a:t>
            </a:r>
            <a:r>
              <a:rPr lang="en-US" dirty="0" smtClean="0">
                <a:latin typeface="Courier"/>
                <a:cs typeface="Courier"/>
              </a:rPr>
              <a:t>&gt;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void </a:t>
            </a:r>
            <a:r>
              <a:rPr lang="en-US" dirty="0" err="1" smtClean="0">
                <a:latin typeface="Courier"/>
                <a:cs typeface="Courier"/>
              </a:rPr>
              <a:t>typefile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(char *filename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char buf[1024];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 = open (filename, O_RDONLY);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if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 == -1) {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dirty="0" err="1" smtClean="0">
                <a:latin typeface="Courier"/>
                <a:cs typeface="Courier"/>
              </a:rPr>
              <a:t>perror</a:t>
            </a:r>
            <a:r>
              <a:rPr lang="en-US" dirty="0" smtClean="0">
                <a:latin typeface="Courier"/>
                <a:cs typeface="Courier"/>
              </a:rPr>
              <a:t> (filename);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return;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while ((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 = read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sizeof</a:t>
            </a:r>
            <a:r>
              <a:rPr lang="en-US" dirty="0" smtClean="0">
                <a:latin typeface="Courier"/>
                <a:cs typeface="Courier"/>
              </a:rPr>
              <a:t> (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))) &gt; 0)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write (1, </a:t>
            </a:r>
            <a:r>
              <a:rPr lang="en-US" dirty="0" err="1" smtClean="0">
                <a:latin typeface="Courier"/>
                <a:cs typeface="Courier"/>
              </a:rPr>
              <a:t>buf</a:t>
            </a:r>
            <a:r>
              <a:rPr lang="en-US" dirty="0" smtClean="0">
                <a:latin typeface="Courier"/>
                <a:cs typeface="Courier"/>
              </a:rPr>
              <a:t>, </a:t>
            </a:r>
            <a:r>
              <a:rPr lang="en-US" dirty="0" err="1" smtClean="0">
                <a:latin typeface="Courier"/>
                <a:cs typeface="Courier"/>
              </a:rPr>
              <a:t>nread</a:t>
            </a:r>
            <a:r>
              <a:rPr lang="en-US" dirty="0" smtClean="0">
                <a:latin typeface="Courier"/>
                <a:cs typeface="Courier"/>
              </a:rPr>
              <a:t>)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close (</a:t>
            </a:r>
            <a:r>
              <a:rPr lang="en-US" dirty="0" err="1" smtClean="0">
                <a:latin typeface="Courier"/>
                <a:cs typeface="Courier"/>
              </a:rPr>
              <a:t>fd</a:t>
            </a:r>
            <a:r>
              <a:rPr lang="en-US" dirty="0" smtClean="0">
                <a:latin typeface="Courier"/>
                <a:cs typeface="Courier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main 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, char **</a:t>
            </a:r>
            <a:r>
              <a:rPr lang="en-US" dirty="0" err="1" smtClean="0">
                <a:latin typeface="Courier"/>
                <a:cs typeface="Courier"/>
              </a:rPr>
              <a:t>argv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for (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 = 1;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 &lt; </a:t>
            </a:r>
            <a:r>
              <a:rPr lang="en-US" dirty="0" err="1" smtClean="0">
                <a:latin typeface="Courier"/>
                <a:cs typeface="Courier"/>
              </a:rPr>
              <a:t>argc</a:t>
            </a:r>
            <a:r>
              <a:rPr lang="en-US" dirty="0" smtClean="0">
                <a:latin typeface="Courier"/>
                <a:cs typeface="Courier"/>
              </a:rPr>
              <a:t>; </a:t>
            </a:r>
            <a:r>
              <a:rPr lang="en-US" dirty="0" err="1" smtClean="0">
                <a:latin typeface="Courier"/>
                <a:cs typeface="Courier"/>
              </a:rPr>
              <a:t>argno</a:t>
            </a:r>
            <a:r>
              <a:rPr lang="en-US" dirty="0" smtClean="0">
                <a:latin typeface="Courier"/>
                <a:cs typeface="Courier"/>
              </a:rPr>
              <a:t>++)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dirty="0" err="1" smtClean="0">
                <a:latin typeface="Courier"/>
                <a:cs typeface="Courier"/>
              </a:rPr>
              <a:t>typefile</a:t>
            </a:r>
            <a:r>
              <a:rPr lang="en-US" dirty="0" smtClean="0">
                <a:latin typeface="Courier"/>
                <a:cs typeface="Courier"/>
              </a:rPr>
              <a:t> (</a:t>
            </a:r>
            <a:r>
              <a:rPr lang="en-US" dirty="0" err="1" smtClean="0">
                <a:latin typeface="Courier"/>
                <a:cs typeface="Courier"/>
              </a:rPr>
              <a:t>argv[argno</a:t>
            </a:r>
            <a:r>
              <a:rPr lang="en-US" dirty="0" smtClean="0">
                <a:latin typeface="Courier"/>
                <a:cs typeface="Courier"/>
              </a:rPr>
              <a:t>]);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 exit (0);</a:t>
            </a:r>
          </a:p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 smtClean="0">
              <a:latin typeface="Courier"/>
              <a:cs typeface="Courier"/>
            </a:endParaRPr>
          </a:p>
          <a:p>
            <a:pPr>
              <a:buNone/>
            </a:pPr>
            <a:endParaRPr lang="en-US" dirty="0" smtClean="0">
              <a:latin typeface="Courier"/>
              <a:cs typeface="Courier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This call to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specifies host (128.148.32.110)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 – 22, http – 80, mail –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Address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485" y="1084269"/>
            <a:ext cx="8481868" cy="53483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Socket interface supports multiple network types</a:t>
            </a:r>
          </a:p>
          <a:p>
            <a:r>
              <a:rPr lang="en-US" dirty="0" smtClean="0"/>
              <a:t>Most calls take a generic </a:t>
            </a:r>
            <a:r>
              <a:rPr lang="en-US" sz="2400" b="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:</a:t>
            </a:r>
          </a:p>
          <a:p>
            <a:pPr marL="682625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</a:t>
            </a:r>
            <a:r>
              <a:rPr lang="en-US" sz="2000" b="0" dirty="0" smtClean="0">
                <a:latin typeface="Courier"/>
                <a:cs typeface="Courier"/>
              </a:rPr>
              <a:t> {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  uint16_t </a:t>
            </a:r>
            <a:r>
              <a:rPr lang="en-US" sz="2000" b="0" dirty="0" err="1" smtClean="0">
                <a:latin typeface="Courier"/>
                <a:cs typeface="Courier"/>
              </a:rPr>
              <a:t>sa_family</a:t>
            </a:r>
            <a:r>
              <a:rPr lang="en-US" sz="2000" b="0" dirty="0" smtClean="0">
                <a:latin typeface="Courier"/>
                <a:cs typeface="Courier"/>
              </a:rPr>
              <a:t>;   /* address family */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  char     sa_data[14]; /* protocol-specific </a:t>
            </a:r>
            <a:r>
              <a:rPr lang="en-US" sz="2000" b="0" dirty="0" err="1" smtClean="0">
                <a:latin typeface="Courier"/>
                <a:cs typeface="Courier"/>
              </a:rPr>
              <a:t>addr</a:t>
            </a:r>
            <a:r>
              <a:rPr lang="en-US" sz="2000" b="0" dirty="0" smtClean="0">
                <a:latin typeface="Courier"/>
                <a:cs typeface="Courier"/>
              </a:rPr>
              <a:t> */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};</a:t>
            </a:r>
          </a:p>
          <a:p>
            <a:r>
              <a:rPr lang="en-US" sz="2811" i="1" dirty="0" smtClean="0"/>
              <a:t>E.g.</a:t>
            </a:r>
            <a:r>
              <a:rPr lang="en-US" sz="2000" b="0" dirty="0" smtClean="0"/>
              <a:t>    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connect(int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</a:t>
            </a:r>
            <a:r>
              <a:rPr lang="en-US" sz="2000" b="0" dirty="0" smtClean="0">
                <a:latin typeface="Courier"/>
                <a:cs typeface="Courier"/>
              </a:rPr>
              <a:t>* </a:t>
            </a:r>
            <a:r>
              <a:rPr lang="en-US" sz="2000" b="0" dirty="0" err="1" smtClean="0">
                <a:latin typeface="Courier"/>
                <a:cs typeface="Courier"/>
              </a:rPr>
              <a:t>srv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smtClean="0">
                <a:latin typeface="Courier"/>
                <a:cs typeface="Courier"/>
              </a:rPr>
              <a:t>                        </a:t>
            </a:r>
            <a:r>
              <a:rPr lang="en-US" sz="2000" b="0" dirty="0" err="1" smtClean="0">
                <a:latin typeface="Courier"/>
                <a:cs typeface="Courier"/>
              </a:rPr>
              <a:t>socklen_t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addrlen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Cast </a:t>
            </a:r>
            <a:r>
              <a:rPr lang="en-US" sz="2400" b="0" dirty="0" err="1" smtClean="0">
                <a:latin typeface="Courier"/>
                <a:cs typeface="Courier"/>
              </a:rPr>
              <a:t>sockaddr</a:t>
            </a:r>
            <a:r>
              <a:rPr lang="en-US" sz="2400" dirty="0" smtClean="0"/>
              <a:t> </a:t>
            </a:r>
            <a:r>
              <a:rPr lang="en-US" sz="2400" b="0" dirty="0" smtClean="0">
                <a:latin typeface="Courier"/>
                <a:cs typeface="Courier"/>
              </a:rPr>
              <a:t>*</a:t>
            </a:r>
            <a:r>
              <a:rPr lang="en-US" dirty="0" smtClean="0"/>
              <a:t> from protocol-specific </a:t>
            </a:r>
            <a:r>
              <a:rPr lang="en-US" dirty="0" err="1" smtClean="0"/>
              <a:t>struct</a:t>
            </a:r>
            <a:r>
              <a:rPr lang="en-US" dirty="0" smtClean="0"/>
              <a:t>, </a:t>
            </a:r>
            <a:r>
              <a:rPr lang="en-US" i="1" dirty="0" smtClean="0"/>
              <a:t>e.g.,</a:t>
            </a:r>
            <a:endParaRPr lang="en-US" dirty="0" smtClean="0"/>
          </a:p>
          <a:p>
            <a:pPr marL="682625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sockaddr_in</a:t>
            </a:r>
            <a:r>
              <a:rPr lang="en-US" sz="2000" b="0" dirty="0" smtClean="0">
                <a:latin typeface="Courier"/>
                <a:cs typeface="Courier"/>
              </a:rPr>
              <a:t> {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smtClean="0">
                <a:latin typeface="Courier"/>
                <a:cs typeface="Courier"/>
              </a:rPr>
              <a:t>short   </a:t>
            </a:r>
            <a:r>
              <a:rPr lang="en-US" sz="2000" b="0" dirty="0" err="1" smtClean="0">
                <a:latin typeface="Courier"/>
                <a:cs typeface="Courier"/>
              </a:rPr>
              <a:t>sin_family</a:t>
            </a:r>
            <a:r>
              <a:rPr lang="en-US" sz="2000" b="0" dirty="0" smtClean="0">
                <a:latin typeface="Courier"/>
                <a:cs typeface="Courier"/>
              </a:rPr>
              <a:t>;       /</a:t>
            </a:r>
            <a:r>
              <a:rPr lang="en-US" sz="2000" b="0" dirty="0" smtClean="0">
                <a:latin typeface="Courier"/>
                <a:cs typeface="Courier"/>
              </a:rPr>
              <a:t>* = AF_INET */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u_short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sin_port</a:t>
            </a:r>
            <a:r>
              <a:rPr lang="en-US" sz="2000" b="0" dirty="0" smtClean="0">
                <a:latin typeface="Courier"/>
                <a:cs typeface="Courier"/>
              </a:rPr>
              <a:t>;         /</a:t>
            </a:r>
            <a:r>
              <a:rPr lang="en-US" sz="2000" b="0" dirty="0" smtClean="0">
                <a:latin typeface="Courier"/>
                <a:cs typeface="Courier"/>
              </a:rPr>
              <a:t>* = </a:t>
            </a:r>
            <a:r>
              <a:rPr lang="en-US" sz="2000" b="0" dirty="0" err="1" smtClean="0">
                <a:latin typeface="Courier"/>
                <a:cs typeface="Courier"/>
              </a:rPr>
              <a:t>htons</a:t>
            </a:r>
            <a:r>
              <a:rPr lang="en-US" sz="2000" b="0" dirty="0" smtClean="0">
                <a:latin typeface="Courier"/>
                <a:cs typeface="Courier"/>
              </a:rPr>
              <a:t> (PORT) */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struct</a:t>
            </a:r>
            <a:r>
              <a:rPr lang="en-US" sz="2000" b="0" dirty="0" smtClean="0">
                <a:latin typeface="Courier"/>
                <a:cs typeface="Courier"/>
              </a:rPr>
              <a:t>  </a:t>
            </a:r>
            <a:r>
              <a:rPr lang="en-US" sz="2000" b="0" dirty="0" err="1" smtClean="0">
                <a:latin typeface="Courier"/>
                <a:cs typeface="Courier"/>
              </a:rPr>
              <a:t>in_addr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sin_addr</a:t>
            </a:r>
            <a:r>
              <a:rPr lang="en-US" sz="2000" b="0" dirty="0" smtClean="0">
                <a:latin typeface="Courier"/>
                <a:cs typeface="Courier"/>
              </a:rPr>
              <a:t>; /*32</a:t>
            </a:r>
            <a:r>
              <a:rPr lang="en-US" sz="2000" b="0" dirty="0" smtClean="0">
                <a:latin typeface="Courier"/>
                <a:cs typeface="Courier"/>
              </a:rPr>
              <a:t>-bit IPv4 </a:t>
            </a:r>
            <a:r>
              <a:rPr lang="en-US" sz="2000" b="0" dirty="0" err="1" smtClean="0">
                <a:latin typeface="Courier"/>
                <a:cs typeface="Courier"/>
              </a:rPr>
              <a:t>addr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smtClean="0">
                <a:latin typeface="Courier"/>
                <a:cs typeface="Courier"/>
              </a:rPr>
              <a:t>*</a:t>
            </a:r>
            <a:r>
              <a:rPr lang="en-US" sz="2000" b="0" dirty="0" smtClean="0">
                <a:latin typeface="Courier"/>
                <a:cs typeface="Courier"/>
              </a:rPr>
              <a:t>/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	chars	 in_zero</a:t>
            </a:r>
            <a:r>
              <a:rPr lang="en-US" sz="2000" b="0" dirty="0" smtClean="0">
                <a:latin typeface="Courier"/>
                <a:cs typeface="Courier"/>
              </a:rPr>
              <a:t>[8]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682625">
              <a:buNone/>
            </a:pPr>
            <a:r>
              <a:rPr lang="en-US" sz="2000" b="0" dirty="0" smtClean="0">
                <a:latin typeface="Courier"/>
                <a:cs typeface="Courier"/>
              </a:rPr>
              <a:t>}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 smtClean="0"/>
              <a:t>So most calls require passing around socket 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big enough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3904" r="-23904"/>
              <a:stretch>
                <a:fillRect/>
              </a:stretch>
            </p:blipFill>
          </mc:Choice>
          <mc:Fallback>
            <p:blipFill>
              <a:blip r:embed="rId3"/>
              <a:srcRect l="-23904" r="-23904"/>
              <a:stretch>
                <a:fillRect/>
              </a:stretch>
            </p:blipFill>
          </mc:Fallback>
        </mc:AlternateContent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3438" r="-23438"/>
              <a:stretch>
                <a:fillRect/>
              </a:stretch>
            </p:blipFill>
          </mc:Choice>
          <mc:Fallback>
            <p:blipFill>
              <a:blip r:embed="rId3"/>
              <a:srcRect l="-23438" r="-23438"/>
              <a:stretch>
                <a:fillRect/>
              </a:stretch>
            </p:blipFill>
          </mc:Fallback>
        </mc:AlternateContent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69" y="224156"/>
            <a:ext cx="852446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Looking up a socket address</a:t>
            </a:r>
            <a:r>
              <a:rPr lang="en-US" baseline="0" dirty="0" smtClean="0"/>
              <a:t> with </a:t>
            </a:r>
            <a:r>
              <a:rPr lang="en-US" sz="3111" b="0" baseline="0" dirty="0" err="1" smtClean="0">
                <a:latin typeface="Courier"/>
                <a:cs typeface="Courier"/>
              </a:rPr>
              <a:t>getaddrinfo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1316616"/>
            <a:ext cx="8524462" cy="50341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struct</a:t>
            </a:r>
            <a:r>
              <a:rPr lang="en-US" sz="1800" b="0" dirty="0" smtClean="0">
                <a:latin typeface="Courier"/>
                <a:cs typeface="Courier"/>
              </a:rPr>
              <a:t> </a:t>
            </a:r>
            <a:r>
              <a:rPr lang="en-US" sz="1800" b="0" dirty="0" err="1" smtClean="0">
                <a:latin typeface="Courier"/>
                <a:cs typeface="Courier"/>
              </a:rPr>
              <a:t>addrinfo</a:t>
            </a:r>
            <a:r>
              <a:rPr lang="en-US" sz="1800" b="0" dirty="0" smtClean="0">
                <a:latin typeface="Courier"/>
                <a:cs typeface="Courier"/>
              </a:rPr>
              <a:t> hints, *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int</a:t>
            </a:r>
            <a:r>
              <a:rPr lang="en-US" sz="1800" b="0" dirty="0" smtClean="0">
                <a:latin typeface="Courier"/>
                <a:cs typeface="Courier"/>
              </a:rPr>
              <a:t> err;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memset</a:t>
            </a:r>
            <a:r>
              <a:rPr lang="en-US" sz="1800" b="0" dirty="0" smtClean="0">
                <a:latin typeface="Courier"/>
                <a:cs typeface="Courier"/>
              </a:rPr>
              <a:t> (&amp;hints, 0, </a:t>
            </a:r>
            <a:r>
              <a:rPr lang="en-US" sz="1800" b="0" dirty="0" err="1" smtClean="0">
                <a:latin typeface="Courier"/>
                <a:cs typeface="Courier"/>
              </a:rPr>
              <a:t>sizeof</a:t>
            </a:r>
            <a:r>
              <a:rPr lang="en-US" sz="1800" b="0" dirty="0" smtClean="0">
                <a:latin typeface="Courier"/>
                <a:cs typeface="Courier"/>
              </a:rPr>
              <a:t> (hints));</a:t>
            </a:r>
            <a:r>
              <a:rPr lang="en-US" sz="1800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hints.ai_family</a:t>
            </a:r>
            <a:r>
              <a:rPr lang="en-US" sz="1800" b="0" dirty="0" smtClean="0">
                <a:latin typeface="Courier"/>
                <a:cs typeface="Courier"/>
              </a:rPr>
              <a:t> </a:t>
            </a:r>
            <a:r>
              <a:rPr lang="en-US" sz="1800" b="0" dirty="0" smtClean="0">
                <a:latin typeface="Courier"/>
                <a:cs typeface="Courier"/>
              </a:rPr>
              <a:t>= AF_UNSPEC;   </a:t>
            </a:r>
            <a:r>
              <a:rPr lang="en-US" sz="1800" b="0" dirty="0" smtClean="0">
                <a:latin typeface="Courier"/>
                <a:cs typeface="Courier"/>
              </a:rPr>
              <a:t> /</a:t>
            </a:r>
            <a:r>
              <a:rPr lang="en-US" sz="1800" b="0" dirty="0" smtClean="0">
                <a:latin typeface="Courier"/>
                <a:cs typeface="Courier"/>
              </a:rPr>
              <a:t>* or AF_INET or AF_INET6 </a:t>
            </a:r>
            <a:r>
              <a:rPr lang="en-US" sz="1800" b="0" dirty="0" smtClean="0">
                <a:latin typeface="Courier"/>
                <a:cs typeface="Courier"/>
              </a:rPr>
              <a:t>*/</a:t>
            </a:r>
          </a:p>
          <a:p>
            <a:pPr>
              <a:buNone/>
            </a:pPr>
            <a:r>
              <a:rPr lang="en-US" sz="1800" b="0" dirty="0" err="1" smtClean="0">
                <a:latin typeface="Courier"/>
                <a:cs typeface="Courier"/>
              </a:rPr>
              <a:t>hints.ai_socktype</a:t>
            </a:r>
            <a:r>
              <a:rPr lang="en-US" sz="1800" b="0" dirty="0" smtClean="0">
                <a:latin typeface="Courier"/>
                <a:cs typeface="Courier"/>
              </a:rPr>
              <a:t> </a:t>
            </a:r>
            <a:r>
              <a:rPr lang="en-US" sz="1800" b="0" dirty="0" smtClean="0">
                <a:latin typeface="Courier"/>
                <a:cs typeface="Courier"/>
              </a:rPr>
              <a:t>= SOCK_STREAM</a:t>
            </a:r>
            <a:r>
              <a:rPr lang="en-US" sz="1800" b="0" dirty="0" smtClean="0">
                <a:latin typeface="Courier"/>
                <a:cs typeface="Courier"/>
              </a:rPr>
              <a:t>;/</a:t>
            </a:r>
            <a:r>
              <a:rPr lang="en-US" sz="1800" b="0" dirty="0" smtClean="0">
                <a:latin typeface="Courier"/>
                <a:cs typeface="Courier"/>
              </a:rPr>
              <a:t>* or SOCK_DGRAM for UDP */</a:t>
            </a:r>
          </a:p>
          <a:p>
            <a:pPr>
              <a:buNone/>
            </a:pPr>
            <a:endParaRPr lang="en-US" sz="1800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err = </a:t>
            </a:r>
            <a:r>
              <a:rPr lang="en-US" sz="1800" dirty="0" err="1" smtClean="0">
                <a:latin typeface="Courier"/>
                <a:cs typeface="Courier"/>
              </a:rPr>
              <a:t>getaddrinfo</a:t>
            </a:r>
            <a:r>
              <a:rPr lang="en-US" sz="1800" b="0" dirty="0" smtClean="0">
                <a:latin typeface="Courier"/>
                <a:cs typeface="Courier"/>
              </a:rPr>
              <a:t> ("</a:t>
            </a:r>
            <a:r>
              <a:rPr lang="en-US" sz="1800" b="0" dirty="0" err="1" smtClean="0">
                <a:latin typeface="Courier"/>
                <a:cs typeface="Courier"/>
              </a:rPr>
              <a:t>www.brown.edu</a:t>
            </a:r>
            <a:r>
              <a:rPr lang="en-US" sz="1800" b="0" dirty="0" smtClean="0">
                <a:latin typeface="Courier"/>
                <a:cs typeface="Courier"/>
              </a:rPr>
              <a:t>", "http", &amp;hints, &amp;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)</a:t>
            </a:r>
            <a:r>
              <a:rPr lang="en-US" sz="1800" b="0" dirty="0" smtClean="0">
                <a:latin typeface="Courier"/>
                <a:cs typeface="Courier"/>
              </a:rPr>
              <a:t>;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if </a:t>
            </a:r>
            <a:r>
              <a:rPr lang="en-US" sz="1800" b="0" dirty="0" smtClean="0">
                <a:latin typeface="Courier"/>
                <a:cs typeface="Courier"/>
              </a:rPr>
              <a:t>(err</a:t>
            </a:r>
            <a:r>
              <a:rPr lang="en-US" sz="1800" b="0" dirty="0" smtClean="0">
                <a:latin typeface="Courier"/>
                <a:cs typeface="Courier"/>
              </a:rPr>
              <a:t>)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b="0" dirty="0" err="1" smtClean="0">
                <a:latin typeface="Courier"/>
                <a:cs typeface="Courier"/>
              </a:rPr>
              <a:t>fprintf</a:t>
            </a:r>
            <a:r>
              <a:rPr lang="en-US" sz="1800" b="0" dirty="0" smtClean="0">
                <a:latin typeface="Courier"/>
                <a:cs typeface="Courier"/>
              </a:rPr>
              <a:t> (</a:t>
            </a:r>
            <a:r>
              <a:rPr lang="en-US" sz="1800" b="0" dirty="0" err="1" smtClean="0">
                <a:latin typeface="Courier"/>
                <a:cs typeface="Courier"/>
              </a:rPr>
              <a:t>stderr</a:t>
            </a:r>
            <a:r>
              <a:rPr lang="en-US" sz="1800" b="0" dirty="0" smtClean="0">
                <a:latin typeface="Courier"/>
                <a:cs typeface="Courier"/>
              </a:rPr>
              <a:t>, "%</a:t>
            </a:r>
            <a:r>
              <a:rPr lang="en-US" sz="1800" b="0" dirty="0" err="1" smtClean="0">
                <a:latin typeface="Courier"/>
                <a:cs typeface="Courier"/>
              </a:rPr>
              <a:t>s\n</a:t>
            </a:r>
            <a:r>
              <a:rPr lang="en-US" sz="1800" b="0" dirty="0" smtClean="0">
                <a:latin typeface="Courier"/>
                <a:cs typeface="Courier"/>
              </a:rPr>
              <a:t>", </a:t>
            </a:r>
            <a:r>
              <a:rPr lang="en-US" sz="1800" b="0" dirty="0" err="1" smtClean="0">
                <a:latin typeface="Courier"/>
                <a:cs typeface="Courier"/>
              </a:rPr>
              <a:t>gia_strerror</a:t>
            </a:r>
            <a:r>
              <a:rPr lang="en-US" sz="1800" b="0" dirty="0" smtClean="0">
                <a:latin typeface="Courier"/>
                <a:cs typeface="Courier"/>
              </a:rPr>
              <a:t> (err));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else </a:t>
            </a:r>
            <a:r>
              <a:rPr lang="en-US" sz="1800" b="0" dirty="0" smtClean="0">
                <a:latin typeface="Courier"/>
                <a:cs typeface="Courier"/>
              </a:rPr>
              <a:t>{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b="0" dirty="0" smtClean="0">
                <a:latin typeface="Courier"/>
                <a:cs typeface="Courier"/>
              </a:rPr>
              <a:t>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ai_family</a:t>
            </a:r>
            <a:r>
              <a:rPr lang="en-US" sz="1800" b="0" dirty="0" smtClean="0">
                <a:latin typeface="Courier"/>
                <a:cs typeface="Courier"/>
              </a:rPr>
              <a:t> = address type (AF_INET or AF_INET6) *</a:t>
            </a:r>
            <a:r>
              <a:rPr lang="en-US" sz="1800" b="0" dirty="0" smtClean="0">
                <a:latin typeface="Courier"/>
                <a:cs typeface="Courier"/>
              </a:rPr>
              <a:t>/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b="0" dirty="0" smtClean="0">
                <a:latin typeface="Courier"/>
                <a:cs typeface="Courier"/>
              </a:rPr>
              <a:t>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ai_addr</a:t>
            </a:r>
            <a:r>
              <a:rPr lang="en-US" sz="1800" b="0" dirty="0" smtClean="0">
                <a:latin typeface="Courier"/>
                <a:cs typeface="Courier"/>
              </a:rPr>
              <a:t> = actual address cast to (</a:t>
            </a:r>
            <a:r>
              <a:rPr lang="en-US" sz="1800" b="0" dirty="0" err="1" smtClean="0">
                <a:latin typeface="Courier"/>
                <a:cs typeface="Courier"/>
              </a:rPr>
              <a:t>sockaddr</a:t>
            </a:r>
            <a:r>
              <a:rPr lang="en-US" sz="1800" b="0" dirty="0" smtClean="0">
                <a:latin typeface="Courier"/>
                <a:cs typeface="Courier"/>
              </a:rPr>
              <a:t> *) */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/* 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-&gt;</a:t>
            </a:r>
            <a:r>
              <a:rPr lang="en-US" sz="1800" b="0" dirty="0" err="1" smtClean="0">
                <a:latin typeface="Courier"/>
                <a:cs typeface="Courier"/>
              </a:rPr>
              <a:t>ai_addrlen</a:t>
            </a:r>
            <a:r>
              <a:rPr lang="en-US" sz="1800" b="0" dirty="0" smtClean="0">
                <a:latin typeface="Courier"/>
                <a:cs typeface="Courier"/>
              </a:rPr>
              <a:t> = length of actual address */ 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   </a:t>
            </a:r>
            <a:r>
              <a:rPr lang="en-US" sz="1800" dirty="0" err="1" smtClean="0">
                <a:latin typeface="Courier"/>
                <a:cs typeface="Courier"/>
              </a:rPr>
              <a:t>freeaddrinfo</a:t>
            </a:r>
            <a:r>
              <a:rPr lang="en-US" sz="1800" b="0" dirty="0" smtClean="0">
                <a:latin typeface="Courier"/>
                <a:cs typeface="Courier"/>
              </a:rPr>
              <a:t> (</a:t>
            </a:r>
            <a:r>
              <a:rPr lang="en-US" sz="1800" b="0" dirty="0" err="1" smtClean="0">
                <a:latin typeface="Courier"/>
                <a:cs typeface="Courier"/>
              </a:rPr>
              <a:t>ai</a:t>
            </a:r>
            <a:r>
              <a:rPr lang="en-US" sz="1800" b="0" dirty="0" smtClean="0">
                <a:latin typeface="Courier"/>
                <a:cs typeface="Courier"/>
              </a:rPr>
              <a:t>); /* must free when done! */</a:t>
            </a:r>
          </a:p>
          <a:p>
            <a:pPr>
              <a:buNone/>
            </a:pPr>
            <a:r>
              <a:rPr lang="en-US" sz="1800" b="0" dirty="0" smtClean="0">
                <a:latin typeface="Courier"/>
                <a:cs typeface="Courier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getaddrinfo</a:t>
            </a:r>
            <a:r>
              <a:rPr lang="en-US" dirty="0" smtClean="0"/>
              <a:t>() [RFC3493]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51666"/>
            <a:ext cx="7569200" cy="4580833"/>
          </a:xfrm>
        </p:spPr>
        <p:txBody>
          <a:bodyPr>
            <a:normAutofit/>
          </a:bodyPr>
          <a:lstStyle/>
          <a:p>
            <a:r>
              <a:rPr lang="en-US" dirty="0" smtClean="0"/>
              <a:t>Protocol-independent node name to address translation</a:t>
            </a:r>
          </a:p>
          <a:p>
            <a:pPr lvl="1"/>
            <a:r>
              <a:rPr lang="en-US" dirty="0" smtClean="0"/>
              <a:t>Can specify port as a service name or number</a:t>
            </a:r>
          </a:p>
          <a:p>
            <a:pPr lvl="1"/>
            <a:r>
              <a:rPr lang="en-US" dirty="0" smtClean="0"/>
              <a:t>May return multiple addresses</a:t>
            </a:r>
          </a:p>
          <a:p>
            <a:pPr lvl="1"/>
            <a:r>
              <a:rPr lang="en-US" dirty="0" smtClean="0"/>
              <a:t>You must free the structure with </a:t>
            </a:r>
            <a:r>
              <a:rPr lang="en-US" dirty="0" err="1" smtClean="0"/>
              <a:t>freeaddrinfo</a:t>
            </a:r>
            <a:endParaRPr lang="en-US" dirty="0" smtClean="0"/>
          </a:p>
          <a:p>
            <a:r>
              <a:rPr lang="en-US" dirty="0" smtClean="0"/>
              <a:t>Other useful functions to know about</a:t>
            </a:r>
          </a:p>
          <a:p>
            <a:pPr lvl="1"/>
            <a:r>
              <a:rPr lang="en-US" dirty="0" err="1" smtClean="0"/>
              <a:t>getnameinfo</a:t>
            </a:r>
            <a:r>
              <a:rPr lang="en-US" dirty="0" smtClean="0"/>
              <a:t> – Lookup hostname based on address</a:t>
            </a:r>
          </a:p>
          <a:p>
            <a:pPr lvl="1"/>
            <a:r>
              <a:rPr lang="en-US" dirty="0" err="1" smtClean="0"/>
              <a:t>inet_ntop</a:t>
            </a:r>
            <a:r>
              <a:rPr lang="en-US" dirty="0" smtClean="0"/>
              <a:t> – Convert IPv4 or 6 address to printable</a:t>
            </a:r>
          </a:p>
          <a:p>
            <a:pPr lvl="1"/>
            <a:r>
              <a:rPr lang="en-US" dirty="0" err="1" smtClean="0"/>
              <a:t>Inet_pton</a:t>
            </a:r>
            <a:r>
              <a:rPr lang="en-US" dirty="0" smtClean="0"/>
              <a:t> – Convert string to IPv4 or 6 address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Fetch-Store</a:t>
            </a:r>
            <a:r>
              <a:rPr lang="en-US" baseline="0" dirty="0" smtClean="0"/>
              <a:t>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3424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Client sends command, gets response over TCP</a:t>
            </a:r>
          </a:p>
          <a:p>
            <a:r>
              <a:rPr lang="en-US" dirty="0" smtClean="0"/>
              <a:t>Fetch command (</a:t>
            </a:r>
            <a:r>
              <a:rPr lang="en-US" dirty="0" smtClean="0"/>
              <a:t>“</a:t>
            </a:r>
            <a:r>
              <a:rPr lang="en-US" dirty="0" smtClean="0"/>
              <a:t>fetch\</a:t>
            </a:r>
            <a:r>
              <a:rPr lang="en-US" dirty="0" err="1" smtClean="0"/>
              <a:t>n</a:t>
            </a:r>
            <a:r>
              <a:rPr lang="en-US" dirty="0" smtClean="0"/>
              <a:t>”):</a:t>
            </a:r>
          </a:p>
          <a:p>
            <a:pPr lvl="1"/>
            <a:r>
              <a:rPr lang="en-US" dirty="0" smtClean="0"/>
              <a:t>Response has contents of last stored file</a:t>
            </a:r>
          </a:p>
          <a:p>
            <a:r>
              <a:rPr lang="en-US" dirty="0" smtClean="0"/>
              <a:t>Store command (“store\</a:t>
            </a:r>
            <a:r>
              <a:rPr lang="en-US" dirty="0" err="1" smtClean="0"/>
              <a:t>n</a:t>
            </a:r>
            <a:r>
              <a:rPr lang="en-US" dirty="0" smtClean="0"/>
              <a:t>”):</a:t>
            </a:r>
          </a:p>
          <a:p>
            <a:pPr lvl="1"/>
            <a:r>
              <a:rPr lang="en-US" dirty="0" smtClean="0"/>
              <a:t>Server stores what it reads in file</a:t>
            </a:r>
          </a:p>
          <a:p>
            <a:pPr lvl="1"/>
            <a:r>
              <a:rPr lang="en-US" dirty="0" smtClean="0"/>
              <a:t>Returns OK or ERROR</a:t>
            </a:r>
          </a:p>
          <a:p>
            <a:r>
              <a:rPr lang="en-US" dirty="0" smtClean="0"/>
              <a:t>What if server or network goes down during store?</a:t>
            </a:r>
          </a:p>
          <a:p>
            <a:pPr lvl="1"/>
            <a:r>
              <a:rPr lang="en-US" dirty="0" smtClean="0"/>
              <a:t>Don’t say “OK” until data is safely on disk</a:t>
            </a:r>
          </a:p>
          <a:p>
            <a:r>
              <a:rPr lang="en-US" dirty="0" smtClean="0"/>
              <a:t>See </a:t>
            </a:r>
            <a:r>
              <a:rPr lang="en-US" sz="2595" b="0" dirty="0" err="1" smtClean="0">
                <a:latin typeface="Courier"/>
                <a:cs typeface="Courier"/>
              </a:rPr>
              <a:t>fetch_store.c</a:t>
            </a:r>
            <a:endParaRPr lang="en-US" sz="2595" b="0" dirty="0" smtClean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EOF in</a:t>
            </a:r>
            <a:r>
              <a:rPr lang="en-US" baseline="0" dirty="0" smtClean="0"/>
              <a:t> more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What happens at end of store?</a:t>
            </a:r>
          </a:p>
          <a:p>
            <a:pPr lvl="1"/>
            <a:r>
              <a:rPr lang="en-US" dirty="0" smtClean="0"/>
              <a:t>Server receives EOF, renames file, responds OK</a:t>
            </a:r>
          </a:p>
          <a:p>
            <a:pPr lvl="1"/>
            <a:r>
              <a:rPr lang="en-US" dirty="0" smtClean="0"/>
              <a:t>Client reads OK, </a:t>
            </a:r>
            <a:r>
              <a:rPr lang="en-US" i="1" dirty="0" smtClean="0"/>
              <a:t>after</a:t>
            </a:r>
            <a:r>
              <a:rPr lang="en-US" dirty="0" smtClean="0"/>
              <a:t> sending EOF: didn</a:t>
            </a:r>
            <a:r>
              <a:rPr lang="en-US" dirty="0" smtClean="0"/>
              <a:t>’t close </a:t>
            </a:r>
            <a:r>
              <a:rPr lang="en-US" dirty="0" err="1" smtClean="0"/>
              <a:t>fd</a:t>
            </a:r>
            <a:endParaRPr lang="en-US" dirty="0" smtClean="0"/>
          </a:p>
          <a:p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shutdown(int</a:t>
            </a:r>
            <a:r>
              <a:rPr lang="en-US" sz="2400" b="0" dirty="0" smtClean="0">
                <a:latin typeface="Courier"/>
                <a:cs typeface="Courier"/>
              </a:rPr>
              <a:t> </a:t>
            </a:r>
            <a:r>
              <a:rPr lang="en-US" sz="2400" b="0" dirty="0" err="1" smtClean="0">
                <a:latin typeface="Courier"/>
                <a:cs typeface="Courier"/>
              </a:rPr>
              <a:t>fd</a:t>
            </a:r>
            <a:r>
              <a:rPr lang="en-US" sz="2400" b="0" dirty="0" smtClean="0">
                <a:latin typeface="Courier"/>
                <a:cs typeface="Courier"/>
              </a:rPr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int</a:t>
            </a:r>
            <a:r>
              <a:rPr lang="en-US" sz="2400" b="0" dirty="0" smtClean="0">
                <a:latin typeface="Courier"/>
                <a:cs typeface="Courier"/>
              </a:rPr>
              <a:t> how);</a:t>
            </a:r>
          </a:p>
          <a:p>
            <a:pPr lvl="1"/>
            <a:r>
              <a:rPr lang="en-US" dirty="0" smtClean="0"/>
              <a:t>Shuts down a socket w/o closing file descriptor</a:t>
            </a:r>
          </a:p>
          <a:p>
            <a:pPr lvl="1"/>
            <a:r>
              <a:rPr lang="en-US" dirty="0" smtClean="0"/>
              <a:t>how: 0 = read, 1 = write, 2 = both</a:t>
            </a:r>
          </a:p>
          <a:p>
            <a:pPr lvl="1"/>
            <a:r>
              <a:rPr lang="en-US" dirty="0" smtClean="0"/>
              <a:t>Note: applies to </a:t>
            </a:r>
            <a:r>
              <a:rPr lang="en-US" i="1" dirty="0" smtClean="0"/>
              <a:t>socket</a:t>
            </a:r>
            <a:r>
              <a:rPr lang="en-US" dirty="0" smtClean="0"/>
              <a:t>, not descriptor, so copies of descriptor (through fork or dup affected)</a:t>
            </a:r>
          </a:p>
          <a:p>
            <a:pPr lvl="1"/>
            <a:r>
              <a:rPr lang="en-US" dirty="0" smtClean="0"/>
              <a:t>Note 2: with TCP, can’t detect if other side shuts for reading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  <a:endParaRPr lang="en-US" sz="2000" dirty="0" smtClean="0">
              <a:latin typeface="Courier"/>
              <a:cs typeface="Courier"/>
            </a:endParaRP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  <a:endParaRPr lang="en-US" sz="2000" dirty="0" smtClean="0">
              <a:latin typeface="Courier"/>
              <a:cs typeface="Courier"/>
            </a:endParaRP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8"/>
            <a:ext cx="7772400" cy="1470025"/>
          </a:xfrm>
        </p:spPr>
        <p:txBody>
          <a:bodyPr/>
          <a:lstStyle/>
          <a:p>
            <a:r>
              <a:rPr lang="en-US" dirty="0" smtClean="0"/>
              <a:t>Two-minutes for stretching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Creating/Monitoring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065084"/>
          </a:xfrm>
        </p:spPr>
        <p:txBody>
          <a:bodyPr/>
          <a:lstStyle/>
          <a:p>
            <a:r>
              <a:rPr lang="en-US" sz="2000" b="0" dirty="0" err="1" smtClean="0">
                <a:latin typeface="Courier"/>
                <a:cs typeface="Courier"/>
              </a:rPr>
              <a:t>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fork(void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Create new process that is exact copy of current one</a:t>
            </a:r>
          </a:p>
          <a:p>
            <a:pPr lvl="1"/>
            <a:r>
              <a:rPr lang="en-US" dirty="0" smtClean="0"/>
              <a:t>Returns twice!</a:t>
            </a:r>
          </a:p>
          <a:p>
            <a:pPr lvl="1"/>
            <a:r>
              <a:rPr lang="en-US" dirty="0" smtClean="0"/>
              <a:t>In parent: process ID of new process</a:t>
            </a:r>
          </a:p>
          <a:p>
            <a:pPr lvl="1"/>
            <a:r>
              <a:rPr lang="en-US" dirty="0" smtClean="0"/>
              <a:t>In child: 0</a:t>
            </a:r>
          </a:p>
          <a:p>
            <a:r>
              <a:rPr lang="en-US" sz="2000" b="0" dirty="0" err="1" smtClean="0">
                <a:latin typeface="Courier"/>
                <a:cs typeface="Courier"/>
              </a:rPr>
              <a:t>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waitpid(pid_t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pid</a:t>
            </a:r>
            <a:r>
              <a:rPr lang="en-US" sz="2000" b="0" dirty="0" smtClean="0">
                <a:latin typeface="Courier"/>
                <a:cs typeface="Courier"/>
              </a:rPr>
              <a:t>,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*stat, </a:t>
            </a: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opt);</a:t>
            </a:r>
          </a:p>
          <a:p>
            <a:pPr lvl="1"/>
            <a:r>
              <a:rPr lang="en-US" dirty="0" err="1" smtClean="0"/>
              <a:t>pid</a:t>
            </a:r>
            <a:r>
              <a:rPr lang="en-US" dirty="0" smtClean="0"/>
              <a:t> – process to wait for, or -1 if any</a:t>
            </a:r>
          </a:p>
          <a:p>
            <a:pPr lvl="1"/>
            <a:r>
              <a:rPr lang="en-US" dirty="0" smtClean="0"/>
              <a:t>stat – will contain status of child</a:t>
            </a:r>
          </a:p>
          <a:p>
            <a:pPr lvl="1"/>
            <a:r>
              <a:rPr lang="en-US" dirty="0" smtClean="0"/>
              <a:t>opt – usually 0 or </a:t>
            </a:r>
            <a:r>
              <a:rPr lang="en-US" sz="2000" dirty="0" smtClean="0">
                <a:latin typeface="Courier"/>
                <a:cs typeface="Courier"/>
              </a:rPr>
              <a:t>WNOHANG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switch (</a:t>
            </a:r>
            <a:r>
              <a:rPr lang="en-US" b="0" dirty="0" err="1" smtClean="0">
                <a:latin typeface="Courier"/>
                <a:cs typeface="Courier"/>
              </a:rPr>
              <a:t>pid</a:t>
            </a:r>
            <a:r>
              <a:rPr lang="en-US" b="0" dirty="0" smtClean="0">
                <a:latin typeface="Courier"/>
                <a:cs typeface="Courier"/>
              </a:rPr>
              <a:t> = fork ()) {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case -1: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perror</a:t>
            </a:r>
            <a:r>
              <a:rPr lang="en-US" b="0" dirty="0" smtClean="0">
                <a:latin typeface="Courier"/>
                <a:cs typeface="Courier"/>
              </a:rPr>
              <a:t> ("fork");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case 0: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doexec</a:t>
            </a:r>
            <a:r>
              <a:rPr lang="en-US" b="0" dirty="0" smtClean="0">
                <a:latin typeface="Courier"/>
                <a:cs typeface="Courier"/>
              </a:rPr>
              <a:t> ();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default: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</a:t>
            </a:r>
            <a:r>
              <a:rPr lang="en-US" b="0" dirty="0" err="1" smtClean="0">
                <a:latin typeface="Courier"/>
                <a:cs typeface="Courier"/>
              </a:rPr>
              <a:t>waitpid</a:t>
            </a:r>
            <a:r>
              <a:rPr lang="en-US" b="0" dirty="0" smtClean="0">
                <a:latin typeface="Courier"/>
                <a:cs typeface="Courier"/>
              </a:rPr>
              <a:t> (</a:t>
            </a:r>
            <a:r>
              <a:rPr lang="en-US" b="0" dirty="0" err="1" smtClean="0">
                <a:latin typeface="Courier"/>
                <a:cs typeface="Courier"/>
              </a:rPr>
              <a:t>pid</a:t>
            </a:r>
            <a:r>
              <a:rPr lang="en-US" b="0" dirty="0" smtClean="0">
                <a:latin typeface="Courier"/>
                <a:cs typeface="Courier"/>
              </a:rPr>
              <a:t>, NULL, 0);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    break</a:t>
            </a:r>
            <a:r>
              <a:rPr lang="en-US" b="0" dirty="0" smtClean="0">
                <a:latin typeface="Courier"/>
                <a:cs typeface="Courier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0" dirty="0" smtClean="0">
                <a:latin typeface="Courier"/>
                <a:cs typeface="Courier"/>
              </a:rPr>
              <a:t>void </a:t>
            </a:r>
            <a:r>
              <a:rPr lang="en-US" sz="2600" b="0" dirty="0" err="1" smtClean="0">
                <a:latin typeface="Courier"/>
                <a:cs typeface="Courier"/>
              </a:rPr>
              <a:t>exit(int</a:t>
            </a:r>
            <a:r>
              <a:rPr lang="en-US" sz="2600" b="0" dirty="0" smtClean="0">
                <a:latin typeface="Courier"/>
                <a:cs typeface="Courier"/>
              </a:rPr>
              <a:t> status);</a:t>
            </a:r>
          </a:p>
          <a:p>
            <a:pPr lvl="1"/>
            <a:r>
              <a:rPr lang="en-US" dirty="0" smtClean="0"/>
              <a:t>Current process ceases to exist</a:t>
            </a:r>
          </a:p>
          <a:p>
            <a:pPr lvl="1"/>
            <a:r>
              <a:rPr lang="en-US" dirty="0" smtClean="0"/>
              <a:t>Status shows up on </a:t>
            </a:r>
            <a:r>
              <a:rPr lang="en-US" dirty="0" err="1" smtClean="0"/>
              <a:t>waitpid</a:t>
            </a:r>
            <a:r>
              <a:rPr lang="en-US" dirty="0" smtClean="0"/>
              <a:t> (shifted)</a:t>
            </a:r>
          </a:p>
          <a:p>
            <a:pPr lvl="1"/>
            <a:r>
              <a:rPr lang="en-US" dirty="0" smtClean="0"/>
              <a:t>By convention, status of 0 is success, non-zero error</a:t>
            </a:r>
          </a:p>
          <a:p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kill (</a:t>
            </a:r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</a:t>
            </a:r>
            <a:r>
              <a:rPr lang="en-US" sz="2600" b="0" dirty="0" err="1" smtClean="0">
                <a:latin typeface="Courier"/>
                <a:cs typeface="Courier"/>
              </a:rPr>
              <a:t>pid</a:t>
            </a:r>
            <a:r>
              <a:rPr lang="en-US" sz="2600" b="0" dirty="0" smtClean="0">
                <a:latin typeface="Courier"/>
                <a:cs typeface="Courier"/>
              </a:rPr>
              <a:t>, </a:t>
            </a:r>
            <a:r>
              <a:rPr lang="en-US" sz="2600" b="0" dirty="0" err="1" smtClean="0">
                <a:latin typeface="Courier"/>
                <a:cs typeface="Courier"/>
              </a:rPr>
              <a:t>int</a:t>
            </a:r>
            <a:r>
              <a:rPr lang="en-US" sz="2600" b="0" dirty="0" smtClean="0">
                <a:latin typeface="Courier"/>
                <a:cs typeface="Courier"/>
              </a:rPr>
              <a:t> sig);</a:t>
            </a:r>
          </a:p>
          <a:p>
            <a:pPr lvl="1"/>
            <a:r>
              <a:rPr lang="en-US" dirty="0" smtClean="0"/>
              <a:t>Sends signal sig to process </a:t>
            </a:r>
            <a:r>
              <a:rPr lang="en-US" dirty="0" err="1" smtClean="0"/>
              <a:t>pid</a:t>
            </a:r>
            <a:endParaRPr lang="en-US" dirty="0" smtClean="0"/>
          </a:p>
          <a:p>
            <a:pPr lvl="1"/>
            <a:r>
              <a:rPr lang="en-US" dirty="0" smtClean="0"/>
              <a:t>SIGTERM most common sig, kills process by default (but application can catch it for </a:t>
            </a:r>
            <a:r>
              <a:rPr lang="en-US" dirty="0" smtClean="0"/>
              <a:t>“cleanup”)</a:t>
            </a:r>
          </a:p>
          <a:p>
            <a:pPr lvl="1"/>
            <a:r>
              <a:rPr lang="en-US" dirty="0" smtClean="0"/>
              <a:t>SIGKILL stronger, always 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</a:t>
            </a:r>
            <a:r>
              <a:rPr lang="en-US" dirty="0" smtClean="0"/>
              <a:t>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</a:t>
            </a:r>
            <a:r>
              <a:rPr lang="en-US" dirty="0" smtClean="0"/>
              <a:t>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know when to read/write?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model</a:t>
            </a:r>
          </a:p>
          <a:p>
            <a:pPr lvl="1"/>
            <a:r>
              <a:rPr lang="en-US" dirty="0" smtClean="0"/>
              <a:t>Sometimes difficult to avoid blocking</a:t>
            </a:r>
          </a:p>
          <a:p>
            <a:pPr lvl="1"/>
            <a:r>
              <a:rPr lang="en-US" dirty="0" smtClean="0"/>
              <a:t>Scaling to more CPUs is more complex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Fri 04: Milestones due by 6PM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2162</TotalTime>
  <Words>2380</Words>
  <Application>Microsoft Macintosh PowerPoint</Application>
  <PresentationFormat>On-screen Show (4:3)</PresentationFormat>
  <Paragraphs>314</Paragraphs>
  <Slides>36</Slides>
  <Notes>0</Notes>
  <HiddenSlides>1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cs168</vt:lpstr>
      <vt:lpstr>Microsoft Equation</vt:lpstr>
      <vt:lpstr>CSCI-1680 Application Interface</vt:lpstr>
      <vt:lpstr>Administrivia</vt:lpstr>
      <vt:lpstr>Review</vt:lpstr>
      <vt:lpstr>Performance Metrics</vt:lpstr>
      <vt:lpstr>Latency</vt:lpstr>
      <vt:lpstr>Bandwidth and Delay</vt:lpstr>
      <vt:lpstr>Maximizing Throughput</vt:lpstr>
      <vt:lpstr>Using TCP/IP</vt:lpstr>
      <vt:lpstr>System Calls</vt:lpstr>
      <vt:lpstr>File Descriptors</vt:lpstr>
      <vt:lpstr>Error Returns</vt:lpstr>
      <vt:lpstr>Some operations on File Descriptors</vt:lpstr>
      <vt:lpstr>Slide 13</vt:lpstr>
      <vt:lpstr>Sockets: Communication Between Machines</vt:lpstr>
      <vt:lpstr>System calls for using TCP</vt:lpstr>
      <vt:lpstr>Socket Naming</vt:lpstr>
      <vt:lpstr>Socket Address Structures</vt:lpstr>
      <vt:lpstr>Dealing with Address Types</vt:lpstr>
      <vt:lpstr>Client Skeleton (IPv4)</vt:lpstr>
      <vt:lpstr>Server Skeleton (IPv4)</vt:lpstr>
      <vt:lpstr>Looking up a socket address with getaddrinfo </vt:lpstr>
      <vt:lpstr>getaddrinfo() [RFC3493]</vt:lpstr>
      <vt:lpstr>A Fetch-Store Server</vt:lpstr>
      <vt:lpstr>EOF in more detail</vt:lpstr>
      <vt:lpstr>Using UDP</vt:lpstr>
      <vt:lpstr>Uses of UDP Connected Sockets</vt:lpstr>
      <vt:lpstr>Two-minutes for stretching</vt:lpstr>
      <vt:lpstr>Creating/Monitoring Processes</vt:lpstr>
      <vt:lpstr>Fork example</vt:lpstr>
      <vt:lpstr>Deleting Processes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25</cp:revision>
  <dcterms:created xsi:type="dcterms:W3CDTF">2011-02-01T07:09:22Z</dcterms:created>
  <dcterms:modified xsi:type="dcterms:W3CDTF">2011-02-01T17:48:51Z</dcterms:modified>
</cp:coreProperties>
</file>