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266" r:id="rId4"/>
    <p:sldId id="267" r:id="rId5"/>
    <p:sldId id="268" r:id="rId6"/>
    <p:sldId id="269" r:id="rId7"/>
    <p:sldId id="275" r:id="rId8"/>
    <p:sldId id="271" r:id="rId9"/>
    <p:sldId id="274" r:id="rId10"/>
    <p:sldId id="263" r:id="rId11"/>
    <p:sldId id="264" r:id="rId12"/>
    <p:sldId id="272" r:id="rId13"/>
    <p:sldId id="281" r:id="rId14"/>
    <p:sldId id="276" r:id="rId15"/>
    <p:sldId id="277" r:id="rId16"/>
    <p:sldId id="286" r:id="rId17"/>
    <p:sldId id="278" r:id="rId18"/>
    <p:sldId id="279" r:id="rId19"/>
    <p:sldId id="280" r:id="rId20"/>
    <p:sldId id="282" r:id="rId21"/>
    <p:sldId id="283" r:id="rId22"/>
    <p:sldId id="285" r:id="rId23"/>
    <p:sldId id="290" r:id="rId24"/>
    <p:sldId id="296" r:id="rId25"/>
    <p:sldId id="295" r:id="rId26"/>
    <p:sldId id="297" r:id="rId27"/>
    <p:sldId id="259" r:id="rId28"/>
    <p:sldId id="287" r:id="rId29"/>
    <p:sldId id="288" r:id="rId30"/>
    <p:sldId id="289" r:id="rId31"/>
    <p:sldId id="291" r:id="rId32"/>
    <p:sldId id="292" r:id="rId33"/>
    <p:sldId id="294" r:id="rId34"/>
    <p:sldId id="298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>
    <p:restoredLeft sz="22917" autoAdjust="0"/>
    <p:restoredTop sz="86386" autoAdjust="0"/>
  </p:normalViewPr>
  <p:slideViewPr>
    <p:cSldViewPr snapToGrid="0" snapToObjects="1">
      <p:cViewPr varScale="1">
        <p:scale>
          <a:sx n="91" d="100"/>
          <a:sy n="91" d="100"/>
        </p:scale>
        <p:origin x="-32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how we have some central elements connecting the hosts: switches</a:t>
            </a:r>
          </a:p>
          <a:p>
            <a:r>
              <a:rPr lang="en-US" dirty="0" smtClean="0"/>
              <a:t>We want to create the illusion that the nodes are all connected to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3"/>
              <a:srcRect r="66510"/>
              <a:stretch>
                <a:fillRect/>
              </a:stretch>
            </p:blipFill>
          </mc:Choice>
          <mc:Fallback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df"/><Relationship Id="rId3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df"/><Relationship Id="rId3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df"/><Relationship Id="rId4" Type="http://schemas.openxmlformats.org/officeDocument/2006/relationships/image" Target="../media/image10.png"/><Relationship Id="rId5" Type="http://schemas.openxmlformats.org/officeDocument/2006/relationships/image" Target="../media/image11.pdf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df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df"/><Relationship Id="rId3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df"/><Relationship Id="rId3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df"/><Relationship Id="rId3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df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df"/><Relationship Id="rId3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df"/><Relationship Id="rId3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df"/><Relationship Id="rId3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 smtClean="0"/>
              <a:t>CSCI-1680 :: Computer 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 smtClean="0"/>
              <a:t>Rodrigo Fonseca (</a:t>
            </a:r>
            <a:r>
              <a:rPr lang="en-US" sz="3300" b="0" dirty="0" err="1" smtClean="0"/>
              <a:t>rfonseca</a:t>
            </a:r>
            <a:r>
              <a:rPr lang="en-US" sz="3300" b="0" dirty="0" smtClean="0"/>
              <a:t>)</a:t>
            </a:r>
            <a:endParaRPr lang="en-US" sz="2400" b="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r>
              <a:rPr lang="en-US" sz="2400" b="0" dirty="0" smtClean="0">
                <a:latin typeface="Courier"/>
                <a:cs typeface="Courier"/>
              </a:rPr>
              <a:t>cs168tas@cs.brown.edu</a:t>
            </a:r>
          </a:p>
          <a:p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3766" y="6550223"/>
            <a:ext cx="6820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</a:t>
            </a:r>
            <a:r>
              <a:rPr lang="en-US" sz="1400" dirty="0" err="1" smtClean="0"/>
              <a:t>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Peterson &amp; Davie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Instructor: Rodrigo Fonseca (</a:t>
            </a:r>
            <a:r>
              <a:rPr lang="en-US" dirty="0" err="1" smtClean="0"/>
              <a:t>rfonseca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GTA: Andrew Ferguson (</a:t>
            </a:r>
            <a:r>
              <a:rPr lang="en-US" dirty="0" err="1" smtClean="0"/>
              <a:t>adf</a:t>
            </a:r>
            <a:r>
              <a:rPr lang="en-US" dirty="0" smtClean="0"/>
              <a:t>)</a:t>
            </a:r>
          </a:p>
          <a:p>
            <a:r>
              <a:rPr lang="en-US" dirty="0" smtClean="0"/>
              <a:t>HTA: Son Nguyen (</a:t>
            </a:r>
            <a:r>
              <a:rPr lang="en-US" dirty="0" err="1" smtClean="0"/>
              <a:t>sbnguyen</a:t>
            </a:r>
            <a:r>
              <a:rPr lang="en-US" dirty="0" smtClean="0"/>
              <a:t>)</a:t>
            </a:r>
          </a:p>
          <a:p>
            <a:r>
              <a:rPr lang="en-US" dirty="0" smtClean="0"/>
              <a:t>UTA: </a:t>
            </a:r>
            <a:r>
              <a:rPr lang="en-US" dirty="0" err="1" smtClean="0"/>
              <a:t>Osmar</a:t>
            </a:r>
            <a:r>
              <a:rPr lang="en-US" dirty="0" smtClean="0"/>
              <a:t> </a:t>
            </a:r>
            <a:r>
              <a:rPr lang="en-US" dirty="0" err="1" smtClean="0"/>
              <a:t>Olivo</a:t>
            </a:r>
            <a:r>
              <a:rPr lang="en-US" dirty="0" smtClean="0"/>
              <a:t> (</a:t>
            </a:r>
            <a:r>
              <a:rPr lang="en-US" dirty="0" err="1" smtClean="0"/>
              <a:t>oolivo</a:t>
            </a:r>
            <a:r>
              <a:rPr lang="en-US" dirty="0" smtClean="0"/>
              <a:t>)</a:t>
            </a:r>
          </a:p>
          <a:p>
            <a:r>
              <a:rPr lang="en-US" dirty="0" smtClean="0"/>
              <a:t>Email: cs168tas@cs.brown.edu (all of us)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 smtClean="0"/>
              <a:t>Goal: learn concepts underlying networks</a:t>
            </a:r>
          </a:p>
          <a:p>
            <a:pPr lvl="1"/>
            <a:r>
              <a:rPr lang="en-US" dirty="0" smtClean="0"/>
              <a:t>How do networks work? What can one do with them?</a:t>
            </a:r>
          </a:p>
          <a:p>
            <a:pPr lvl="1"/>
            <a:r>
              <a:rPr lang="en-US" dirty="0" smtClean="0"/>
              <a:t>Gain a basic understanding of the Internet</a:t>
            </a:r>
          </a:p>
          <a:p>
            <a:pPr lvl="1"/>
            <a:r>
              <a:rPr lang="en-US" dirty="0" smtClean="0"/>
              <a:t>Gain experience writing </a:t>
            </a:r>
            <a:r>
              <a:rPr lang="en-US" i="1" dirty="0" smtClean="0"/>
              <a:t>protocols</a:t>
            </a:r>
            <a:endParaRPr lang="en-US" dirty="0" smtClean="0"/>
          </a:p>
          <a:p>
            <a:pPr lvl="1"/>
            <a:r>
              <a:rPr lang="en-US" dirty="0" smtClean="0"/>
              <a:t>Tools to understand new protocols and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 smtClean="0"/>
              <a:t>Prerequisites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/>
          <a:lstStyle/>
          <a:p>
            <a:r>
              <a:rPr lang="en-US" dirty="0" smtClean="0"/>
              <a:t>CSCI-0320/CSCI-0360 (or equivalent). </a:t>
            </a:r>
          </a:p>
          <a:p>
            <a:pPr lvl="1"/>
            <a:r>
              <a:rPr lang="en-US" dirty="0" smtClean="0"/>
              <a:t>We assume basic OS concepts (kernel/user, threads/processes, I/O, scheduling) </a:t>
            </a:r>
          </a:p>
          <a:p>
            <a:r>
              <a:rPr lang="en-US" dirty="0" smtClean="0"/>
              <a:t>Low-level programming  or be willing to learn quickly </a:t>
            </a:r>
          </a:p>
          <a:p>
            <a:pPr lvl="1"/>
            <a:r>
              <a:rPr lang="en-US" dirty="0" smtClean="0"/>
              <a:t>threads, locking, explicit memory management, …</a:t>
            </a:r>
          </a:p>
          <a:p>
            <a:r>
              <a:rPr lang="en-US" dirty="0" smtClean="0"/>
              <a:t>We allow any* language, but really </a:t>
            </a:r>
            <a:r>
              <a:rPr lang="en-US" i="1" dirty="0" smtClean="0"/>
              <a:t>support</a:t>
            </a:r>
            <a:r>
              <a:rPr lang="en-US" dirty="0" smtClean="0"/>
              <a:t> only C</a:t>
            </a:r>
          </a:p>
          <a:p>
            <a:pPr lvl="1"/>
            <a:r>
              <a:rPr lang="en-US" dirty="0" smtClean="0"/>
              <a:t>You will be bit twiddling and byte packing…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http://www.cs.brown.edu/courses/cs168/s11</a:t>
            </a:r>
          </a:p>
          <a:p>
            <a:r>
              <a:rPr lang="en-US" dirty="0" smtClean="0"/>
              <a:t>Text: Peterson and Davie, Computer Networks  - A Systems Approach, 4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</a:p>
          <a:p>
            <a:r>
              <a:rPr lang="en-US" dirty="0" smtClean="0"/>
              <a:t>You are responsible to check the web page!</a:t>
            </a:r>
          </a:p>
          <a:p>
            <a:pPr lvl="1"/>
            <a:r>
              <a:rPr lang="en-US" dirty="0" smtClean="0"/>
              <a:t>All announcements will be there</a:t>
            </a:r>
          </a:p>
          <a:p>
            <a:pPr lvl="1"/>
            <a:r>
              <a:rPr lang="en-US" dirty="0" smtClean="0"/>
              <a:t>Textbook chapters corresponding to lectures: read them before class</a:t>
            </a:r>
          </a:p>
          <a:p>
            <a:pPr lvl="1"/>
            <a:r>
              <a:rPr lang="en-US" dirty="0" smtClean="0"/>
              <a:t>Handouts, due dates, programming resources, </a:t>
            </a:r>
            <a:r>
              <a:rPr lang="en-US" i="1" dirty="0" smtClean="0"/>
              <a:t>etc…</a:t>
            </a:r>
          </a:p>
          <a:p>
            <a:pPr lvl="1"/>
            <a:r>
              <a:rPr lang="en-US" i="1" dirty="0" smtClean="0"/>
              <a:t>Subject to change </a:t>
            </a:r>
            <a:r>
              <a:rPr lang="en-US" dirty="0" smtClean="0"/>
              <a:t>(reload before checking assignments)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Exams: Midterm (15%) and Final (25%)</a:t>
            </a:r>
          </a:p>
          <a:p>
            <a:r>
              <a:rPr lang="en-US" dirty="0" smtClean="0"/>
              <a:t>Homework: Four written assignments (20%)</a:t>
            </a:r>
          </a:p>
          <a:p>
            <a:pPr lvl="1"/>
            <a:r>
              <a:rPr lang="en-US" dirty="0" smtClean="0"/>
              <a:t>Short answer and design questions</a:t>
            </a:r>
          </a:p>
          <a:p>
            <a:r>
              <a:rPr lang="en-US" dirty="0" smtClean="0"/>
              <a:t>4 Programming Projects (40%)</a:t>
            </a:r>
          </a:p>
          <a:p>
            <a:pPr lvl="1"/>
            <a:r>
              <a:rPr lang="en-US" dirty="0" smtClean="0"/>
              <a:t>User level networking: streaming music server</a:t>
            </a:r>
          </a:p>
          <a:p>
            <a:pPr lvl="1"/>
            <a:r>
              <a:rPr lang="en-US" dirty="0" smtClean="0"/>
              <a:t>IP, as an overlay, on top of UDP</a:t>
            </a:r>
          </a:p>
          <a:p>
            <a:pPr lvl="1"/>
            <a:r>
              <a:rPr lang="en-US" dirty="0" smtClean="0"/>
              <a:t>TCP, on top of </a:t>
            </a:r>
            <a:r>
              <a:rPr lang="en-US" i="1" dirty="0" smtClean="0"/>
              <a:t>your</a:t>
            </a:r>
            <a:r>
              <a:rPr lang="en-US" dirty="0" smtClean="0"/>
              <a:t> IP</a:t>
            </a:r>
          </a:p>
          <a:p>
            <a:pPr lvl="1"/>
            <a:r>
              <a:rPr lang="en-US" dirty="0" smtClean="0"/>
              <a:t>Final (TBD, we will solicit your input)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network?</a:t>
            </a:r>
          </a:p>
          <a:p>
            <a:pPr lvl="1"/>
            <a:r>
              <a:rPr lang="en-US" dirty="0" smtClean="0"/>
              <a:t>System of lines/channels that interconnect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railroad, highway, plumbing, postal, telephone, social,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 smtClean="0"/>
              <a:t>Computer Network</a:t>
            </a:r>
          </a:p>
          <a:p>
            <a:pPr lvl="1"/>
            <a:r>
              <a:rPr lang="en-US" dirty="0" smtClean="0"/>
              <a:t>Moves information</a:t>
            </a:r>
          </a:p>
          <a:p>
            <a:pPr lvl="1"/>
            <a:r>
              <a:rPr lang="en-US" dirty="0" smtClean="0"/>
              <a:t>Nodes: general-purpose computers (most nodes)</a:t>
            </a:r>
          </a:p>
          <a:p>
            <a:pPr lvl="1"/>
            <a:r>
              <a:rPr lang="en-US" dirty="0" smtClean="0"/>
              <a:t>Links: wires, fiber optics, EM spectrum, composite…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Computer Networks?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nodes are general-purpose computers</a:t>
            </a:r>
          </a:p>
          <a:p>
            <a:r>
              <a:rPr lang="en-US" dirty="0" smtClean="0"/>
              <a:t>Very easy to innovate and develop new uses of the network:	</a:t>
            </a:r>
            <a:r>
              <a:rPr lang="en-US" i="1" dirty="0" smtClean="0"/>
              <a:t>you </a:t>
            </a:r>
            <a:r>
              <a:rPr lang="en-US" dirty="0" smtClean="0"/>
              <a:t>can program the nodes</a:t>
            </a:r>
          </a:p>
          <a:p>
            <a:r>
              <a:rPr lang="en-US" dirty="0" smtClean="0"/>
              <a:t>Contrast with the ossified Telephone network:</a:t>
            </a:r>
          </a:p>
          <a:p>
            <a:pPr lvl="1"/>
            <a:r>
              <a:rPr lang="en-US" dirty="0" smtClean="0"/>
              <a:t>Can’t program most phones</a:t>
            </a:r>
          </a:p>
          <a:p>
            <a:pPr lvl="1"/>
            <a:r>
              <a:rPr lang="en-US" dirty="0" smtClean="0"/>
              <a:t>Intelligence in the network, control by parties vested in the </a:t>
            </a:r>
            <a:r>
              <a:rPr lang="en-US" i="1" dirty="0" smtClean="0"/>
              <a:t>status quo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Growth of the Internet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Miguel Angel </a:t>
            </a:r>
            <a:r>
              <a:rPr lang="en-US" dirty="0" err="1" smtClean="0"/>
              <a:t>Todaro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Facebook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take this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/>
          <a:lstStyle/>
          <a:p>
            <a:r>
              <a:rPr lang="en-US" dirty="0" smtClean="0"/>
              <a:t>Networks are cool!</a:t>
            </a:r>
          </a:p>
          <a:p>
            <a:pPr lvl="1"/>
            <a:r>
              <a:rPr lang="en-US" dirty="0" smtClean="0"/>
              <a:t>Incredible impact: social, economic, political, educational, …</a:t>
            </a:r>
          </a:p>
          <a:p>
            <a:r>
              <a:rPr lang="en-US" dirty="0" smtClean="0"/>
              <a:t>Incredible complexity</a:t>
            </a:r>
          </a:p>
          <a:p>
            <a:r>
              <a:rPr lang="en-US" dirty="0" smtClean="0"/>
              <a:t>Continuously changing and evolving</a:t>
            </a:r>
          </a:p>
          <a:p>
            <a:pPr lvl="1"/>
            <a:r>
              <a:rPr lang="en-US" dirty="0" smtClean="0"/>
              <a:t>Any fact you learn will be inevitably out of date	</a:t>
            </a:r>
          </a:p>
          <a:p>
            <a:pPr lvl="1"/>
            <a:r>
              <a:rPr lang="en-US" dirty="0" smtClean="0"/>
              <a:t>Learn general underlying </a:t>
            </a:r>
            <a:r>
              <a:rPr lang="en-US" i="1" dirty="0" smtClean="0"/>
              <a:t>principles</a:t>
            </a:r>
          </a:p>
          <a:p>
            <a:r>
              <a:rPr lang="en-US" dirty="0" smtClean="0"/>
              <a:t>Learn to program the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-1966073" y="-1396595"/>
            <a:ext cx="11574272" cy="868070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82158"/>
            <a:ext cx="7772400" cy="1470025"/>
          </a:xfrm>
        </p:spPr>
        <p:txBody>
          <a:bodyPr/>
          <a:lstStyle/>
          <a:p>
            <a:r>
              <a:rPr lang="en-US" dirty="0" smtClean="0"/>
              <a:t>Two-minutes for stretching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22303"/>
            <a:ext cx="7569200" cy="1143000"/>
          </a:xfrm>
        </p:spPr>
        <p:txBody>
          <a:bodyPr/>
          <a:lstStyle/>
          <a:p>
            <a:r>
              <a:rPr lang="en-US" dirty="0" smtClean="0"/>
              <a:t>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0783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Nodes: Computers (hosts), dedicated routers, … </a:t>
            </a:r>
          </a:p>
          <a:p>
            <a:r>
              <a:rPr lang="en-US" dirty="0" smtClean="0"/>
              <a:t>Links: Coax, twisted pair, fiber, radio, </a:t>
            </a:r>
            <a:r>
              <a:rPr lang="en-US" dirty="0" smtClean="0"/>
              <a:t>…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Physical Layer: Several questions:</a:t>
            </a:r>
          </a:p>
          <a:p>
            <a:pPr lvl="1"/>
            <a:r>
              <a:rPr lang="en-US" dirty="0" smtClean="0"/>
              <a:t>Voltage, frequency</a:t>
            </a:r>
          </a:p>
          <a:p>
            <a:pPr lvl="1"/>
            <a:r>
              <a:rPr lang="en-US" dirty="0" smtClean="0"/>
              <a:t>Wired, wireless</a:t>
            </a:r>
          </a:p>
          <a:p>
            <a:r>
              <a:rPr lang="en-US" dirty="0" smtClean="0"/>
              <a:t>Link Layer: how to send data?</a:t>
            </a:r>
          </a:p>
          <a:p>
            <a:pPr lvl="1"/>
            <a:r>
              <a:rPr lang="en-US" dirty="0" smtClean="0"/>
              <a:t>When to talk</a:t>
            </a:r>
          </a:p>
          <a:p>
            <a:pPr lvl="1"/>
            <a:r>
              <a:rPr lang="en-US" dirty="0" smtClean="0"/>
              <a:t>What to say (format, </a:t>
            </a:r>
            <a:r>
              <a:rPr lang="en-US" dirty="0" smtClean="0"/>
              <a:t>“language”)</a:t>
            </a:r>
          </a:p>
          <a:p>
            <a:pPr lvl="1" algn="ctr">
              <a:buNone/>
            </a:pPr>
            <a:r>
              <a:rPr lang="en-US" dirty="0" smtClean="0"/>
              <a:t>Stay tuned for lectures 3 and 4…</a:t>
            </a:r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5172" t="-3746" b="68451"/>
              <a:stretch>
                <a:fillRect/>
              </a:stretch>
            </p:blipFill>
          </mc:Choice>
          <mc:Fallback>
            <p:blipFill>
              <a:blip r:embed="rId3"/>
              <a:srcRect l="5172" t="-3746" b="68451"/>
              <a:stretch>
                <a:fillRect/>
              </a:stretch>
            </p:blipFill>
          </mc:Fallback>
        </mc:AlternateContent>
        <p:spPr>
          <a:xfrm>
            <a:off x="1703731" y="2630602"/>
            <a:ext cx="5778548" cy="1055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Multiple wires</a:t>
            </a:r>
            <a:endParaRPr lang="en-US" baseline="0" dirty="0" smtClean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5172" t="39508" r="-739" b="-6904"/>
              <a:stretch>
                <a:fillRect/>
              </a:stretch>
            </p:blipFill>
          </mc:Choice>
          <mc:Fallback>
            <p:blipFill>
              <a:blip r:embed="rId3"/>
              <a:srcRect l="5172" t="39508" r="-739" b="-6904"/>
              <a:stretch>
                <a:fillRect/>
              </a:stretch>
            </p:blipFill>
          </mc:Fallback>
        </mc:AlternateContent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 l="5172" t="-3746" r="81103" b="68451"/>
                <a:stretch>
                  <a:fillRect/>
                </a:stretch>
              </p:blipFill>
            </mc:Choice>
            <mc:Fallback>
              <p:blipFill>
                <a:blip r:embed="rId3"/>
                <a:srcRect l="5172" t="-3746" r="81103" b="68451"/>
                <a:stretch>
                  <a:fillRect/>
                </a:stretch>
              </p:blipFill>
            </mc:Fallback>
          </mc:AlternateContent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 smtClean="0"/>
              <a:t>From Links to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 smtClean="0"/>
              <a:t>To scale to more nodes, use </a:t>
            </a:r>
            <a:r>
              <a:rPr lang="en-US" i="1" dirty="0" smtClean="0"/>
              <a:t>switching</a:t>
            </a:r>
          </a:p>
          <a:p>
            <a:pPr lvl="1"/>
            <a:r>
              <a:rPr lang="en-US" dirty="0" smtClean="0"/>
              <a:t>Nodes can connect to multiple other nodes</a:t>
            </a:r>
          </a:p>
          <a:p>
            <a:pPr lvl="1"/>
            <a:r>
              <a:rPr lang="en-US" dirty="0" smtClean="0"/>
              <a:t>Recursively, one node can connect to multiple networks</a:t>
            </a:r>
            <a:endParaRPr lang="en-US" dirty="0"/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 smtClean="0"/>
              <a:t>Switching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Circuit Switching – virtual link between two nodes</a:t>
            </a:r>
          </a:p>
          <a:p>
            <a:pPr lvl="1"/>
            <a:r>
              <a:rPr lang="en-US" dirty="0" smtClean="0"/>
              <a:t>Set up circuit (</a:t>
            </a:r>
            <a:r>
              <a:rPr lang="en-US" i="1" dirty="0" smtClean="0"/>
              <a:t>e.g. </a:t>
            </a:r>
            <a:r>
              <a:rPr lang="en-US" dirty="0" smtClean="0"/>
              <a:t>dialing, signaling) – may fail: busy</a:t>
            </a:r>
          </a:p>
          <a:p>
            <a:pPr lvl="1"/>
            <a:r>
              <a:rPr lang="en-US" dirty="0" smtClean="0"/>
              <a:t>Transfer data at known rate</a:t>
            </a:r>
          </a:p>
          <a:p>
            <a:pPr lvl="1"/>
            <a:r>
              <a:rPr lang="en-US" dirty="0" smtClean="0"/>
              <a:t>Tear down circuit</a:t>
            </a:r>
          </a:p>
          <a:p>
            <a:r>
              <a:rPr lang="en-US" dirty="0" smtClean="0"/>
              <a:t>Packet Switching</a:t>
            </a:r>
          </a:p>
          <a:p>
            <a:pPr lvl="1"/>
            <a:r>
              <a:rPr lang="en-US" dirty="0" smtClean="0"/>
              <a:t>Forward bounded-size messages.</a:t>
            </a:r>
          </a:p>
          <a:p>
            <a:pPr lvl="1"/>
            <a:r>
              <a:rPr lang="en-US" dirty="0" smtClean="0"/>
              <a:t>Each message can have different senders/receivers</a:t>
            </a:r>
          </a:p>
          <a:p>
            <a:pPr lvl="1"/>
            <a:r>
              <a:rPr lang="en-US" dirty="0" smtClean="0"/>
              <a:t>Focus of this class</a:t>
            </a:r>
          </a:p>
          <a:p>
            <a:pPr algn="ctr">
              <a:buNone/>
            </a:pPr>
            <a:r>
              <a:rPr lang="en-US" sz="2400" b="0" dirty="0" smtClean="0"/>
              <a:t>Analogy: circuit switching reserves the highway for a cross-country trip. Packet switching interleaves everyone</a:t>
            </a:r>
            <a:r>
              <a:rPr lang="en-US" sz="2400" b="0" dirty="0" smtClean="0"/>
              <a:t>’s cars.</a:t>
            </a:r>
            <a:endParaRPr 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/>
          <a:lstStyle/>
          <a:p>
            <a:r>
              <a:rPr lang="en-US" dirty="0" smtClean="0"/>
              <a:t>What to do when multiple flows must share a link?</a:t>
            </a:r>
            <a:endParaRPr lang="en-US" dirty="0"/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t="-19834" b="-19834"/>
              <a:stretch>
                <a:fillRect/>
              </a:stretch>
            </p:blipFill>
          </mc:Choice>
          <mc:Fallback>
            <p:blipFill>
              <a:blip r:embed="rId3"/>
              <a:srcRect t="-19834" b="-19834"/>
              <a:stretch>
                <a:fillRect/>
              </a:stretch>
            </p:blipFill>
          </mc:Fallback>
        </mc:AlternateContent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Synchronous time-division multiplexing</a:t>
            </a:r>
          </a:p>
          <a:p>
            <a:pPr lvl="1"/>
            <a:r>
              <a:rPr lang="en-US" dirty="0" smtClean="0"/>
              <a:t>Divide time into equal-sized quanta, round robin</a:t>
            </a:r>
          </a:p>
          <a:p>
            <a:pPr lvl="1"/>
            <a:r>
              <a:rPr lang="en-US" dirty="0" smtClean="0"/>
              <a:t>Illusion of direct link for switched circuit net</a:t>
            </a:r>
          </a:p>
          <a:p>
            <a:pPr lvl="1"/>
            <a:r>
              <a:rPr lang="en-US" dirty="0" smtClean="0"/>
              <a:t>But wastes capacity if not enough flows</a:t>
            </a:r>
          </a:p>
          <a:p>
            <a:pPr lvl="1"/>
            <a:r>
              <a:rPr lang="en-US" dirty="0" smtClean="0"/>
              <a:t>Also doesn</a:t>
            </a:r>
            <a:r>
              <a:rPr lang="en-US" dirty="0" smtClean="0"/>
              <a:t>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STDM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FDM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Frequency-division multiplexing: allocates a frequency band for each flow</a:t>
            </a:r>
          </a:p>
          <a:p>
            <a:pPr lvl="1"/>
            <a:r>
              <a:rPr lang="en-US" dirty="0" smtClean="0"/>
              <a:t>Same TV channels and radio stations</a:t>
            </a:r>
          </a:p>
          <a:p>
            <a:r>
              <a:rPr lang="en-US" dirty="0" smtClean="0"/>
              <a:t>Similar drawbacks to STDM</a:t>
            </a:r>
          </a:p>
          <a:p>
            <a:pPr lvl="1"/>
            <a:r>
              <a:rPr lang="en-US" dirty="0" smtClean="0"/>
              <a:t>Wastes bandwidth if someone not sending</a:t>
            </a:r>
          </a:p>
          <a:p>
            <a:pPr lvl="1"/>
            <a:r>
              <a:rPr lang="en-US" dirty="0" smtClean="0"/>
              <a:t>Can run out of spectrum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 smtClean="0"/>
              <a:t>Idea: like STDM but with no pre-determined time slots (or order!)</a:t>
            </a:r>
          </a:p>
          <a:p>
            <a:r>
              <a:rPr lang="en-US" dirty="0" smtClean="0"/>
              <a:t>Maximizes link utilization</a:t>
            </a:r>
          </a:p>
          <a:p>
            <a:pPr lvl="1"/>
            <a:r>
              <a:rPr lang="en-US" dirty="0" smtClean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Hard to guarantee fairness</a:t>
            </a:r>
          </a:p>
          <a:p>
            <a:pPr lvl="1"/>
            <a:r>
              <a:rPr lang="en-US" dirty="0" smtClean="0"/>
              <a:t>Unpredictable queuing delays</a:t>
            </a:r>
          </a:p>
          <a:p>
            <a:pPr lvl="1"/>
            <a:r>
              <a:rPr lang="en-US" dirty="0" smtClean="0"/>
              <a:t>Packets may</a:t>
            </a:r>
            <a:r>
              <a:rPr lang="en-US" baseline="0" dirty="0" smtClean="0"/>
              <a:t> take different paths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691238"/>
            <a:ext cx="7569200" cy="1143000"/>
          </a:xfrm>
        </p:spPr>
        <p:txBody>
          <a:bodyPr/>
          <a:lstStyle/>
          <a:p>
            <a:r>
              <a:rPr lang="en-US" dirty="0" smtClean="0"/>
              <a:t>Protocol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86239"/>
            <a:ext cx="7569200" cy="2443290"/>
          </a:xfrm>
        </p:spPr>
        <p:txBody>
          <a:bodyPr/>
          <a:lstStyle/>
          <a:p>
            <a:r>
              <a:rPr lang="en-US" dirty="0" smtClean="0"/>
              <a:t>A network packet from A to D must be put in link packets A to B, B, to C, C to D</a:t>
            </a:r>
          </a:p>
          <a:p>
            <a:r>
              <a:rPr lang="en-US" dirty="0" smtClean="0"/>
              <a:t>Can view this encapsulation as a stack of layers</a:t>
            </a:r>
          </a:p>
          <a:p>
            <a:pPr lvl="1"/>
            <a:r>
              <a:rPr lang="en-US" dirty="0" smtClean="0"/>
              <a:t>Each layer produces packets that become the payload of the lower layer</a:t>
            </a:r>
            <a:r>
              <a:rPr lang="en-US" dirty="0" smtClean="0"/>
              <a:t>’s packets</a:t>
            </a:r>
            <a:endParaRPr lang="en-US" dirty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561545" y="1834238"/>
            <a:ext cx="3860801" cy="2197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080271" y="1120497"/>
            <a:ext cx="7040824" cy="5338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Session – can tie together multiple streams (</a:t>
            </a:r>
            <a:r>
              <a:rPr lang="en-US" i="1" dirty="0" smtClean="0"/>
              <a:t>e.g.</a:t>
            </a:r>
            <a:r>
              <a:rPr lang="en-US" dirty="0" smtClean="0"/>
              <a:t>, audio &amp; video)</a:t>
            </a:r>
          </a:p>
          <a:p>
            <a:r>
              <a:rPr lang="en-US" dirty="0" smtClean="0"/>
              <a:t>Presentation – crypto, conversion between representations</a:t>
            </a:r>
          </a:p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97578" y="6126162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or thinks it does, in case there is a shortage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</a:t>
            </a:r>
            <a:r>
              <a:rPr lang="en-US" dirty="0" smtClean="0"/>
              <a:t>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</a:t>
            </a:r>
            <a:r>
              <a:rPr lang="en-US" dirty="0" smtClean="0"/>
              <a:t>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</a:t>
            </a:r>
            <a:r>
              <a:rPr lang="en-US" dirty="0" smtClean="0"/>
              <a:t>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/>
          </a:bodyPr>
          <a:lstStyle/>
          <a:p>
            <a:r>
              <a:rPr lang="en-US" dirty="0" smtClean="0"/>
              <a:t>Next class: how do applications use the network?</a:t>
            </a:r>
          </a:p>
          <a:p>
            <a:pPr lvl="1"/>
            <a:r>
              <a:rPr lang="en-US" dirty="0" smtClean="0"/>
              <a:t>Introduction to programming with Sockets</a:t>
            </a:r>
          </a:p>
          <a:p>
            <a:pPr lvl="1"/>
            <a:r>
              <a:rPr lang="en-US" dirty="0" smtClean="0"/>
              <a:t>Peterson &amp; Davie 1.4</a:t>
            </a:r>
          </a:p>
          <a:p>
            <a:pPr lvl="1"/>
            <a:r>
              <a:rPr lang="en-US" dirty="0" err="1" smtClean="0"/>
              <a:t>Beej</a:t>
            </a:r>
            <a:r>
              <a:rPr lang="en-US" dirty="0" err="1" smtClean="0"/>
              <a:t>’s</a:t>
            </a:r>
            <a:r>
              <a:rPr lang="en-US" dirty="0" smtClean="0"/>
              <a:t> Guide to Network Programming (link on the course website)</a:t>
            </a:r>
          </a:p>
          <a:p>
            <a:r>
              <a:rPr lang="en-US" dirty="0" smtClean="0"/>
              <a:t>Then…</a:t>
            </a:r>
          </a:p>
          <a:p>
            <a:pPr lvl="1"/>
            <a:r>
              <a:rPr lang="en-US" dirty="0" smtClean="0"/>
              <a:t>We start our journey up the network stack, starting from how two computers can talk to each other.</a:t>
            </a:r>
          </a:p>
          <a:p>
            <a:r>
              <a:rPr lang="en-US" dirty="0" smtClean="0"/>
              <a:t>Remember: start your projects now!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1424</TotalTime>
  <Words>1578</Words>
  <Application>Microsoft Macintosh PowerPoint</Application>
  <PresentationFormat>On-screen Show (4:3)</PresentationFormat>
  <Paragraphs>213</Paragraphs>
  <Slides>34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cs168</vt:lpstr>
      <vt:lpstr>CSCI-1680 :: Computer Networks</vt:lpstr>
      <vt:lpstr>Cast</vt:lpstr>
      <vt:lpstr>Overview</vt:lpstr>
      <vt:lpstr>Prerequisites</vt:lpstr>
      <vt:lpstr>Administrivia</vt:lpstr>
      <vt:lpstr>Grading</vt:lpstr>
      <vt:lpstr>Networks</vt:lpstr>
      <vt:lpstr>Why Study Computer Networks?</vt:lpstr>
      <vt:lpstr>Growth of the Internet</vt:lpstr>
      <vt:lpstr>Slide 10</vt:lpstr>
      <vt:lpstr>Slide 11</vt:lpstr>
      <vt:lpstr>Why should you take this course?</vt:lpstr>
      <vt:lpstr>Roadmap</vt:lpstr>
      <vt:lpstr>Two-minutes for stretching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Protocol Layering</vt:lpstr>
      <vt:lpstr>OSI Reference Model</vt:lpstr>
      <vt:lpstr>Layers</vt:lpstr>
      <vt:lpstr>Addressing</vt:lpstr>
      <vt:lpstr>Internet Protocol (IP)</vt:lpstr>
      <vt:lpstr>Inter-process Communication</vt:lpstr>
      <vt:lpstr>Transport: UDP and TCP</vt:lpstr>
      <vt:lpstr>Uses of TCP</vt:lpstr>
      <vt:lpstr>Internet Layering</vt:lpstr>
      <vt:lpstr>IP as the Narrow Waist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14</cp:revision>
  <dcterms:created xsi:type="dcterms:W3CDTF">2011-01-27T09:00:15Z</dcterms:created>
  <dcterms:modified xsi:type="dcterms:W3CDTF">2011-01-27T22:52:27Z</dcterms:modified>
</cp:coreProperties>
</file>