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emf" ContentType="image/x-em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60"/>
  </p:notesMasterIdLst>
  <p:sldIdLst>
    <p:sldId id="256" r:id="rId2"/>
    <p:sldId id="316" r:id="rId3"/>
    <p:sldId id="282" r:id="rId4"/>
    <p:sldId id="283" r:id="rId5"/>
    <p:sldId id="308" r:id="rId6"/>
    <p:sldId id="310" r:id="rId7"/>
    <p:sldId id="311" r:id="rId8"/>
    <p:sldId id="312" r:id="rId9"/>
    <p:sldId id="313" r:id="rId10"/>
    <p:sldId id="314" r:id="rId11"/>
    <p:sldId id="285" r:id="rId12"/>
    <p:sldId id="286" r:id="rId13"/>
    <p:sldId id="287" r:id="rId14"/>
    <p:sldId id="288" r:id="rId15"/>
    <p:sldId id="289" r:id="rId16"/>
    <p:sldId id="290" r:id="rId17"/>
    <p:sldId id="291" r:id="rId18"/>
    <p:sldId id="292" r:id="rId19"/>
    <p:sldId id="353" r:id="rId20"/>
    <p:sldId id="293" r:id="rId21"/>
    <p:sldId id="294" r:id="rId22"/>
    <p:sldId id="295" r:id="rId23"/>
    <p:sldId id="296" r:id="rId24"/>
    <p:sldId id="297" r:id="rId25"/>
    <p:sldId id="298" r:id="rId26"/>
    <p:sldId id="299" r:id="rId27"/>
    <p:sldId id="300" r:id="rId28"/>
    <p:sldId id="301" r:id="rId29"/>
    <p:sldId id="302" r:id="rId30"/>
    <p:sldId id="303" r:id="rId31"/>
    <p:sldId id="304" r:id="rId32"/>
    <p:sldId id="305" r:id="rId33"/>
    <p:sldId id="327" r:id="rId34"/>
    <p:sldId id="328" r:id="rId35"/>
    <p:sldId id="329" r:id="rId36"/>
    <p:sldId id="330" r:id="rId37"/>
    <p:sldId id="331" r:id="rId38"/>
    <p:sldId id="332" r:id="rId39"/>
    <p:sldId id="333" r:id="rId40"/>
    <p:sldId id="334" r:id="rId41"/>
    <p:sldId id="335" r:id="rId42"/>
    <p:sldId id="336" r:id="rId43"/>
    <p:sldId id="337" r:id="rId44"/>
    <p:sldId id="338" r:id="rId45"/>
    <p:sldId id="339" r:id="rId46"/>
    <p:sldId id="340" r:id="rId47"/>
    <p:sldId id="341" r:id="rId48"/>
    <p:sldId id="350" r:id="rId49"/>
    <p:sldId id="351" r:id="rId50"/>
    <p:sldId id="342" r:id="rId51"/>
    <p:sldId id="343" r:id="rId52"/>
    <p:sldId id="344" r:id="rId53"/>
    <p:sldId id="345" r:id="rId54"/>
    <p:sldId id="346" r:id="rId55"/>
    <p:sldId id="347" r:id="rId56"/>
    <p:sldId id="348" r:id="rId57"/>
    <p:sldId id="349" r:id="rId58"/>
    <p:sldId id="352" r:id="rId5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96" autoAdjust="0"/>
    <p:restoredTop sz="86386" autoAdjust="0"/>
  </p:normalViewPr>
  <p:slideViewPr>
    <p:cSldViewPr snapToGrid="0" snapToObjects="1">
      <p:cViewPr varScale="1">
        <p:scale>
          <a:sx n="79" d="100"/>
          <a:sy n="79" d="100"/>
        </p:scale>
        <p:origin x="-704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2241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viewProps" Target="viewProps.xml"/><Relationship Id="rId64" Type="http://schemas.openxmlformats.org/officeDocument/2006/relationships/theme" Target="theme/theme1.xml"/><Relationship Id="rId65" Type="http://schemas.openxmlformats.org/officeDocument/2006/relationships/tableStyles" Target="tableStyle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notesMaster" Target="notesMasters/notesMaster1.xml"/><Relationship Id="rId61" Type="http://schemas.openxmlformats.org/officeDocument/2006/relationships/printerSettings" Target="printerSettings/printerSettings1.bin"/><Relationship Id="rId62" Type="http://schemas.openxmlformats.org/officeDocument/2006/relationships/presProps" Target="pres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12/1/14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9502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4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4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4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4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4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4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4ED9A1B-F262-6B49-B1BE-29AAF44F5E8F}" type="slidenum">
              <a:rPr lang="en-US"/>
              <a:pPr/>
              <a:t>4</a:t>
            </a:fld>
            <a:endParaRPr lang="en-US"/>
          </a:p>
        </p:txBody>
      </p:sp>
      <p:sp>
        <p:nvSpPr>
          <p:cNvPr id="21506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D4C00A5-565F-044C-AEBF-D031C701BD5E}" type="slidenum">
              <a:rPr lang="en-US">
                <a:latin typeface="Times New Roman" charset="0"/>
              </a:rPr>
              <a:pPr/>
              <a:t>5</a:t>
            </a:fld>
            <a:endParaRPr lang="en-US">
              <a:latin typeface="Times New Roman" charset="0"/>
            </a:endParaRPr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434E94-8165-044D-8528-355AD92A77FC}" type="slidenum">
              <a:rPr lang="en-US">
                <a:latin typeface="Times New Roman" charset="0"/>
              </a:rPr>
              <a:pPr/>
              <a:t>6</a:t>
            </a:fld>
            <a:endParaRPr lang="en-US">
              <a:latin typeface="Times New Roman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3704"/>
            <a:ext cx="5030391" cy="4113892"/>
          </a:xfrm>
          <a:noFill/>
          <a:ln/>
        </p:spPr>
        <p:txBody>
          <a:bodyPr lIns="92066" tIns="46034" rIns="92066" bIns="46034"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903F99-AF91-F94B-B2E8-DA959681419A}" type="slidenum">
              <a:rPr lang="en-US">
                <a:latin typeface="Times New Roman" charset="0"/>
              </a:rPr>
              <a:pPr/>
              <a:t>7</a:t>
            </a:fld>
            <a:endParaRPr lang="en-US">
              <a:latin typeface="Times New Roman" charset="0"/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 smtClean="0">
                <a:ea typeface="ＭＳ Ｐゴシック" charset="-128"/>
                <a:cs typeface="ＭＳ Ｐゴシック" charset="-128"/>
              </a:rPr>
              <a:t>Remember the ARP</a:t>
            </a:r>
            <a:r>
              <a:rPr lang="en-US" baseline="0" dirty="0" smtClean="0">
                <a:ea typeface="ＭＳ Ｐゴシック" charset="-128"/>
                <a:cs typeface="ＭＳ Ｐゴシック" charset="-128"/>
              </a:rPr>
              <a:t> flooding attack?</a:t>
            </a:r>
            <a:endParaRPr lang="en-US" dirty="0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9910039-838F-6548-ADE7-E0EDE974DE8A}" type="slidenum">
              <a:rPr lang="en-US">
                <a:latin typeface="Times New Roman" charset="0"/>
              </a:rPr>
              <a:pPr/>
              <a:t>8</a:t>
            </a:fld>
            <a:endParaRPr lang="en-US">
              <a:latin typeface="Times New Roman" charset="0"/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3704"/>
            <a:ext cx="5030391" cy="4113892"/>
          </a:xfrm>
          <a:noFill/>
          <a:ln/>
        </p:spPr>
        <p:txBody>
          <a:bodyPr lIns="92066" tIns="46034" rIns="92066" bIns="46034"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451E549-103B-5143-8638-E99570281A5D}" type="slidenum">
              <a:rPr lang="en-US">
                <a:latin typeface="Times New Roman" charset="0"/>
              </a:rPr>
              <a:pPr/>
              <a:t>9</a:t>
            </a:fld>
            <a:endParaRPr lang="en-US">
              <a:latin typeface="Times New Roman" charset="0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3704"/>
            <a:ext cx="5030391" cy="4113892"/>
          </a:xfrm>
          <a:noFill/>
          <a:ln/>
        </p:spPr>
        <p:txBody>
          <a:bodyPr lIns="92066" tIns="46034" rIns="92066" bIns="46034"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EF1BF9E-C1A7-AE49-A0DA-452F947A3EF0}" type="slidenum">
              <a:rPr lang="en-US">
                <a:latin typeface="Times New Roman" charset="0"/>
              </a:rPr>
              <a:pPr/>
              <a:t>10</a:t>
            </a:fld>
            <a:endParaRPr lang="en-US">
              <a:latin typeface="Times New Roman" charset="0"/>
            </a:endParaRPr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3704"/>
            <a:ext cx="5030391" cy="4113892"/>
          </a:xfrm>
          <a:noFill/>
          <a:ln/>
        </p:spPr>
        <p:txBody>
          <a:bodyPr lIns="92066" tIns="46034" rIns="92066" bIns="46034"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A10A427-17BC-E142-A6BE-C15A6390492A}" type="slidenum">
              <a:rPr lang="en-US"/>
              <a:pPr/>
              <a:t>11</a:t>
            </a:fld>
            <a:endParaRPr lang="en-US"/>
          </a:p>
        </p:txBody>
      </p:sp>
      <p:sp>
        <p:nvSpPr>
          <p:cNvPr id="24578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9BF6492-9F2C-8746-9152-119ADD9D0B4F}" type="slidenum">
              <a:rPr lang="en-US"/>
              <a:pPr/>
              <a:t>12</a:t>
            </a:fld>
            <a:endParaRPr lang="en-US"/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solidFill>
            <a:srgbClr val="FFFFFF"/>
          </a:solidFill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2191"/>
            <a:ext cx="5030391" cy="411540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0083" tIns="45041" rIns="90083" bIns="45041"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7A9A0F9-8F11-8E4E-8F0B-F8952BD062B1}" type="slidenum">
              <a:rPr lang="en-US"/>
              <a:pPr/>
              <a:t>13</a:t>
            </a:fld>
            <a:endParaRPr lang="en-US"/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solidFill>
            <a:srgbClr val="FFFFFF"/>
          </a:solidFill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2191"/>
            <a:ext cx="5030391" cy="411540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0083" tIns="45041" rIns="90083" bIns="45041"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7702A5A-1842-8349-B385-505299FCCF39}" type="slidenum">
              <a:rPr lang="en-US"/>
              <a:pPr/>
              <a:t>14</a:t>
            </a:fld>
            <a:endParaRPr lang="en-US"/>
          </a:p>
        </p:txBody>
      </p:sp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solidFill>
            <a:srgbClr val="FFFFFF"/>
          </a:solidFill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2191"/>
            <a:ext cx="5030391" cy="411540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0083" tIns="45041" rIns="90083" bIns="45041"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4AD35E-F7E3-4E46-9D73-C1A151E10DBD}" type="slidenum">
              <a:rPr lang="en-US"/>
              <a:pPr/>
              <a:t>15</a:t>
            </a:fld>
            <a:endParaRPr lang="en-US"/>
          </a:p>
        </p:txBody>
      </p:sp>
      <p:sp>
        <p:nvSpPr>
          <p:cNvPr id="32770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F403B7F-478B-1F47-A9F5-67AC349EEDAF}" type="slidenum">
              <a:rPr lang="en-US"/>
              <a:pPr/>
              <a:t>16</a:t>
            </a:fld>
            <a:endParaRPr lang="en-US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solidFill>
            <a:srgbClr val="FFFFFF"/>
          </a:solidFill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2191"/>
            <a:ext cx="5030391" cy="411540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0083" tIns="45041" rIns="90083" bIns="45041"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65F14D8-195F-934E-A58A-998D9A835BAC}" type="slidenum">
              <a:rPr lang="en-US"/>
              <a:pPr/>
              <a:t>17</a:t>
            </a:fld>
            <a:endParaRPr lang="en-US"/>
          </a:p>
        </p:txBody>
      </p:sp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solidFill>
            <a:srgbClr val="FFFFFF"/>
          </a:solidFill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2191"/>
            <a:ext cx="5030391" cy="411540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0083" tIns="45041" rIns="90083" bIns="45041"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F2BFCA9-7F87-3A44-8ABE-686D8BCDF164}" type="slidenum">
              <a:rPr lang="en-US"/>
              <a:pPr/>
              <a:t>18</a:t>
            </a:fld>
            <a:endParaRPr lang="en-US"/>
          </a:p>
        </p:txBody>
      </p:sp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solidFill>
            <a:srgbClr val="FFFFFF"/>
          </a:solidFill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2191"/>
            <a:ext cx="5030391" cy="411540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0083" tIns="45041" rIns="90083" bIns="45041"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6478F9A-28E9-5C4F-B3BC-0867DC9BF56E}" type="slidenum">
              <a:rPr lang="en-US"/>
              <a:pPr/>
              <a:t>20</a:t>
            </a:fld>
            <a:endParaRPr lang="en-US"/>
          </a:p>
        </p:txBody>
      </p:sp>
      <p:sp>
        <p:nvSpPr>
          <p:cNvPr id="40962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874DEDA-8CD7-E24E-8FA1-23BB5BC683FD}" type="slidenum">
              <a:rPr lang="en-US"/>
              <a:pPr/>
              <a:t>22</a:t>
            </a:fld>
            <a:endParaRPr lang="en-US"/>
          </a:p>
        </p:txBody>
      </p:sp>
      <p:sp>
        <p:nvSpPr>
          <p:cNvPr id="44034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47F2F3-61EB-7946-A9F1-006D9297B655}" type="slidenum">
              <a:rPr lang="en-US"/>
              <a:pPr/>
              <a:t>23</a:t>
            </a:fld>
            <a:endParaRPr lang="en-US"/>
          </a:p>
        </p:txBody>
      </p:sp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solidFill>
            <a:srgbClr val="FFFFFF"/>
          </a:solidFill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2191"/>
            <a:ext cx="5030391" cy="411540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0083" tIns="45041" rIns="90083" bIns="45041"/>
          <a:lstStyle/>
          <a:p>
            <a:endParaRPr lang="en-US" dirty="0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1AEFE8A-2C52-5A45-9EAF-D9D787A4E011}" type="slidenum">
              <a:rPr lang="en-US"/>
              <a:pPr/>
              <a:t>24</a:t>
            </a:fld>
            <a:endParaRPr lang="en-US"/>
          </a:p>
        </p:txBody>
      </p:sp>
      <p:sp>
        <p:nvSpPr>
          <p:cNvPr id="48130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r>
              <a:rPr lang="en-US" dirty="0" smtClean="0">
                <a:ea typeface="ＭＳ Ｐゴシック" charset="-128"/>
                <a:cs typeface="ＭＳ Ｐゴシック" charset="-128"/>
              </a:rPr>
              <a:t>Properties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1DCAEFB-0147-804B-AA8A-54A44E4BABFE}" type="slidenum">
              <a:rPr lang="en-US"/>
              <a:pPr/>
              <a:t>25</a:t>
            </a:fld>
            <a:endParaRPr lang="en-US"/>
          </a:p>
        </p:txBody>
      </p:sp>
      <p:sp>
        <p:nvSpPr>
          <p:cNvPr id="50178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4DB0958-42AE-6B4F-A169-782586248A90}" type="slidenum">
              <a:rPr lang="en-US"/>
              <a:pPr/>
              <a:t>27</a:t>
            </a:fld>
            <a:endParaRPr lang="en-US"/>
          </a:p>
        </p:txBody>
      </p:sp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solidFill>
            <a:srgbClr val="FFFFFF"/>
          </a:solidFill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2191"/>
            <a:ext cx="5030391" cy="411540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0083" tIns="45041" rIns="90083" bIns="45041"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826202F-3B9E-EF40-B828-3533457B9B98}" type="slidenum">
              <a:rPr lang="en-US"/>
              <a:pPr/>
              <a:t>29</a:t>
            </a:fld>
            <a:endParaRPr lang="en-US"/>
          </a:p>
        </p:txBody>
      </p:sp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solidFill>
            <a:srgbClr val="FFFFFF"/>
          </a:solidFill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2191"/>
            <a:ext cx="5030391" cy="411540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0083" tIns="45041" rIns="90083" bIns="45041"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32584E5-20E5-6F47-8A16-34A33BDA8221}" type="slidenum">
              <a:rPr lang="en-US"/>
              <a:pPr/>
              <a:t>30</a:t>
            </a:fld>
            <a:endParaRPr lang="en-US"/>
          </a:p>
        </p:txBody>
      </p:sp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solidFill>
            <a:srgbClr val="FFFFFF"/>
          </a:solidFill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2191"/>
            <a:ext cx="5030391" cy="411540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0083" tIns="45041" rIns="90083" bIns="45041"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99CF141-2D4B-8647-AD31-7CBE78448EEB}" type="slidenum">
              <a:rPr lang="en-US"/>
              <a:pPr/>
              <a:t>31</a:t>
            </a:fld>
            <a:endParaRPr lang="en-US"/>
          </a:p>
        </p:txBody>
      </p:sp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solidFill>
            <a:srgbClr val="FFFFFF"/>
          </a:solidFill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2191"/>
            <a:ext cx="5030391" cy="411540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0083" tIns="45041" rIns="90083" bIns="45041"/>
          <a:lstStyle/>
          <a:p>
            <a:r>
              <a:rPr lang="en-US" dirty="0" smtClean="0">
                <a:ea typeface="ＭＳ Ｐゴシック" charset="-128"/>
                <a:cs typeface="ＭＳ Ｐゴシック" charset="-128"/>
              </a:rPr>
              <a:t>No</a:t>
            </a:r>
            <a:r>
              <a:rPr lang="en-US" baseline="0" dirty="0" smtClean="0">
                <a:ea typeface="ＭＳ Ｐゴシック" charset="-128"/>
                <a:cs typeface="ＭＳ Ｐゴシック" charset="-128"/>
              </a:rPr>
              <a:t> efficient algorithm to factor large numbers.</a:t>
            </a:r>
            <a:endParaRPr lang="en-US" dirty="0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A02FFDD-E335-AF4B-999A-AC6ACC8D79F7}" type="slidenum">
              <a:rPr lang="en-US"/>
              <a:pPr/>
              <a:t>32</a:t>
            </a:fld>
            <a:endParaRPr lang="en-US"/>
          </a:p>
        </p:txBody>
      </p:sp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solidFill>
            <a:srgbClr val="FFFFFF"/>
          </a:solidFill>
          <a:ln/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2191"/>
            <a:ext cx="5030391" cy="411540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0083" tIns="45041" rIns="90083" bIns="45041"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BCE5BA9-9E2B-1A4C-85E2-1E64104679F0}" type="slidenum">
              <a:rPr lang="en-US"/>
              <a:pPr/>
              <a:t>33</a:t>
            </a:fld>
            <a:endParaRPr lang="en-US"/>
          </a:p>
        </p:txBody>
      </p:sp>
      <p:sp>
        <p:nvSpPr>
          <p:cNvPr id="69634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6DC343D-B504-C247-93D4-0A36950706F4}" type="slidenum">
              <a:rPr lang="en-US"/>
              <a:pPr/>
              <a:t>34</a:t>
            </a:fld>
            <a:endParaRPr lang="en-US"/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solidFill>
            <a:srgbClr val="FFFFFF"/>
          </a:solidFill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2191"/>
            <a:ext cx="5030391" cy="411540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0083" tIns="45041" rIns="90083" bIns="45041"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3163219-15E8-4242-93A9-8504AC7A2518}" type="slidenum">
              <a:rPr lang="en-US"/>
              <a:pPr/>
              <a:t>35</a:t>
            </a:fld>
            <a:endParaRPr lang="en-US"/>
          </a:p>
        </p:txBody>
      </p:sp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solidFill>
            <a:srgbClr val="FFFFFF"/>
          </a:solidFill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2191"/>
            <a:ext cx="5030391" cy="411540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0083" tIns="45041" rIns="90083" bIns="45041"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B8B1CE1-B676-F444-B440-1CA9DF9AA177}" type="slidenum">
              <a:rPr lang="en-US"/>
              <a:pPr/>
              <a:t>36</a:t>
            </a:fld>
            <a:endParaRPr lang="en-US"/>
          </a:p>
        </p:txBody>
      </p:sp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solidFill>
            <a:srgbClr val="FFFFFF"/>
          </a:solidFill>
          <a:ln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2191"/>
            <a:ext cx="5030391" cy="411540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0083" tIns="45041" rIns="90083" bIns="45041"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CE7DEE9-41E1-C245-A8F4-D98AF80FDE2B}" type="slidenum">
              <a:rPr lang="en-US"/>
              <a:pPr/>
              <a:t>37</a:t>
            </a:fld>
            <a:endParaRPr lang="en-US"/>
          </a:p>
        </p:txBody>
      </p:sp>
      <p:sp>
        <p:nvSpPr>
          <p:cNvPr id="77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solidFill>
            <a:srgbClr val="FFFFFF"/>
          </a:solidFill>
          <a:ln/>
        </p:spPr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2191"/>
            <a:ext cx="5030391" cy="411540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0083" tIns="45041" rIns="90083" bIns="45041"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E5FCAC5-3089-904B-8FE1-C4F247E9418B}" type="slidenum">
              <a:rPr lang="en-US"/>
              <a:pPr/>
              <a:t>38</a:t>
            </a:fld>
            <a:endParaRPr lang="en-US"/>
          </a:p>
        </p:txBody>
      </p:sp>
      <p:sp>
        <p:nvSpPr>
          <p:cNvPr id="79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4213"/>
            <a:ext cx="4573588" cy="3430587"/>
          </a:xfrm>
          <a:solidFill>
            <a:srgbClr val="FFFFFF"/>
          </a:solidFill>
          <a:ln/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3703"/>
            <a:ext cx="5030391" cy="411540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0083" tIns="45041" rIns="90083" bIns="45041"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0DC955-ED38-114B-B6F0-991878BDA91C}" type="slidenum">
              <a:rPr lang="en-US"/>
              <a:pPr/>
              <a:t>39</a:t>
            </a:fld>
            <a:endParaRPr lang="en-US"/>
          </a:p>
        </p:txBody>
      </p:sp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solidFill>
            <a:srgbClr val="FFFFFF"/>
          </a:solidFill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2191"/>
            <a:ext cx="5030391" cy="411540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0083" tIns="45041" rIns="90083" bIns="45041"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8B5CB3C-C4B4-B34B-94EB-C40515F3E0A6}" type="slidenum">
              <a:rPr lang="en-US"/>
              <a:pPr/>
              <a:t>40</a:t>
            </a:fld>
            <a:endParaRPr lang="en-US"/>
          </a:p>
        </p:txBody>
      </p:sp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solidFill>
            <a:srgbClr val="FFFFFF"/>
          </a:solidFill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2191"/>
            <a:ext cx="5030391" cy="411540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0083" tIns="45041" rIns="90083" bIns="45041"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C5D1EC0-5AEC-7241-95EC-99C80B383103}" type="slidenum">
              <a:rPr lang="en-US"/>
              <a:pPr/>
              <a:t>41</a:t>
            </a:fld>
            <a:endParaRPr lang="en-US"/>
          </a:p>
        </p:txBody>
      </p:sp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solidFill>
            <a:srgbClr val="FFFFFF"/>
          </a:solidFill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2191"/>
            <a:ext cx="5030391" cy="411540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0083" tIns="45041" rIns="90083" bIns="45041"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1A8088B-C83E-6D42-A9C3-68ACF92F259F}" type="slidenum">
              <a:rPr lang="en-US"/>
              <a:pPr/>
              <a:t>42</a:t>
            </a:fld>
            <a:endParaRPr lang="en-US"/>
          </a:p>
        </p:txBody>
      </p:sp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solidFill>
            <a:srgbClr val="FFFFFF"/>
          </a:solidFill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2191"/>
            <a:ext cx="5030391" cy="411540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0083" tIns="45041" rIns="90083" bIns="45041"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2548437-5B12-D045-8A14-2FC3F0D3AF06}" type="slidenum">
              <a:rPr lang="en-US"/>
              <a:pPr/>
              <a:t>44</a:t>
            </a:fld>
            <a:endParaRPr lang="en-US"/>
          </a:p>
        </p:txBody>
      </p:sp>
      <p:sp>
        <p:nvSpPr>
          <p:cNvPr id="91138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F0B2FC0-BB38-A644-95D8-6A0EE1ABA820}" type="slidenum">
              <a:rPr lang="en-US"/>
              <a:pPr/>
              <a:t>45</a:t>
            </a:fld>
            <a:endParaRPr lang="en-US"/>
          </a:p>
        </p:txBody>
      </p:sp>
      <p:sp>
        <p:nvSpPr>
          <p:cNvPr id="93186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dirty="0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281396C-B9F5-1441-87A6-8732C330C3CD}" type="slidenum">
              <a:rPr lang="en-US"/>
              <a:pPr/>
              <a:t>46</a:t>
            </a:fld>
            <a:endParaRPr lang="en-US"/>
          </a:p>
        </p:txBody>
      </p:sp>
      <p:sp>
        <p:nvSpPr>
          <p:cNvPr id="95234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BAA50EF-8229-D945-8802-D6742D8A2D05}" type="slidenum">
              <a:rPr lang="en-US"/>
              <a:pPr/>
              <a:t>47</a:t>
            </a:fld>
            <a:endParaRPr lang="en-US"/>
          </a:p>
        </p:txBody>
      </p:sp>
      <p:sp>
        <p:nvSpPr>
          <p:cNvPr id="97282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dirty="0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99F76F8-248D-D64B-816B-B2FCBAB3099B}" type="slidenum">
              <a:rPr lang="en-AU">
                <a:latin typeface="Times New Roman" charset="0"/>
              </a:rPr>
              <a:pPr/>
              <a:t>48</a:t>
            </a:fld>
            <a:endParaRPr lang="en-AU">
              <a:latin typeface="Times New Roman" charset="0"/>
            </a:endParaRPr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 smtClean="0">
                <a:ea typeface="ＭＳ Ｐゴシック" charset="-128"/>
                <a:cs typeface="ＭＳ Ｐゴシック" charset="-128"/>
              </a:rPr>
              <a:t>Case study of security</a:t>
            </a:r>
            <a:r>
              <a:rPr lang="en-US" baseline="0" dirty="0" smtClean="0">
                <a:ea typeface="ＭＳ Ｐゴシック" charset="-128"/>
                <a:cs typeface="ＭＳ Ｐゴシック" charset="-128"/>
              </a:rPr>
              <a:t> problems, build to a solution employing our cryptographic toolkit</a:t>
            </a:r>
            <a:endParaRPr lang="en-US" dirty="0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77C497F-257D-E241-89A4-8936D5F382F7}" type="slidenum">
              <a:rPr lang="en-US">
                <a:latin typeface="Times New Roman" charset="0"/>
              </a:rPr>
              <a:pPr/>
              <a:t>49</a:t>
            </a:fld>
            <a:endParaRPr lang="en-US">
              <a:latin typeface="Times New Roman" charset="0"/>
            </a:endParaRPr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EFEE4DF-425E-9D45-9996-5DAF1F81CCCF}" type="slidenum">
              <a:rPr lang="en-US">
                <a:latin typeface="Times New Roman" charset="0"/>
              </a:rPr>
              <a:pPr/>
              <a:t>50</a:t>
            </a:fld>
            <a:endParaRPr lang="en-US">
              <a:latin typeface="Times New Roman" charset="0"/>
            </a:endParaRPr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6175" y="685800"/>
            <a:ext cx="4570413" cy="3429000"/>
          </a:xfrm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3704"/>
            <a:ext cx="5030391" cy="4113892"/>
          </a:xfrm>
          <a:noFill/>
          <a:ln/>
        </p:spPr>
        <p:txBody>
          <a:bodyPr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9ED0C1B-C349-CE4B-B142-B713A3586991}" type="slidenum">
              <a:rPr lang="en-US">
                <a:latin typeface="Times New Roman" charset="0"/>
              </a:rPr>
              <a:pPr/>
              <a:t>51</a:t>
            </a:fld>
            <a:endParaRPr lang="en-US">
              <a:latin typeface="Times New Roman" charset="0"/>
            </a:endParaRPr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2FAAEC-91F3-0A47-8BA7-7C2639771249}" type="slidenum">
              <a:rPr lang="en-US">
                <a:latin typeface="Times New Roman" charset="0"/>
              </a:rPr>
              <a:pPr/>
              <a:t>52</a:t>
            </a:fld>
            <a:endParaRPr lang="en-US">
              <a:latin typeface="Times New Roman" charset="0"/>
            </a:endParaRPr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3C0C179-A226-D14D-BE67-A0E01380D001}" type="slidenum">
              <a:rPr lang="en-US">
                <a:latin typeface="Times New Roman" charset="0"/>
              </a:rPr>
              <a:pPr/>
              <a:t>53</a:t>
            </a:fld>
            <a:endParaRPr lang="en-US">
              <a:latin typeface="Times New Roman" charset="0"/>
            </a:endParaRPr>
          </a:p>
        </p:txBody>
      </p:sp>
      <p:sp>
        <p:nvSpPr>
          <p:cNvPr id="105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6175" y="685800"/>
            <a:ext cx="4570413" cy="3429000"/>
          </a:xfrm>
          <a:ln/>
        </p:spPr>
      </p:sp>
      <p:sp>
        <p:nvSpPr>
          <p:cNvPr id="1054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3704"/>
            <a:ext cx="5030391" cy="4113892"/>
          </a:xfrm>
          <a:noFill/>
          <a:ln/>
        </p:spPr>
        <p:txBody>
          <a:bodyPr/>
          <a:lstStyle/>
          <a:p>
            <a:endParaRPr lang="en-US" dirty="0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2035E8E-4549-654C-BF10-772F2B949203}" type="slidenum">
              <a:rPr lang="en-US">
                <a:latin typeface="Times New Roman" charset="0"/>
              </a:rPr>
              <a:pPr/>
              <a:t>54</a:t>
            </a:fld>
            <a:endParaRPr lang="en-US">
              <a:latin typeface="Times New Roman" charset="0"/>
            </a:endParaRPr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 smtClean="0">
                <a:ea typeface="ＭＳ Ｐゴシック" charset="-128"/>
                <a:cs typeface="ＭＳ Ｐゴシック" charset="-128"/>
              </a:rPr>
              <a:t>Authentication,</a:t>
            </a:r>
            <a:r>
              <a:rPr lang="en-US" baseline="0" dirty="0" smtClean="0">
                <a:ea typeface="ＭＳ Ｐゴシック" charset="-128"/>
                <a:cs typeface="ＭＳ Ｐゴシック" charset="-128"/>
              </a:rPr>
              <a:t> provenance … holistic approach to security</a:t>
            </a:r>
            <a:endParaRPr lang="en-US" dirty="0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EFC4487-95CC-4542-91CF-052CD4FDB6C3}" type="slidenum">
              <a:rPr lang="en-US">
                <a:latin typeface="Times New Roman" charset="0"/>
              </a:rPr>
              <a:pPr/>
              <a:t>55</a:t>
            </a:fld>
            <a:endParaRPr lang="en-US">
              <a:latin typeface="Times New Roman" charset="0"/>
            </a:endParaRPr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4113" y="692150"/>
            <a:ext cx="4552950" cy="3416300"/>
          </a:xfrm>
          <a:ln/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3703"/>
            <a:ext cx="5030391" cy="4112381"/>
          </a:xfrm>
          <a:noFill/>
          <a:ln/>
        </p:spPr>
        <p:txBody>
          <a:bodyPr/>
          <a:lstStyle/>
          <a:p>
            <a:endParaRPr lang="zh-CN" alt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DAECB24-DD0C-BF45-A030-4A67B4905C9F}" type="slidenum">
              <a:rPr lang="en-US">
                <a:latin typeface="Times New Roman" charset="0"/>
              </a:rPr>
              <a:pPr/>
              <a:t>56</a:t>
            </a:fld>
            <a:endParaRPr lang="en-US">
              <a:latin typeface="Times New Roman" charset="0"/>
            </a:endParaRPr>
          </a:p>
        </p:txBody>
      </p:sp>
      <p:sp>
        <p:nvSpPr>
          <p:cNvPr id="111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4113" y="692150"/>
            <a:ext cx="4552950" cy="3416300"/>
          </a:xfrm>
          <a:ln/>
        </p:spPr>
      </p:sp>
      <p:sp>
        <p:nvSpPr>
          <p:cNvPr id="1116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3703"/>
            <a:ext cx="5030391" cy="4112381"/>
          </a:xfrm>
          <a:noFill/>
          <a:ln/>
        </p:spPr>
        <p:txBody>
          <a:bodyPr/>
          <a:lstStyle/>
          <a:p>
            <a:endParaRPr lang="zh-CN" alt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C1A1E83-AD8A-FE48-9776-3C4DA02D1D96}" type="slidenum">
              <a:rPr lang="en-US">
                <a:latin typeface="Times New Roman" charset="0"/>
              </a:rPr>
              <a:pPr/>
              <a:t>57</a:t>
            </a:fld>
            <a:endParaRPr lang="en-US">
              <a:latin typeface="Times New Roman" charset="0"/>
            </a:endParaRPr>
          </a:p>
        </p:txBody>
      </p:sp>
      <p:sp>
        <p:nvSpPr>
          <p:cNvPr id="11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4113" y="692150"/>
            <a:ext cx="4552950" cy="3416300"/>
          </a:xfrm>
          <a:ln/>
        </p:spPr>
      </p:sp>
      <p:sp>
        <p:nvSpPr>
          <p:cNvPr id="1136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3703"/>
            <a:ext cx="5030391" cy="4112381"/>
          </a:xfrm>
          <a:noFill/>
          <a:ln/>
        </p:spPr>
        <p:txBody>
          <a:bodyPr/>
          <a:lstStyle/>
          <a:p>
            <a:endParaRPr lang="zh-CN" alt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12/1/14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12/1/14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12/1/14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12/1/14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12/1/14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12/1/14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12/1/14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12/1/14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12/1/14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12/1/14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12/1/14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81000"/>
            <a:ext cx="8069263" cy="685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219200"/>
            <a:ext cx="41529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62500" y="1219200"/>
            <a:ext cx="41529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92F979-50AC-B645-BFC7-0E1DC7E728F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81000"/>
            <a:ext cx="8069263" cy="685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219200"/>
            <a:ext cx="41529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762500" y="1219200"/>
            <a:ext cx="4152900" cy="2667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762500" y="4038600"/>
            <a:ext cx="4152900" cy="2667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63C86B-0812-8D47-80C8-7637A1F6BE1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5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p:blipFill>
          <a:blip r:embed="rId15"/>
          <a:srcRect r="66510"/>
          <a:stretch>
            <a:fillRect/>
          </a:stretch>
        </p:blipFill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4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5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6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7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8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9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0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10.wmf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.com" TargetMode="External"/><Relationship Id="rId4" Type="http://schemas.openxmlformats.org/officeDocument/2006/relationships/hyperlink" Target="http://en.wikipedia.org/wiki/.net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11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12.wmf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13.jpe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8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9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smtClean="0"/>
              <a:t>CSCI-1680</a:t>
            </a:r>
            <a:br>
              <a:rPr lang="en-US" smtClean="0"/>
            </a:br>
            <a:r>
              <a:rPr lang="en-US" smtClean="0"/>
              <a:t>Security</a:t>
            </a:r>
            <a:br>
              <a:rPr lang="en-US" smtClean="0"/>
            </a:b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547895" y="6550223"/>
            <a:ext cx="45961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Based on lecture notes by Scott </a:t>
            </a:r>
            <a:r>
              <a:rPr lang="en-US" sz="1400" dirty="0" err="1" smtClean="0"/>
              <a:t>Shenker</a:t>
            </a:r>
            <a:r>
              <a:rPr lang="en-US" sz="1400" dirty="0" smtClean="0"/>
              <a:t> and Mike Freedman</a:t>
            </a:r>
            <a:endParaRPr lang="en-US" sz="1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Rodrigo Fonseca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</a:t>
            </a:r>
            <a:r>
              <a:rPr lang="en-US" altLang="ja-JP" dirty="0" smtClean="0"/>
              <a:t>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1" y="1509685"/>
            <a:ext cx="7789336" cy="3727009"/>
          </a:xfrm>
        </p:spPr>
        <p:txBody>
          <a:bodyPr>
            <a:normAutofit/>
          </a:bodyPr>
          <a:lstStyle/>
          <a:p>
            <a:r>
              <a:rPr lang="en-US" b="0" dirty="0" smtClean="0"/>
              <a:t>Classes of attacks</a:t>
            </a:r>
          </a:p>
          <a:p>
            <a:r>
              <a:rPr lang="en-US" b="0" dirty="0" smtClean="0"/>
              <a:t>Basic security requirements</a:t>
            </a:r>
          </a:p>
          <a:p>
            <a:r>
              <a:rPr lang="en-US" b="0" dirty="0" smtClean="0"/>
              <a:t>Simple cryptographic methods</a:t>
            </a:r>
          </a:p>
          <a:p>
            <a:r>
              <a:rPr lang="en-US" b="0" dirty="0" smtClean="0"/>
              <a:t>Cryptographic toolkit (Hash, Digital Signature, …)</a:t>
            </a:r>
          </a:p>
          <a:p>
            <a:r>
              <a:rPr lang="en-US" b="0" dirty="0" err="1" smtClean="0"/>
              <a:t>DNSSec</a:t>
            </a:r>
            <a:endParaRPr lang="en-US" b="0" dirty="0" smtClean="0"/>
          </a:p>
          <a:p>
            <a:r>
              <a:rPr lang="en-US" b="0" dirty="0" smtClean="0"/>
              <a:t>Certificate Authorities</a:t>
            </a:r>
          </a:p>
          <a:p>
            <a:r>
              <a:rPr lang="en-US" b="0" dirty="0" smtClean="0"/>
              <a:t>SSL / HTTPS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>
          <a:xfrm>
            <a:off x="0" y="224156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Basic Requirements for Secure Communication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24069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Availability:</a:t>
            </a:r>
            <a:r>
              <a:rPr lang="en-US" dirty="0" smtClean="0"/>
              <a:t> Will the network deliver data?</a:t>
            </a:r>
          </a:p>
          <a:p>
            <a:pPr lvl="1"/>
            <a:r>
              <a:rPr lang="en-US" dirty="0" smtClean="0"/>
              <a:t>Infrastructure compromise, </a:t>
            </a:r>
            <a:r>
              <a:rPr lang="en-US" dirty="0" err="1" smtClean="0"/>
              <a:t>DDoS</a:t>
            </a:r>
            <a:endParaRPr lang="en-US" dirty="0" smtClean="0"/>
          </a:p>
          <a:p>
            <a:r>
              <a:rPr lang="en-US" dirty="0" smtClean="0">
                <a:solidFill>
                  <a:srgbClr val="FF0000"/>
                </a:solidFill>
              </a:rPr>
              <a:t>Authentication</a:t>
            </a:r>
            <a:r>
              <a:rPr lang="en-US" dirty="0" smtClean="0">
                <a:solidFill>
                  <a:schemeClr val="tx2"/>
                </a:solidFill>
              </a:rPr>
              <a:t>:</a:t>
            </a:r>
            <a:r>
              <a:rPr lang="en-US" dirty="0" smtClean="0"/>
              <a:t> Who is this actor?</a:t>
            </a:r>
          </a:p>
          <a:p>
            <a:pPr lvl="1"/>
            <a:r>
              <a:rPr lang="en-US" dirty="0" smtClean="0"/>
              <a:t>Spoofing, phishing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Integrity</a:t>
            </a:r>
            <a:r>
              <a:rPr lang="en-US" dirty="0" smtClean="0">
                <a:solidFill>
                  <a:srgbClr val="1F497D"/>
                </a:solidFill>
              </a:rPr>
              <a:t>:</a:t>
            </a:r>
            <a:r>
              <a:rPr lang="en-US" dirty="0" smtClean="0"/>
              <a:t> Do messages arrive in original form?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Confidentiality</a:t>
            </a:r>
            <a:r>
              <a:rPr lang="en-US" dirty="0" smtClean="0">
                <a:solidFill>
                  <a:srgbClr val="1F497D"/>
                </a:solidFill>
              </a:rPr>
              <a:t>:</a:t>
            </a:r>
            <a:r>
              <a:rPr lang="en-US" dirty="0" smtClean="0"/>
              <a:t> Can adversary read the data?</a:t>
            </a:r>
          </a:p>
          <a:p>
            <a:pPr lvl="1"/>
            <a:r>
              <a:rPr lang="en-US" dirty="0" smtClean="0"/>
              <a:t>Sniffing, man-in-the-middle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Provenance</a:t>
            </a:r>
            <a:r>
              <a:rPr lang="en-US" dirty="0" smtClean="0">
                <a:solidFill>
                  <a:srgbClr val="1F497D"/>
                </a:solidFill>
              </a:rPr>
              <a:t>:</a:t>
            </a:r>
            <a:r>
              <a:rPr lang="en-US" dirty="0" smtClean="0"/>
              <a:t> Who is responsible for this data?</a:t>
            </a:r>
          </a:p>
          <a:p>
            <a:pPr lvl="1"/>
            <a:r>
              <a:rPr lang="en-US" dirty="0" smtClean="0"/>
              <a:t>Forging responses, denying responsibility</a:t>
            </a:r>
          </a:p>
          <a:p>
            <a:pPr lvl="1"/>
            <a:r>
              <a:rPr lang="en-US" dirty="0" smtClean="0"/>
              <a:t>Not who sent the data, but who created it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Other Desirable Security Properties</a:t>
            </a:r>
            <a:endParaRPr lang="en-US"/>
          </a:p>
        </p:txBody>
      </p:sp>
      <p:sp>
        <p:nvSpPr>
          <p:cNvPr id="928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7400" y="1509685"/>
            <a:ext cx="7569200" cy="419788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rgbClr val="1F497D"/>
                </a:solidFill>
              </a:rPr>
              <a:t>Authorization: </a:t>
            </a:r>
            <a:r>
              <a:rPr lang="en-US" dirty="0" smtClean="0"/>
              <a:t>is actor allowed to do this action?</a:t>
            </a:r>
          </a:p>
          <a:p>
            <a:pPr lvl="1"/>
            <a:r>
              <a:rPr lang="en-US" dirty="0" smtClean="0"/>
              <a:t>Access controls</a:t>
            </a:r>
          </a:p>
          <a:p>
            <a:r>
              <a:rPr lang="en-US" dirty="0" smtClean="0">
                <a:solidFill>
                  <a:srgbClr val="1F497D"/>
                </a:solidFill>
              </a:rPr>
              <a:t>Accountability/Attribution:</a:t>
            </a:r>
            <a:r>
              <a:rPr lang="en-US" dirty="0" smtClean="0"/>
              <a:t> who did this activity?</a:t>
            </a:r>
          </a:p>
          <a:p>
            <a:r>
              <a:rPr lang="en-US" dirty="0" smtClean="0">
                <a:solidFill>
                  <a:srgbClr val="1F497D"/>
                </a:solidFill>
              </a:rPr>
              <a:t>Audit/Forensics:</a:t>
            </a:r>
            <a:r>
              <a:rPr lang="en-US" dirty="0" smtClean="0"/>
              <a:t> what occurred in the past?</a:t>
            </a:r>
          </a:p>
          <a:p>
            <a:pPr lvl="1"/>
            <a:r>
              <a:rPr lang="en-US" dirty="0" smtClean="0"/>
              <a:t>A broader notion of accountability/attribution</a:t>
            </a:r>
          </a:p>
          <a:p>
            <a:r>
              <a:rPr lang="en-US" dirty="0" smtClean="0">
                <a:solidFill>
                  <a:srgbClr val="1F497D"/>
                </a:solidFill>
              </a:rPr>
              <a:t>Appropriate use:</a:t>
            </a:r>
            <a:r>
              <a:rPr lang="en-US" dirty="0" smtClean="0"/>
              <a:t> is action consistent with policy?</a:t>
            </a:r>
          </a:p>
          <a:p>
            <a:pPr lvl="1"/>
            <a:r>
              <a:rPr lang="en-US" dirty="0" smtClean="0"/>
              <a:t>E.g., no spam; no games during business hours; etc.</a:t>
            </a:r>
          </a:p>
          <a:p>
            <a:r>
              <a:rPr lang="en-US" dirty="0" smtClean="0">
                <a:solidFill>
                  <a:srgbClr val="1F497D"/>
                </a:solidFill>
              </a:rPr>
              <a:t>Freedom from traffic analysis: </a:t>
            </a:r>
            <a:r>
              <a:rPr lang="en-US" dirty="0" smtClean="0"/>
              <a:t>can someone tell when I am sending and to whom?</a:t>
            </a:r>
          </a:p>
          <a:p>
            <a:r>
              <a:rPr lang="en-US" dirty="0" smtClean="0">
                <a:solidFill>
                  <a:srgbClr val="1F497D"/>
                </a:solidFill>
              </a:rPr>
              <a:t>Anonymity:</a:t>
            </a:r>
            <a:r>
              <a:rPr lang="en-US" dirty="0" smtClean="0"/>
              <a:t> can someone tell I sent this packet?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8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8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8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8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8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8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8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7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87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7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87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8771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>
                <a:ea typeface="ＭＳ Ｐゴシック" charset="-128"/>
                <a:cs typeface="ＭＳ Ｐゴシック" charset="-128"/>
              </a:rPr>
              <a:t>Internet’s Design: Insecure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704" y="1447800"/>
            <a:ext cx="7859095" cy="3474978"/>
          </a:xfrm>
        </p:spPr>
        <p:txBody>
          <a:bodyPr/>
          <a:lstStyle/>
          <a:p>
            <a:pPr marL="609600" indent="-609600" eaLnBrk="1" hangingPunct="1"/>
            <a:r>
              <a:rPr lang="en-US" dirty="0">
                <a:ea typeface="ＭＳ Ｐゴシック" charset="-128"/>
                <a:cs typeface="ＭＳ Ｐゴシック" charset="-128"/>
              </a:rPr>
              <a:t>Designed for </a:t>
            </a:r>
            <a:r>
              <a:rPr lang="en-US" dirty="0" smtClean="0">
                <a:ea typeface="ＭＳ Ｐゴシック" charset="-128"/>
                <a:cs typeface="ＭＳ Ｐゴシック" charset="-128"/>
              </a:rPr>
              <a:t>simplicity in a naïve era</a:t>
            </a:r>
          </a:p>
          <a:p>
            <a:pPr marL="609600" indent="-609600" eaLnBrk="1" hangingPunct="1"/>
            <a:r>
              <a:rPr lang="en-US" dirty="0">
                <a:ea typeface="ＭＳ Ｐゴシック" charset="-128"/>
                <a:cs typeface="ＭＳ Ｐゴシック" charset="-128"/>
              </a:rPr>
              <a:t>“On by default” design</a:t>
            </a:r>
          </a:p>
          <a:p>
            <a:pPr marL="609600" indent="-609600" eaLnBrk="1" hangingPunct="1"/>
            <a:r>
              <a:rPr lang="en-US" dirty="0">
                <a:ea typeface="ＭＳ Ｐゴシック" charset="-128"/>
                <a:cs typeface="ＭＳ Ｐゴシック" charset="-128"/>
              </a:rPr>
              <a:t>Readily available zombie machines</a:t>
            </a:r>
          </a:p>
          <a:p>
            <a:pPr marL="609600" indent="-609600" eaLnBrk="1" hangingPunct="1"/>
            <a:r>
              <a:rPr lang="en-US" dirty="0">
                <a:ea typeface="ＭＳ Ｐゴシック" charset="-128"/>
                <a:cs typeface="ＭＳ Ｐゴシック" charset="-128"/>
              </a:rPr>
              <a:t>Attacks look like normal traffic</a:t>
            </a:r>
          </a:p>
          <a:p>
            <a:pPr marL="609600" indent="-609600" eaLnBrk="1" hangingPunct="1"/>
            <a:r>
              <a:rPr lang="en-US" dirty="0">
                <a:ea typeface="ＭＳ Ｐゴシック" charset="-128"/>
                <a:cs typeface="ＭＳ Ｐゴシック" charset="-128"/>
              </a:rPr>
              <a:t>Internet’s federated operation obstructs cooperation for diagnosis/mitigation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  <a:noFill/>
        </p:spPr>
        <p:txBody>
          <a:bodyPr lIns="92075" tIns="46038" rIns="92075" bIns="46038">
            <a:normAutofit fontScale="90000"/>
          </a:bodyPr>
          <a:lstStyle/>
          <a:p>
            <a:pPr eaLnBrk="1" hangingPunct="1"/>
            <a:r>
              <a:rPr lang="en-US" sz="3600" dirty="0">
                <a:ea typeface="ＭＳ Ｐゴシック" charset="-128"/>
                <a:cs typeface="ＭＳ Ｐゴシック" charset="-128"/>
              </a:rPr>
              <a:t>Eavesdropping - Message Interception (Attack on Confidentiality)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70622" y="1295400"/>
            <a:ext cx="7916178" cy="1905000"/>
          </a:xfrm>
        </p:spPr>
        <p:txBody>
          <a:bodyPr lIns="92075" tIns="46038" rIns="92075" bIns="46038"/>
          <a:lstStyle/>
          <a:p>
            <a:pPr eaLnBrk="1" hangingPunct="1"/>
            <a:r>
              <a:rPr lang="en-US" dirty="0">
                <a:ea typeface="ＭＳ Ｐゴシック" charset="-128"/>
                <a:cs typeface="ＭＳ Ｐゴシック" charset="-128"/>
              </a:rPr>
              <a:t>Unauthorized access to information</a:t>
            </a:r>
          </a:p>
          <a:p>
            <a:pPr eaLnBrk="1" hangingPunct="1"/>
            <a:r>
              <a:rPr lang="en-US" dirty="0">
                <a:ea typeface="ＭＳ Ｐゴシック" charset="-128"/>
                <a:cs typeface="ＭＳ Ｐゴシック" charset="-128"/>
              </a:rPr>
              <a:t>Packet sniffers and </a:t>
            </a:r>
            <a:r>
              <a:rPr lang="en-US" dirty="0" err="1">
                <a:ea typeface="ＭＳ Ｐゴシック" charset="-128"/>
                <a:cs typeface="ＭＳ Ｐゴシック" charset="-128"/>
              </a:rPr>
              <a:t>wiretappers</a:t>
            </a:r>
            <a:endParaRPr lang="en-US" dirty="0">
              <a:ea typeface="ＭＳ Ｐゴシック" charset="-128"/>
              <a:cs typeface="ＭＳ Ｐゴシック" charset="-128"/>
            </a:endParaRPr>
          </a:p>
          <a:p>
            <a:pPr eaLnBrk="1" hangingPunct="1"/>
            <a:r>
              <a:rPr lang="en-US" dirty="0">
                <a:ea typeface="ＭＳ Ｐゴシック" charset="-128"/>
                <a:cs typeface="ＭＳ Ｐゴシック" charset="-128"/>
              </a:rPr>
              <a:t>Illicit copying of files and programs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1524000" y="3297238"/>
            <a:ext cx="6540500" cy="24257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eaLnBrk="0" hangingPunct="0">
              <a:spcBef>
                <a:spcPct val="20000"/>
              </a:spcBef>
              <a:buClr>
                <a:schemeClr val="bg1"/>
              </a:buClr>
              <a:buSzPct val="75000"/>
              <a:buFont typeface="Monotype Sorts" pitchFamily="-112" charset="2"/>
              <a:buChar char="•"/>
              <a:defRPr/>
            </a:pPr>
            <a:endParaRPr lang="en-US">
              <a:effectLst>
                <a:outerShdw blurRad="38100" dist="38100" dir="2700000" algn="tl">
                  <a:srgbClr val="DDDDDD"/>
                </a:outerShdw>
              </a:effectLst>
              <a:latin typeface="Times New Roman" pitchFamily="-112" charset="0"/>
            </a:endParaRPr>
          </a:p>
        </p:txBody>
      </p:sp>
      <p:sp>
        <p:nvSpPr>
          <p:cNvPr id="53253" name="Oval 5"/>
          <p:cNvSpPr>
            <a:spLocks noChangeArrowheads="1"/>
          </p:cNvSpPr>
          <p:nvPr/>
        </p:nvSpPr>
        <p:spPr bwMode="auto">
          <a:xfrm>
            <a:off x="2209800" y="3525838"/>
            <a:ext cx="1054100" cy="10541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eaLnBrk="0" hangingPunct="0">
              <a:spcBef>
                <a:spcPct val="20000"/>
              </a:spcBef>
              <a:buClr>
                <a:schemeClr val="bg1"/>
              </a:buClr>
              <a:buSzPct val="75000"/>
              <a:buFont typeface="Monotype Sorts" pitchFamily="-112" charset="2"/>
              <a:buChar char="•"/>
              <a:defRPr/>
            </a:pPr>
            <a:endParaRPr lang="en-US"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-112" charset="0"/>
            </a:endParaRPr>
          </a:p>
        </p:txBody>
      </p:sp>
      <p:sp>
        <p:nvSpPr>
          <p:cNvPr id="53254" name="Oval 6"/>
          <p:cNvSpPr>
            <a:spLocks noChangeArrowheads="1"/>
          </p:cNvSpPr>
          <p:nvPr/>
        </p:nvSpPr>
        <p:spPr bwMode="auto">
          <a:xfrm>
            <a:off x="6324600" y="3525838"/>
            <a:ext cx="1054100" cy="10541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eaLnBrk="0" hangingPunct="0">
              <a:spcBef>
                <a:spcPct val="20000"/>
              </a:spcBef>
              <a:buClr>
                <a:schemeClr val="bg1"/>
              </a:buClr>
              <a:buSzPct val="75000"/>
              <a:buFont typeface="Monotype Sorts" pitchFamily="-112" charset="2"/>
              <a:buChar char="•"/>
              <a:defRPr/>
            </a:pPr>
            <a:endParaRPr lang="en-US"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-112" charset="0"/>
            </a:endParaRPr>
          </a:p>
        </p:txBody>
      </p:sp>
      <p:sp>
        <p:nvSpPr>
          <p:cNvPr id="53255" name="Line 7"/>
          <p:cNvSpPr>
            <a:spLocks noChangeShapeType="1"/>
          </p:cNvSpPr>
          <p:nvPr/>
        </p:nvSpPr>
        <p:spPr bwMode="auto">
          <a:xfrm>
            <a:off x="3270250" y="4129088"/>
            <a:ext cx="3048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chemeClr val="bg1"/>
              </a:buClr>
              <a:buSzPct val="75000"/>
              <a:buFont typeface="Monotype Sorts" charset="2"/>
              <a:buChar char="•"/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charset="0"/>
            </a:endParaRPr>
          </a:p>
        </p:txBody>
      </p:sp>
      <p:sp>
        <p:nvSpPr>
          <p:cNvPr id="24584" name="Rectangle 8"/>
          <p:cNvSpPr>
            <a:spLocks noChangeArrowheads="1"/>
          </p:cNvSpPr>
          <p:nvPr/>
        </p:nvSpPr>
        <p:spPr bwMode="auto">
          <a:xfrm>
            <a:off x="2568575" y="3884613"/>
            <a:ext cx="404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400">
                <a:latin typeface="Times New Roman" charset="0"/>
              </a:rPr>
              <a:t>A</a:t>
            </a:r>
          </a:p>
        </p:txBody>
      </p:sp>
      <p:sp>
        <p:nvSpPr>
          <p:cNvPr id="24585" name="Rectangle 9"/>
          <p:cNvSpPr>
            <a:spLocks noChangeArrowheads="1"/>
          </p:cNvSpPr>
          <p:nvPr/>
        </p:nvSpPr>
        <p:spPr bwMode="auto">
          <a:xfrm>
            <a:off x="6683375" y="3808413"/>
            <a:ext cx="387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400">
                <a:latin typeface="Times New Roman" charset="0"/>
              </a:rPr>
              <a:t>B</a:t>
            </a:r>
          </a:p>
        </p:txBody>
      </p:sp>
      <p:sp>
        <p:nvSpPr>
          <p:cNvPr id="53258" name="Arc 10"/>
          <p:cNvSpPr>
            <a:spLocks/>
          </p:cNvSpPr>
          <p:nvPr/>
        </p:nvSpPr>
        <p:spPr bwMode="auto">
          <a:xfrm>
            <a:off x="4184650" y="4130676"/>
            <a:ext cx="763588" cy="990600"/>
          </a:xfrm>
          <a:custGeom>
            <a:avLst/>
            <a:gdLst>
              <a:gd name="G0" fmla="+- 45 0 0"/>
              <a:gd name="G1" fmla="+- 21600 0 0"/>
              <a:gd name="G2" fmla="+- 21600 0 0"/>
              <a:gd name="T0" fmla="*/ 0 w 21645"/>
              <a:gd name="T1" fmla="*/ 0 h 21600"/>
              <a:gd name="T2" fmla="*/ 21645 w 21645"/>
              <a:gd name="T3" fmla="*/ 21600 h 21600"/>
              <a:gd name="T4" fmla="*/ 45 w 21645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45" h="21600" fill="none" extrusionOk="0">
                <a:moveTo>
                  <a:pt x="0" y="0"/>
                </a:moveTo>
                <a:cubicBezTo>
                  <a:pt x="15" y="0"/>
                  <a:pt x="30" y="-1"/>
                  <a:pt x="45" y="0"/>
                </a:cubicBezTo>
                <a:cubicBezTo>
                  <a:pt x="11974" y="0"/>
                  <a:pt x="21645" y="9670"/>
                  <a:pt x="21645" y="21600"/>
                </a:cubicBezTo>
              </a:path>
              <a:path w="21645" h="21600" stroke="0" extrusionOk="0">
                <a:moveTo>
                  <a:pt x="0" y="0"/>
                </a:moveTo>
                <a:cubicBezTo>
                  <a:pt x="15" y="0"/>
                  <a:pt x="30" y="-1"/>
                  <a:pt x="45" y="0"/>
                </a:cubicBezTo>
                <a:cubicBezTo>
                  <a:pt x="11974" y="0"/>
                  <a:pt x="21645" y="9670"/>
                  <a:pt x="21645" y="21600"/>
                </a:cubicBezTo>
                <a:lnTo>
                  <a:pt x="45" y="21600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eaLnBrk="0" hangingPunct="0">
              <a:spcBef>
                <a:spcPct val="20000"/>
              </a:spcBef>
              <a:buClr>
                <a:schemeClr val="bg1"/>
              </a:buClr>
              <a:buSzPct val="75000"/>
              <a:buFont typeface="Monotype Sorts" pitchFamily="-112" charset="2"/>
              <a:buChar char="•"/>
              <a:defRPr/>
            </a:pPr>
            <a:endParaRPr lang="en-US">
              <a:effectLst>
                <a:outerShdw blurRad="38100" dist="38100" dir="2700000" algn="tl">
                  <a:srgbClr val="DDDDDD"/>
                </a:outerShdw>
              </a:effectLst>
              <a:latin typeface="Times New Roman" pitchFamily="-112" charset="0"/>
            </a:endParaRPr>
          </a:p>
        </p:txBody>
      </p:sp>
      <p:sp>
        <p:nvSpPr>
          <p:cNvPr id="24587" name="Rectangle 11"/>
          <p:cNvSpPr>
            <a:spLocks noChangeArrowheads="1"/>
          </p:cNvSpPr>
          <p:nvPr/>
        </p:nvSpPr>
        <p:spPr bwMode="auto">
          <a:xfrm>
            <a:off x="4092575" y="5180013"/>
            <a:ext cx="1860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400">
                <a:latin typeface="Times New Roman" charset="0"/>
              </a:rPr>
              <a:t>Eavesdropper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pPr eaLnBrk="1" hangingPunct="1"/>
            <a:r>
              <a:rPr lang="en-US">
                <a:ea typeface="ＭＳ Ｐゴシック" charset="-128"/>
                <a:cs typeface="ＭＳ Ｐゴシック" charset="-128"/>
              </a:rPr>
              <a:t>Eavesdropping Attack: Example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70516" y="1371601"/>
            <a:ext cx="7606325" cy="4121934"/>
          </a:xfrm>
        </p:spPr>
        <p:txBody>
          <a:bodyPr/>
          <a:lstStyle/>
          <a:p>
            <a:pPr eaLnBrk="1" hangingPunct="1"/>
            <a:r>
              <a:rPr lang="en-US" dirty="0" err="1">
                <a:ea typeface="ＭＳ Ｐゴシック" charset="-128"/>
                <a:cs typeface="ＭＳ Ｐゴシック" charset="-128"/>
              </a:rPr>
              <a:t>tcpdump</a:t>
            </a:r>
            <a:r>
              <a:rPr lang="en-US" dirty="0">
                <a:ea typeface="ＭＳ Ｐゴシック" charset="-128"/>
                <a:cs typeface="ＭＳ Ｐゴシック" charset="-128"/>
              </a:rPr>
              <a:t> with promiscuous network interface</a:t>
            </a:r>
          </a:p>
          <a:p>
            <a:pPr lvl="1" eaLnBrk="1" hangingPunct="1"/>
            <a:r>
              <a:rPr lang="en-US" dirty="0"/>
              <a:t>On a switched network, what can you see?</a:t>
            </a:r>
          </a:p>
          <a:p>
            <a:pPr lvl="1" eaLnBrk="1" hangingPunct="1"/>
            <a:endParaRPr lang="en-US" dirty="0"/>
          </a:p>
          <a:p>
            <a:pPr eaLnBrk="1" hangingPunct="1"/>
            <a:r>
              <a:rPr lang="en-US" dirty="0">
                <a:ea typeface="ＭＳ Ｐゴシック" charset="-128"/>
                <a:cs typeface="ＭＳ Ｐゴシック" charset="-128"/>
              </a:rPr>
              <a:t>What might the following traffic types reveal about communications?</a:t>
            </a:r>
          </a:p>
          <a:p>
            <a:pPr lvl="1" eaLnBrk="1" hangingPunct="1"/>
            <a:r>
              <a:rPr lang="en-US" dirty="0"/>
              <a:t>DNS lookups (and replies)</a:t>
            </a:r>
          </a:p>
          <a:p>
            <a:pPr lvl="1" eaLnBrk="1" hangingPunct="1"/>
            <a:r>
              <a:rPr lang="en-US" dirty="0"/>
              <a:t>IP packets without payloads (headers only)</a:t>
            </a:r>
          </a:p>
          <a:p>
            <a:pPr lvl="1" eaLnBrk="1" hangingPunct="1"/>
            <a:r>
              <a:rPr lang="en-US" dirty="0"/>
              <a:t>Payloads</a:t>
            </a:r>
          </a:p>
          <a:p>
            <a:pPr lvl="1" eaLnBrk="1" hangingPunct="1"/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  <a:noFill/>
        </p:spPr>
        <p:txBody>
          <a:bodyPr lIns="92075" tIns="46038" rIns="92075" bIns="46038"/>
          <a:lstStyle/>
          <a:p>
            <a:pPr eaLnBrk="1" hangingPunct="1"/>
            <a:r>
              <a:rPr lang="en-US">
                <a:ea typeface="ＭＳ Ｐゴシック" charset="-128"/>
                <a:cs typeface="ＭＳ Ｐゴシック" charset="-128"/>
              </a:rPr>
              <a:t>Integrity Attack - Tampering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56350" y="1219200"/>
            <a:ext cx="7577783" cy="1828800"/>
          </a:xfrm>
        </p:spPr>
        <p:txBody>
          <a:bodyPr lIns="92075" tIns="46038" rIns="92075" bIns="46038"/>
          <a:lstStyle/>
          <a:p>
            <a:pPr eaLnBrk="1" hangingPunct="1"/>
            <a:r>
              <a:rPr lang="en-US" dirty="0">
                <a:ea typeface="ＭＳ Ｐゴシック" charset="-128"/>
                <a:cs typeface="ＭＳ Ｐゴシック" charset="-128"/>
              </a:rPr>
              <a:t>Stop the flow of the message</a:t>
            </a:r>
          </a:p>
          <a:p>
            <a:pPr eaLnBrk="1" hangingPunct="1"/>
            <a:r>
              <a:rPr lang="en-US" dirty="0">
                <a:ea typeface="ＭＳ Ｐゴシック" charset="-128"/>
                <a:cs typeface="ＭＳ Ｐゴシック" charset="-128"/>
              </a:rPr>
              <a:t>Delay and optionally modify the message</a:t>
            </a:r>
          </a:p>
          <a:p>
            <a:pPr eaLnBrk="1" hangingPunct="1"/>
            <a:r>
              <a:rPr lang="en-US" dirty="0">
                <a:ea typeface="ＭＳ Ｐゴシック" charset="-128"/>
                <a:cs typeface="ＭＳ Ｐゴシック" charset="-128"/>
              </a:rPr>
              <a:t>Release the message again</a:t>
            </a:r>
          </a:p>
        </p:txBody>
      </p:sp>
      <p:sp>
        <p:nvSpPr>
          <p:cNvPr id="54276" name="Rectangle 4"/>
          <p:cNvSpPr>
            <a:spLocks noChangeArrowheads="1"/>
          </p:cNvSpPr>
          <p:nvPr/>
        </p:nvSpPr>
        <p:spPr bwMode="auto">
          <a:xfrm>
            <a:off x="1295400" y="3267075"/>
            <a:ext cx="6540500" cy="24257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eaLnBrk="0" hangingPunct="0">
              <a:spcBef>
                <a:spcPct val="20000"/>
              </a:spcBef>
              <a:buClr>
                <a:schemeClr val="bg1"/>
              </a:buClr>
              <a:buSzPct val="75000"/>
              <a:buFont typeface="Monotype Sorts" pitchFamily="-112" charset="2"/>
              <a:buChar char="•"/>
              <a:defRPr/>
            </a:pPr>
            <a:endParaRPr lang="en-US">
              <a:effectLst>
                <a:outerShdw blurRad="38100" dist="38100" dir="2700000" algn="tl">
                  <a:srgbClr val="DDDDDD"/>
                </a:outerShdw>
              </a:effectLst>
              <a:latin typeface="Times New Roman" pitchFamily="-112" charset="0"/>
            </a:endParaRPr>
          </a:p>
        </p:txBody>
      </p:sp>
      <p:sp>
        <p:nvSpPr>
          <p:cNvPr id="54277" name="Oval 5"/>
          <p:cNvSpPr>
            <a:spLocks noChangeArrowheads="1"/>
          </p:cNvSpPr>
          <p:nvPr/>
        </p:nvSpPr>
        <p:spPr bwMode="auto">
          <a:xfrm>
            <a:off x="1981200" y="3495675"/>
            <a:ext cx="1054100" cy="10541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eaLnBrk="0" hangingPunct="0">
              <a:spcBef>
                <a:spcPct val="20000"/>
              </a:spcBef>
              <a:buClr>
                <a:schemeClr val="bg1"/>
              </a:buClr>
              <a:buSzPct val="75000"/>
              <a:buFont typeface="Monotype Sorts" pitchFamily="-112" charset="2"/>
              <a:buChar char="•"/>
              <a:defRPr/>
            </a:pPr>
            <a:endParaRPr lang="en-US"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-112" charset="0"/>
            </a:endParaRPr>
          </a:p>
        </p:txBody>
      </p:sp>
      <p:sp>
        <p:nvSpPr>
          <p:cNvPr id="54278" name="Oval 6"/>
          <p:cNvSpPr>
            <a:spLocks noChangeArrowheads="1"/>
          </p:cNvSpPr>
          <p:nvPr/>
        </p:nvSpPr>
        <p:spPr bwMode="auto">
          <a:xfrm>
            <a:off x="6096000" y="3495675"/>
            <a:ext cx="1054100" cy="10541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eaLnBrk="0" hangingPunct="0">
              <a:spcBef>
                <a:spcPct val="20000"/>
              </a:spcBef>
              <a:buClr>
                <a:schemeClr val="bg1"/>
              </a:buClr>
              <a:buSzPct val="75000"/>
              <a:buFont typeface="Monotype Sorts" pitchFamily="-112" charset="2"/>
              <a:buChar char="•"/>
              <a:defRPr/>
            </a:pPr>
            <a:endParaRPr lang="en-US"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-112" charset="0"/>
            </a:endParaRPr>
          </a:p>
        </p:txBody>
      </p:sp>
      <p:sp>
        <p:nvSpPr>
          <p:cNvPr id="54279" name="Line 7"/>
          <p:cNvSpPr>
            <a:spLocks noChangeShapeType="1"/>
          </p:cNvSpPr>
          <p:nvPr/>
        </p:nvSpPr>
        <p:spPr bwMode="auto">
          <a:xfrm>
            <a:off x="3041650" y="4098925"/>
            <a:ext cx="762000" cy="15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chemeClr val="bg1"/>
              </a:buClr>
              <a:buSzPct val="75000"/>
              <a:buFont typeface="Monotype Sorts" charset="2"/>
              <a:buChar char="•"/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charset="0"/>
            </a:endParaRPr>
          </a:p>
        </p:txBody>
      </p:sp>
      <p:sp>
        <p:nvSpPr>
          <p:cNvPr id="28680" name="Rectangle 8"/>
          <p:cNvSpPr>
            <a:spLocks noChangeArrowheads="1"/>
          </p:cNvSpPr>
          <p:nvPr/>
        </p:nvSpPr>
        <p:spPr bwMode="auto">
          <a:xfrm>
            <a:off x="2339975" y="3854450"/>
            <a:ext cx="404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400">
                <a:latin typeface="Times New Roman" charset="0"/>
              </a:rPr>
              <a:t>A</a:t>
            </a:r>
          </a:p>
        </p:txBody>
      </p:sp>
      <p:sp>
        <p:nvSpPr>
          <p:cNvPr id="28681" name="Rectangle 9"/>
          <p:cNvSpPr>
            <a:spLocks noChangeArrowheads="1"/>
          </p:cNvSpPr>
          <p:nvPr/>
        </p:nvSpPr>
        <p:spPr bwMode="auto">
          <a:xfrm>
            <a:off x="6454775" y="3778250"/>
            <a:ext cx="387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400">
                <a:latin typeface="Times New Roman" charset="0"/>
              </a:rPr>
              <a:t>B</a:t>
            </a:r>
          </a:p>
        </p:txBody>
      </p:sp>
      <p:sp>
        <p:nvSpPr>
          <p:cNvPr id="54282" name="Arc 10"/>
          <p:cNvSpPr>
            <a:spLocks/>
          </p:cNvSpPr>
          <p:nvPr/>
        </p:nvSpPr>
        <p:spPr bwMode="auto">
          <a:xfrm>
            <a:off x="3651250" y="4100513"/>
            <a:ext cx="763588" cy="990600"/>
          </a:xfrm>
          <a:custGeom>
            <a:avLst/>
            <a:gdLst>
              <a:gd name="G0" fmla="+- 45 0 0"/>
              <a:gd name="G1" fmla="+- 21600 0 0"/>
              <a:gd name="G2" fmla="+- 21600 0 0"/>
              <a:gd name="T0" fmla="*/ 0 w 21645"/>
              <a:gd name="T1" fmla="*/ 0 h 21600"/>
              <a:gd name="T2" fmla="*/ 21645 w 21645"/>
              <a:gd name="T3" fmla="*/ 21600 h 21600"/>
              <a:gd name="T4" fmla="*/ 45 w 21645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45" h="21600" fill="none" extrusionOk="0">
                <a:moveTo>
                  <a:pt x="0" y="0"/>
                </a:moveTo>
                <a:cubicBezTo>
                  <a:pt x="15" y="0"/>
                  <a:pt x="30" y="-1"/>
                  <a:pt x="45" y="0"/>
                </a:cubicBezTo>
                <a:cubicBezTo>
                  <a:pt x="11974" y="0"/>
                  <a:pt x="21645" y="9670"/>
                  <a:pt x="21645" y="21600"/>
                </a:cubicBezTo>
              </a:path>
              <a:path w="21645" h="21600" stroke="0" extrusionOk="0">
                <a:moveTo>
                  <a:pt x="0" y="0"/>
                </a:moveTo>
                <a:cubicBezTo>
                  <a:pt x="15" y="0"/>
                  <a:pt x="30" y="-1"/>
                  <a:pt x="45" y="0"/>
                </a:cubicBezTo>
                <a:cubicBezTo>
                  <a:pt x="11974" y="0"/>
                  <a:pt x="21645" y="9670"/>
                  <a:pt x="21645" y="21600"/>
                </a:cubicBezTo>
                <a:lnTo>
                  <a:pt x="45" y="21600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eaLnBrk="0" hangingPunct="0">
              <a:spcBef>
                <a:spcPct val="20000"/>
              </a:spcBef>
              <a:buClr>
                <a:schemeClr val="bg1"/>
              </a:buClr>
              <a:buSzPct val="75000"/>
              <a:buFont typeface="Monotype Sorts" pitchFamily="-112" charset="2"/>
              <a:buChar char="•"/>
              <a:defRPr/>
            </a:pPr>
            <a:endParaRPr lang="en-US">
              <a:effectLst>
                <a:outerShdw blurRad="38100" dist="38100" dir="2700000" algn="tl">
                  <a:srgbClr val="DDDDDD"/>
                </a:outerShdw>
              </a:effectLst>
              <a:latin typeface="Times New Roman" pitchFamily="-112" charset="0"/>
            </a:endParaRPr>
          </a:p>
        </p:txBody>
      </p:sp>
      <p:sp>
        <p:nvSpPr>
          <p:cNvPr id="28683" name="Rectangle 11"/>
          <p:cNvSpPr>
            <a:spLocks noChangeArrowheads="1"/>
          </p:cNvSpPr>
          <p:nvPr/>
        </p:nvSpPr>
        <p:spPr bwMode="auto">
          <a:xfrm>
            <a:off x="3863975" y="5149850"/>
            <a:ext cx="15382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400">
                <a:latin typeface="Times New Roman" charset="0"/>
              </a:rPr>
              <a:t>Perpetrator</a:t>
            </a:r>
          </a:p>
        </p:txBody>
      </p:sp>
      <p:sp>
        <p:nvSpPr>
          <p:cNvPr id="54284" name="Line 12"/>
          <p:cNvSpPr>
            <a:spLocks noChangeShapeType="1"/>
          </p:cNvSpPr>
          <p:nvPr/>
        </p:nvSpPr>
        <p:spPr bwMode="auto">
          <a:xfrm>
            <a:off x="5327650" y="4098925"/>
            <a:ext cx="762000" cy="15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chemeClr val="bg1"/>
              </a:buClr>
              <a:buSzPct val="75000"/>
              <a:buFont typeface="Monotype Sorts" charset="2"/>
              <a:buChar char="•"/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charset="0"/>
            </a:endParaRPr>
          </a:p>
        </p:txBody>
      </p:sp>
      <p:sp>
        <p:nvSpPr>
          <p:cNvPr id="54285" name="Arc 13"/>
          <p:cNvSpPr>
            <a:spLocks/>
          </p:cNvSpPr>
          <p:nvPr/>
        </p:nvSpPr>
        <p:spPr bwMode="auto">
          <a:xfrm>
            <a:off x="4795838" y="4100513"/>
            <a:ext cx="533400" cy="914400"/>
          </a:xfrm>
          <a:custGeom>
            <a:avLst/>
            <a:gdLst>
              <a:gd name="G0" fmla="+- 21600 0 0"/>
              <a:gd name="G1" fmla="+- 21600 0 0"/>
              <a:gd name="G2" fmla="+- 21600 0 0"/>
              <a:gd name="T0" fmla="*/ 0 w 21600"/>
              <a:gd name="T1" fmla="*/ 21600 h 21600"/>
              <a:gd name="T2" fmla="*/ 21536 w 21600"/>
              <a:gd name="T3" fmla="*/ 0 h 21600"/>
              <a:gd name="T4" fmla="*/ 2160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0" y="21600"/>
                </a:moveTo>
                <a:cubicBezTo>
                  <a:pt x="0" y="9695"/>
                  <a:pt x="9631" y="35"/>
                  <a:pt x="21536" y="0"/>
                </a:cubicBezTo>
              </a:path>
              <a:path w="21600" h="21600" stroke="0" extrusionOk="0">
                <a:moveTo>
                  <a:pt x="0" y="21600"/>
                </a:moveTo>
                <a:cubicBezTo>
                  <a:pt x="0" y="9695"/>
                  <a:pt x="9631" y="35"/>
                  <a:pt x="21536" y="0"/>
                </a:cubicBezTo>
                <a:lnTo>
                  <a:pt x="21600" y="21600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eaLnBrk="0" hangingPunct="0">
              <a:spcBef>
                <a:spcPct val="20000"/>
              </a:spcBef>
              <a:buClr>
                <a:schemeClr val="bg1"/>
              </a:buClr>
              <a:buSzPct val="75000"/>
              <a:buFont typeface="Monotype Sorts" pitchFamily="-112" charset="2"/>
              <a:buChar char="•"/>
              <a:defRPr/>
            </a:pPr>
            <a:endParaRPr lang="en-US">
              <a:effectLst>
                <a:outerShdw blurRad="38100" dist="38100" dir="2700000" algn="tl">
                  <a:srgbClr val="DDDDDD"/>
                </a:outerShdw>
              </a:effectLst>
              <a:latin typeface="Times New Roman" pitchFamily="-112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  <a:noFill/>
        </p:spPr>
        <p:txBody>
          <a:bodyPr lIns="92075" tIns="46038" rIns="92075" bIns="46038"/>
          <a:lstStyle/>
          <a:p>
            <a:pPr eaLnBrk="1" hangingPunct="1"/>
            <a:r>
              <a:rPr lang="en-US">
                <a:ea typeface="ＭＳ Ｐゴシック" charset="-128"/>
                <a:cs typeface="ＭＳ Ｐゴシック" charset="-128"/>
              </a:rPr>
              <a:t>Authenticity Attack - Fabrication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70726" y="1024984"/>
            <a:ext cx="8244674" cy="1828800"/>
          </a:xfrm>
        </p:spPr>
        <p:txBody>
          <a:bodyPr lIns="92075" tIns="46038" rIns="92075" bIns="46038"/>
          <a:lstStyle/>
          <a:p>
            <a:pPr eaLnBrk="1" hangingPunct="1"/>
            <a:r>
              <a:rPr lang="en-US" dirty="0">
                <a:ea typeface="ＭＳ Ｐゴシック" charset="-128"/>
                <a:cs typeface="ＭＳ Ｐゴシック" charset="-128"/>
              </a:rPr>
              <a:t>Unauthorized assumption of other’s identity</a:t>
            </a:r>
          </a:p>
          <a:p>
            <a:pPr eaLnBrk="1" hangingPunct="1"/>
            <a:r>
              <a:rPr lang="en-US" dirty="0">
                <a:ea typeface="ＭＳ Ｐゴシック" charset="-128"/>
                <a:cs typeface="ＭＳ Ｐゴシック" charset="-128"/>
              </a:rPr>
              <a:t>Generate and distribute objects under this identity</a:t>
            </a:r>
          </a:p>
        </p:txBody>
      </p:sp>
      <p:sp>
        <p:nvSpPr>
          <p:cNvPr id="55300" name="Rectangle 4"/>
          <p:cNvSpPr>
            <a:spLocks noChangeArrowheads="1"/>
          </p:cNvSpPr>
          <p:nvPr/>
        </p:nvSpPr>
        <p:spPr bwMode="auto">
          <a:xfrm>
            <a:off x="1308100" y="2853784"/>
            <a:ext cx="6540500" cy="24257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eaLnBrk="0" hangingPunct="0">
              <a:spcBef>
                <a:spcPct val="20000"/>
              </a:spcBef>
              <a:buClr>
                <a:schemeClr val="bg1"/>
              </a:buClr>
              <a:buSzPct val="75000"/>
              <a:buFont typeface="Monotype Sorts" pitchFamily="-112" charset="2"/>
              <a:buChar char="•"/>
              <a:defRPr/>
            </a:pPr>
            <a:endParaRPr lang="en-US">
              <a:effectLst>
                <a:outerShdw blurRad="38100" dist="38100" dir="2700000" algn="tl">
                  <a:srgbClr val="DDDDDD"/>
                </a:outerShdw>
              </a:effectLst>
              <a:latin typeface="Times New Roman" pitchFamily="-112" charset="0"/>
            </a:endParaRPr>
          </a:p>
        </p:txBody>
      </p:sp>
      <p:sp>
        <p:nvSpPr>
          <p:cNvPr id="55301" name="Oval 5"/>
          <p:cNvSpPr>
            <a:spLocks noChangeArrowheads="1"/>
          </p:cNvSpPr>
          <p:nvPr/>
        </p:nvSpPr>
        <p:spPr bwMode="auto">
          <a:xfrm>
            <a:off x="1993900" y="3082384"/>
            <a:ext cx="1054100" cy="10541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eaLnBrk="0" hangingPunct="0">
              <a:spcBef>
                <a:spcPct val="20000"/>
              </a:spcBef>
              <a:buClr>
                <a:schemeClr val="bg1"/>
              </a:buClr>
              <a:buSzPct val="75000"/>
              <a:buFont typeface="Monotype Sorts" pitchFamily="-112" charset="2"/>
              <a:buChar char="•"/>
              <a:defRPr/>
            </a:pPr>
            <a:endParaRPr lang="en-US"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-112" charset="0"/>
            </a:endParaRPr>
          </a:p>
        </p:txBody>
      </p:sp>
      <p:sp>
        <p:nvSpPr>
          <p:cNvPr id="55302" name="Oval 6"/>
          <p:cNvSpPr>
            <a:spLocks noChangeArrowheads="1"/>
          </p:cNvSpPr>
          <p:nvPr/>
        </p:nvSpPr>
        <p:spPr bwMode="auto">
          <a:xfrm>
            <a:off x="6108700" y="3082384"/>
            <a:ext cx="1054100" cy="1054100"/>
          </a:xfrm>
          <a:prstGeom prst="ellipse">
            <a:avLst/>
          </a:prstGeom>
          <a:solidFill>
            <a:srgbClr val="4381C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eaLnBrk="0" hangingPunct="0">
              <a:spcBef>
                <a:spcPct val="20000"/>
              </a:spcBef>
              <a:buClr>
                <a:schemeClr val="bg1"/>
              </a:buClr>
              <a:buSzPct val="75000"/>
              <a:buFont typeface="Monotype Sorts" pitchFamily="-112" charset="2"/>
              <a:buChar char="•"/>
              <a:defRPr/>
            </a:pPr>
            <a:endParaRPr lang="en-US"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-112" charset="0"/>
            </a:endParaRPr>
          </a:p>
        </p:txBody>
      </p:sp>
      <p:sp>
        <p:nvSpPr>
          <p:cNvPr id="30727" name="Rectangle 7"/>
          <p:cNvSpPr>
            <a:spLocks noChangeArrowheads="1"/>
          </p:cNvSpPr>
          <p:nvPr/>
        </p:nvSpPr>
        <p:spPr bwMode="auto">
          <a:xfrm>
            <a:off x="2298700" y="3387184"/>
            <a:ext cx="404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400">
                <a:latin typeface="Times New Roman" charset="0"/>
              </a:rPr>
              <a:t>A</a:t>
            </a:r>
          </a:p>
        </p:txBody>
      </p:sp>
      <p:sp>
        <p:nvSpPr>
          <p:cNvPr id="30728" name="Rectangle 8"/>
          <p:cNvSpPr>
            <a:spLocks noChangeArrowheads="1"/>
          </p:cNvSpPr>
          <p:nvPr/>
        </p:nvSpPr>
        <p:spPr bwMode="auto">
          <a:xfrm>
            <a:off x="6467475" y="3364959"/>
            <a:ext cx="387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400">
                <a:latin typeface="Times New Roman" charset="0"/>
              </a:rPr>
              <a:t>B</a:t>
            </a:r>
          </a:p>
        </p:txBody>
      </p:sp>
      <p:sp>
        <p:nvSpPr>
          <p:cNvPr id="30729" name="Rectangle 9"/>
          <p:cNvSpPr>
            <a:spLocks noChangeArrowheads="1"/>
          </p:cNvSpPr>
          <p:nvPr/>
        </p:nvSpPr>
        <p:spPr bwMode="auto">
          <a:xfrm>
            <a:off x="3352800" y="4682584"/>
            <a:ext cx="3429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400">
                <a:latin typeface="Times New Roman" charset="0"/>
              </a:rPr>
              <a:t>Masquerader: from A</a:t>
            </a:r>
          </a:p>
        </p:txBody>
      </p:sp>
      <p:sp>
        <p:nvSpPr>
          <p:cNvPr id="55306" name="Line 10"/>
          <p:cNvSpPr>
            <a:spLocks noChangeShapeType="1"/>
          </p:cNvSpPr>
          <p:nvPr/>
        </p:nvSpPr>
        <p:spPr bwMode="auto">
          <a:xfrm>
            <a:off x="5340350" y="3685634"/>
            <a:ext cx="762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chemeClr val="bg1"/>
              </a:buClr>
              <a:buSzPct val="75000"/>
              <a:buFont typeface="Monotype Sorts" charset="2"/>
              <a:buChar char="•"/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charset="0"/>
            </a:endParaRPr>
          </a:p>
        </p:txBody>
      </p:sp>
      <p:sp>
        <p:nvSpPr>
          <p:cNvPr id="55307" name="Arc 11"/>
          <p:cNvSpPr>
            <a:spLocks/>
          </p:cNvSpPr>
          <p:nvPr/>
        </p:nvSpPr>
        <p:spPr bwMode="auto">
          <a:xfrm>
            <a:off x="4808538" y="3687222"/>
            <a:ext cx="533400" cy="914400"/>
          </a:xfrm>
          <a:custGeom>
            <a:avLst/>
            <a:gdLst>
              <a:gd name="G0" fmla="+- 21600 0 0"/>
              <a:gd name="G1" fmla="+- 21600 0 0"/>
              <a:gd name="G2" fmla="+- 21600 0 0"/>
              <a:gd name="T0" fmla="*/ 0 w 21600"/>
              <a:gd name="T1" fmla="*/ 21600 h 21600"/>
              <a:gd name="T2" fmla="*/ 21536 w 21600"/>
              <a:gd name="T3" fmla="*/ 0 h 21600"/>
              <a:gd name="T4" fmla="*/ 2160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0" y="21600"/>
                </a:moveTo>
                <a:cubicBezTo>
                  <a:pt x="0" y="9695"/>
                  <a:pt x="9631" y="35"/>
                  <a:pt x="21536" y="0"/>
                </a:cubicBezTo>
              </a:path>
              <a:path w="21600" h="21600" stroke="0" extrusionOk="0">
                <a:moveTo>
                  <a:pt x="0" y="21600"/>
                </a:moveTo>
                <a:cubicBezTo>
                  <a:pt x="0" y="9695"/>
                  <a:pt x="9631" y="35"/>
                  <a:pt x="21536" y="0"/>
                </a:cubicBezTo>
                <a:lnTo>
                  <a:pt x="21600" y="21600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eaLnBrk="0" hangingPunct="0">
              <a:spcBef>
                <a:spcPct val="20000"/>
              </a:spcBef>
              <a:buClr>
                <a:schemeClr val="bg1"/>
              </a:buClr>
              <a:buSzPct val="75000"/>
              <a:buFont typeface="Monotype Sorts" pitchFamily="-112" charset="2"/>
              <a:buChar char="•"/>
              <a:defRPr/>
            </a:pPr>
            <a:endParaRPr lang="en-US">
              <a:effectLst>
                <a:outerShdw blurRad="38100" dist="38100" dir="2700000" algn="tl">
                  <a:srgbClr val="DDDDDD"/>
                </a:outerShdw>
              </a:effectLst>
              <a:latin typeface="Times New Roman" pitchFamily="-112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  <a:noFill/>
        </p:spPr>
        <p:txBody>
          <a:bodyPr lIns="92075" tIns="46038" rIns="92075" bIns="46038"/>
          <a:lstStyle/>
          <a:p>
            <a:pPr eaLnBrk="1" hangingPunct="1"/>
            <a:r>
              <a:rPr lang="en-US">
                <a:ea typeface="ＭＳ Ｐゴシック" charset="-128"/>
                <a:cs typeface="ＭＳ Ｐゴシック" charset="-128"/>
              </a:rPr>
              <a:t>Attack on Availability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713538" y="958850"/>
            <a:ext cx="7973261" cy="5397500"/>
          </a:xfrm>
        </p:spPr>
        <p:txBody>
          <a:bodyPr lIns="92075" tIns="46038" rIns="92075" bIns="46038"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3000" dirty="0" smtClean="0">
                <a:ea typeface="ＭＳ Ｐゴシック" charset="-128"/>
                <a:cs typeface="ＭＳ Ｐゴシック" charset="-128"/>
              </a:rPr>
              <a:t>Destroy hardware (cutting fiber) or software</a:t>
            </a:r>
          </a:p>
          <a:p>
            <a:pPr eaLnBrk="1" hangingPunct="1">
              <a:lnSpc>
                <a:spcPct val="90000"/>
              </a:lnSpc>
            </a:pPr>
            <a:r>
              <a:rPr lang="en-US" sz="3000" dirty="0" smtClean="0">
                <a:ea typeface="ＭＳ Ｐゴシック" charset="-128"/>
                <a:cs typeface="ＭＳ Ｐゴシック" charset="-128"/>
              </a:rPr>
              <a:t>Modify software in a subtle way</a:t>
            </a:r>
          </a:p>
          <a:p>
            <a:pPr eaLnBrk="1" hangingPunct="1">
              <a:lnSpc>
                <a:spcPct val="90000"/>
              </a:lnSpc>
            </a:pPr>
            <a:r>
              <a:rPr lang="en-US" sz="3000" dirty="0" smtClean="0">
                <a:ea typeface="ＭＳ Ｐゴシック" charset="-128"/>
                <a:cs typeface="ＭＳ Ｐゴシック" charset="-128"/>
              </a:rPr>
              <a:t>Corrupt packets in transit</a:t>
            </a:r>
          </a:p>
          <a:p>
            <a:pPr eaLnBrk="1" hangingPunct="1">
              <a:lnSpc>
                <a:spcPct val="90000"/>
              </a:lnSpc>
            </a:pPr>
            <a:endParaRPr lang="en-US" sz="3000" dirty="0" smtClean="0">
              <a:ea typeface="ＭＳ Ｐゴシック" charset="-128"/>
              <a:cs typeface="ＭＳ Ｐゴシック" charset="-128"/>
            </a:endParaRP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endParaRPr lang="en-US" sz="3000" dirty="0" smtClean="0">
              <a:ea typeface="ＭＳ Ｐゴシック" charset="-128"/>
              <a:cs typeface="ＭＳ Ｐゴシック" charset="-128"/>
            </a:endParaRPr>
          </a:p>
          <a:p>
            <a:pPr eaLnBrk="1" hangingPunct="1">
              <a:lnSpc>
                <a:spcPct val="90000"/>
              </a:lnSpc>
            </a:pPr>
            <a:endParaRPr lang="en-US" sz="3000" dirty="0" smtClean="0">
              <a:ea typeface="ＭＳ Ｐゴシック" charset="-128"/>
              <a:cs typeface="ＭＳ Ｐゴシック" charset="-128"/>
            </a:endParaRPr>
          </a:p>
          <a:p>
            <a:pPr eaLnBrk="1" hangingPunct="1">
              <a:lnSpc>
                <a:spcPct val="90000"/>
              </a:lnSpc>
            </a:pPr>
            <a:endParaRPr lang="en-US" sz="3000" dirty="0" smtClean="0">
              <a:ea typeface="ＭＳ Ｐゴシック" charset="-128"/>
              <a:cs typeface="ＭＳ Ｐゴシック" charset="-128"/>
            </a:endParaRPr>
          </a:p>
          <a:p>
            <a:pPr eaLnBrk="1" hangingPunct="1">
              <a:lnSpc>
                <a:spcPct val="90000"/>
              </a:lnSpc>
            </a:pPr>
            <a:endParaRPr lang="en-US" sz="3000" dirty="0" smtClean="0">
              <a:ea typeface="ＭＳ Ｐゴシック" charset="-128"/>
              <a:cs typeface="ＭＳ Ｐゴシック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3000" dirty="0" smtClean="0">
                <a:ea typeface="ＭＳ Ｐゴシック" charset="-128"/>
                <a:cs typeface="ＭＳ Ｐゴシック" charset="-128"/>
              </a:rPr>
              <a:t>Blatant </a:t>
            </a:r>
            <a:r>
              <a:rPr lang="en-US" sz="3000" i="1" dirty="0" smtClean="0">
                <a:ea typeface="ＭＳ Ｐゴシック" charset="-128"/>
                <a:cs typeface="ＭＳ Ｐゴシック" charset="-128"/>
              </a:rPr>
              <a:t>denial of service</a:t>
            </a:r>
            <a:r>
              <a:rPr lang="en-US" sz="3000" dirty="0" smtClean="0">
                <a:ea typeface="ＭＳ Ｐゴシック" charset="-128"/>
                <a:cs typeface="ＭＳ Ｐゴシック" charset="-128"/>
              </a:rPr>
              <a:t> (</a:t>
            </a:r>
            <a:r>
              <a:rPr lang="en-US" sz="3000" dirty="0" err="1" smtClean="0">
                <a:ea typeface="ＭＳ Ｐゴシック" charset="-128"/>
                <a:cs typeface="ＭＳ Ｐゴシック" charset="-128"/>
              </a:rPr>
              <a:t>DoS</a:t>
            </a:r>
            <a:r>
              <a:rPr lang="en-US" sz="3000" dirty="0" smtClean="0">
                <a:ea typeface="ＭＳ Ｐゴシック" charset="-128"/>
                <a:cs typeface="ＭＳ Ｐゴシック" charset="-128"/>
              </a:rPr>
              <a:t>):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600" dirty="0" smtClean="0"/>
              <a:t>Crashing the server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600" dirty="0" smtClean="0"/>
              <a:t>Overwhelm the server (use up its resource)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295400" y="2762250"/>
            <a:ext cx="6540500" cy="1663700"/>
            <a:chOff x="1108" y="3028"/>
            <a:chExt cx="4120" cy="1048"/>
          </a:xfrm>
        </p:grpSpPr>
        <p:sp>
          <p:nvSpPr>
            <p:cNvPr id="52229" name="Rectangle 5"/>
            <p:cNvSpPr>
              <a:spLocks noChangeArrowheads="1"/>
            </p:cNvSpPr>
            <p:nvPr/>
          </p:nvSpPr>
          <p:spPr bwMode="auto">
            <a:xfrm>
              <a:off x="1108" y="3028"/>
              <a:ext cx="4120" cy="1048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>
                <a:spcBef>
                  <a:spcPct val="20000"/>
                </a:spcBef>
                <a:buClr>
                  <a:schemeClr val="bg1"/>
                </a:buClr>
                <a:buSzPct val="75000"/>
                <a:buFont typeface="Monotype Sorts" pitchFamily="-112" charset="2"/>
                <a:buChar char="•"/>
                <a:defRPr/>
              </a:pPr>
              <a:endParaRPr lang="en-US">
                <a:effectLst>
                  <a:outerShdw blurRad="38100" dist="38100" dir="2700000" algn="tl">
                    <a:srgbClr val="DDDDDD"/>
                  </a:outerShdw>
                </a:effectLst>
                <a:latin typeface="Times New Roman" pitchFamily="-112" charset="0"/>
              </a:endParaRPr>
            </a:p>
          </p:txBody>
        </p:sp>
        <p:sp>
          <p:nvSpPr>
            <p:cNvPr id="52230" name="Oval 6"/>
            <p:cNvSpPr>
              <a:spLocks noChangeArrowheads="1"/>
            </p:cNvSpPr>
            <p:nvPr/>
          </p:nvSpPr>
          <p:spPr bwMode="auto">
            <a:xfrm>
              <a:off x="1540" y="3172"/>
              <a:ext cx="664" cy="664"/>
            </a:xfrm>
            <a:prstGeom prst="ellipse">
              <a:avLst/>
            </a:prstGeom>
            <a:solidFill>
              <a:srgbClr val="4381C0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>
                <a:spcBef>
                  <a:spcPct val="20000"/>
                </a:spcBef>
                <a:buClr>
                  <a:schemeClr val="bg1"/>
                </a:buClr>
                <a:buSzPct val="75000"/>
                <a:buFont typeface="Monotype Sorts" pitchFamily="-112" charset="2"/>
                <a:buChar char="•"/>
                <a:defRPr/>
              </a:pPr>
              <a:endParaRPr lang="en-US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-112" charset="0"/>
              </a:endParaRPr>
            </a:p>
          </p:txBody>
        </p:sp>
        <p:sp>
          <p:nvSpPr>
            <p:cNvPr id="52231" name="Oval 7"/>
            <p:cNvSpPr>
              <a:spLocks noChangeArrowheads="1"/>
            </p:cNvSpPr>
            <p:nvPr/>
          </p:nvSpPr>
          <p:spPr bwMode="auto">
            <a:xfrm>
              <a:off x="4132" y="3172"/>
              <a:ext cx="664" cy="664"/>
            </a:xfrm>
            <a:prstGeom prst="ellipse">
              <a:avLst/>
            </a:prstGeom>
            <a:solidFill>
              <a:srgbClr val="4381C0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>
                <a:spcBef>
                  <a:spcPct val="20000"/>
                </a:spcBef>
                <a:buClr>
                  <a:schemeClr val="bg1"/>
                </a:buClr>
                <a:buSzPct val="75000"/>
                <a:buFont typeface="Monotype Sorts" pitchFamily="-112" charset="2"/>
                <a:buChar char="•"/>
                <a:defRPr/>
              </a:pPr>
              <a:endParaRPr lang="en-US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-112" charset="0"/>
              </a:endParaRPr>
            </a:p>
          </p:txBody>
        </p:sp>
        <p:sp>
          <p:nvSpPr>
            <p:cNvPr id="52232" name="Line 8"/>
            <p:cNvSpPr>
              <a:spLocks noChangeShapeType="1"/>
            </p:cNvSpPr>
            <p:nvPr/>
          </p:nvSpPr>
          <p:spPr bwMode="auto">
            <a:xfrm>
              <a:off x="2208" y="3552"/>
              <a:ext cx="81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med"/>
            </a:ln>
            <a:effectLst/>
          </p:spPr>
          <p:txBody>
            <a:bodyPr wrap="none" anchor="ctr"/>
            <a:lstStyle/>
            <a:p>
              <a:pPr eaLnBrk="0" hangingPunct="0">
                <a:spcBef>
                  <a:spcPct val="20000"/>
                </a:spcBef>
                <a:buClr>
                  <a:schemeClr val="bg1"/>
                </a:buClr>
                <a:buSzPct val="75000"/>
                <a:buFont typeface="Monotype Sorts" charset="2"/>
                <a:buChar char="•"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charset="0"/>
              </a:endParaRPr>
            </a:p>
          </p:txBody>
        </p:sp>
        <p:sp>
          <p:nvSpPr>
            <p:cNvPr id="32778" name="Rectangle 9"/>
            <p:cNvSpPr>
              <a:spLocks noChangeArrowheads="1"/>
            </p:cNvSpPr>
            <p:nvPr/>
          </p:nvSpPr>
          <p:spPr bwMode="auto">
            <a:xfrm>
              <a:off x="1765" y="3316"/>
              <a:ext cx="255" cy="288"/>
            </a:xfrm>
            <a:prstGeom prst="rect">
              <a:avLst/>
            </a:prstGeom>
            <a:solidFill>
              <a:srgbClr val="4381C0"/>
            </a:solidFill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2400">
                  <a:latin typeface="Times New Roman" charset="0"/>
                </a:rPr>
                <a:t>A</a:t>
              </a:r>
            </a:p>
          </p:txBody>
        </p:sp>
        <p:sp>
          <p:nvSpPr>
            <p:cNvPr id="32779" name="Rectangle 10"/>
            <p:cNvSpPr>
              <a:spLocks noChangeArrowheads="1"/>
            </p:cNvSpPr>
            <p:nvPr/>
          </p:nvSpPr>
          <p:spPr bwMode="auto">
            <a:xfrm>
              <a:off x="4358" y="3350"/>
              <a:ext cx="244" cy="288"/>
            </a:xfrm>
            <a:prstGeom prst="rect">
              <a:avLst/>
            </a:prstGeom>
            <a:solidFill>
              <a:srgbClr val="4381C0"/>
            </a:solidFill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2400">
                  <a:latin typeface="Times New Roman" charset="0"/>
                </a:rPr>
                <a:t>B</a:t>
              </a:r>
            </a:p>
          </p:txBody>
        </p:sp>
        <p:sp>
          <p:nvSpPr>
            <p:cNvPr id="52235" name="Line 11"/>
            <p:cNvSpPr>
              <a:spLocks noChangeShapeType="1"/>
            </p:cNvSpPr>
            <p:nvPr/>
          </p:nvSpPr>
          <p:spPr bwMode="auto">
            <a:xfrm>
              <a:off x="3024" y="3360"/>
              <a:ext cx="0" cy="38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eaLnBrk="0" hangingPunct="0">
                <a:spcBef>
                  <a:spcPct val="20000"/>
                </a:spcBef>
                <a:buClr>
                  <a:schemeClr val="bg1"/>
                </a:buClr>
                <a:buSzPct val="75000"/>
                <a:buFont typeface="Monotype Sorts" charset="2"/>
                <a:buChar char="•"/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charset="0"/>
              </a:endParaRP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>
                <a:ea typeface="ＭＳ Ｐゴシック" charset="-128"/>
                <a:cs typeface="ＭＳ Ｐゴシック" charset="-128"/>
              </a:rPr>
              <a:t>Basic Forms of Cryptography</a:t>
            </a:r>
          </a:p>
        </p:txBody>
      </p:sp>
      <p:sp>
        <p:nvSpPr>
          <p:cNvPr id="2355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>
              <a:ea typeface="ＭＳ Ｐゴシック" charset="-128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381000"/>
            <a:ext cx="8839200" cy="685800"/>
          </a:xfrm>
        </p:spPr>
        <p:txBody>
          <a:bodyPr/>
          <a:lstStyle/>
          <a:p>
            <a:r>
              <a:rPr lang="en-US" sz="3400" dirty="0" smtClean="0">
                <a:ea typeface="ＭＳ Ｐゴシック" charset="-128"/>
                <a:cs typeface="ＭＳ Ｐゴシック" charset="-128"/>
              </a:rPr>
              <a:t>Confidentiality through Cryptography</a:t>
            </a:r>
            <a:endParaRPr lang="en-US" dirty="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930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7400" y="1509686"/>
            <a:ext cx="7569200" cy="4454724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dirty="0" smtClean="0">
                <a:ea typeface="ＭＳ Ｐゴシック" charset="-128"/>
              </a:rPr>
              <a:t>Cryptography: </a:t>
            </a:r>
            <a:r>
              <a:rPr lang="en-US" b="0" i="1" dirty="0" smtClean="0">
                <a:ea typeface="ＭＳ Ｐゴシック" charset="-128"/>
              </a:rPr>
              <a:t>communication over insecure channel in the presence of adversaries</a:t>
            </a:r>
          </a:p>
          <a:p>
            <a:pPr>
              <a:lnSpc>
                <a:spcPct val="90000"/>
              </a:lnSpc>
            </a:pPr>
            <a:r>
              <a:rPr lang="en-US" sz="2600" dirty="0" smtClean="0">
                <a:ea typeface="ＭＳ Ｐゴシック" charset="-128"/>
              </a:rPr>
              <a:t>Studied for thousands of years</a:t>
            </a:r>
          </a:p>
          <a:p>
            <a:pPr>
              <a:lnSpc>
                <a:spcPct val="90000"/>
              </a:lnSpc>
            </a:pPr>
            <a:r>
              <a:rPr lang="en-US" sz="2600" dirty="0" smtClean="0">
                <a:ea typeface="ＭＳ Ｐゴシック" charset="-128"/>
              </a:rPr>
              <a:t>Central goal:</a:t>
            </a:r>
            <a:r>
              <a:rPr lang="en-US" sz="2600" b="0" dirty="0" smtClean="0">
                <a:ea typeface="ＭＳ Ｐゴシック" charset="-128"/>
              </a:rPr>
              <a:t> how to encode information so that an adversary can’</a:t>
            </a:r>
            <a:r>
              <a:rPr lang="en-US" altLang="ja-JP" sz="2600" b="0" dirty="0" smtClean="0">
                <a:ea typeface="ＭＳ Ｐゴシック" charset="-128"/>
              </a:rPr>
              <a:t>t extract it …but a friend can</a:t>
            </a:r>
          </a:p>
          <a:p>
            <a:pPr>
              <a:lnSpc>
                <a:spcPct val="90000"/>
              </a:lnSpc>
            </a:pPr>
            <a:r>
              <a:rPr lang="en-US" sz="2600" dirty="0" smtClean="0">
                <a:ea typeface="ＭＳ Ｐゴシック" charset="-128"/>
              </a:rPr>
              <a:t>General premise: </a:t>
            </a:r>
            <a:r>
              <a:rPr lang="en-US" sz="2600" b="0" dirty="0" smtClean="0">
                <a:ea typeface="ＭＳ Ｐゴシック" charset="-128"/>
              </a:rPr>
              <a:t>a </a:t>
            </a:r>
            <a:r>
              <a:rPr lang="en-US" sz="2600" i="1" dirty="0" smtClean="0">
                <a:ea typeface="ＭＳ Ｐゴシック" charset="-128"/>
              </a:rPr>
              <a:t>key </a:t>
            </a:r>
            <a:r>
              <a:rPr lang="en-US" sz="2600" b="0" dirty="0" smtClean="0">
                <a:ea typeface="ＭＳ Ｐゴシック" charset="-128"/>
              </a:rPr>
              <a:t>is required for decoding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Give it to friends, keep it away from attackers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ea typeface="ＭＳ Ｐゴシック" charset="-128"/>
              </a:rPr>
              <a:t>Two different categories of encryption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Symmetric: efficient, requires key distribution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Asymmetric (Public Key): computationally expensive, but no key distribution problem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0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30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0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30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0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30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0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30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0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30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0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30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0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30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08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308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0819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Symmetric Key Encryption</a:t>
            </a:r>
            <a:endParaRPr lang="en-US"/>
          </a:p>
        </p:txBody>
      </p:sp>
      <p:sp>
        <p:nvSpPr>
          <p:cNvPr id="932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Same key for encryption and decryption</a:t>
            </a:r>
          </a:p>
          <a:p>
            <a:pPr lvl="1"/>
            <a:r>
              <a:rPr lang="en-US" dirty="0" smtClean="0"/>
              <a:t>Both sender and receiver know key</a:t>
            </a:r>
          </a:p>
          <a:p>
            <a:pPr lvl="1"/>
            <a:r>
              <a:rPr lang="en-US" dirty="0" smtClean="0"/>
              <a:t>But adversary does not know key</a:t>
            </a:r>
          </a:p>
          <a:p>
            <a:r>
              <a:rPr lang="en-US" dirty="0" smtClean="0"/>
              <a:t>For communication, problem is </a:t>
            </a:r>
            <a:r>
              <a:rPr lang="en-US" dirty="0" smtClean="0">
                <a:solidFill>
                  <a:schemeClr val="accent1"/>
                </a:solidFill>
              </a:rPr>
              <a:t>key distribution</a:t>
            </a:r>
          </a:p>
          <a:p>
            <a:pPr lvl="1"/>
            <a:r>
              <a:rPr lang="en-US" dirty="0" smtClean="0"/>
              <a:t>How do the parties (secretly) agree on the key?</a:t>
            </a:r>
          </a:p>
          <a:p>
            <a:r>
              <a:rPr lang="en-US" dirty="0" smtClean="0"/>
              <a:t>What can you do with a huge key? One-time pad</a:t>
            </a:r>
          </a:p>
          <a:p>
            <a:pPr lvl="1"/>
            <a:r>
              <a:rPr lang="en-US" dirty="0" smtClean="0"/>
              <a:t>Huge key of random bits</a:t>
            </a:r>
          </a:p>
          <a:p>
            <a:r>
              <a:rPr lang="en-US" dirty="0" smtClean="0"/>
              <a:t>To encrypt/decrypt: just XOR with the key!</a:t>
            </a:r>
          </a:p>
          <a:p>
            <a:pPr lvl="1"/>
            <a:r>
              <a:rPr lang="en-US" dirty="0" smtClean="0">
                <a:solidFill>
                  <a:schemeClr val="accent2"/>
                </a:solidFill>
              </a:rPr>
              <a:t>Provably secure! </a:t>
            </a:r>
            <a:r>
              <a:rPr lang="en-US" dirty="0" smtClean="0"/>
              <a:t>…. provided:</a:t>
            </a:r>
          </a:p>
          <a:p>
            <a:pPr lvl="2"/>
            <a:r>
              <a:rPr lang="en-US" dirty="0" smtClean="0"/>
              <a:t>You never reuse the key … and it really is random/unpredictable</a:t>
            </a:r>
          </a:p>
          <a:p>
            <a:pPr lvl="1"/>
            <a:r>
              <a:rPr lang="en-US" dirty="0" smtClean="0"/>
              <a:t>Spies actually use these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32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32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32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32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32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32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8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328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8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328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8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328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8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328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8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328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2867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787400" y="224156"/>
            <a:ext cx="7569200" cy="1143000"/>
          </a:xfrm>
        </p:spPr>
        <p:txBody>
          <a:bodyPr/>
          <a:lstStyle/>
          <a:p>
            <a:r>
              <a:rPr lang="en-US" dirty="0" smtClean="0">
                <a:ea typeface="ＭＳ Ｐゴシック" charset="-128"/>
                <a:cs typeface="ＭＳ Ｐゴシック" charset="-128"/>
              </a:rPr>
              <a:t>Using Symmetric Keys </a:t>
            </a:r>
            <a:endParaRPr lang="en-US" dirty="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371600"/>
            <a:ext cx="7924800" cy="1219200"/>
          </a:xfrm>
        </p:spPr>
        <p:txBody>
          <a:bodyPr/>
          <a:lstStyle/>
          <a:p>
            <a:r>
              <a:rPr lang="en-US" smtClean="0">
                <a:ea typeface="ＭＳ Ｐゴシック" charset="-128"/>
              </a:rPr>
              <a:t>Both the sender and the receiver use the same secret keys</a:t>
            </a:r>
            <a:endParaRPr lang="en-US">
              <a:ea typeface="ＭＳ Ｐゴシック" charset="-128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066800" y="2743200"/>
            <a:ext cx="7315200" cy="2881313"/>
            <a:chOff x="720" y="1584"/>
            <a:chExt cx="4320" cy="1527"/>
          </a:xfrm>
        </p:grpSpPr>
        <p:sp>
          <p:nvSpPr>
            <p:cNvPr id="29701" name="Oval 5"/>
            <p:cNvSpPr>
              <a:spLocks noChangeArrowheads="1"/>
            </p:cNvSpPr>
            <p:nvPr/>
          </p:nvSpPr>
          <p:spPr bwMode="auto">
            <a:xfrm>
              <a:off x="720" y="2247"/>
              <a:ext cx="1008" cy="528"/>
            </a:xfrm>
            <a:prstGeom prst="ellipse">
              <a:avLst/>
            </a:prstGeom>
            <a:solidFill>
              <a:srgbClr val="FFFF99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488" tIns="44450" rIns="90488" bIns="44450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1968" y="2151"/>
              <a:ext cx="1920" cy="960"/>
              <a:chOff x="1719" y="1709"/>
              <a:chExt cx="1775" cy="1123"/>
            </a:xfrm>
          </p:grpSpPr>
          <p:sp>
            <p:nvSpPr>
              <p:cNvPr id="29713" name="Oval 7"/>
              <p:cNvSpPr>
                <a:spLocks noChangeArrowheads="1"/>
              </p:cNvSpPr>
              <p:nvPr/>
            </p:nvSpPr>
            <p:spPr bwMode="auto">
              <a:xfrm>
                <a:off x="2109" y="1709"/>
                <a:ext cx="736" cy="345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714" name="Oval 8"/>
              <p:cNvSpPr>
                <a:spLocks noChangeArrowheads="1"/>
              </p:cNvSpPr>
              <p:nvPr/>
            </p:nvSpPr>
            <p:spPr bwMode="auto">
              <a:xfrm>
                <a:off x="2542" y="1752"/>
                <a:ext cx="692" cy="34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715" name="Oval 9"/>
              <p:cNvSpPr>
                <a:spLocks noChangeArrowheads="1"/>
              </p:cNvSpPr>
              <p:nvPr/>
            </p:nvSpPr>
            <p:spPr bwMode="auto">
              <a:xfrm>
                <a:off x="2715" y="1925"/>
                <a:ext cx="692" cy="345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b="0">
                  <a:latin typeface="Arial" charset="0"/>
                </a:endParaRPr>
              </a:p>
            </p:txBody>
          </p:sp>
          <p:sp>
            <p:nvSpPr>
              <p:cNvPr id="29716" name="Oval 10"/>
              <p:cNvSpPr>
                <a:spLocks noChangeArrowheads="1"/>
              </p:cNvSpPr>
              <p:nvPr/>
            </p:nvSpPr>
            <p:spPr bwMode="auto">
              <a:xfrm>
                <a:off x="2801" y="2141"/>
                <a:ext cx="693" cy="518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b="0">
                  <a:latin typeface="Arial" charset="0"/>
                </a:endParaRPr>
              </a:p>
            </p:txBody>
          </p:sp>
          <p:sp>
            <p:nvSpPr>
              <p:cNvPr id="29717" name="Oval 11"/>
              <p:cNvSpPr>
                <a:spLocks noChangeArrowheads="1"/>
              </p:cNvSpPr>
              <p:nvPr/>
            </p:nvSpPr>
            <p:spPr bwMode="auto">
              <a:xfrm>
                <a:off x="2412" y="2270"/>
                <a:ext cx="692" cy="562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b="0">
                  <a:latin typeface="Arial" charset="0"/>
                </a:endParaRPr>
              </a:p>
            </p:txBody>
          </p:sp>
          <p:sp>
            <p:nvSpPr>
              <p:cNvPr id="29718" name="Oval 12"/>
              <p:cNvSpPr>
                <a:spLocks noChangeArrowheads="1"/>
              </p:cNvSpPr>
              <p:nvPr/>
            </p:nvSpPr>
            <p:spPr bwMode="auto">
              <a:xfrm>
                <a:off x="1935" y="2141"/>
                <a:ext cx="693" cy="648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b="0">
                  <a:latin typeface="Arial" charset="0"/>
                </a:endParaRPr>
              </a:p>
            </p:txBody>
          </p:sp>
          <p:sp>
            <p:nvSpPr>
              <p:cNvPr id="29719" name="Oval 13"/>
              <p:cNvSpPr>
                <a:spLocks noChangeArrowheads="1"/>
              </p:cNvSpPr>
              <p:nvPr/>
            </p:nvSpPr>
            <p:spPr bwMode="auto">
              <a:xfrm>
                <a:off x="1719" y="1838"/>
                <a:ext cx="693" cy="605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b="0">
                  <a:latin typeface="Arial" charset="0"/>
                </a:endParaRPr>
              </a:p>
            </p:txBody>
          </p:sp>
          <p:sp>
            <p:nvSpPr>
              <p:cNvPr id="29720" name="Freeform 14"/>
              <p:cNvSpPr>
                <a:spLocks/>
              </p:cNvSpPr>
              <p:nvPr/>
            </p:nvSpPr>
            <p:spPr bwMode="auto">
              <a:xfrm>
                <a:off x="1893" y="1753"/>
                <a:ext cx="1470" cy="1037"/>
              </a:xfrm>
              <a:custGeom>
                <a:avLst/>
                <a:gdLst>
                  <a:gd name="T0" fmla="*/ 43 w 1632"/>
                  <a:gd name="T1" fmla="*/ 173 h 1152"/>
                  <a:gd name="T2" fmla="*/ 346 w 1632"/>
                  <a:gd name="T3" fmla="*/ 43 h 1152"/>
                  <a:gd name="T4" fmla="*/ 605 w 1632"/>
                  <a:gd name="T5" fmla="*/ 0 h 1152"/>
                  <a:gd name="T6" fmla="*/ 1124 w 1632"/>
                  <a:gd name="T7" fmla="*/ 43 h 1152"/>
                  <a:gd name="T8" fmla="*/ 1297 w 1632"/>
                  <a:gd name="T9" fmla="*/ 130 h 1152"/>
                  <a:gd name="T10" fmla="*/ 1384 w 1632"/>
                  <a:gd name="T11" fmla="*/ 302 h 1152"/>
                  <a:gd name="T12" fmla="*/ 1470 w 1632"/>
                  <a:gd name="T13" fmla="*/ 346 h 1152"/>
                  <a:gd name="T14" fmla="*/ 1384 w 1632"/>
                  <a:gd name="T15" fmla="*/ 821 h 1152"/>
                  <a:gd name="T16" fmla="*/ 821 w 1632"/>
                  <a:gd name="T17" fmla="*/ 1037 h 1152"/>
                  <a:gd name="T18" fmla="*/ 259 w 1632"/>
                  <a:gd name="T19" fmla="*/ 864 h 1152"/>
                  <a:gd name="T20" fmla="*/ 86 w 1632"/>
                  <a:gd name="T21" fmla="*/ 691 h 1152"/>
                  <a:gd name="T22" fmla="*/ 0 w 1632"/>
                  <a:gd name="T23" fmla="*/ 648 h 1152"/>
                  <a:gd name="T24" fmla="*/ 43 w 1632"/>
                  <a:gd name="T25" fmla="*/ 173 h 115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632"/>
                  <a:gd name="T40" fmla="*/ 0 h 1152"/>
                  <a:gd name="T41" fmla="*/ 1632 w 1632"/>
                  <a:gd name="T42" fmla="*/ 1152 h 1152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632" h="1152">
                    <a:moveTo>
                      <a:pt x="48" y="192"/>
                    </a:moveTo>
                    <a:lnTo>
                      <a:pt x="384" y="48"/>
                    </a:lnTo>
                    <a:lnTo>
                      <a:pt x="672" y="0"/>
                    </a:lnTo>
                    <a:lnTo>
                      <a:pt x="1248" y="48"/>
                    </a:lnTo>
                    <a:lnTo>
                      <a:pt x="1440" y="144"/>
                    </a:lnTo>
                    <a:lnTo>
                      <a:pt x="1536" y="336"/>
                    </a:lnTo>
                    <a:lnTo>
                      <a:pt x="1632" y="384"/>
                    </a:lnTo>
                    <a:lnTo>
                      <a:pt x="1536" y="912"/>
                    </a:lnTo>
                    <a:lnTo>
                      <a:pt x="912" y="1152"/>
                    </a:lnTo>
                    <a:lnTo>
                      <a:pt x="288" y="960"/>
                    </a:lnTo>
                    <a:lnTo>
                      <a:pt x="96" y="768"/>
                    </a:lnTo>
                    <a:lnTo>
                      <a:pt x="0" y="720"/>
                    </a:lnTo>
                    <a:lnTo>
                      <a:pt x="48" y="192"/>
                    </a:lnTo>
                    <a:close/>
                  </a:path>
                </a:pathLst>
              </a:custGeom>
              <a:solidFill>
                <a:srgbClr val="CCFFFF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29703" name="Text Box 15"/>
            <p:cNvSpPr txBox="1">
              <a:spLocks noChangeArrowheads="1"/>
            </p:cNvSpPr>
            <p:nvPr/>
          </p:nvSpPr>
          <p:spPr bwMode="auto">
            <a:xfrm>
              <a:off x="2499" y="2199"/>
              <a:ext cx="718" cy="24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2400" b="0">
                  <a:latin typeface="Arial" charset="0"/>
                </a:rPr>
                <a:t>Internet</a:t>
              </a:r>
            </a:p>
          </p:txBody>
        </p:sp>
        <p:sp>
          <p:nvSpPr>
            <p:cNvPr id="29704" name="Text Box 16"/>
            <p:cNvSpPr txBox="1">
              <a:spLocks noChangeArrowheads="1"/>
            </p:cNvSpPr>
            <p:nvPr/>
          </p:nvSpPr>
          <p:spPr bwMode="auto">
            <a:xfrm>
              <a:off x="796" y="2319"/>
              <a:ext cx="842" cy="33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>
                  <a:latin typeface="Arial" charset="0"/>
                </a:rPr>
                <a:t>Encrypt with</a:t>
              </a:r>
            </a:p>
            <a:p>
              <a:pPr algn="ctr" eaLnBrk="0" hangingPunct="0"/>
              <a:r>
                <a:rPr lang="en-US" sz="1800">
                  <a:solidFill>
                    <a:srgbClr val="FF0000"/>
                  </a:solidFill>
                  <a:latin typeface="Arial" charset="0"/>
                </a:rPr>
                <a:t>secret</a:t>
              </a:r>
              <a:r>
                <a:rPr lang="en-US" sz="1800" b="0">
                  <a:latin typeface="Arial" charset="0"/>
                </a:rPr>
                <a:t> key</a:t>
              </a:r>
            </a:p>
          </p:txBody>
        </p:sp>
        <p:sp>
          <p:nvSpPr>
            <p:cNvPr id="29705" name="Oval 17"/>
            <p:cNvSpPr>
              <a:spLocks noChangeArrowheads="1"/>
            </p:cNvSpPr>
            <p:nvPr/>
          </p:nvSpPr>
          <p:spPr bwMode="auto">
            <a:xfrm>
              <a:off x="4032" y="2247"/>
              <a:ext cx="1008" cy="528"/>
            </a:xfrm>
            <a:prstGeom prst="ellipse">
              <a:avLst/>
            </a:prstGeom>
            <a:solidFill>
              <a:srgbClr val="FFFF99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488" tIns="44450" rIns="90488" bIns="44450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06" name="Text Box 18"/>
            <p:cNvSpPr txBox="1">
              <a:spLocks noChangeArrowheads="1"/>
            </p:cNvSpPr>
            <p:nvPr/>
          </p:nvSpPr>
          <p:spPr bwMode="auto">
            <a:xfrm>
              <a:off x="4104" y="2319"/>
              <a:ext cx="850" cy="33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>
                  <a:latin typeface="Arial" charset="0"/>
                </a:rPr>
                <a:t>Decrypt with</a:t>
              </a:r>
            </a:p>
            <a:p>
              <a:pPr algn="ctr" eaLnBrk="0" hangingPunct="0"/>
              <a:r>
                <a:rPr lang="en-US" sz="1800">
                  <a:solidFill>
                    <a:srgbClr val="FF0000"/>
                  </a:solidFill>
                  <a:latin typeface="Arial" charset="0"/>
                </a:rPr>
                <a:t>secret</a:t>
              </a:r>
              <a:r>
                <a:rPr lang="en-US" sz="1800" b="0">
                  <a:latin typeface="Arial" charset="0"/>
                </a:rPr>
                <a:t> key</a:t>
              </a:r>
            </a:p>
          </p:txBody>
        </p:sp>
        <p:sp>
          <p:nvSpPr>
            <p:cNvPr id="29707" name="Text Box 19"/>
            <p:cNvSpPr txBox="1">
              <a:spLocks noChangeArrowheads="1"/>
            </p:cNvSpPr>
            <p:nvPr/>
          </p:nvSpPr>
          <p:spPr bwMode="auto">
            <a:xfrm>
              <a:off x="885" y="1586"/>
              <a:ext cx="624" cy="19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1800" b="0">
                  <a:latin typeface="Arial" charset="0"/>
                </a:rPr>
                <a:t>Plaintext</a:t>
              </a:r>
            </a:p>
          </p:txBody>
        </p:sp>
        <p:sp>
          <p:nvSpPr>
            <p:cNvPr id="29708" name="Text Box 20"/>
            <p:cNvSpPr txBox="1">
              <a:spLocks noChangeArrowheads="1"/>
            </p:cNvSpPr>
            <p:nvPr/>
          </p:nvSpPr>
          <p:spPr bwMode="auto">
            <a:xfrm>
              <a:off x="4230" y="1584"/>
              <a:ext cx="624" cy="19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1800" b="0">
                  <a:latin typeface="Arial" charset="0"/>
                </a:rPr>
                <a:t>Plaintext</a:t>
              </a:r>
            </a:p>
          </p:txBody>
        </p:sp>
        <p:sp>
          <p:nvSpPr>
            <p:cNvPr id="29709" name="Line 21"/>
            <p:cNvSpPr>
              <a:spLocks noChangeShapeType="1"/>
            </p:cNvSpPr>
            <p:nvPr/>
          </p:nvSpPr>
          <p:spPr bwMode="auto">
            <a:xfrm>
              <a:off x="1200" y="1815"/>
              <a:ext cx="0" cy="43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10" name="Freeform 22"/>
            <p:cNvSpPr>
              <a:spLocks/>
            </p:cNvSpPr>
            <p:nvPr/>
          </p:nvSpPr>
          <p:spPr bwMode="auto">
            <a:xfrm>
              <a:off x="1200" y="2775"/>
              <a:ext cx="3360" cy="144"/>
            </a:xfrm>
            <a:custGeom>
              <a:avLst/>
              <a:gdLst>
                <a:gd name="T0" fmla="*/ 0 w 3360"/>
                <a:gd name="T1" fmla="*/ 0 h 144"/>
                <a:gd name="T2" fmla="*/ 0 w 3360"/>
                <a:gd name="T3" fmla="*/ 144 h 144"/>
                <a:gd name="T4" fmla="*/ 3360 w 3360"/>
                <a:gd name="T5" fmla="*/ 144 h 144"/>
                <a:gd name="T6" fmla="*/ 3360 w 3360"/>
                <a:gd name="T7" fmla="*/ 0 h 14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360"/>
                <a:gd name="T13" fmla="*/ 0 h 144"/>
                <a:gd name="T14" fmla="*/ 3360 w 3360"/>
                <a:gd name="T15" fmla="*/ 144 h 14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360" h="144">
                  <a:moveTo>
                    <a:pt x="0" y="0"/>
                  </a:moveTo>
                  <a:lnTo>
                    <a:pt x="0" y="144"/>
                  </a:lnTo>
                  <a:lnTo>
                    <a:pt x="3360" y="144"/>
                  </a:lnTo>
                  <a:lnTo>
                    <a:pt x="3360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11" name="Line 23"/>
            <p:cNvSpPr>
              <a:spLocks noChangeShapeType="1"/>
            </p:cNvSpPr>
            <p:nvPr/>
          </p:nvSpPr>
          <p:spPr bwMode="auto">
            <a:xfrm flipV="1">
              <a:off x="4560" y="1767"/>
              <a:ext cx="0" cy="48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12" name="Text Box 24"/>
            <p:cNvSpPr txBox="1">
              <a:spLocks noChangeArrowheads="1"/>
            </p:cNvSpPr>
            <p:nvPr/>
          </p:nvSpPr>
          <p:spPr bwMode="auto">
            <a:xfrm>
              <a:off x="2439" y="2703"/>
              <a:ext cx="722" cy="19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1800" b="0">
                  <a:latin typeface="Arial" charset="0"/>
                </a:rPr>
                <a:t>Ciphertext</a:t>
              </a: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81000"/>
            <a:ext cx="8610600" cy="685800"/>
          </a:xfrm>
        </p:spPr>
        <p:txBody>
          <a:bodyPr/>
          <a:lstStyle/>
          <a:p>
            <a:r>
              <a:rPr lang="en-US" smtClean="0">
                <a:ea typeface="ＭＳ Ｐゴシック" charset="-128"/>
                <a:cs typeface="ＭＳ Ｐゴシック" charset="-128"/>
              </a:rPr>
              <a:t>Asymmetric Encryption </a:t>
            </a:r>
            <a:r>
              <a:rPr lang="en-US" i="1" smtClean="0">
                <a:ea typeface="ＭＳ Ｐゴシック" charset="-128"/>
                <a:cs typeface="ＭＳ Ｐゴシック" charset="-128"/>
              </a:rPr>
              <a:t>(Public Key)</a:t>
            </a:r>
            <a:endParaRPr lang="en-US">
              <a:ea typeface="ＭＳ Ｐゴシック" charset="-128"/>
              <a:cs typeface="ＭＳ Ｐゴシック" charset="-128"/>
            </a:endParaRPr>
          </a:p>
        </p:txBody>
      </p:sp>
      <p:sp>
        <p:nvSpPr>
          <p:cNvPr id="955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>
                <a:ea typeface="ＭＳ Ｐゴシック" charset="-128"/>
              </a:rPr>
              <a:t>Idea: use two </a:t>
            </a:r>
            <a:r>
              <a:rPr lang="en-US" i="1" dirty="0" smtClean="0">
                <a:ea typeface="ＭＳ Ｐゴシック" charset="-128"/>
              </a:rPr>
              <a:t>different</a:t>
            </a:r>
            <a:r>
              <a:rPr lang="en-US" dirty="0" smtClean="0">
                <a:ea typeface="ＭＳ Ｐゴシック" charset="-128"/>
              </a:rPr>
              <a:t> keys, one to encrypt (</a:t>
            </a:r>
            <a:r>
              <a:rPr lang="en-US" b="1" i="1" dirty="0" err="1" smtClean="0">
                <a:ea typeface="ＭＳ Ｐゴシック" charset="-128"/>
              </a:rPr>
              <a:t>e</a:t>
            </a:r>
            <a:r>
              <a:rPr lang="en-US" dirty="0" smtClean="0">
                <a:ea typeface="ＭＳ Ｐゴシック" charset="-128"/>
              </a:rPr>
              <a:t>) and one to decrypt (</a:t>
            </a:r>
            <a:r>
              <a:rPr lang="en-US" b="1" i="1" dirty="0" err="1" smtClean="0">
                <a:ea typeface="ＭＳ Ｐゴシック" charset="-128"/>
              </a:rPr>
              <a:t>d</a:t>
            </a:r>
            <a:r>
              <a:rPr lang="en-US" dirty="0" smtClean="0">
                <a:ea typeface="ＭＳ Ｐゴシック" charset="-128"/>
              </a:rPr>
              <a:t>)</a:t>
            </a:r>
          </a:p>
          <a:p>
            <a:pPr lvl="1"/>
            <a:r>
              <a:rPr lang="en-US" dirty="0" smtClean="0"/>
              <a:t>A </a:t>
            </a:r>
            <a:r>
              <a:rPr lang="en-US" dirty="0" smtClean="0">
                <a:solidFill>
                  <a:schemeClr val="tx2"/>
                </a:solidFill>
              </a:rPr>
              <a:t>key pair</a:t>
            </a:r>
          </a:p>
          <a:p>
            <a:r>
              <a:rPr lang="en-US" dirty="0" smtClean="0">
                <a:ea typeface="ＭＳ Ｐゴシック" charset="-128"/>
              </a:rPr>
              <a:t>Crucial property: knowing </a:t>
            </a:r>
            <a:r>
              <a:rPr lang="en-US" b="1" i="1" dirty="0" err="1" smtClean="0">
                <a:ea typeface="ＭＳ Ｐゴシック" charset="-128"/>
              </a:rPr>
              <a:t>e</a:t>
            </a:r>
            <a:r>
              <a:rPr lang="en-US" dirty="0" smtClean="0">
                <a:ea typeface="ＭＳ Ｐゴシック" charset="-128"/>
              </a:rPr>
              <a:t> does not give away </a:t>
            </a:r>
            <a:r>
              <a:rPr lang="en-US" b="1" i="1" dirty="0" err="1" smtClean="0">
                <a:ea typeface="ＭＳ Ｐゴシック" charset="-128"/>
              </a:rPr>
              <a:t>d</a:t>
            </a:r>
            <a:endParaRPr lang="en-US" dirty="0" smtClean="0">
              <a:ea typeface="ＭＳ Ｐゴシック" charset="-128"/>
            </a:endParaRPr>
          </a:p>
          <a:p>
            <a:r>
              <a:rPr lang="en-US" dirty="0" smtClean="0">
                <a:ea typeface="ＭＳ Ｐゴシック" charset="-128"/>
              </a:rPr>
              <a:t>Therefore </a:t>
            </a:r>
            <a:r>
              <a:rPr lang="en-US" b="1" i="1" dirty="0" err="1" smtClean="0">
                <a:ea typeface="ＭＳ Ｐゴシック" charset="-128"/>
              </a:rPr>
              <a:t>e</a:t>
            </a:r>
            <a:r>
              <a:rPr lang="en-US" dirty="0" smtClean="0">
                <a:ea typeface="ＭＳ Ｐゴシック" charset="-128"/>
              </a:rPr>
              <a:t> can be public: everyone knows it!</a:t>
            </a:r>
          </a:p>
          <a:p>
            <a:r>
              <a:rPr lang="en-US" dirty="0" smtClean="0">
                <a:ea typeface="ＭＳ Ｐゴシック" charset="-128"/>
              </a:rPr>
              <a:t>If Alice wants to send to Bob, she fetches Bob’</a:t>
            </a:r>
            <a:r>
              <a:rPr lang="en-US" altLang="ja-JP" dirty="0" smtClean="0">
                <a:ea typeface="ＭＳ Ｐゴシック" charset="-128"/>
              </a:rPr>
              <a:t>s public key (say from Bob’s home page) and encrypts with it</a:t>
            </a:r>
          </a:p>
          <a:p>
            <a:pPr lvl="1"/>
            <a:r>
              <a:rPr lang="en-US" u="sng" dirty="0" smtClean="0"/>
              <a:t>Alice</a:t>
            </a:r>
            <a:r>
              <a:rPr lang="en-US" dirty="0" smtClean="0"/>
              <a:t> can’</a:t>
            </a:r>
            <a:r>
              <a:rPr lang="en-US" altLang="ja-JP" dirty="0" smtClean="0"/>
              <a:t>t decrypt what she’s sending to Bob …</a:t>
            </a:r>
          </a:p>
          <a:p>
            <a:pPr lvl="1"/>
            <a:r>
              <a:rPr lang="en-US" dirty="0" smtClean="0"/>
              <a:t>…  but then, </a:t>
            </a:r>
            <a:r>
              <a:rPr lang="en-US" u="sng" dirty="0" smtClean="0"/>
              <a:t>neither can anyone else</a:t>
            </a:r>
            <a:r>
              <a:rPr lang="en-US" dirty="0" smtClean="0"/>
              <a:t> (except Bob)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5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5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5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5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5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5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5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5395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charset="-128"/>
                <a:cs typeface="ＭＳ Ｐゴシック" charset="-128"/>
              </a:rPr>
              <a:t>Public Key / Asymmetric Encryption</a:t>
            </a:r>
            <a:endParaRPr lang="en-US" sz="320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7400" y="1509686"/>
            <a:ext cx="7569200" cy="1543864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>
                <a:ea typeface="ＭＳ Ｐゴシック" charset="-128"/>
              </a:rPr>
              <a:t>Sender uses receiver’</a:t>
            </a:r>
            <a:r>
              <a:rPr lang="en-US" altLang="ja-JP" dirty="0" smtClean="0">
                <a:ea typeface="ＭＳ Ｐゴシック" charset="-128"/>
              </a:rPr>
              <a:t>s </a:t>
            </a:r>
            <a:r>
              <a:rPr lang="en-US" altLang="ja-JP" dirty="0" smtClean="0">
                <a:solidFill>
                  <a:schemeClr val="accent1"/>
                </a:solidFill>
                <a:ea typeface="ＭＳ Ｐゴシック" charset="-128"/>
              </a:rPr>
              <a:t>public</a:t>
            </a:r>
            <a:r>
              <a:rPr lang="en-US" altLang="ja-JP" dirty="0" smtClean="0">
                <a:ea typeface="ＭＳ Ｐゴシック" charset="-128"/>
              </a:rPr>
              <a:t> key</a:t>
            </a:r>
          </a:p>
          <a:p>
            <a:pPr lvl="1"/>
            <a:r>
              <a:rPr lang="en-US" dirty="0" smtClean="0"/>
              <a:t>Advertised to everyone</a:t>
            </a:r>
          </a:p>
          <a:p>
            <a:r>
              <a:rPr lang="en-US" dirty="0" smtClean="0">
                <a:ea typeface="ＭＳ Ｐゴシック" charset="-128"/>
              </a:rPr>
              <a:t>Receiver uses complementary </a:t>
            </a:r>
            <a:r>
              <a:rPr lang="en-US" dirty="0" smtClean="0">
                <a:solidFill>
                  <a:schemeClr val="accent1"/>
                </a:solidFill>
                <a:ea typeface="ＭＳ Ｐゴシック" charset="-128"/>
              </a:rPr>
              <a:t>private</a:t>
            </a:r>
            <a:r>
              <a:rPr lang="en-US" dirty="0" smtClean="0">
                <a:ea typeface="ＭＳ Ｐゴシック" charset="-128"/>
              </a:rPr>
              <a:t> key</a:t>
            </a:r>
          </a:p>
          <a:p>
            <a:pPr lvl="1"/>
            <a:r>
              <a:rPr lang="en-US" dirty="0" smtClean="0"/>
              <a:t>Must be kept secret</a:t>
            </a:r>
            <a:endParaRPr lang="en-US" dirty="0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914400" y="3276600"/>
            <a:ext cx="7315200" cy="3033713"/>
            <a:chOff x="720" y="1929"/>
            <a:chExt cx="4320" cy="1527"/>
          </a:xfrm>
        </p:grpSpPr>
        <p:sp>
          <p:nvSpPr>
            <p:cNvPr id="33797" name="Oval 5"/>
            <p:cNvSpPr>
              <a:spLocks noChangeArrowheads="1"/>
            </p:cNvSpPr>
            <p:nvPr/>
          </p:nvSpPr>
          <p:spPr bwMode="auto">
            <a:xfrm>
              <a:off x="720" y="2592"/>
              <a:ext cx="1008" cy="528"/>
            </a:xfrm>
            <a:prstGeom prst="ellipse">
              <a:avLst/>
            </a:prstGeom>
            <a:solidFill>
              <a:srgbClr val="FFFF99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488" tIns="44450" rIns="90488" bIns="44450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1968" y="2496"/>
              <a:ext cx="1920" cy="960"/>
              <a:chOff x="1719" y="1709"/>
              <a:chExt cx="1775" cy="1123"/>
            </a:xfrm>
          </p:grpSpPr>
          <p:sp>
            <p:nvSpPr>
              <p:cNvPr id="33809" name="Oval 7"/>
              <p:cNvSpPr>
                <a:spLocks noChangeArrowheads="1"/>
              </p:cNvSpPr>
              <p:nvPr/>
            </p:nvSpPr>
            <p:spPr bwMode="auto">
              <a:xfrm>
                <a:off x="2109" y="1709"/>
                <a:ext cx="736" cy="345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810" name="Oval 8"/>
              <p:cNvSpPr>
                <a:spLocks noChangeArrowheads="1"/>
              </p:cNvSpPr>
              <p:nvPr/>
            </p:nvSpPr>
            <p:spPr bwMode="auto">
              <a:xfrm>
                <a:off x="2542" y="1752"/>
                <a:ext cx="692" cy="34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811" name="Oval 9"/>
              <p:cNvSpPr>
                <a:spLocks noChangeArrowheads="1"/>
              </p:cNvSpPr>
              <p:nvPr/>
            </p:nvSpPr>
            <p:spPr bwMode="auto">
              <a:xfrm>
                <a:off x="2715" y="1925"/>
                <a:ext cx="692" cy="345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b="0">
                  <a:latin typeface="Arial" charset="0"/>
                </a:endParaRPr>
              </a:p>
            </p:txBody>
          </p:sp>
          <p:sp>
            <p:nvSpPr>
              <p:cNvPr id="33812" name="Oval 10"/>
              <p:cNvSpPr>
                <a:spLocks noChangeArrowheads="1"/>
              </p:cNvSpPr>
              <p:nvPr/>
            </p:nvSpPr>
            <p:spPr bwMode="auto">
              <a:xfrm>
                <a:off x="2801" y="2141"/>
                <a:ext cx="693" cy="518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b="0">
                  <a:latin typeface="Arial" charset="0"/>
                </a:endParaRPr>
              </a:p>
            </p:txBody>
          </p:sp>
          <p:sp>
            <p:nvSpPr>
              <p:cNvPr id="33813" name="Oval 11"/>
              <p:cNvSpPr>
                <a:spLocks noChangeArrowheads="1"/>
              </p:cNvSpPr>
              <p:nvPr/>
            </p:nvSpPr>
            <p:spPr bwMode="auto">
              <a:xfrm>
                <a:off x="2412" y="2270"/>
                <a:ext cx="692" cy="562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b="0">
                  <a:latin typeface="Arial" charset="0"/>
                </a:endParaRPr>
              </a:p>
            </p:txBody>
          </p:sp>
          <p:sp>
            <p:nvSpPr>
              <p:cNvPr id="33814" name="Oval 12"/>
              <p:cNvSpPr>
                <a:spLocks noChangeArrowheads="1"/>
              </p:cNvSpPr>
              <p:nvPr/>
            </p:nvSpPr>
            <p:spPr bwMode="auto">
              <a:xfrm>
                <a:off x="1935" y="2141"/>
                <a:ext cx="693" cy="648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b="0">
                  <a:latin typeface="Arial" charset="0"/>
                </a:endParaRPr>
              </a:p>
            </p:txBody>
          </p:sp>
          <p:sp>
            <p:nvSpPr>
              <p:cNvPr id="33815" name="Oval 13"/>
              <p:cNvSpPr>
                <a:spLocks noChangeArrowheads="1"/>
              </p:cNvSpPr>
              <p:nvPr/>
            </p:nvSpPr>
            <p:spPr bwMode="auto">
              <a:xfrm>
                <a:off x="1719" y="1838"/>
                <a:ext cx="693" cy="605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b="0">
                  <a:latin typeface="Arial" charset="0"/>
                </a:endParaRPr>
              </a:p>
            </p:txBody>
          </p:sp>
          <p:sp>
            <p:nvSpPr>
              <p:cNvPr id="33816" name="Freeform 14"/>
              <p:cNvSpPr>
                <a:spLocks/>
              </p:cNvSpPr>
              <p:nvPr/>
            </p:nvSpPr>
            <p:spPr bwMode="auto">
              <a:xfrm>
                <a:off x="1893" y="1753"/>
                <a:ext cx="1470" cy="1037"/>
              </a:xfrm>
              <a:custGeom>
                <a:avLst/>
                <a:gdLst>
                  <a:gd name="T0" fmla="*/ 43 w 1632"/>
                  <a:gd name="T1" fmla="*/ 173 h 1152"/>
                  <a:gd name="T2" fmla="*/ 346 w 1632"/>
                  <a:gd name="T3" fmla="*/ 43 h 1152"/>
                  <a:gd name="T4" fmla="*/ 605 w 1632"/>
                  <a:gd name="T5" fmla="*/ 0 h 1152"/>
                  <a:gd name="T6" fmla="*/ 1124 w 1632"/>
                  <a:gd name="T7" fmla="*/ 43 h 1152"/>
                  <a:gd name="T8" fmla="*/ 1297 w 1632"/>
                  <a:gd name="T9" fmla="*/ 130 h 1152"/>
                  <a:gd name="T10" fmla="*/ 1384 w 1632"/>
                  <a:gd name="T11" fmla="*/ 302 h 1152"/>
                  <a:gd name="T12" fmla="*/ 1470 w 1632"/>
                  <a:gd name="T13" fmla="*/ 346 h 1152"/>
                  <a:gd name="T14" fmla="*/ 1384 w 1632"/>
                  <a:gd name="T15" fmla="*/ 821 h 1152"/>
                  <a:gd name="T16" fmla="*/ 821 w 1632"/>
                  <a:gd name="T17" fmla="*/ 1037 h 1152"/>
                  <a:gd name="T18" fmla="*/ 259 w 1632"/>
                  <a:gd name="T19" fmla="*/ 864 h 1152"/>
                  <a:gd name="T20" fmla="*/ 86 w 1632"/>
                  <a:gd name="T21" fmla="*/ 691 h 1152"/>
                  <a:gd name="T22" fmla="*/ 0 w 1632"/>
                  <a:gd name="T23" fmla="*/ 648 h 1152"/>
                  <a:gd name="T24" fmla="*/ 43 w 1632"/>
                  <a:gd name="T25" fmla="*/ 173 h 115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632"/>
                  <a:gd name="T40" fmla="*/ 0 h 1152"/>
                  <a:gd name="T41" fmla="*/ 1632 w 1632"/>
                  <a:gd name="T42" fmla="*/ 1152 h 1152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632" h="1152">
                    <a:moveTo>
                      <a:pt x="48" y="192"/>
                    </a:moveTo>
                    <a:lnTo>
                      <a:pt x="384" y="48"/>
                    </a:lnTo>
                    <a:lnTo>
                      <a:pt x="672" y="0"/>
                    </a:lnTo>
                    <a:lnTo>
                      <a:pt x="1248" y="48"/>
                    </a:lnTo>
                    <a:lnTo>
                      <a:pt x="1440" y="144"/>
                    </a:lnTo>
                    <a:lnTo>
                      <a:pt x="1536" y="336"/>
                    </a:lnTo>
                    <a:lnTo>
                      <a:pt x="1632" y="384"/>
                    </a:lnTo>
                    <a:lnTo>
                      <a:pt x="1536" y="912"/>
                    </a:lnTo>
                    <a:lnTo>
                      <a:pt x="912" y="1152"/>
                    </a:lnTo>
                    <a:lnTo>
                      <a:pt x="288" y="960"/>
                    </a:lnTo>
                    <a:lnTo>
                      <a:pt x="96" y="768"/>
                    </a:lnTo>
                    <a:lnTo>
                      <a:pt x="0" y="720"/>
                    </a:lnTo>
                    <a:lnTo>
                      <a:pt x="48" y="192"/>
                    </a:lnTo>
                    <a:close/>
                  </a:path>
                </a:pathLst>
              </a:custGeom>
              <a:solidFill>
                <a:srgbClr val="CCFFFF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33799" name="Text Box 15"/>
            <p:cNvSpPr txBox="1">
              <a:spLocks noChangeArrowheads="1"/>
            </p:cNvSpPr>
            <p:nvPr/>
          </p:nvSpPr>
          <p:spPr bwMode="auto">
            <a:xfrm>
              <a:off x="2499" y="2544"/>
              <a:ext cx="718" cy="229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2400" b="0">
                  <a:latin typeface="Arial" charset="0"/>
                </a:rPr>
                <a:t>Internet</a:t>
              </a:r>
            </a:p>
          </p:txBody>
        </p:sp>
        <p:sp>
          <p:nvSpPr>
            <p:cNvPr id="33800" name="Text Box 16"/>
            <p:cNvSpPr txBox="1">
              <a:spLocks noChangeArrowheads="1"/>
            </p:cNvSpPr>
            <p:nvPr/>
          </p:nvSpPr>
          <p:spPr bwMode="auto">
            <a:xfrm>
              <a:off x="796" y="2664"/>
              <a:ext cx="842" cy="32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>
                  <a:latin typeface="Arial" charset="0"/>
                </a:rPr>
                <a:t>Encrypt with</a:t>
              </a:r>
            </a:p>
            <a:p>
              <a:pPr algn="ctr" eaLnBrk="0" hangingPunct="0"/>
              <a:r>
                <a:rPr lang="en-US" sz="1800">
                  <a:solidFill>
                    <a:schemeClr val="accent1"/>
                  </a:solidFill>
                  <a:latin typeface="Arial" charset="0"/>
                </a:rPr>
                <a:t>public</a:t>
              </a:r>
              <a:r>
                <a:rPr lang="en-US" sz="1800" b="0">
                  <a:latin typeface="Arial" charset="0"/>
                </a:rPr>
                <a:t> key</a:t>
              </a:r>
            </a:p>
          </p:txBody>
        </p:sp>
        <p:sp>
          <p:nvSpPr>
            <p:cNvPr id="33801" name="Oval 17"/>
            <p:cNvSpPr>
              <a:spLocks noChangeArrowheads="1"/>
            </p:cNvSpPr>
            <p:nvPr/>
          </p:nvSpPr>
          <p:spPr bwMode="auto">
            <a:xfrm>
              <a:off x="4032" y="2592"/>
              <a:ext cx="1008" cy="528"/>
            </a:xfrm>
            <a:prstGeom prst="ellipse">
              <a:avLst/>
            </a:prstGeom>
            <a:solidFill>
              <a:srgbClr val="FFFF99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488" tIns="44450" rIns="90488" bIns="44450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802" name="Text Box 18"/>
            <p:cNvSpPr txBox="1">
              <a:spLocks noChangeArrowheads="1"/>
            </p:cNvSpPr>
            <p:nvPr/>
          </p:nvSpPr>
          <p:spPr bwMode="auto">
            <a:xfrm>
              <a:off x="4104" y="2664"/>
              <a:ext cx="850" cy="32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>
                  <a:latin typeface="Arial" charset="0"/>
                </a:rPr>
                <a:t>Decrypt with</a:t>
              </a:r>
            </a:p>
            <a:p>
              <a:pPr algn="ctr" eaLnBrk="0" hangingPunct="0"/>
              <a:r>
                <a:rPr lang="en-US" sz="1800">
                  <a:solidFill>
                    <a:schemeClr val="accent1"/>
                  </a:solidFill>
                  <a:latin typeface="Arial" charset="0"/>
                </a:rPr>
                <a:t>private</a:t>
              </a:r>
              <a:r>
                <a:rPr lang="en-US" sz="1800" b="0">
                  <a:latin typeface="Arial" charset="0"/>
                </a:rPr>
                <a:t> key</a:t>
              </a:r>
            </a:p>
          </p:txBody>
        </p:sp>
        <p:sp>
          <p:nvSpPr>
            <p:cNvPr id="33803" name="Text Box 19"/>
            <p:cNvSpPr txBox="1">
              <a:spLocks noChangeArrowheads="1"/>
            </p:cNvSpPr>
            <p:nvPr/>
          </p:nvSpPr>
          <p:spPr bwMode="auto">
            <a:xfrm>
              <a:off x="885" y="1931"/>
              <a:ext cx="624" cy="18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1800" b="0">
                  <a:latin typeface="Arial" charset="0"/>
                </a:rPr>
                <a:t>Plaintext</a:t>
              </a:r>
            </a:p>
          </p:txBody>
        </p:sp>
        <p:sp>
          <p:nvSpPr>
            <p:cNvPr id="33804" name="Text Box 20"/>
            <p:cNvSpPr txBox="1">
              <a:spLocks noChangeArrowheads="1"/>
            </p:cNvSpPr>
            <p:nvPr/>
          </p:nvSpPr>
          <p:spPr bwMode="auto">
            <a:xfrm>
              <a:off x="4230" y="1929"/>
              <a:ext cx="624" cy="18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1800" b="0">
                  <a:latin typeface="Arial" charset="0"/>
                </a:rPr>
                <a:t>Plaintext</a:t>
              </a:r>
            </a:p>
          </p:txBody>
        </p:sp>
        <p:sp>
          <p:nvSpPr>
            <p:cNvPr id="33805" name="Line 21"/>
            <p:cNvSpPr>
              <a:spLocks noChangeShapeType="1"/>
            </p:cNvSpPr>
            <p:nvPr/>
          </p:nvSpPr>
          <p:spPr bwMode="auto">
            <a:xfrm>
              <a:off x="1200" y="2160"/>
              <a:ext cx="0" cy="43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806" name="Freeform 22"/>
            <p:cNvSpPr>
              <a:spLocks/>
            </p:cNvSpPr>
            <p:nvPr/>
          </p:nvSpPr>
          <p:spPr bwMode="auto">
            <a:xfrm>
              <a:off x="1200" y="3120"/>
              <a:ext cx="3360" cy="144"/>
            </a:xfrm>
            <a:custGeom>
              <a:avLst/>
              <a:gdLst>
                <a:gd name="T0" fmla="*/ 0 w 3360"/>
                <a:gd name="T1" fmla="*/ 0 h 144"/>
                <a:gd name="T2" fmla="*/ 0 w 3360"/>
                <a:gd name="T3" fmla="*/ 144 h 144"/>
                <a:gd name="T4" fmla="*/ 3360 w 3360"/>
                <a:gd name="T5" fmla="*/ 144 h 144"/>
                <a:gd name="T6" fmla="*/ 3360 w 3360"/>
                <a:gd name="T7" fmla="*/ 0 h 14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360"/>
                <a:gd name="T13" fmla="*/ 0 h 144"/>
                <a:gd name="T14" fmla="*/ 3360 w 3360"/>
                <a:gd name="T15" fmla="*/ 144 h 14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360" h="144">
                  <a:moveTo>
                    <a:pt x="0" y="0"/>
                  </a:moveTo>
                  <a:lnTo>
                    <a:pt x="0" y="144"/>
                  </a:lnTo>
                  <a:lnTo>
                    <a:pt x="3360" y="144"/>
                  </a:lnTo>
                  <a:lnTo>
                    <a:pt x="3360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807" name="Line 23"/>
            <p:cNvSpPr>
              <a:spLocks noChangeShapeType="1"/>
            </p:cNvSpPr>
            <p:nvPr/>
          </p:nvSpPr>
          <p:spPr bwMode="auto">
            <a:xfrm flipV="1">
              <a:off x="4560" y="2112"/>
              <a:ext cx="0" cy="48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808" name="Text Box 24"/>
            <p:cNvSpPr txBox="1">
              <a:spLocks noChangeArrowheads="1"/>
            </p:cNvSpPr>
            <p:nvPr/>
          </p:nvSpPr>
          <p:spPr bwMode="auto">
            <a:xfrm>
              <a:off x="2439" y="3048"/>
              <a:ext cx="722" cy="18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1800" b="0">
                  <a:latin typeface="Arial" charset="0"/>
                </a:rPr>
                <a:t>Ciphertext</a:t>
              </a: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charset="-128"/>
                <a:cs typeface="ＭＳ Ｐゴシック" charset="-128"/>
              </a:rPr>
              <a:t>Works in Reverse Direction Too!</a:t>
            </a:r>
            <a:endParaRPr lang="en-US" sz="320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7400" y="1509686"/>
            <a:ext cx="7569200" cy="1770887"/>
          </a:xfrm>
        </p:spPr>
        <p:txBody>
          <a:bodyPr/>
          <a:lstStyle/>
          <a:p>
            <a:r>
              <a:rPr lang="en-US" dirty="0" smtClean="0">
                <a:ea typeface="ＭＳ Ｐゴシック" charset="-128"/>
              </a:rPr>
              <a:t>Sender uses his own </a:t>
            </a:r>
            <a:r>
              <a:rPr lang="en-US" dirty="0" smtClean="0">
                <a:solidFill>
                  <a:schemeClr val="accent1"/>
                </a:solidFill>
                <a:ea typeface="ＭＳ Ｐゴシック" charset="-128"/>
              </a:rPr>
              <a:t>private</a:t>
            </a:r>
            <a:r>
              <a:rPr lang="en-US" dirty="0" smtClean="0">
                <a:ea typeface="ＭＳ Ｐゴシック" charset="-128"/>
              </a:rPr>
              <a:t> key</a:t>
            </a:r>
          </a:p>
          <a:p>
            <a:r>
              <a:rPr lang="en-US" dirty="0" smtClean="0">
                <a:ea typeface="ＭＳ Ｐゴシック" charset="-128"/>
              </a:rPr>
              <a:t>Receiver uses complementary </a:t>
            </a:r>
            <a:r>
              <a:rPr lang="en-US" dirty="0" smtClean="0">
                <a:solidFill>
                  <a:schemeClr val="accent1"/>
                </a:solidFill>
                <a:ea typeface="ＭＳ Ｐゴシック" charset="-128"/>
              </a:rPr>
              <a:t>public </a:t>
            </a:r>
            <a:r>
              <a:rPr lang="en-US" dirty="0" smtClean="0">
                <a:ea typeface="ＭＳ Ｐゴシック" charset="-128"/>
              </a:rPr>
              <a:t>key</a:t>
            </a:r>
          </a:p>
          <a:p>
            <a:r>
              <a:rPr lang="en-US" dirty="0" smtClean="0">
                <a:ea typeface="ＭＳ Ｐゴシック" charset="-128"/>
              </a:rPr>
              <a:t>Allows sender to prove he knows private key</a:t>
            </a:r>
          </a:p>
          <a:p>
            <a:pPr lvl="1"/>
            <a:endParaRPr lang="en-US" dirty="0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914400" y="3276600"/>
            <a:ext cx="7315200" cy="3033713"/>
            <a:chOff x="720" y="1929"/>
            <a:chExt cx="4320" cy="1527"/>
          </a:xfrm>
        </p:grpSpPr>
        <p:sp>
          <p:nvSpPr>
            <p:cNvPr id="35845" name="Oval 5"/>
            <p:cNvSpPr>
              <a:spLocks noChangeArrowheads="1"/>
            </p:cNvSpPr>
            <p:nvPr/>
          </p:nvSpPr>
          <p:spPr bwMode="auto">
            <a:xfrm>
              <a:off x="720" y="2592"/>
              <a:ext cx="1008" cy="528"/>
            </a:xfrm>
            <a:prstGeom prst="ellipse">
              <a:avLst/>
            </a:prstGeom>
            <a:solidFill>
              <a:srgbClr val="FFFF99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488" tIns="44450" rIns="90488" bIns="44450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1968" y="2496"/>
              <a:ext cx="1920" cy="960"/>
              <a:chOff x="1719" y="1709"/>
              <a:chExt cx="1775" cy="1123"/>
            </a:xfrm>
          </p:grpSpPr>
          <p:sp>
            <p:nvSpPr>
              <p:cNvPr id="35857" name="Oval 7"/>
              <p:cNvSpPr>
                <a:spLocks noChangeArrowheads="1"/>
              </p:cNvSpPr>
              <p:nvPr/>
            </p:nvSpPr>
            <p:spPr bwMode="auto">
              <a:xfrm>
                <a:off x="2109" y="1709"/>
                <a:ext cx="736" cy="345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858" name="Oval 8"/>
              <p:cNvSpPr>
                <a:spLocks noChangeArrowheads="1"/>
              </p:cNvSpPr>
              <p:nvPr/>
            </p:nvSpPr>
            <p:spPr bwMode="auto">
              <a:xfrm>
                <a:off x="2542" y="1752"/>
                <a:ext cx="692" cy="34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859" name="Oval 9"/>
              <p:cNvSpPr>
                <a:spLocks noChangeArrowheads="1"/>
              </p:cNvSpPr>
              <p:nvPr/>
            </p:nvSpPr>
            <p:spPr bwMode="auto">
              <a:xfrm>
                <a:off x="2715" y="1925"/>
                <a:ext cx="692" cy="345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b="0">
                  <a:latin typeface="Arial" charset="0"/>
                </a:endParaRPr>
              </a:p>
            </p:txBody>
          </p:sp>
          <p:sp>
            <p:nvSpPr>
              <p:cNvPr id="35860" name="Oval 10"/>
              <p:cNvSpPr>
                <a:spLocks noChangeArrowheads="1"/>
              </p:cNvSpPr>
              <p:nvPr/>
            </p:nvSpPr>
            <p:spPr bwMode="auto">
              <a:xfrm>
                <a:off x="2801" y="2141"/>
                <a:ext cx="693" cy="518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b="0">
                  <a:latin typeface="Arial" charset="0"/>
                </a:endParaRPr>
              </a:p>
            </p:txBody>
          </p:sp>
          <p:sp>
            <p:nvSpPr>
              <p:cNvPr id="35861" name="Oval 11"/>
              <p:cNvSpPr>
                <a:spLocks noChangeArrowheads="1"/>
              </p:cNvSpPr>
              <p:nvPr/>
            </p:nvSpPr>
            <p:spPr bwMode="auto">
              <a:xfrm>
                <a:off x="2412" y="2270"/>
                <a:ext cx="692" cy="562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b="0">
                  <a:latin typeface="Arial" charset="0"/>
                </a:endParaRPr>
              </a:p>
            </p:txBody>
          </p:sp>
          <p:sp>
            <p:nvSpPr>
              <p:cNvPr id="35862" name="Oval 12"/>
              <p:cNvSpPr>
                <a:spLocks noChangeArrowheads="1"/>
              </p:cNvSpPr>
              <p:nvPr/>
            </p:nvSpPr>
            <p:spPr bwMode="auto">
              <a:xfrm>
                <a:off x="1935" y="2141"/>
                <a:ext cx="693" cy="648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b="0">
                  <a:latin typeface="Arial" charset="0"/>
                </a:endParaRPr>
              </a:p>
            </p:txBody>
          </p:sp>
          <p:sp>
            <p:nvSpPr>
              <p:cNvPr id="35863" name="Oval 13"/>
              <p:cNvSpPr>
                <a:spLocks noChangeArrowheads="1"/>
              </p:cNvSpPr>
              <p:nvPr/>
            </p:nvSpPr>
            <p:spPr bwMode="auto">
              <a:xfrm>
                <a:off x="1719" y="1838"/>
                <a:ext cx="693" cy="605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b="0">
                  <a:latin typeface="Arial" charset="0"/>
                </a:endParaRPr>
              </a:p>
            </p:txBody>
          </p:sp>
          <p:sp>
            <p:nvSpPr>
              <p:cNvPr id="35864" name="Freeform 14"/>
              <p:cNvSpPr>
                <a:spLocks/>
              </p:cNvSpPr>
              <p:nvPr/>
            </p:nvSpPr>
            <p:spPr bwMode="auto">
              <a:xfrm>
                <a:off x="1893" y="1753"/>
                <a:ext cx="1470" cy="1037"/>
              </a:xfrm>
              <a:custGeom>
                <a:avLst/>
                <a:gdLst>
                  <a:gd name="T0" fmla="*/ 43 w 1632"/>
                  <a:gd name="T1" fmla="*/ 173 h 1152"/>
                  <a:gd name="T2" fmla="*/ 346 w 1632"/>
                  <a:gd name="T3" fmla="*/ 43 h 1152"/>
                  <a:gd name="T4" fmla="*/ 605 w 1632"/>
                  <a:gd name="T5" fmla="*/ 0 h 1152"/>
                  <a:gd name="T6" fmla="*/ 1124 w 1632"/>
                  <a:gd name="T7" fmla="*/ 43 h 1152"/>
                  <a:gd name="T8" fmla="*/ 1297 w 1632"/>
                  <a:gd name="T9" fmla="*/ 130 h 1152"/>
                  <a:gd name="T10" fmla="*/ 1384 w 1632"/>
                  <a:gd name="T11" fmla="*/ 302 h 1152"/>
                  <a:gd name="T12" fmla="*/ 1470 w 1632"/>
                  <a:gd name="T13" fmla="*/ 346 h 1152"/>
                  <a:gd name="T14" fmla="*/ 1384 w 1632"/>
                  <a:gd name="T15" fmla="*/ 821 h 1152"/>
                  <a:gd name="T16" fmla="*/ 821 w 1632"/>
                  <a:gd name="T17" fmla="*/ 1037 h 1152"/>
                  <a:gd name="T18" fmla="*/ 259 w 1632"/>
                  <a:gd name="T19" fmla="*/ 864 h 1152"/>
                  <a:gd name="T20" fmla="*/ 86 w 1632"/>
                  <a:gd name="T21" fmla="*/ 691 h 1152"/>
                  <a:gd name="T22" fmla="*/ 0 w 1632"/>
                  <a:gd name="T23" fmla="*/ 648 h 1152"/>
                  <a:gd name="T24" fmla="*/ 43 w 1632"/>
                  <a:gd name="T25" fmla="*/ 173 h 115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632"/>
                  <a:gd name="T40" fmla="*/ 0 h 1152"/>
                  <a:gd name="T41" fmla="*/ 1632 w 1632"/>
                  <a:gd name="T42" fmla="*/ 1152 h 1152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632" h="1152">
                    <a:moveTo>
                      <a:pt x="48" y="192"/>
                    </a:moveTo>
                    <a:lnTo>
                      <a:pt x="384" y="48"/>
                    </a:lnTo>
                    <a:lnTo>
                      <a:pt x="672" y="0"/>
                    </a:lnTo>
                    <a:lnTo>
                      <a:pt x="1248" y="48"/>
                    </a:lnTo>
                    <a:lnTo>
                      <a:pt x="1440" y="144"/>
                    </a:lnTo>
                    <a:lnTo>
                      <a:pt x="1536" y="336"/>
                    </a:lnTo>
                    <a:lnTo>
                      <a:pt x="1632" y="384"/>
                    </a:lnTo>
                    <a:lnTo>
                      <a:pt x="1536" y="912"/>
                    </a:lnTo>
                    <a:lnTo>
                      <a:pt x="912" y="1152"/>
                    </a:lnTo>
                    <a:lnTo>
                      <a:pt x="288" y="960"/>
                    </a:lnTo>
                    <a:lnTo>
                      <a:pt x="96" y="768"/>
                    </a:lnTo>
                    <a:lnTo>
                      <a:pt x="0" y="720"/>
                    </a:lnTo>
                    <a:lnTo>
                      <a:pt x="48" y="192"/>
                    </a:lnTo>
                    <a:close/>
                  </a:path>
                </a:pathLst>
              </a:custGeom>
              <a:solidFill>
                <a:srgbClr val="CCFFFF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35847" name="Text Box 15"/>
            <p:cNvSpPr txBox="1">
              <a:spLocks noChangeArrowheads="1"/>
            </p:cNvSpPr>
            <p:nvPr/>
          </p:nvSpPr>
          <p:spPr bwMode="auto">
            <a:xfrm>
              <a:off x="2499" y="2544"/>
              <a:ext cx="718" cy="229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2400" b="0">
                  <a:latin typeface="Arial" charset="0"/>
                </a:rPr>
                <a:t>Internet</a:t>
              </a:r>
            </a:p>
          </p:txBody>
        </p:sp>
        <p:sp>
          <p:nvSpPr>
            <p:cNvPr id="35848" name="Text Box 16"/>
            <p:cNvSpPr txBox="1">
              <a:spLocks noChangeArrowheads="1"/>
            </p:cNvSpPr>
            <p:nvPr/>
          </p:nvSpPr>
          <p:spPr bwMode="auto">
            <a:xfrm>
              <a:off x="788" y="2664"/>
              <a:ext cx="858" cy="32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>
                  <a:latin typeface="Arial" charset="0"/>
                </a:rPr>
                <a:t>Decrypt with</a:t>
              </a:r>
            </a:p>
            <a:p>
              <a:pPr algn="ctr" eaLnBrk="0" hangingPunct="0"/>
              <a:r>
                <a:rPr lang="en-US" sz="1800">
                  <a:solidFill>
                    <a:schemeClr val="accent1"/>
                  </a:solidFill>
                  <a:latin typeface="Arial" charset="0"/>
                </a:rPr>
                <a:t>public</a:t>
              </a:r>
              <a:r>
                <a:rPr lang="en-US" sz="1800" b="0">
                  <a:latin typeface="Arial" charset="0"/>
                </a:rPr>
                <a:t> key</a:t>
              </a:r>
            </a:p>
          </p:txBody>
        </p:sp>
        <p:sp>
          <p:nvSpPr>
            <p:cNvPr id="35849" name="Oval 17"/>
            <p:cNvSpPr>
              <a:spLocks noChangeArrowheads="1"/>
            </p:cNvSpPr>
            <p:nvPr/>
          </p:nvSpPr>
          <p:spPr bwMode="auto">
            <a:xfrm>
              <a:off x="4032" y="2592"/>
              <a:ext cx="1008" cy="528"/>
            </a:xfrm>
            <a:prstGeom prst="ellipse">
              <a:avLst/>
            </a:prstGeom>
            <a:solidFill>
              <a:srgbClr val="FFFF99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488" tIns="44450" rIns="90488" bIns="44450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850" name="Text Box 18"/>
            <p:cNvSpPr txBox="1">
              <a:spLocks noChangeArrowheads="1"/>
            </p:cNvSpPr>
            <p:nvPr/>
          </p:nvSpPr>
          <p:spPr bwMode="auto">
            <a:xfrm>
              <a:off x="4104" y="2664"/>
              <a:ext cx="850" cy="32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>
                  <a:latin typeface="Arial" charset="0"/>
                </a:rPr>
                <a:t>Encrypt with</a:t>
              </a:r>
            </a:p>
            <a:p>
              <a:pPr algn="ctr" eaLnBrk="0" hangingPunct="0"/>
              <a:r>
                <a:rPr lang="en-US" sz="1800">
                  <a:solidFill>
                    <a:schemeClr val="accent1"/>
                  </a:solidFill>
                  <a:latin typeface="Arial" charset="0"/>
                </a:rPr>
                <a:t>private</a:t>
              </a:r>
              <a:r>
                <a:rPr lang="en-US" sz="1800" b="0">
                  <a:latin typeface="Arial" charset="0"/>
                </a:rPr>
                <a:t> key</a:t>
              </a:r>
            </a:p>
          </p:txBody>
        </p:sp>
        <p:sp>
          <p:nvSpPr>
            <p:cNvPr id="35851" name="Text Box 19"/>
            <p:cNvSpPr txBox="1">
              <a:spLocks noChangeArrowheads="1"/>
            </p:cNvSpPr>
            <p:nvPr/>
          </p:nvSpPr>
          <p:spPr bwMode="auto">
            <a:xfrm>
              <a:off x="885" y="1931"/>
              <a:ext cx="624" cy="18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1800" b="0">
                  <a:latin typeface="Arial" charset="0"/>
                </a:rPr>
                <a:t>Plaintext</a:t>
              </a:r>
            </a:p>
          </p:txBody>
        </p:sp>
        <p:sp>
          <p:nvSpPr>
            <p:cNvPr id="35852" name="Text Box 20"/>
            <p:cNvSpPr txBox="1">
              <a:spLocks noChangeArrowheads="1"/>
            </p:cNvSpPr>
            <p:nvPr/>
          </p:nvSpPr>
          <p:spPr bwMode="auto">
            <a:xfrm>
              <a:off x="4230" y="1929"/>
              <a:ext cx="624" cy="18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1800" b="0">
                  <a:latin typeface="Arial" charset="0"/>
                </a:rPr>
                <a:t>Plaintext</a:t>
              </a:r>
            </a:p>
          </p:txBody>
        </p:sp>
        <p:sp>
          <p:nvSpPr>
            <p:cNvPr id="35853" name="Line 21"/>
            <p:cNvSpPr>
              <a:spLocks noChangeShapeType="1"/>
            </p:cNvSpPr>
            <p:nvPr/>
          </p:nvSpPr>
          <p:spPr bwMode="auto">
            <a:xfrm>
              <a:off x="1200" y="2160"/>
              <a:ext cx="0" cy="43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854" name="Freeform 22"/>
            <p:cNvSpPr>
              <a:spLocks/>
            </p:cNvSpPr>
            <p:nvPr/>
          </p:nvSpPr>
          <p:spPr bwMode="auto">
            <a:xfrm>
              <a:off x="1200" y="3120"/>
              <a:ext cx="3360" cy="144"/>
            </a:xfrm>
            <a:custGeom>
              <a:avLst/>
              <a:gdLst>
                <a:gd name="T0" fmla="*/ 0 w 3360"/>
                <a:gd name="T1" fmla="*/ 0 h 144"/>
                <a:gd name="T2" fmla="*/ 0 w 3360"/>
                <a:gd name="T3" fmla="*/ 144 h 144"/>
                <a:gd name="T4" fmla="*/ 3360 w 3360"/>
                <a:gd name="T5" fmla="*/ 144 h 144"/>
                <a:gd name="T6" fmla="*/ 3360 w 3360"/>
                <a:gd name="T7" fmla="*/ 0 h 14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360"/>
                <a:gd name="T13" fmla="*/ 0 h 144"/>
                <a:gd name="T14" fmla="*/ 3360 w 3360"/>
                <a:gd name="T15" fmla="*/ 144 h 14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360" h="144">
                  <a:moveTo>
                    <a:pt x="0" y="0"/>
                  </a:moveTo>
                  <a:lnTo>
                    <a:pt x="0" y="144"/>
                  </a:lnTo>
                  <a:lnTo>
                    <a:pt x="3360" y="144"/>
                  </a:lnTo>
                  <a:lnTo>
                    <a:pt x="3360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855" name="Line 23"/>
            <p:cNvSpPr>
              <a:spLocks noChangeShapeType="1"/>
            </p:cNvSpPr>
            <p:nvPr/>
          </p:nvSpPr>
          <p:spPr bwMode="auto">
            <a:xfrm flipV="1">
              <a:off x="4560" y="2112"/>
              <a:ext cx="0" cy="48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856" name="Text Box 24"/>
            <p:cNvSpPr txBox="1">
              <a:spLocks noChangeArrowheads="1"/>
            </p:cNvSpPr>
            <p:nvPr/>
          </p:nvSpPr>
          <p:spPr bwMode="auto">
            <a:xfrm>
              <a:off x="2439" y="3048"/>
              <a:ext cx="722" cy="18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1800" b="0">
                  <a:latin typeface="Arial" charset="0"/>
                </a:rPr>
                <a:t>Ciphertext</a:t>
              </a: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787400" y="224156"/>
            <a:ext cx="7569200" cy="1143000"/>
          </a:xfrm>
        </p:spPr>
        <p:txBody>
          <a:bodyPr/>
          <a:lstStyle/>
          <a:p>
            <a:r>
              <a:rPr lang="en-US" dirty="0" smtClean="0">
                <a:ea typeface="ＭＳ Ｐゴシック" charset="-128"/>
                <a:cs typeface="ＭＳ Ｐゴシック" charset="-128"/>
              </a:rPr>
              <a:t>Realizing Public Key Cryptography</a:t>
            </a:r>
            <a:endParaRPr lang="en-US" dirty="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959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382000" cy="4854505"/>
          </a:xfrm>
        </p:spPr>
        <p:txBody>
          <a:bodyPr/>
          <a:lstStyle/>
          <a:p>
            <a:pPr marL="285750" indent="-285750"/>
            <a:r>
              <a:rPr lang="en-US" dirty="0" smtClean="0">
                <a:ea typeface="ＭＳ Ｐゴシック" charset="-128"/>
              </a:rPr>
              <a:t>Invented in the 1970s</a:t>
            </a:r>
          </a:p>
          <a:p>
            <a:pPr marL="685800" lvl="1" indent="-228600"/>
            <a:r>
              <a:rPr lang="en-US" i="1" dirty="0" smtClean="0"/>
              <a:t>Revolutionized</a:t>
            </a:r>
            <a:r>
              <a:rPr lang="en-US" dirty="0" smtClean="0"/>
              <a:t> cryptography</a:t>
            </a:r>
          </a:p>
          <a:p>
            <a:pPr marL="685800" lvl="1" indent="-228600"/>
            <a:r>
              <a:rPr lang="en-US" dirty="0" smtClean="0"/>
              <a:t>(Was actually invented earlier by British intelligence)</a:t>
            </a:r>
          </a:p>
          <a:p>
            <a:pPr marL="285750" indent="-285750"/>
            <a:r>
              <a:rPr lang="en-US" dirty="0" smtClean="0">
                <a:ea typeface="ＭＳ Ｐゴシック" charset="-128"/>
              </a:rPr>
              <a:t>How can we construct an encryption/decryption algorithm with public/private properties? </a:t>
            </a:r>
          </a:p>
          <a:p>
            <a:pPr marL="685800" lvl="1" indent="-228600"/>
            <a:r>
              <a:rPr lang="en-US" dirty="0" smtClean="0"/>
              <a:t>Answer: Number Theory</a:t>
            </a:r>
          </a:p>
          <a:p>
            <a:pPr marL="285750" indent="-285750"/>
            <a:r>
              <a:rPr lang="en-US" dirty="0" smtClean="0">
                <a:ea typeface="ＭＳ Ｐゴシック" charset="-128"/>
              </a:rPr>
              <a:t>Most fully developed approach: </a:t>
            </a:r>
            <a:r>
              <a:rPr lang="en-US" dirty="0" smtClean="0">
                <a:solidFill>
                  <a:srgbClr val="1F497D"/>
                </a:solidFill>
                <a:ea typeface="ＭＳ Ｐゴシック" charset="-128"/>
              </a:rPr>
              <a:t>RSA</a:t>
            </a:r>
          </a:p>
          <a:p>
            <a:pPr marL="685800" lvl="1" indent="-228600"/>
            <a:r>
              <a:rPr lang="en-US" dirty="0" err="1" smtClean="0"/>
              <a:t>Rivest</a:t>
            </a:r>
            <a:r>
              <a:rPr lang="en-US" dirty="0" smtClean="0"/>
              <a:t> / Shamir / </a:t>
            </a:r>
            <a:r>
              <a:rPr lang="en-US" dirty="0" err="1" smtClean="0"/>
              <a:t>Adleman</a:t>
            </a:r>
            <a:r>
              <a:rPr lang="en-US" dirty="0" smtClean="0"/>
              <a:t>, 1977; RFC 3447</a:t>
            </a:r>
          </a:p>
          <a:p>
            <a:pPr marL="685800" lvl="1" indent="-228600"/>
            <a:r>
              <a:rPr lang="en-US" dirty="0" smtClean="0"/>
              <a:t>Based on modular multiplication of very large integers</a:t>
            </a:r>
          </a:p>
          <a:p>
            <a:pPr marL="685800" lvl="1" indent="-228600"/>
            <a:r>
              <a:rPr lang="en-US" dirty="0" smtClean="0"/>
              <a:t>Very widely used (e.g., SSL/TLS for </a:t>
            </a:r>
            <a:r>
              <a:rPr lang="en-US" b="1" dirty="0" smtClean="0">
                <a:latin typeface="Courier New" charset="0"/>
              </a:rPr>
              <a:t>https</a:t>
            </a:r>
            <a:r>
              <a:rPr lang="en-US" dirty="0" smtClean="0"/>
              <a:t>)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9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59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9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59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9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59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9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59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9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59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94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94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94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94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9491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RSA: </a:t>
            </a:r>
          </a:p>
          <a:p>
            <a:pPr lvl="1"/>
            <a:r>
              <a:rPr lang="en-US" dirty="0" smtClean="0"/>
              <a:t>assumes it is difficult to factor a large integer with two large prime factors</a:t>
            </a:r>
          </a:p>
          <a:p>
            <a:r>
              <a:rPr lang="en-US" dirty="0" smtClean="0"/>
              <a:t>Elliptic Curve: </a:t>
            </a:r>
          </a:p>
          <a:p>
            <a:pPr lvl="1"/>
            <a:r>
              <a:rPr lang="en-US" dirty="0" smtClean="0"/>
              <a:t>discrete logarithm of a random elliptic curve in a finite field</a:t>
            </a:r>
          </a:p>
          <a:p>
            <a:endParaRPr lang="en-US" dirty="0"/>
          </a:p>
          <a:p>
            <a:r>
              <a:rPr lang="en-US" dirty="0" smtClean="0"/>
              <a:t>CS166 – Introduction to Computer Systems Security</a:t>
            </a:r>
          </a:p>
          <a:p>
            <a:r>
              <a:rPr lang="en-US" dirty="0" smtClean="0"/>
              <a:t>CS151 – Introduction to Cryptography and Computer Security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87818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>
                <a:ea typeface="ＭＳ Ｐゴシック" charset="-128"/>
                <a:cs typeface="ＭＳ Ｐゴシック" charset="-128"/>
              </a:rPr>
              <a:t>Cryptographic Toolkit</a:t>
            </a:r>
          </a:p>
        </p:txBody>
      </p:sp>
      <p:sp>
        <p:nvSpPr>
          <p:cNvPr id="39939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>
              <a:ea typeface="ＭＳ Ｐゴシック" charset="-128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Title 1"/>
          <p:cNvSpPr>
            <a:spLocks noGrp="1"/>
          </p:cNvSpPr>
          <p:nvPr>
            <p:ph type="title"/>
          </p:nvPr>
        </p:nvSpPr>
        <p:spPr>
          <a:xfrm>
            <a:off x="-304800" y="381000"/>
            <a:ext cx="9753600" cy="685800"/>
          </a:xfrm>
        </p:spPr>
        <p:txBody>
          <a:bodyPr/>
          <a:lstStyle/>
          <a:p>
            <a:r>
              <a:rPr lang="en-US" dirty="0" smtClean="0">
                <a:ea typeface="ＭＳ Ｐゴシック" charset="-128"/>
                <a:cs typeface="ＭＳ Ｐゴシック" charset="-128"/>
              </a:rPr>
              <a:t>Cryptographic Toolkit</a:t>
            </a:r>
            <a:endParaRPr lang="en-US" dirty="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4198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  <a:ea typeface="ＭＳ Ｐゴシック" charset="-128"/>
              </a:rPr>
              <a:t>Confidentiality: </a:t>
            </a:r>
            <a:r>
              <a:rPr lang="en-US" dirty="0" smtClean="0">
                <a:ea typeface="ＭＳ Ｐゴシック" charset="-128"/>
              </a:rPr>
              <a:t>Encryption</a:t>
            </a:r>
            <a:endParaRPr lang="en-US" dirty="0" smtClean="0">
              <a:solidFill>
                <a:srgbClr val="FF0000"/>
              </a:solidFill>
              <a:ea typeface="ＭＳ Ｐゴシック" charset="-128"/>
            </a:endParaRPr>
          </a:p>
          <a:p>
            <a:r>
              <a:rPr lang="en-US" dirty="0" smtClean="0">
                <a:solidFill>
                  <a:srgbClr val="1F497D"/>
                </a:solidFill>
                <a:ea typeface="ＭＳ Ｐゴシック" charset="-128"/>
              </a:rPr>
              <a:t>Integrity: </a:t>
            </a:r>
            <a:r>
              <a:rPr lang="en-US" dirty="0" smtClean="0">
                <a:ea typeface="ＭＳ Ｐゴシック" charset="-128"/>
              </a:rPr>
              <a:t>?</a:t>
            </a:r>
          </a:p>
          <a:p>
            <a:r>
              <a:rPr lang="en-US" dirty="0" smtClean="0">
                <a:solidFill>
                  <a:srgbClr val="1F497D"/>
                </a:solidFill>
                <a:ea typeface="ＭＳ Ｐゴシック" charset="-128"/>
              </a:rPr>
              <a:t>Authentication: </a:t>
            </a:r>
            <a:r>
              <a:rPr lang="en-US" dirty="0" smtClean="0">
                <a:ea typeface="ＭＳ Ｐゴシック" charset="-128"/>
              </a:rPr>
              <a:t>?</a:t>
            </a:r>
          </a:p>
          <a:p>
            <a:r>
              <a:rPr lang="en-US" dirty="0" smtClean="0">
                <a:solidFill>
                  <a:srgbClr val="1F497D"/>
                </a:solidFill>
                <a:ea typeface="ＭＳ Ｐゴシック" charset="-128"/>
              </a:rPr>
              <a:t>Provenance: </a:t>
            </a:r>
            <a:r>
              <a:rPr lang="en-US" dirty="0" smtClean="0">
                <a:ea typeface="ＭＳ Ｐゴシック" charset="-128"/>
              </a:rPr>
              <a:t>?</a:t>
            </a:r>
          </a:p>
          <a:p>
            <a:endParaRPr lang="en-US" dirty="0">
              <a:ea typeface="ＭＳ Ｐゴシック" charset="-128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81000"/>
            <a:ext cx="8458200" cy="685800"/>
          </a:xfrm>
        </p:spPr>
        <p:txBody>
          <a:bodyPr/>
          <a:lstStyle/>
          <a:p>
            <a:r>
              <a:rPr lang="en-US" dirty="0" smtClean="0">
                <a:ea typeface="ＭＳ Ｐゴシック" charset="-128"/>
                <a:cs typeface="ＭＳ Ｐゴシック" charset="-128"/>
              </a:rPr>
              <a:t>Integrity: Cryptographic Hashes</a:t>
            </a:r>
            <a:endParaRPr lang="en-US" dirty="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945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686800" cy="4003225"/>
          </a:xfrm>
        </p:spPr>
        <p:txBody>
          <a:bodyPr/>
          <a:lstStyle/>
          <a:p>
            <a:pPr>
              <a:lnSpc>
                <a:spcPct val="90000"/>
              </a:lnSpc>
              <a:buFontTx/>
              <a:buChar char="-"/>
            </a:pPr>
            <a:r>
              <a:rPr lang="en-US" dirty="0" smtClean="0">
                <a:ea typeface="ＭＳ Ｐゴシック" charset="-128"/>
              </a:rPr>
              <a:t>Sender computes a </a:t>
            </a:r>
            <a:r>
              <a:rPr lang="en-US" i="1" dirty="0" smtClean="0">
                <a:ea typeface="ＭＳ Ｐゴシック" charset="-128"/>
              </a:rPr>
              <a:t>digest</a:t>
            </a:r>
            <a:r>
              <a:rPr lang="en-US" dirty="0" smtClean="0">
                <a:ea typeface="ＭＳ Ｐゴシック" charset="-128"/>
              </a:rPr>
              <a:t> of message </a:t>
            </a:r>
            <a:r>
              <a:rPr lang="en-US" b="1" i="1" dirty="0" err="1" smtClean="0">
                <a:ea typeface="ＭＳ Ｐゴシック" charset="-128"/>
              </a:rPr>
              <a:t>m</a:t>
            </a:r>
            <a:r>
              <a:rPr lang="en-US" dirty="0" smtClean="0">
                <a:ea typeface="ＭＳ Ｐゴシック" charset="-128"/>
              </a:rPr>
              <a:t>, i.e., </a:t>
            </a:r>
            <a:r>
              <a:rPr lang="en-US" i="1" dirty="0" err="1" smtClean="0">
                <a:ea typeface="ＭＳ Ｐゴシック" charset="-128"/>
              </a:rPr>
              <a:t>H(m</a:t>
            </a:r>
            <a:r>
              <a:rPr lang="en-US" i="1" dirty="0" smtClean="0">
                <a:ea typeface="ＭＳ Ｐゴシック" charset="-128"/>
              </a:rPr>
              <a:t>)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H() is a publicly known </a:t>
            </a:r>
            <a:r>
              <a:rPr lang="en-US" i="1" dirty="0" smtClean="0"/>
              <a:t>hash function</a:t>
            </a:r>
            <a:endParaRPr lang="en-US" dirty="0" smtClean="0"/>
          </a:p>
          <a:p>
            <a:pPr>
              <a:lnSpc>
                <a:spcPct val="90000"/>
              </a:lnSpc>
              <a:buFontTx/>
              <a:buChar char="-"/>
            </a:pPr>
            <a:r>
              <a:rPr lang="en-US" dirty="0" smtClean="0">
                <a:ea typeface="ＭＳ Ｐゴシック" charset="-128"/>
              </a:rPr>
              <a:t>Send </a:t>
            </a:r>
            <a:r>
              <a:rPr lang="en-US" i="1" dirty="0" err="1" smtClean="0">
                <a:ea typeface="ＭＳ Ｐゴシック" charset="-128"/>
              </a:rPr>
              <a:t>m</a:t>
            </a:r>
            <a:r>
              <a:rPr lang="en-US" dirty="0" smtClean="0">
                <a:ea typeface="ＭＳ Ｐゴシック" charset="-128"/>
              </a:rPr>
              <a:t> in any manner</a:t>
            </a:r>
          </a:p>
          <a:p>
            <a:pPr>
              <a:lnSpc>
                <a:spcPct val="90000"/>
              </a:lnSpc>
              <a:buFontTx/>
              <a:buChar char="-"/>
            </a:pPr>
            <a:r>
              <a:rPr lang="en-US" dirty="0" smtClean="0">
                <a:ea typeface="ＭＳ Ｐゴシック" charset="-128"/>
              </a:rPr>
              <a:t>Send digest </a:t>
            </a:r>
            <a:r>
              <a:rPr lang="en-US" b="1" i="1" dirty="0" err="1" smtClean="0">
                <a:ea typeface="ＭＳ Ｐゴシック" charset="-128"/>
              </a:rPr>
              <a:t>d</a:t>
            </a:r>
            <a:r>
              <a:rPr lang="en-US" i="1" dirty="0" smtClean="0">
                <a:ea typeface="ＭＳ Ｐゴシック" charset="-128"/>
              </a:rPr>
              <a:t> = </a:t>
            </a:r>
            <a:r>
              <a:rPr lang="en-US" i="1" dirty="0" err="1" smtClean="0">
                <a:ea typeface="ＭＳ Ｐゴシック" charset="-128"/>
              </a:rPr>
              <a:t>H(</a:t>
            </a:r>
            <a:r>
              <a:rPr lang="en-US" b="1" i="1" dirty="0" err="1" smtClean="0">
                <a:ea typeface="ＭＳ Ｐゴシック" charset="-128"/>
              </a:rPr>
              <a:t>m</a:t>
            </a:r>
            <a:r>
              <a:rPr lang="en-US" i="1" dirty="0" smtClean="0">
                <a:ea typeface="ＭＳ Ｐゴシック" charset="-128"/>
              </a:rPr>
              <a:t>)</a:t>
            </a:r>
            <a:r>
              <a:rPr lang="en-US" dirty="0" smtClean="0">
                <a:ea typeface="ＭＳ Ｐゴシック" charset="-128"/>
              </a:rPr>
              <a:t> to receiver in a secure way: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Using another physical channel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Using encryption </a:t>
            </a:r>
            <a:r>
              <a:rPr lang="en-US" i="1" dirty="0" smtClean="0"/>
              <a:t>(why does this help?) </a:t>
            </a:r>
          </a:p>
          <a:p>
            <a:pPr>
              <a:lnSpc>
                <a:spcPct val="90000"/>
              </a:lnSpc>
              <a:buFontTx/>
              <a:buChar char="-"/>
            </a:pPr>
            <a:r>
              <a:rPr lang="en-US" dirty="0" smtClean="0">
                <a:ea typeface="ＭＳ Ｐゴシック" charset="-128"/>
              </a:rPr>
              <a:t>Upon receiving </a:t>
            </a:r>
            <a:r>
              <a:rPr lang="en-US" b="1" i="1" dirty="0" err="1" smtClean="0">
                <a:ea typeface="ＭＳ Ｐゴシック" charset="-128"/>
              </a:rPr>
              <a:t>m</a:t>
            </a:r>
            <a:r>
              <a:rPr lang="en-US" dirty="0" smtClean="0">
                <a:ea typeface="ＭＳ Ｐゴシック" charset="-128"/>
              </a:rPr>
              <a:t> and </a:t>
            </a:r>
            <a:r>
              <a:rPr lang="en-US" b="1" i="1" dirty="0" err="1" smtClean="0">
                <a:ea typeface="ＭＳ Ｐゴシック" charset="-128"/>
              </a:rPr>
              <a:t>d</a:t>
            </a:r>
            <a:r>
              <a:rPr lang="en-US" dirty="0" smtClean="0">
                <a:ea typeface="ＭＳ Ｐゴシック" charset="-128"/>
              </a:rPr>
              <a:t>, receiver re-computes </a:t>
            </a:r>
            <a:r>
              <a:rPr lang="en-US" i="1" dirty="0" err="1" smtClean="0">
                <a:ea typeface="ＭＳ Ｐゴシック" charset="-128"/>
              </a:rPr>
              <a:t>H(</a:t>
            </a:r>
            <a:r>
              <a:rPr lang="en-US" b="1" i="1" dirty="0" err="1" smtClean="0">
                <a:ea typeface="ＭＳ Ｐゴシック" charset="-128"/>
              </a:rPr>
              <a:t>m</a:t>
            </a:r>
            <a:r>
              <a:rPr lang="en-US" i="1" dirty="0" smtClean="0">
                <a:ea typeface="ＭＳ Ｐゴシック" charset="-128"/>
              </a:rPr>
              <a:t>)</a:t>
            </a:r>
            <a:r>
              <a:rPr lang="en-US" dirty="0" smtClean="0">
                <a:ea typeface="ＭＳ Ｐゴシック" charset="-128"/>
              </a:rPr>
              <a:t> to see whether result agrees with </a:t>
            </a:r>
            <a:r>
              <a:rPr lang="en-US" b="1" i="1" dirty="0" err="1" smtClean="0">
                <a:ea typeface="ＭＳ Ｐゴシック" charset="-128"/>
              </a:rPr>
              <a:t>d</a:t>
            </a:r>
            <a:endParaRPr lang="en-US" i="1" dirty="0">
              <a:ea typeface="ＭＳ Ｐゴシック" charset="-128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5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5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5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5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5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51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51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5155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787400" y="224156"/>
            <a:ext cx="7569200" cy="1143000"/>
          </a:xfrm>
        </p:spPr>
        <p:txBody>
          <a:bodyPr/>
          <a:lstStyle/>
          <a:p>
            <a:r>
              <a:rPr lang="en-US" dirty="0" smtClean="0">
                <a:ea typeface="ＭＳ Ｐゴシック" charset="-128"/>
                <a:cs typeface="ＭＳ Ｐゴシック" charset="-128"/>
              </a:rPr>
              <a:t>Operation of Hashing for Integrity</a:t>
            </a:r>
            <a:endParaRPr lang="en-US" dirty="0">
              <a:ea typeface="ＭＳ Ｐゴシック" charset="-128"/>
              <a:cs typeface="ＭＳ Ｐゴシック" charset="-128"/>
            </a:endParaRP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99472" y="1677766"/>
            <a:ext cx="8610600" cy="3429000"/>
            <a:chOff x="96" y="1728"/>
            <a:chExt cx="5424" cy="2160"/>
          </a:xfrm>
        </p:grpSpPr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1488" y="2544"/>
              <a:ext cx="2448" cy="1344"/>
              <a:chOff x="1719" y="1709"/>
              <a:chExt cx="1775" cy="1123"/>
            </a:xfrm>
          </p:grpSpPr>
          <p:sp>
            <p:nvSpPr>
              <p:cNvPr id="45080" name="Oval 5"/>
              <p:cNvSpPr>
                <a:spLocks noChangeArrowheads="1"/>
              </p:cNvSpPr>
              <p:nvPr/>
            </p:nvSpPr>
            <p:spPr bwMode="auto">
              <a:xfrm>
                <a:off x="2109" y="1709"/>
                <a:ext cx="736" cy="345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081" name="Oval 6"/>
              <p:cNvSpPr>
                <a:spLocks noChangeArrowheads="1"/>
              </p:cNvSpPr>
              <p:nvPr/>
            </p:nvSpPr>
            <p:spPr bwMode="auto">
              <a:xfrm>
                <a:off x="2542" y="1752"/>
                <a:ext cx="692" cy="34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082" name="Oval 7"/>
              <p:cNvSpPr>
                <a:spLocks noChangeArrowheads="1"/>
              </p:cNvSpPr>
              <p:nvPr/>
            </p:nvSpPr>
            <p:spPr bwMode="auto">
              <a:xfrm>
                <a:off x="2715" y="1925"/>
                <a:ext cx="692" cy="345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b="0">
                  <a:latin typeface="Arial" charset="0"/>
                </a:endParaRPr>
              </a:p>
            </p:txBody>
          </p:sp>
          <p:sp>
            <p:nvSpPr>
              <p:cNvPr id="45083" name="Oval 8"/>
              <p:cNvSpPr>
                <a:spLocks noChangeArrowheads="1"/>
              </p:cNvSpPr>
              <p:nvPr/>
            </p:nvSpPr>
            <p:spPr bwMode="auto">
              <a:xfrm>
                <a:off x="2801" y="2141"/>
                <a:ext cx="693" cy="518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b="0">
                  <a:latin typeface="Arial" charset="0"/>
                </a:endParaRPr>
              </a:p>
            </p:txBody>
          </p:sp>
          <p:sp>
            <p:nvSpPr>
              <p:cNvPr id="45084" name="Oval 9"/>
              <p:cNvSpPr>
                <a:spLocks noChangeArrowheads="1"/>
              </p:cNvSpPr>
              <p:nvPr/>
            </p:nvSpPr>
            <p:spPr bwMode="auto">
              <a:xfrm>
                <a:off x="2412" y="2270"/>
                <a:ext cx="692" cy="562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b="0">
                  <a:latin typeface="Arial" charset="0"/>
                </a:endParaRPr>
              </a:p>
            </p:txBody>
          </p:sp>
          <p:sp>
            <p:nvSpPr>
              <p:cNvPr id="45085" name="Oval 10"/>
              <p:cNvSpPr>
                <a:spLocks noChangeArrowheads="1"/>
              </p:cNvSpPr>
              <p:nvPr/>
            </p:nvSpPr>
            <p:spPr bwMode="auto">
              <a:xfrm>
                <a:off x="1935" y="2141"/>
                <a:ext cx="693" cy="648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b="0">
                  <a:latin typeface="Arial" charset="0"/>
                </a:endParaRPr>
              </a:p>
            </p:txBody>
          </p:sp>
          <p:sp>
            <p:nvSpPr>
              <p:cNvPr id="45086" name="Oval 11"/>
              <p:cNvSpPr>
                <a:spLocks noChangeArrowheads="1"/>
              </p:cNvSpPr>
              <p:nvPr/>
            </p:nvSpPr>
            <p:spPr bwMode="auto">
              <a:xfrm>
                <a:off x="1719" y="1838"/>
                <a:ext cx="693" cy="605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rgbClr val="00CC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b="0">
                  <a:latin typeface="Arial" charset="0"/>
                </a:endParaRPr>
              </a:p>
            </p:txBody>
          </p:sp>
          <p:sp>
            <p:nvSpPr>
              <p:cNvPr id="45087" name="Freeform 12"/>
              <p:cNvSpPr>
                <a:spLocks/>
              </p:cNvSpPr>
              <p:nvPr/>
            </p:nvSpPr>
            <p:spPr bwMode="auto">
              <a:xfrm>
                <a:off x="1893" y="1753"/>
                <a:ext cx="1470" cy="1037"/>
              </a:xfrm>
              <a:custGeom>
                <a:avLst/>
                <a:gdLst>
                  <a:gd name="T0" fmla="*/ 43 w 1632"/>
                  <a:gd name="T1" fmla="*/ 173 h 1152"/>
                  <a:gd name="T2" fmla="*/ 346 w 1632"/>
                  <a:gd name="T3" fmla="*/ 43 h 1152"/>
                  <a:gd name="T4" fmla="*/ 605 w 1632"/>
                  <a:gd name="T5" fmla="*/ 0 h 1152"/>
                  <a:gd name="T6" fmla="*/ 1124 w 1632"/>
                  <a:gd name="T7" fmla="*/ 43 h 1152"/>
                  <a:gd name="T8" fmla="*/ 1297 w 1632"/>
                  <a:gd name="T9" fmla="*/ 130 h 1152"/>
                  <a:gd name="T10" fmla="*/ 1384 w 1632"/>
                  <a:gd name="T11" fmla="*/ 302 h 1152"/>
                  <a:gd name="T12" fmla="*/ 1470 w 1632"/>
                  <a:gd name="T13" fmla="*/ 346 h 1152"/>
                  <a:gd name="T14" fmla="*/ 1384 w 1632"/>
                  <a:gd name="T15" fmla="*/ 821 h 1152"/>
                  <a:gd name="T16" fmla="*/ 821 w 1632"/>
                  <a:gd name="T17" fmla="*/ 1037 h 1152"/>
                  <a:gd name="T18" fmla="*/ 259 w 1632"/>
                  <a:gd name="T19" fmla="*/ 864 h 1152"/>
                  <a:gd name="T20" fmla="*/ 86 w 1632"/>
                  <a:gd name="T21" fmla="*/ 691 h 1152"/>
                  <a:gd name="T22" fmla="*/ 0 w 1632"/>
                  <a:gd name="T23" fmla="*/ 648 h 1152"/>
                  <a:gd name="T24" fmla="*/ 43 w 1632"/>
                  <a:gd name="T25" fmla="*/ 173 h 115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632"/>
                  <a:gd name="T40" fmla="*/ 0 h 1152"/>
                  <a:gd name="T41" fmla="*/ 1632 w 1632"/>
                  <a:gd name="T42" fmla="*/ 1152 h 1152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632" h="1152">
                    <a:moveTo>
                      <a:pt x="48" y="192"/>
                    </a:moveTo>
                    <a:lnTo>
                      <a:pt x="384" y="48"/>
                    </a:lnTo>
                    <a:lnTo>
                      <a:pt x="672" y="0"/>
                    </a:lnTo>
                    <a:lnTo>
                      <a:pt x="1248" y="48"/>
                    </a:lnTo>
                    <a:lnTo>
                      <a:pt x="1440" y="144"/>
                    </a:lnTo>
                    <a:lnTo>
                      <a:pt x="1536" y="336"/>
                    </a:lnTo>
                    <a:lnTo>
                      <a:pt x="1632" y="384"/>
                    </a:lnTo>
                    <a:lnTo>
                      <a:pt x="1536" y="912"/>
                    </a:lnTo>
                    <a:lnTo>
                      <a:pt x="912" y="1152"/>
                    </a:lnTo>
                    <a:lnTo>
                      <a:pt x="288" y="960"/>
                    </a:lnTo>
                    <a:lnTo>
                      <a:pt x="96" y="768"/>
                    </a:lnTo>
                    <a:lnTo>
                      <a:pt x="0" y="720"/>
                    </a:lnTo>
                    <a:lnTo>
                      <a:pt x="48" y="192"/>
                    </a:lnTo>
                    <a:close/>
                  </a:path>
                </a:pathLst>
              </a:custGeom>
              <a:solidFill>
                <a:srgbClr val="CCFFFF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45061" name="Oval 13"/>
            <p:cNvSpPr>
              <a:spLocks noChangeArrowheads="1"/>
            </p:cNvSpPr>
            <p:nvPr/>
          </p:nvSpPr>
          <p:spPr bwMode="auto">
            <a:xfrm>
              <a:off x="576" y="2688"/>
              <a:ext cx="672" cy="528"/>
            </a:xfrm>
            <a:prstGeom prst="ellipse">
              <a:avLst/>
            </a:prstGeom>
            <a:solidFill>
              <a:srgbClr val="FFFF99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488" tIns="44450" rIns="90488" bIns="44450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62" name="Text Box 14"/>
            <p:cNvSpPr txBox="1">
              <a:spLocks noChangeArrowheads="1"/>
            </p:cNvSpPr>
            <p:nvPr/>
          </p:nvSpPr>
          <p:spPr bwMode="auto">
            <a:xfrm>
              <a:off x="2211" y="2640"/>
              <a:ext cx="765" cy="286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2400" b="0" dirty="0">
                  <a:latin typeface="Arial" charset="0"/>
                </a:rPr>
                <a:t>Internet</a:t>
              </a:r>
            </a:p>
          </p:txBody>
        </p:sp>
        <p:sp>
          <p:nvSpPr>
            <p:cNvPr id="45063" name="Text Box 15"/>
            <p:cNvSpPr txBox="1">
              <a:spLocks noChangeArrowheads="1"/>
            </p:cNvSpPr>
            <p:nvPr/>
          </p:nvSpPr>
          <p:spPr bwMode="auto">
            <a:xfrm>
              <a:off x="668" y="2760"/>
              <a:ext cx="522" cy="40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>
                  <a:latin typeface="Arial" charset="0"/>
                </a:rPr>
                <a:t>Digest</a:t>
              </a:r>
            </a:p>
            <a:p>
              <a:pPr algn="ctr" eaLnBrk="0" hangingPunct="0"/>
              <a:r>
                <a:rPr lang="en-US" sz="1800" b="0">
                  <a:latin typeface="Arial" charset="0"/>
                </a:rPr>
                <a:t>(MD5)</a:t>
              </a:r>
            </a:p>
          </p:txBody>
        </p:sp>
        <p:sp>
          <p:nvSpPr>
            <p:cNvPr id="45064" name="Text Box 16"/>
            <p:cNvSpPr txBox="1">
              <a:spLocks noChangeArrowheads="1"/>
            </p:cNvSpPr>
            <p:nvPr/>
          </p:nvSpPr>
          <p:spPr bwMode="auto">
            <a:xfrm>
              <a:off x="96" y="1787"/>
              <a:ext cx="666" cy="22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1800" b="0">
                  <a:latin typeface="Arial" charset="0"/>
                </a:rPr>
                <a:t>Plaintext</a:t>
              </a:r>
            </a:p>
          </p:txBody>
        </p:sp>
        <p:sp>
          <p:nvSpPr>
            <p:cNvPr id="45065" name="Line 17"/>
            <p:cNvSpPr>
              <a:spLocks noChangeShapeType="1"/>
            </p:cNvSpPr>
            <p:nvPr/>
          </p:nvSpPr>
          <p:spPr bwMode="auto">
            <a:xfrm flipV="1">
              <a:off x="4368" y="2496"/>
              <a:ext cx="0" cy="19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66" name="Text Box 18"/>
            <p:cNvSpPr txBox="1">
              <a:spLocks noChangeArrowheads="1"/>
            </p:cNvSpPr>
            <p:nvPr/>
          </p:nvSpPr>
          <p:spPr bwMode="auto">
            <a:xfrm>
              <a:off x="2151" y="3144"/>
              <a:ext cx="498" cy="22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1800" b="0">
                  <a:latin typeface="Arial" charset="0"/>
                </a:rPr>
                <a:t>digest</a:t>
              </a:r>
            </a:p>
          </p:txBody>
        </p:sp>
        <p:sp>
          <p:nvSpPr>
            <p:cNvPr id="45067" name="Freeform 19"/>
            <p:cNvSpPr>
              <a:spLocks/>
            </p:cNvSpPr>
            <p:nvPr/>
          </p:nvSpPr>
          <p:spPr bwMode="auto">
            <a:xfrm>
              <a:off x="432" y="2016"/>
              <a:ext cx="3936" cy="1584"/>
            </a:xfrm>
            <a:custGeom>
              <a:avLst/>
              <a:gdLst>
                <a:gd name="T0" fmla="*/ 0 w 3936"/>
                <a:gd name="T1" fmla="*/ 0 h 1344"/>
                <a:gd name="T2" fmla="*/ 0 w 3936"/>
                <a:gd name="T3" fmla="*/ 1584 h 1344"/>
                <a:gd name="T4" fmla="*/ 3936 w 3936"/>
                <a:gd name="T5" fmla="*/ 1584 h 1344"/>
                <a:gd name="T6" fmla="*/ 3936 w 3936"/>
                <a:gd name="T7" fmla="*/ 1131 h 134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936"/>
                <a:gd name="T13" fmla="*/ 0 h 1344"/>
                <a:gd name="T14" fmla="*/ 3936 w 3936"/>
                <a:gd name="T15" fmla="*/ 1344 h 134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936" h="1344">
                  <a:moveTo>
                    <a:pt x="0" y="0"/>
                  </a:moveTo>
                  <a:lnTo>
                    <a:pt x="0" y="1344"/>
                  </a:lnTo>
                  <a:lnTo>
                    <a:pt x="3936" y="1344"/>
                  </a:lnTo>
                  <a:lnTo>
                    <a:pt x="3936" y="96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68" name="Oval 20"/>
            <p:cNvSpPr>
              <a:spLocks noChangeArrowheads="1"/>
            </p:cNvSpPr>
            <p:nvPr/>
          </p:nvSpPr>
          <p:spPr bwMode="auto">
            <a:xfrm>
              <a:off x="4032" y="2688"/>
              <a:ext cx="672" cy="528"/>
            </a:xfrm>
            <a:prstGeom prst="ellipse">
              <a:avLst/>
            </a:prstGeom>
            <a:solidFill>
              <a:srgbClr val="FFFF99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488" tIns="44450" rIns="90488" bIns="44450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69" name="Text Box 21"/>
            <p:cNvSpPr txBox="1">
              <a:spLocks noChangeArrowheads="1"/>
            </p:cNvSpPr>
            <p:nvPr/>
          </p:nvSpPr>
          <p:spPr bwMode="auto">
            <a:xfrm>
              <a:off x="4124" y="2760"/>
              <a:ext cx="522" cy="40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>
                  <a:latin typeface="Arial" charset="0"/>
                </a:rPr>
                <a:t>Digest</a:t>
              </a:r>
            </a:p>
            <a:p>
              <a:pPr algn="ctr" eaLnBrk="0" hangingPunct="0"/>
              <a:r>
                <a:rPr lang="en-US" sz="1800" b="0">
                  <a:latin typeface="Arial" charset="0"/>
                </a:rPr>
                <a:t>(MD5)</a:t>
              </a:r>
            </a:p>
          </p:txBody>
        </p:sp>
        <p:sp>
          <p:nvSpPr>
            <p:cNvPr id="45070" name="Freeform 22"/>
            <p:cNvSpPr>
              <a:spLocks/>
            </p:cNvSpPr>
            <p:nvPr/>
          </p:nvSpPr>
          <p:spPr bwMode="auto">
            <a:xfrm>
              <a:off x="432" y="2496"/>
              <a:ext cx="480" cy="192"/>
            </a:xfrm>
            <a:custGeom>
              <a:avLst/>
              <a:gdLst>
                <a:gd name="T0" fmla="*/ 0 w 480"/>
                <a:gd name="T1" fmla="*/ 0 h 192"/>
                <a:gd name="T2" fmla="*/ 480 w 480"/>
                <a:gd name="T3" fmla="*/ 0 h 192"/>
                <a:gd name="T4" fmla="*/ 480 w 480"/>
                <a:gd name="T5" fmla="*/ 192 h 192"/>
                <a:gd name="T6" fmla="*/ 0 60000 65536"/>
                <a:gd name="T7" fmla="*/ 0 60000 65536"/>
                <a:gd name="T8" fmla="*/ 0 60000 65536"/>
                <a:gd name="T9" fmla="*/ 0 w 480"/>
                <a:gd name="T10" fmla="*/ 0 h 192"/>
                <a:gd name="T11" fmla="*/ 480 w 480"/>
                <a:gd name="T12" fmla="*/ 192 h 19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80" h="192">
                  <a:moveTo>
                    <a:pt x="0" y="0"/>
                  </a:moveTo>
                  <a:lnTo>
                    <a:pt x="480" y="0"/>
                  </a:lnTo>
                  <a:lnTo>
                    <a:pt x="480" y="192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71" name="AutoShape 23"/>
            <p:cNvSpPr>
              <a:spLocks noChangeArrowheads="1"/>
            </p:cNvSpPr>
            <p:nvPr/>
          </p:nvSpPr>
          <p:spPr bwMode="auto">
            <a:xfrm>
              <a:off x="4080" y="2208"/>
              <a:ext cx="576" cy="288"/>
            </a:xfrm>
            <a:prstGeom prst="diamond">
              <a:avLst/>
            </a:prstGeom>
            <a:solidFill>
              <a:srgbClr val="FFFF99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88" tIns="44450" rIns="90488" bIns="44450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72" name="Text Box 24"/>
            <p:cNvSpPr txBox="1">
              <a:spLocks noChangeArrowheads="1"/>
            </p:cNvSpPr>
            <p:nvPr/>
          </p:nvSpPr>
          <p:spPr bwMode="auto">
            <a:xfrm>
              <a:off x="4263" y="2232"/>
              <a:ext cx="198" cy="22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1800" b="0">
                  <a:latin typeface="Arial" charset="0"/>
                </a:rPr>
                <a:t>=</a:t>
              </a:r>
            </a:p>
          </p:txBody>
        </p:sp>
        <p:sp>
          <p:nvSpPr>
            <p:cNvPr id="45073" name="Text Box 25"/>
            <p:cNvSpPr txBox="1">
              <a:spLocks noChangeArrowheads="1"/>
            </p:cNvSpPr>
            <p:nvPr/>
          </p:nvSpPr>
          <p:spPr bwMode="auto">
            <a:xfrm>
              <a:off x="4368" y="2496"/>
              <a:ext cx="530" cy="22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1800" b="0">
                  <a:latin typeface="Arial" charset="0"/>
                </a:rPr>
                <a:t>digest</a:t>
              </a:r>
              <a:r>
                <a:rPr lang="ja-JP" altLang="en-US" sz="1800" b="0">
                  <a:latin typeface="Arial" charset="0"/>
                </a:rPr>
                <a:t>’</a:t>
              </a:r>
              <a:endParaRPr lang="en-US" sz="1800" b="0">
                <a:latin typeface="Arial" charset="0"/>
              </a:endParaRPr>
            </a:p>
          </p:txBody>
        </p:sp>
        <p:sp>
          <p:nvSpPr>
            <p:cNvPr id="45074" name="Freeform 26"/>
            <p:cNvSpPr>
              <a:spLocks/>
            </p:cNvSpPr>
            <p:nvPr/>
          </p:nvSpPr>
          <p:spPr bwMode="auto">
            <a:xfrm>
              <a:off x="912" y="2352"/>
              <a:ext cx="3168" cy="1008"/>
            </a:xfrm>
            <a:custGeom>
              <a:avLst/>
              <a:gdLst>
                <a:gd name="T0" fmla="*/ 0 w 3168"/>
                <a:gd name="T1" fmla="*/ 864 h 1008"/>
                <a:gd name="T2" fmla="*/ 0 w 3168"/>
                <a:gd name="T3" fmla="*/ 1008 h 1008"/>
                <a:gd name="T4" fmla="*/ 3072 w 3168"/>
                <a:gd name="T5" fmla="*/ 1008 h 1008"/>
                <a:gd name="T6" fmla="*/ 3072 w 3168"/>
                <a:gd name="T7" fmla="*/ 0 h 1008"/>
                <a:gd name="T8" fmla="*/ 3168 w 3168"/>
                <a:gd name="T9" fmla="*/ 0 h 100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168"/>
                <a:gd name="T16" fmla="*/ 0 h 1008"/>
                <a:gd name="T17" fmla="*/ 3168 w 3168"/>
                <a:gd name="T18" fmla="*/ 1008 h 100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168" h="1008">
                  <a:moveTo>
                    <a:pt x="0" y="864"/>
                  </a:moveTo>
                  <a:lnTo>
                    <a:pt x="0" y="1008"/>
                  </a:lnTo>
                  <a:lnTo>
                    <a:pt x="3072" y="1008"/>
                  </a:lnTo>
                  <a:lnTo>
                    <a:pt x="3072" y="0"/>
                  </a:lnTo>
                  <a:lnTo>
                    <a:pt x="3168" y="0"/>
                  </a:lnTo>
                </a:path>
              </a:pathLst>
            </a:custGeom>
            <a:noFill/>
            <a:ln w="25400">
              <a:solidFill>
                <a:srgbClr val="3366FF"/>
              </a:solidFill>
              <a:round/>
              <a:headEnd/>
              <a:tailEnd type="triangle" w="med" len="med"/>
            </a:ln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75" name="Line 27"/>
            <p:cNvSpPr>
              <a:spLocks noChangeShapeType="1"/>
            </p:cNvSpPr>
            <p:nvPr/>
          </p:nvSpPr>
          <p:spPr bwMode="auto">
            <a:xfrm flipV="1">
              <a:off x="4368" y="1968"/>
              <a:ext cx="0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76" name="Text Box 28"/>
            <p:cNvSpPr txBox="1">
              <a:spLocks noChangeArrowheads="1"/>
            </p:cNvSpPr>
            <p:nvPr/>
          </p:nvSpPr>
          <p:spPr bwMode="auto">
            <a:xfrm>
              <a:off x="4359" y="1992"/>
              <a:ext cx="330" cy="22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1800" b="0">
                  <a:latin typeface="Arial" charset="0"/>
                </a:rPr>
                <a:t>NO</a:t>
              </a:r>
            </a:p>
          </p:txBody>
        </p:sp>
        <p:sp>
          <p:nvSpPr>
            <p:cNvPr id="45077" name="Text Box 29"/>
            <p:cNvSpPr txBox="1">
              <a:spLocks noChangeArrowheads="1"/>
            </p:cNvSpPr>
            <p:nvPr/>
          </p:nvSpPr>
          <p:spPr bwMode="auto">
            <a:xfrm>
              <a:off x="3830" y="1739"/>
              <a:ext cx="1034" cy="22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1800" b="0">
                  <a:solidFill>
                    <a:schemeClr val="accent1"/>
                  </a:solidFill>
                  <a:latin typeface="Arial" charset="0"/>
                </a:rPr>
                <a:t>corrupted msg</a:t>
              </a:r>
            </a:p>
          </p:txBody>
        </p:sp>
        <p:sp>
          <p:nvSpPr>
            <p:cNvPr id="45078" name="Freeform 30"/>
            <p:cNvSpPr>
              <a:spLocks/>
            </p:cNvSpPr>
            <p:nvPr/>
          </p:nvSpPr>
          <p:spPr bwMode="auto">
            <a:xfrm>
              <a:off x="4368" y="1968"/>
              <a:ext cx="816" cy="1632"/>
            </a:xfrm>
            <a:custGeom>
              <a:avLst/>
              <a:gdLst>
                <a:gd name="T0" fmla="*/ 0 w 816"/>
                <a:gd name="T1" fmla="*/ 1632 h 1632"/>
                <a:gd name="T2" fmla="*/ 816 w 816"/>
                <a:gd name="T3" fmla="*/ 1632 h 1632"/>
                <a:gd name="T4" fmla="*/ 816 w 816"/>
                <a:gd name="T5" fmla="*/ 0 h 1632"/>
                <a:gd name="T6" fmla="*/ 0 60000 65536"/>
                <a:gd name="T7" fmla="*/ 0 60000 65536"/>
                <a:gd name="T8" fmla="*/ 0 60000 65536"/>
                <a:gd name="T9" fmla="*/ 0 w 816"/>
                <a:gd name="T10" fmla="*/ 0 h 1632"/>
                <a:gd name="T11" fmla="*/ 816 w 816"/>
                <a:gd name="T12" fmla="*/ 1632 h 163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16" h="1632">
                  <a:moveTo>
                    <a:pt x="0" y="1632"/>
                  </a:moveTo>
                  <a:lnTo>
                    <a:pt x="816" y="1632"/>
                  </a:lnTo>
                  <a:lnTo>
                    <a:pt x="816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79" name="Text Box 31"/>
            <p:cNvSpPr txBox="1">
              <a:spLocks noChangeArrowheads="1"/>
            </p:cNvSpPr>
            <p:nvPr/>
          </p:nvSpPr>
          <p:spPr bwMode="auto">
            <a:xfrm>
              <a:off x="4854" y="1728"/>
              <a:ext cx="666" cy="22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1800" b="0">
                  <a:latin typeface="Arial" charset="0"/>
                </a:rPr>
                <a:t>Plaintext</a:t>
              </a: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342900" y="381000"/>
            <a:ext cx="8458200" cy="685800"/>
          </a:xfrm>
        </p:spPr>
        <p:txBody>
          <a:bodyPr/>
          <a:lstStyle/>
          <a:p>
            <a:r>
              <a:rPr lang="en-US" dirty="0" smtClean="0">
                <a:ea typeface="ＭＳ Ｐゴシック" charset="-128"/>
                <a:cs typeface="ＭＳ Ｐゴシック" charset="-128"/>
              </a:rPr>
              <a:t>Cryptographically Strong Hashes</a:t>
            </a:r>
            <a:endParaRPr lang="en-US" dirty="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949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 smtClean="0">
                <a:ea typeface="ＭＳ Ｐゴシック" charset="-128"/>
              </a:rPr>
              <a:t>Hard to find </a:t>
            </a:r>
            <a:r>
              <a:rPr lang="en-US" dirty="0" smtClean="0">
                <a:solidFill>
                  <a:srgbClr val="C0504D"/>
                </a:solidFill>
                <a:ea typeface="ＭＳ Ｐゴシック" charset="-128"/>
              </a:rPr>
              <a:t>collisions</a:t>
            </a:r>
          </a:p>
          <a:p>
            <a:pPr lvl="1">
              <a:lnSpc>
                <a:spcPct val="90000"/>
              </a:lnSpc>
            </a:pPr>
            <a:r>
              <a:rPr lang="en-US" sz="2300" dirty="0" smtClean="0"/>
              <a:t>Adversary can’</a:t>
            </a:r>
            <a:r>
              <a:rPr lang="en-US" altLang="ja-JP" sz="2300" dirty="0" smtClean="0"/>
              <a:t>t find two inputs that produce same hash</a:t>
            </a:r>
          </a:p>
          <a:p>
            <a:pPr lvl="1">
              <a:lnSpc>
                <a:spcPct val="90000"/>
              </a:lnSpc>
            </a:pPr>
            <a:r>
              <a:rPr lang="en-US" sz="2300" dirty="0" smtClean="0"/>
              <a:t>Someone cannot alter message without modifying digest</a:t>
            </a:r>
          </a:p>
          <a:p>
            <a:pPr lvl="1">
              <a:lnSpc>
                <a:spcPct val="90000"/>
              </a:lnSpc>
            </a:pPr>
            <a:r>
              <a:rPr lang="en-US" sz="2300" dirty="0" smtClean="0"/>
              <a:t>Can succinctly refer to large objects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pPr>
              <a:lnSpc>
                <a:spcPct val="90000"/>
              </a:lnSpc>
            </a:pPr>
            <a:r>
              <a:rPr lang="en-US" dirty="0" smtClean="0">
                <a:ea typeface="ＭＳ Ｐゴシック" charset="-128"/>
              </a:rPr>
              <a:t>Hard to </a:t>
            </a:r>
            <a:r>
              <a:rPr lang="en-US" dirty="0" smtClean="0">
                <a:solidFill>
                  <a:schemeClr val="accent2"/>
                </a:solidFill>
                <a:ea typeface="ＭＳ Ｐゴシック" charset="-128"/>
              </a:rPr>
              <a:t>invert</a:t>
            </a:r>
          </a:p>
          <a:p>
            <a:pPr lvl="1">
              <a:lnSpc>
                <a:spcPct val="90000"/>
              </a:lnSpc>
            </a:pPr>
            <a:r>
              <a:rPr lang="en-US" sz="2300" dirty="0" smtClean="0"/>
              <a:t>Given hash, adversary can’</a:t>
            </a:r>
            <a:r>
              <a:rPr lang="en-US" altLang="ja-JP" sz="2300" dirty="0" smtClean="0"/>
              <a:t>t find input that produces it</a:t>
            </a:r>
          </a:p>
          <a:p>
            <a:pPr lvl="1">
              <a:lnSpc>
                <a:spcPct val="90000"/>
              </a:lnSpc>
            </a:pPr>
            <a:r>
              <a:rPr lang="en-US" sz="2300" dirty="0" smtClean="0"/>
              <a:t>Can refer obliquely to private objects (e.g., passwords)</a:t>
            </a:r>
          </a:p>
          <a:p>
            <a:pPr lvl="2">
              <a:lnSpc>
                <a:spcPct val="90000"/>
              </a:lnSpc>
            </a:pPr>
            <a:r>
              <a:rPr lang="en-US" dirty="0" smtClean="0"/>
              <a:t>Send hash of object rather than object itself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9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49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9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49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9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49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9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49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9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49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92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492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92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492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92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492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9251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342900" y="381000"/>
            <a:ext cx="8458200" cy="685800"/>
          </a:xfrm>
        </p:spPr>
        <p:txBody>
          <a:bodyPr/>
          <a:lstStyle/>
          <a:p>
            <a:r>
              <a:rPr lang="en-US" dirty="0" smtClean="0">
                <a:ea typeface="ＭＳ Ｐゴシック" charset="-128"/>
                <a:cs typeface="ＭＳ Ｐゴシック" charset="-128"/>
              </a:rPr>
              <a:t>Effects of Cryptographic Hashing</a:t>
            </a:r>
            <a:endParaRPr lang="en-US" dirty="0"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4915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8500" y="1066800"/>
            <a:ext cx="77470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Title 1"/>
          <p:cNvSpPr>
            <a:spLocks noGrp="1"/>
          </p:cNvSpPr>
          <p:nvPr>
            <p:ph type="title"/>
          </p:nvPr>
        </p:nvSpPr>
        <p:spPr>
          <a:xfrm>
            <a:off x="-304800" y="381000"/>
            <a:ext cx="9753600" cy="685800"/>
          </a:xfrm>
        </p:spPr>
        <p:txBody>
          <a:bodyPr/>
          <a:lstStyle/>
          <a:p>
            <a:r>
              <a:rPr lang="en-US" dirty="0" smtClean="0">
                <a:ea typeface="ＭＳ Ｐゴシック" charset="-128"/>
                <a:cs typeface="ＭＳ Ｐゴシック" charset="-128"/>
              </a:rPr>
              <a:t>Cryptographic Toolkit</a:t>
            </a:r>
            <a:endParaRPr lang="en-US" dirty="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5120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/>
                </a:solidFill>
                <a:ea typeface="ＭＳ Ｐゴシック" charset="-128"/>
              </a:rPr>
              <a:t>Confidentiality: </a:t>
            </a:r>
            <a:r>
              <a:rPr lang="en-US" dirty="0" smtClean="0">
                <a:ea typeface="ＭＳ Ｐゴシック" charset="-128"/>
              </a:rPr>
              <a:t>Encryption</a:t>
            </a:r>
            <a:endParaRPr lang="en-US" dirty="0" smtClean="0">
              <a:solidFill>
                <a:srgbClr val="FF0000"/>
              </a:solidFill>
              <a:ea typeface="ＭＳ Ｐゴシック" charset="-128"/>
            </a:endParaRPr>
          </a:p>
          <a:p>
            <a:r>
              <a:rPr lang="en-US" dirty="0" smtClean="0">
                <a:solidFill>
                  <a:srgbClr val="1F497D"/>
                </a:solidFill>
                <a:ea typeface="ＭＳ Ｐゴシック" charset="-128"/>
              </a:rPr>
              <a:t>Integrity:</a:t>
            </a:r>
            <a:r>
              <a:rPr lang="en-US" dirty="0" smtClean="0">
                <a:ea typeface="ＭＳ Ｐゴシック" charset="-128"/>
              </a:rPr>
              <a:t> Cryptographic Hash</a:t>
            </a:r>
          </a:p>
          <a:p>
            <a:r>
              <a:rPr lang="en-US" dirty="0" smtClean="0">
                <a:solidFill>
                  <a:srgbClr val="1F497D"/>
                </a:solidFill>
                <a:ea typeface="ＭＳ Ｐゴシック" charset="-128"/>
              </a:rPr>
              <a:t>Authentication:</a:t>
            </a:r>
            <a:r>
              <a:rPr lang="en-US" dirty="0" smtClean="0">
                <a:ea typeface="ＭＳ Ｐゴシック" charset="-128"/>
              </a:rPr>
              <a:t> ?</a:t>
            </a:r>
          </a:p>
          <a:p>
            <a:r>
              <a:rPr lang="en-US" dirty="0" smtClean="0">
                <a:solidFill>
                  <a:srgbClr val="1F497D"/>
                </a:solidFill>
                <a:ea typeface="ＭＳ Ｐゴシック" charset="-128"/>
              </a:rPr>
              <a:t>Provenance:</a:t>
            </a:r>
            <a:r>
              <a:rPr lang="en-US" dirty="0" smtClean="0">
                <a:ea typeface="ＭＳ Ｐゴシック" charset="-128"/>
              </a:rPr>
              <a:t> ?</a:t>
            </a:r>
          </a:p>
          <a:p>
            <a:endParaRPr lang="en-US" dirty="0">
              <a:ea typeface="ＭＳ Ｐゴシック" charset="-128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04800"/>
            <a:ext cx="7162800" cy="838200"/>
          </a:xfrm>
        </p:spPr>
        <p:txBody>
          <a:bodyPr/>
          <a:lstStyle/>
          <a:p>
            <a:r>
              <a:rPr lang="en-US" smtClean="0">
                <a:ea typeface="ＭＳ Ｐゴシック" charset="-128"/>
                <a:cs typeface="ＭＳ Ｐゴシック" charset="-128"/>
              </a:rPr>
              <a:t>Public Key Authentication</a:t>
            </a:r>
            <a:endParaRPr lang="en-US">
              <a:ea typeface="ＭＳ Ｐゴシック" charset="-128"/>
              <a:cs typeface="ＭＳ Ｐゴシック" charset="-128"/>
            </a:endParaRPr>
          </a:p>
        </p:txBody>
      </p:sp>
      <p:sp>
        <p:nvSpPr>
          <p:cNvPr id="9738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5029200" cy="5105400"/>
          </a:xfrm>
        </p:spPr>
        <p:txBody>
          <a:bodyPr/>
          <a:lstStyle/>
          <a:p>
            <a:pPr marL="285750" indent="-285750"/>
            <a:r>
              <a:rPr lang="en-US" dirty="0" smtClean="0">
                <a:ea typeface="ＭＳ Ｐゴシック" charset="-128"/>
              </a:rPr>
              <a:t>Each side need only to know the other side’</a:t>
            </a:r>
            <a:r>
              <a:rPr lang="en-US" altLang="ja-JP" dirty="0" smtClean="0">
                <a:ea typeface="ＭＳ Ｐゴシック" charset="-128"/>
              </a:rPr>
              <a:t>s public key</a:t>
            </a:r>
          </a:p>
          <a:p>
            <a:pPr marL="685800" lvl="1" indent="-228600"/>
            <a:r>
              <a:rPr lang="en-US" dirty="0" smtClean="0"/>
              <a:t>No secret key need be shared</a:t>
            </a:r>
          </a:p>
          <a:p>
            <a:pPr marL="285750" indent="-285750"/>
            <a:r>
              <a:rPr lang="en-US" b="1" dirty="0" smtClean="0">
                <a:ea typeface="ＭＳ Ｐゴシック" charset="-128"/>
              </a:rPr>
              <a:t>A</a:t>
            </a:r>
            <a:r>
              <a:rPr lang="en-US" dirty="0" smtClean="0">
                <a:ea typeface="ＭＳ Ｐゴシック" charset="-128"/>
              </a:rPr>
              <a:t> encrypts a nonce (random number) </a:t>
            </a:r>
            <a:r>
              <a:rPr lang="en-US" b="1" i="1" dirty="0" err="1" smtClean="0">
                <a:ea typeface="ＭＳ Ｐゴシック" charset="-128"/>
              </a:rPr>
              <a:t>x</a:t>
            </a:r>
            <a:r>
              <a:rPr lang="en-US" b="1" dirty="0" smtClean="0">
                <a:ea typeface="ＭＳ Ｐゴシック" charset="-128"/>
              </a:rPr>
              <a:t> </a:t>
            </a:r>
            <a:r>
              <a:rPr lang="en-US" dirty="0" smtClean="0">
                <a:ea typeface="ＭＳ Ｐゴシック" charset="-128"/>
              </a:rPr>
              <a:t>using B’</a:t>
            </a:r>
            <a:r>
              <a:rPr lang="en-US" altLang="ja-JP" dirty="0" smtClean="0">
                <a:ea typeface="ＭＳ Ｐゴシック" charset="-128"/>
              </a:rPr>
              <a:t>s public key</a:t>
            </a:r>
          </a:p>
          <a:p>
            <a:pPr marL="285750" indent="-285750"/>
            <a:r>
              <a:rPr lang="en-US" b="1" dirty="0" smtClean="0">
                <a:ea typeface="ＭＳ Ｐゴシック" charset="-128"/>
              </a:rPr>
              <a:t>B</a:t>
            </a:r>
            <a:r>
              <a:rPr lang="en-US" dirty="0" smtClean="0">
                <a:ea typeface="ＭＳ Ｐゴシック" charset="-128"/>
              </a:rPr>
              <a:t> proves it can recover </a:t>
            </a:r>
            <a:r>
              <a:rPr lang="en-US" b="1" i="1" dirty="0" err="1" smtClean="0">
                <a:ea typeface="ＭＳ Ｐゴシック" charset="-128"/>
              </a:rPr>
              <a:t>x</a:t>
            </a:r>
            <a:endParaRPr lang="en-US" i="1" dirty="0" smtClean="0">
              <a:ea typeface="ＭＳ Ｐゴシック" charset="-128"/>
            </a:endParaRPr>
          </a:p>
          <a:p>
            <a:pPr marL="285750" indent="-285750"/>
            <a:r>
              <a:rPr lang="en-US" b="1" dirty="0" smtClean="0">
                <a:ea typeface="ＭＳ Ｐゴシック" charset="-128"/>
              </a:rPr>
              <a:t>A</a:t>
            </a:r>
            <a:r>
              <a:rPr lang="en-US" dirty="0" smtClean="0">
                <a:ea typeface="ＭＳ Ｐゴシック" charset="-128"/>
              </a:rPr>
              <a:t> can authenticate itself to </a:t>
            </a:r>
            <a:r>
              <a:rPr lang="en-US" b="1" dirty="0" smtClean="0">
                <a:ea typeface="ＭＳ Ｐゴシック" charset="-128"/>
              </a:rPr>
              <a:t>B</a:t>
            </a:r>
            <a:r>
              <a:rPr lang="en-US" dirty="0" smtClean="0">
                <a:ea typeface="ＭＳ Ｐゴシック" charset="-128"/>
              </a:rPr>
              <a:t> in the same way</a:t>
            </a:r>
            <a:endParaRPr lang="en-US" dirty="0">
              <a:ea typeface="ＭＳ Ｐゴシック" charset="-128"/>
            </a:endParaRPr>
          </a:p>
        </p:txBody>
      </p:sp>
      <p:sp>
        <p:nvSpPr>
          <p:cNvPr id="52228" name="Line 4"/>
          <p:cNvSpPr>
            <a:spLocks noChangeShapeType="1"/>
          </p:cNvSpPr>
          <p:nvPr/>
        </p:nvSpPr>
        <p:spPr bwMode="auto">
          <a:xfrm flipH="1">
            <a:off x="5942013" y="2362200"/>
            <a:ext cx="1587" cy="2209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29" name="Line 5"/>
          <p:cNvSpPr>
            <a:spLocks noChangeShapeType="1"/>
          </p:cNvSpPr>
          <p:nvPr/>
        </p:nvSpPr>
        <p:spPr bwMode="auto">
          <a:xfrm flipH="1">
            <a:off x="8532813" y="2362200"/>
            <a:ext cx="1587" cy="2438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5943600" y="2501900"/>
            <a:ext cx="2590800" cy="698500"/>
            <a:chOff x="3072" y="1240"/>
            <a:chExt cx="1632" cy="440"/>
          </a:xfrm>
        </p:grpSpPr>
        <p:sp>
          <p:nvSpPr>
            <p:cNvPr id="52236" name="Line 7"/>
            <p:cNvSpPr>
              <a:spLocks noChangeShapeType="1"/>
            </p:cNvSpPr>
            <p:nvPr/>
          </p:nvSpPr>
          <p:spPr bwMode="auto">
            <a:xfrm>
              <a:off x="3072" y="1296"/>
              <a:ext cx="1632" cy="38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37" name="Text Box 8"/>
            <p:cNvSpPr txBox="1">
              <a:spLocks noChangeArrowheads="1"/>
            </p:cNvSpPr>
            <p:nvPr/>
          </p:nvSpPr>
          <p:spPr bwMode="auto">
            <a:xfrm rot="765608">
              <a:off x="3316" y="1240"/>
              <a:ext cx="827" cy="21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1600" b="0">
                  <a:latin typeface="Arial" charset="0"/>
                </a:rPr>
                <a:t>E(x, Public</a:t>
              </a:r>
              <a:r>
                <a:rPr lang="en-US" sz="1600" b="0" baseline="-25000">
                  <a:latin typeface="Arial" charset="0"/>
                </a:rPr>
                <a:t>B</a:t>
              </a:r>
              <a:r>
                <a:rPr lang="en-US" sz="1600" b="0">
                  <a:latin typeface="Arial" charset="0"/>
                </a:rPr>
                <a:t>)</a:t>
              </a:r>
            </a:p>
          </p:txBody>
        </p:sp>
      </p:grp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5943600" y="3200400"/>
            <a:ext cx="2590800" cy="762000"/>
            <a:chOff x="3072" y="1680"/>
            <a:chExt cx="1632" cy="480"/>
          </a:xfrm>
        </p:grpSpPr>
        <p:sp>
          <p:nvSpPr>
            <p:cNvPr id="52234" name="Line 10"/>
            <p:cNvSpPr>
              <a:spLocks noChangeShapeType="1"/>
            </p:cNvSpPr>
            <p:nvPr/>
          </p:nvSpPr>
          <p:spPr bwMode="auto">
            <a:xfrm flipH="1">
              <a:off x="3072" y="1680"/>
              <a:ext cx="1632" cy="48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35" name="Text Box 11"/>
            <p:cNvSpPr txBox="1">
              <a:spLocks noChangeArrowheads="1"/>
            </p:cNvSpPr>
            <p:nvPr/>
          </p:nvSpPr>
          <p:spPr bwMode="auto">
            <a:xfrm rot="-934980">
              <a:off x="3083" y="1841"/>
              <a:ext cx="818" cy="21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1600" b="0">
                  <a:latin typeface="Arial" charset="0"/>
                </a:rPr>
                <a:t>                  x</a:t>
              </a:r>
            </a:p>
          </p:txBody>
        </p:sp>
      </p:grpSp>
      <p:sp>
        <p:nvSpPr>
          <p:cNvPr id="52232" name="Text Box 12"/>
          <p:cNvSpPr txBox="1">
            <a:spLocks noChangeArrowheads="1"/>
          </p:cNvSpPr>
          <p:nvPr/>
        </p:nvSpPr>
        <p:spPr bwMode="auto">
          <a:xfrm>
            <a:off x="5778500" y="2014538"/>
            <a:ext cx="315913" cy="3333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A</a:t>
            </a:r>
          </a:p>
        </p:txBody>
      </p:sp>
      <p:sp>
        <p:nvSpPr>
          <p:cNvPr id="52233" name="Text Box 13"/>
          <p:cNvSpPr txBox="1">
            <a:spLocks noChangeArrowheads="1"/>
          </p:cNvSpPr>
          <p:nvPr/>
        </p:nvSpPr>
        <p:spPr bwMode="auto">
          <a:xfrm>
            <a:off x="8369300" y="2028825"/>
            <a:ext cx="315913" cy="3333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B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8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8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8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3827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Title 1"/>
          <p:cNvSpPr>
            <a:spLocks noGrp="1"/>
          </p:cNvSpPr>
          <p:nvPr>
            <p:ph type="title"/>
          </p:nvPr>
        </p:nvSpPr>
        <p:spPr>
          <a:xfrm>
            <a:off x="-304800" y="381000"/>
            <a:ext cx="9753600" cy="685800"/>
          </a:xfrm>
        </p:spPr>
        <p:txBody>
          <a:bodyPr/>
          <a:lstStyle/>
          <a:p>
            <a:r>
              <a:rPr lang="en-US" dirty="0" smtClean="0">
                <a:ea typeface="ＭＳ Ｐゴシック" charset="-128"/>
                <a:cs typeface="ＭＳ Ｐゴシック" charset="-128"/>
              </a:rPr>
              <a:t>Cryptographic Toolkit</a:t>
            </a:r>
            <a:endParaRPr lang="en-US" dirty="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5427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  <a:ea typeface="ＭＳ Ｐゴシック" charset="-128"/>
              </a:rPr>
              <a:t>Confidentiality: </a:t>
            </a:r>
            <a:r>
              <a:rPr lang="en-US" dirty="0" smtClean="0">
                <a:ea typeface="ＭＳ Ｐゴシック" charset="-128"/>
              </a:rPr>
              <a:t>Encryption</a:t>
            </a:r>
            <a:endParaRPr lang="en-US" dirty="0" smtClean="0">
              <a:solidFill>
                <a:srgbClr val="FF0000"/>
              </a:solidFill>
              <a:ea typeface="ＭＳ Ｐゴシック" charset="-128"/>
            </a:endParaRPr>
          </a:p>
          <a:p>
            <a:r>
              <a:rPr lang="en-US" dirty="0" smtClean="0">
                <a:solidFill>
                  <a:srgbClr val="1F497D"/>
                </a:solidFill>
                <a:ea typeface="ＭＳ Ｐゴシック" charset="-128"/>
              </a:rPr>
              <a:t>Integrity: </a:t>
            </a:r>
            <a:r>
              <a:rPr lang="en-US" dirty="0" smtClean="0">
                <a:ea typeface="ＭＳ Ｐゴシック" charset="-128"/>
              </a:rPr>
              <a:t>Cryptographic Hash</a:t>
            </a:r>
          </a:p>
          <a:p>
            <a:r>
              <a:rPr lang="en-US" dirty="0" smtClean="0">
                <a:solidFill>
                  <a:srgbClr val="1F497D"/>
                </a:solidFill>
                <a:ea typeface="ＭＳ Ｐゴシック" charset="-128"/>
              </a:rPr>
              <a:t>Authentication: </a:t>
            </a:r>
            <a:r>
              <a:rPr lang="en-US" dirty="0" smtClean="0">
                <a:ea typeface="ＭＳ Ｐゴシック" charset="-128"/>
              </a:rPr>
              <a:t>Decrypting nonce</a:t>
            </a:r>
          </a:p>
          <a:p>
            <a:r>
              <a:rPr lang="en-US" dirty="0" smtClean="0">
                <a:solidFill>
                  <a:srgbClr val="1F497D"/>
                </a:solidFill>
                <a:ea typeface="ＭＳ Ｐゴシック" charset="-128"/>
              </a:rPr>
              <a:t>Provenance: </a:t>
            </a:r>
            <a:r>
              <a:rPr lang="en-US" dirty="0" smtClean="0">
                <a:ea typeface="ＭＳ Ｐゴシック" charset="-128"/>
              </a:rPr>
              <a:t>?</a:t>
            </a:r>
          </a:p>
          <a:p>
            <a:endParaRPr lang="en-US" dirty="0">
              <a:ea typeface="ＭＳ Ｐゴシック" charset="-128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81000"/>
            <a:ext cx="8458200" cy="685800"/>
          </a:xfrm>
        </p:spPr>
        <p:txBody>
          <a:bodyPr/>
          <a:lstStyle/>
          <a:p>
            <a:r>
              <a:rPr lang="en-US" dirty="0" smtClean="0">
                <a:ea typeface="ＭＳ Ｐゴシック" charset="-128"/>
                <a:cs typeface="ＭＳ Ｐゴシック" charset="-128"/>
              </a:rPr>
              <a:t>Digital Signatures</a:t>
            </a:r>
            <a:endParaRPr lang="en-US" dirty="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9758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382000" cy="4673864"/>
          </a:xfrm>
        </p:spPr>
        <p:txBody>
          <a:bodyPr/>
          <a:lstStyle/>
          <a:p>
            <a:r>
              <a:rPr lang="en-US" sz="3200" dirty="0" smtClean="0">
                <a:ea typeface="ＭＳ Ｐゴシック" charset="-128"/>
                <a:sym typeface="Wingdings" charset="2"/>
              </a:rPr>
              <a:t>Suppose Alice has published public key K</a:t>
            </a:r>
            <a:r>
              <a:rPr lang="en-US" sz="3200" baseline="-25000" dirty="0" smtClean="0">
                <a:ea typeface="ＭＳ Ｐゴシック" charset="-128"/>
                <a:sym typeface="Wingdings" charset="2"/>
              </a:rPr>
              <a:t>E</a:t>
            </a:r>
          </a:p>
          <a:p>
            <a:r>
              <a:rPr lang="en-US" sz="3200" dirty="0" smtClean="0">
                <a:ea typeface="ＭＳ Ｐゴシック" charset="-128"/>
              </a:rPr>
              <a:t>If she wishes to prove who she is, she can send a message</a:t>
            </a:r>
            <a:r>
              <a:rPr lang="en-US" sz="3200" i="1" dirty="0" smtClean="0">
                <a:ea typeface="ＭＳ Ｐゴシック" charset="-128"/>
              </a:rPr>
              <a:t> </a:t>
            </a:r>
            <a:r>
              <a:rPr lang="en-US" sz="3200" i="1" dirty="0" err="1" smtClean="0">
                <a:ea typeface="ＭＳ Ｐゴシック" charset="-128"/>
              </a:rPr>
              <a:t>x</a:t>
            </a:r>
            <a:r>
              <a:rPr lang="en-US" sz="3200" i="1" dirty="0" smtClean="0">
                <a:ea typeface="ＭＳ Ｐゴシック" charset="-128"/>
              </a:rPr>
              <a:t> </a:t>
            </a:r>
            <a:r>
              <a:rPr lang="en-US" sz="3200" dirty="0" smtClean="0">
                <a:ea typeface="ＭＳ Ｐゴシック" charset="-128"/>
              </a:rPr>
              <a:t>encrypted with her </a:t>
            </a:r>
            <a:r>
              <a:rPr lang="en-US" sz="3200" b="1" dirty="0" smtClean="0">
                <a:solidFill>
                  <a:srgbClr val="1F497D"/>
                </a:solidFill>
                <a:ea typeface="ＭＳ Ｐゴシック" charset="-128"/>
              </a:rPr>
              <a:t>private</a:t>
            </a:r>
            <a:r>
              <a:rPr lang="en-US" sz="3200" dirty="0" smtClean="0">
                <a:solidFill>
                  <a:srgbClr val="1F497D"/>
                </a:solidFill>
                <a:ea typeface="ＭＳ Ｐゴシック" charset="-128"/>
              </a:rPr>
              <a:t> </a:t>
            </a:r>
            <a:r>
              <a:rPr lang="en-US" sz="3200" dirty="0" smtClean="0">
                <a:ea typeface="ＭＳ Ｐゴシック" charset="-128"/>
              </a:rPr>
              <a:t>key K</a:t>
            </a:r>
            <a:r>
              <a:rPr lang="en-US" sz="3200" baseline="-25000" dirty="0" smtClean="0">
                <a:ea typeface="ＭＳ Ｐゴシック" charset="-128"/>
              </a:rPr>
              <a:t>D</a:t>
            </a:r>
          </a:p>
          <a:p>
            <a:pPr lvl="1"/>
            <a:r>
              <a:rPr lang="en-US" sz="2800" dirty="0" smtClean="0"/>
              <a:t>Therefore: anyone </a:t>
            </a:r>
            <a:r>
              <a:rPr lang="en-US" sz="2800" dirty="0" err="1" smtClean="0"/>
              <a:t>w</a:t>
            </a:r>
            <a:r>
              <a:rPr lang="en-US" sz="2800" dirty="0" smtClean="0"/>
              <a:t>/ public key K</a:t>
            </a:r>
            <a:r>
              <a:rPr lang="en-US" sz="2800" baseline="-25000" dirty="0" smtClean="0"/>
              <a:t>E</a:t>
            </a:r>
            <a:r>
              <a:rPr lang="en-US" sz="2800" dirty="0" smtClean="0"/>
              <a:t> can recover </a:t>
            </a:r>
            <a:r>
              <a:rPr lang="en-US" sz="2800" i="1" dirty="0" err="1" smtClean="0"/>
              <a:t>x</a:t>
            </a:r>
            <a:r>
              <a:rPr lang="en-US" sz="2800" dirty="0" smtClean="0"/>
              <a:t>, verify that Alice must have sent the message</a:t>
            </a:r>
          </a:p>
          <a:p>
            <a:pPr lvl="1"/>
            <a:r>
              <a:rPr lang="en-US" sz="2800" dirty="0" smtClean="0"/>
              <a:t>It provides a </a:t>
            </a:r>
            <a:r>
              <a:rPr lang="en-US" sz="2800" dirty="0" smtClean="0">
                <a:solidFill>
                  <a:srgbClr val="1F497D"/>
                </a:solidFill>
              </a:rPr>
              <a:t>digital signature</a:t>
            </a:r>
          </a:p>
          <a:p>
            <a:pPr lvl="1"/>
            <a:r>
              <a:rPr lang="en-US" sz="2800" dirty="0" smtClean="0"/>
              <a:t>Alice can’</a:t>
            </a:r>
            <a:r>
              <a:rPr lang="en-US" altLang="ja-JP" sz="2800" dirty="0" smtClean="0"/>
              <a:t>t deny later deny it </a:t>
            </a:r>
            <a:r>
              <a:rPr lang="en-US" altLang="ja-JP" sz="2800" dirty="0" err="1" smtClean="0">
                <a:sym typeface="Symbol" charset="2"/>
              </a:rPr>
              <a:t></a:t>
            </a:r>
            <a:r>
              <a:rPr lang="en-US" altLang="ja-JP" sz="2800" dirty="0" smtClean="0">
                <a:sym typeface="Symbol" charset="2"/>
              </a:rPr>
              <a:t> </a:t>
            </a:r>
            <a:r>
              <a:rPr lang="en-US" altLang="ja-JP" sz="2800" dirty="0" smtClean="0">
                <a:solidFill>
                  <a:srgbClr val="1F497D"/>
                </a:solidFill>
                <a:sym typeface="Symbol" charset="2"/>
              </a:rPr>
              <a:t>non-repudiation</a:t>
            </a:r>
            <a:endParaRPr lang="en-US" sz="2800" dirty="0">
              <a:solidFill>
                <a:srgbClr val="1F497D"/>
              </a:solidFill>
              <a:sym typeface="Symbol" charset="2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5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58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5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58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58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5875" grpId="0" build="p" bldLvl="2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81000"/>
            <a:ext cx="8458200" cy="685800"/>
          </a:xfrm>
        </p:spPr>
        <p:txBody>
          <a:bodyPr/>
          <a:lstStyle/>
          <a:p>
            <a:r>
              <a:rPr lang="en-US" dirty="0" smtClean="0">
                <a:ea typeface="ＭＳ Ｐゴシック" charset="-128"/>
                <a:cs typeface="ＭＳ Ｐゴシック" charset="-128"/>
              </a:rPr>
              <a:t>RSA Crypto &amp; Signatures, </a:t>
            </a:r>
            <a:r>
              <a:rPr lang="en-US" dirty="0" err="1" smtClean="0">
                <a:ea typeface="ＭＳ Ｐゴシック" charset="-128"/>
                <a:cs typeface="ＭＳ Ｐゴシック" charset="-128"/>
              </a:rPr>
              <a:t>con’</a:t>
            </a:r>
            <a:r>
              <a:rPr lang="en-US" altLang="ja-JP" dirty="0" err="1" smtClean="0">
                <a:ea typeface="ＭＳ Ｐゴシック" charset="-128"/>
                <a:cs typeface="ＭＳ Ｐゴシック" charset="-128"/>
              </a:rPr>
              <a:t>t</a:t>
            </a:r>
            <a:endParaRPr lang="en-US" dirty="0"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573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1066800"/>
            <a:ext cx="6096000" cy="5551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81000"/>
            <a:ext cx="8458200" cy="685800"/>
          </a:xfrm>
        </p:spPr>
        <p:txBody>
          <a:bodyPr/>
          <a:lstStyle/>
          <a:p>
            <a:r>
              <a:rPr lang="en-US" smtClean="0">
                <a:ea typeface="ＭＳ Ｐゴシック" charset="-128"/>
                <a:cs typeface="ＭＳ Ｐゴシック" charset="-128"/>
              </a:rPr>
              <a:t>Summary of Our Crypto Toolkit</a:t>
            </a:r>
            <a:endParaRPr lang="en-US">
              <a:ea typeface="ＭＳ Ｐゴシック" charset="-128"/>
              <a:cs typeface="ＭＳ Ｐゴシック" charset="-128"/>
            </a:endParaRPr>
          </a:p>
        </p:txBody>
      </p:sp>
      <p:sp>
        <p:nvSpPr>
          <p:cNvPr id="9820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458200" cy="4588251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3200" b="1" dirty="0" smtClean="0">
                <a:ea typeface="ＭＳ Ｐゴシック" charset="-128"/>
                <a:sym typeface="Wingdings" charset="2"/>
              </a:rPr>
              <a:t>If</a:t>
            </a:r>
            <a:r>
              <a:rPr lang="en-US" sz="3200" dirty="0" smtClean="0">
                <a:ea typeface="ＭＳ Ｐゴシック" charset="-128"/>
                <a:sym typeface="Wingdings" charset="2"/>
              </a:rPr>
              <a:t> we can securely distribute a key, then</a:t>
            </a:r>
          </a:p>
          <a:p>
            <a:pPr lvl="1">
              <a:lnSpc>
                <a:spcPct val="90000"/>
              </a:lnSpc>
            </a:pPr>
            <a:r>
              <a:rPr lang="en-US" sz="2800" dirty="0" smtClean="0"/>
              <a:t>Symmetric ciphers (e.g., AES) offer fast, presumably strong confidentiality</a:t>
            </a:r>
          </a:p>
          <a:p>
            <a:pPr>
              <a:lnSpc>
                <a:spcPct val="90000"/>
              </a:lnSpc>
            </a:pPr>
            <a:r>
              <a:rPr lang="en-US" sz="3200" dirty="0" smtClean="0">
                <a:ea typeface="ＭＳ Ｐゴシック" charset="-128"/>
              </a:rPr>
              <a:t>Public key cryptography does away with problem of secure key distribution</a:t>
            </a:r>
          </a:p>
          <a:p>
            <a:pPr lvl="1">
              <a:lnSpc>
                <a:spcPct val="90000"/>
              </a:lnSpc>
            </a:pPr>
            <a:r>
              <a:rPr lang="en-US" sz="2800" dirty="0" smtClean="0"/>
              <a:t>But not as computationally efficient</a:t>
            </a:r>
          </a:p>
          <a:p>
            <a:pPr lvl="1">
              <a:lnSpc>
                <a:spcPct val="90000"/>
              </a:lnSpc>
            </a:pPr>
            <a:r>
              <a:rPr lang="en-US" sz="2800" dirty="0" smtClean="0"/>
              <a:t>Often addressed by using public key crypto to exchange a </a:t>
            </a:r>
            <a:r>
              <a:rPr lang="en-US" sz="2800" dirty="0" smtClean="0">
                <a:solidFill>
                  <a:srgbClr val="1F497D"/>
                </a:solidFill>
              </a:rPr>
              <a:t>session key</a:t>
            </a:r>
          </a:p>
          <a:p>
            <a:pPr lvl="1">
              <a:lnSpc>
                <a:spcPct val="90000"/>
              </a:lnSpc>
            </a:pPr>
            <a:r>
              <a:rPr lang="en-US" sz="2800" dirty="0" smtClean="0"/>
              <a:t>And not guaranteed secure </a:t>
            </a:r>
          </a:p>
          <a:p>
            <a:pPr lvl="2">
              <a:lnSpc>
                <a:spcPct val="90000"/>
              </a:lnSpc>
            </a:pPr>
            <a:r>
              <a:rPr lang="en-US" dirty="0" smtClean="0"/>
              <a:t>but </a:t>
            </a:r>
            <a:r>
              <a:rPr lang="en-US" b="1" dirty="0" smtClean="0"/>
              <a:t>major</a:t>
            </a:r>
            <a:r>
              <a:rPr lang="en-US" dirty="0" smtClean="0"/>
              <a:t> result if not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2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82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20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820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20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20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20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20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20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2019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81000"/>
            <a:ext cx="8458200" cy="685800"/>
          </a:xfrm>
        </p:spPr>
        <p:txBody>
          <a:bodyPr/>
          <a:lstStyle/>
          <a:p>
            <a:r>
              <a:rPr lang="en-US" dirty="0" smtClean="0">
                <a:ea typeface="ＭＳ Ｐゴシック" charset="-128"/>
                <a:cs typeface="ＭＳ Ｐゴシック" charset="-128"/>
              </a:rPr>
              <a:t>Summary of Our Crypto Toolkit, </a:t>
            </a:r>
            <a:r>
              <a:rPr lang="en-US" dirty="0" err="1" smtClean="0">
                <a:ea typeface="ＭＳ Ｐゴシック" charset="-128"/>
                <a:cs typeface="ＭＳ Ｐゴシック" charset="-128"/>
              </a:rPr>
              <a:t>con’</a:t>
            </a:r>
            <a:r>
              <a:rPr lang="en-US" altLang="ja-JP" dirty="0" err="1" smtClean="0">
                <a:ea typeface="ＭＳ Ｐゴシック" charset="-128"/>
                <a:cs typeface="ＭＳ Ｐゴシック" charset="-128"/>
              </a:rPr>
              <a:t>t</a:t>
            </a:r>
            <a:endParaRPr lang="en-US" dirty="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9840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305800" cy="501631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>
                <a:ea typeface="ＭＳ Ｐゴシック" charset="-128"/>
              </a:rPr>
              <a:t>Cryptographically strong hash functions provide major building block for integrity (e.g., SHA-1)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As well as providing concise digests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And providing a way to prove you know something (e.g., passwords) without revealing it (</a:t>
            </a:r>
            <a:r>
              <a:rPr lang="en-US" dirty="0" smtClean="0">
                <a:solidFill>
                  <a:srgbClr val="1F497D"/>
                </a:solidFill>
              </a:rPr>
              <a:t>non-</a:t>
            </a:r>
            <a:r>
              <a:rPr lang="en-US" dirty="0" err="1" smtClean="0">
                <a:solidFill>
                  <a:srgbClr val="1F497D"/>
                </a:solidFill>
              </a:rPr>
              <a:t>invertibility</a:t>
            </a:r>
            <a:r>
              <a:rPr lang="en-US" dirty="0" smtClean="0"/>
              <a:t>)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But: worrisome recent results regarding their strength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ea typeface="ＭＳ Ｐゴシック" charset="-128"/>
              </a:rPr>
              <a:t>Public key also gives us </a:t>
            </a:r>
            <a:r>
              <a:rPr lang="en-US" dirty="0" smtClean="0">
                <a:solidFill>
                  <a:srgbClr val="1F497D"/>
                </a:solidFill>
                <a:ea typeface="ＭＳ Ｐゴシック" charset="-128"/>
              </a:rPr>
              <a:t>signatures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Including sender </a:t>
            </a:r>
            <a:r>
              <a:rPr lang="en-US" u="sng" dirty="0" smtClean="0"/>
              <a:t>non-repudiation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ea typeface="ＭＳ Ｐゴシック" charset="-128"/>
              </a:rPr>
              <a:t>Turns out there’</a:t>
            </a:r>
            <a:r>
              <a:rPr lang="en-US" altLang="ja-JP" dirty="0" smtClean="0">
                <a:ea typeface="ＭＳ Ｐゴシック" charset="-128"/>
              </a:rPr>
              <a:t>s a crypto trick based on similar algorithms that allows two parties </a:t>
            </a:r>
            <a:r>
              <a:rPr lang="en-US" altLang="ja-JP" i="1" dirty="0" smtClean="0">
                <a:ea typeface="ＭＳ Ｐゴシック" charset="-128"/>
              </a:rPr>
              <a:t>who don’t know each other’s public key</a:t>
            </a:r>
            <a:r>
              <a:rPr lang="en-US" altLang="ja-JP" dirty="0" smtClean="0">
                <a:ea typeface="ＭＳ Ｐゴシック" charset="-128"/>
              </a:rPr>
              <a:t> to securely negotiate a secret key </a:t>
            </a:r>
            <a:r>
              <a:rPr lang="en-US" altLang="ja-JP" dirty="0" smtClean="0">
                <a:solidFill>
                  <a:schemeClr val="accent2"/>
                </a:solidFill>
                <a:ea typeface="ＭＳ Ｐゴシック" charset="-128"/>
              </a:rPr>
              <a:t>even in the presence of eavesdroppers  </a:t>
            </a:r>
            <a:endParaRPr lang="en-US" u="sng" dirty="0">
              <a:solidFill>
                <a:schemeClr val="accent2"/>
              </a:solidFill>
              <a:ea typeface="ＭＳ Ｐゴシック" charset="-128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4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40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40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40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40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40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40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4067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4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3CF29EBB-B5AF-C84B-819F-62F07B0763CA}" type="slidenum">
              <a:rPr lang="en-US"/>
              <a:pPr/>
              <a:t>33</a:t>
            </a:fld>
            <a:endParaRPr lang="en-US"/>
          </a:p>
        </p:txBody>
      </p:sp>
      <p:sp>
        <p:nvSpPr>
          <p:cNvPr id="6861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>
                <a:ea typeface="ＭＳ Ｐゴシック" charset="-128"/>
                <a:cs typeface="ＭＳ Ｐゴシック" charset="-128"/>
              </a:rPr>
              <a:t>PKIs and HTTPS</a:t>
            </a:r>
          </a:p>
        </p:txBody>
      </p:sp>
      <p:sp>
        <p:nvSpPr>
          <p:cNvPr id="68611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>
              <a:ea typeface="ＭＳ Ｐゴシック" charset="-128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ea typeface="ＭＳ Ｐゴシック" charset="-128"/>
                <a:cs typeface="ＭＳ Ｐゴシック" charset="-128"/>
              </a:rPr>
              <a:t>Public Key Infrastructure</a:t>
            </a:r>
            <a:r>
              <a:rPr lang="en-US">
                <a:ea typeface="ＭＳ Ｐゴシック" charset="-128"/>
                <a:cs typeface="ＭＳ Ｐゴシック" charset="-128"/>
              </a:rPr>
              <a:t> </a:t>
            </a:r>
            <a:r>
              <a:rPr lang="en-US" i="1">
                <a:ea typeface="ＭＳ Ｐゴシック" charset="-128"/>
                <a:cs typeface="ＭＳ Ｐゴシック" charset="-128"/>
              </a:rPr>
              <a:t>(PKI)</a:t>
            </a:r>
            <a:endParaRPr lang="en-US">
              <a:ea typeface="ＭＳ Ｐゴシック" charset="-128"/>
              <a:cs typeface="ＭＳ Ｐゴシック" charset="-128"/>
            </a:endParaRPr>
          </a:p>
        </p:txBody>
      </p:sp>
      <p:sp>
        <p:nvSpPr>
          <p:cNvPr id="922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>
                <a:ea typeface="ＭＳ Ｐゴシック" charset="-128"/>
              </a:rPr>
              <a:t>Public key crypto is </a:t>
            </a:r>
            <a:r>
              <a:rPr lang="en-GB" i="1" dirty="0">
                <a:ea typeface="ＭＳ Ｐゴシック" charset="-128"/>
              </a:rPr>
              <a:t>very</a:t>
            </a:r>
            <a:r>
              <a:rPr lang="en-GB" dirty="0">
                <a:ea typeface="ＭＳ Ｐゴシック" charset="-128"/>
              </a:rPr>
              <a:t> powerful …</a:t>
            </a:r>
          </a:p>
          <a:p>
            <a:r>
              <a:rPr lang="en-GB" dirty="0">
                <a:ea typeface="ＭＳ Ｐゴシック" charset="-128"/>
              </a:rPr>
              <a:t>… but the </a:t>
            </a:r>
            <a:r>
              <a:rPr lang="en-GB" dirty="0">
                <a:solidFill>
                  <a:schemeClr val="accent2"/>
                </a:solidFill>
                <a:ea typeface="ＭＳ Ｐゴシック" charset="-128"/>
              </a:rPr>
              <a:t>realities </a:t>
            </a:r>
            <a:r>
              <a:rPr lang="en-GB" dirty="0">
                <a:ea typeface="ＭＳ Ｐゴシック" charset="-128"/>
              </a:rPr>
              <a:t>of tying public keys to real world identities turn out to be quite hard</a:t>
            </a:r>
          </a:p>
          <a:p>
            <a:pPr>
              <a:buFontTx/>
              <a:buNone/>
            </a:pPr>
            <a:endParaRPr lang="en-GB" dirty="0">
              <a:ea typeface="ＭＳ Ｐゴシック" charset="-128"/>
            </a:endParaRPr>
          </a:p>
          <a:p>
            <a:r>
              <a:rPr lang="en-GB" dirty="0">
                <a:ea typeface="ＭＳ Ｐゴシック" charset="-128"/>
              </a:rPr>
              <a:t>PKI: </a:t>
            </a:r>
            <a:r>
              <a:rPr lang="en-GB" i="1" dirty="0">
                <a:solidFill>
                  <a:schemeClr val="tx2"/>
                </a:solidFill>
                <a:ea typeface="ＭＳ Ｐゴシック" charset="-128"/>
              </a:rPr>
              <a:t>Trust distribution</a:t>
            </a:r>
            <a:r>
              <a:rPr lang="en-GB" dirty="0">
                <a:solidFill>
                  <a:schemeClr val="tx2"/>
                </a:solidFill>
                <a:ea typeface="ＭＳ Ｐゴシック" charset="-128"/>
              </a:rPr>
              <a:t> </a:t>
            </a:r>
            <a:r>
              <a:rPr lang="en-GB" dirty="0">
                <a:ea typeface="ＭＳ Ｐゴシック" charset="-128"/>
              </a:rPr>
              <a:t>mechanism</a:t>
            </a:r>
          </a:p>
          <a:p>
            <a:pPr lvl="1"/>
            <a:r>
              <a:rPr lang="en-GB" dirty="0"/>
              <a:t>Authentication via </a:t>
            </a:r>
            <a:r>
              <a:rPr lang="en-GB" dirty="0">
                <a:solidFill>
                  <a:srgbClr val="1F497D"/>
                </a:solidFill>
              </a:rPr>
              <a:t>Digital Certificates</a:t>
            </a:r>
          </a:p>
          <a:p>
            <a:r>
              <a:rPr lang="en-US" dirty="0">
                <a:ea typeface="ＭＳ Ｐゴシック" charset="-128"/>
              </a:rPr>
              <a:t>Trust </a:t>
            </a:r>
            <a:r>
              <a:rPr lang="en-US" dirty="0" smtClean="0">
                <a:ea typeface="ＭＳ Ｐゴシック" charset="-128"/>
              </a:rPr>
              <a:t>doesn’</a:t>
            </a:r>
            <a:r>
              <a:rPr lang="en-US" altLang="ja-JP" dirty="0" smtClean="0">
                <a:ea typeface="ＭＳ Ｐゴシック" charset="-128"/>
              </a:rPr>
              <a:t>t </a:t>
            </a:r>
            <a:r>
              <a:rPr lang="en-US" altLang="ja-JP" dirty="0">
                <a:ea typeface="ＭＳ Ｐゴシック" charset="-128"/>
              </a:rPr>
              <a:t>mean someone is honest, just that they are who they say they are…</a:t>
            </a:r>
          </a:p>
          <a:p>
            <a:endParaRPr lang="en-GB" dirty="0">
              <a:solidFill>
                <a:srgbClr val="0000FF"/>
              </a:solidFill>
              <a:ea typeface="ＭＳ Ｐゴシック" charset="-128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627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ea typeface="ＭＳ Ｐゴシック" charset="-128"/>
                <a:cs typeface="ＭＳ Ｐゴシック" charset="-128"/>
              </a:rPr>
              <a:t>Managing Trust</a:t>
            </a:r>
            <a:endParaRPr lang="en-US">
              <a:ea typeface="ＭＳ Ｐゴシック" charset="-128"/>
              <a:cs typeface="ＭＳ Ｐゴシック" charset="-128"/>
            </a:endParaRPr>
          </a:p>
        </p:txBody>
      </p:sp>
      <p:sp>
        <p:nvSpPr>
          <p:cNvPr id="924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7400" y="1170051"/>
            <a:ext cx="7569200" cy="3994495"/>
          </a:xfrm>
        </p:spPr>
        <p:txBody>
          <a:bodyPr>
            <a:normAutofit fontScale="92500"/>
          </a:bodyPr>
          <a:lstStyle/>
          <a:p>
            <a:endParaRPr lang="en-GB" dirty="0">
              <a:ea typeface="ＭＳ Ｐゴシック" charset="-128"/>
            </a:endParaRPr>
          </a:p>
          <a:p>
            <a:r>
              <a:rPr lang="en-GB" dirty="0">
                <a:ea typeface="ＭＳ Ｐゴシック" charset="-128"/>
              </a:rPr>
              <a:t>The most solid level of trust is rooted in our direct personal experience</a:t>
            </a:r>
          </a:p>
          <a:p>
            <a:pPr lvl="1"/>
            <a:r>
              <a:rPr lang="en-GB" dirty="0"/>
              <a:t>E.g., Alice’s trust that Bob is who they say they are</a:t>
            </a:r>
          </a:p>
          <a:p>
            <a:pPr lvl="1"/>
            <a:r>
              <a:rPr lang="en-GB" dirty="0"/>
              <a:t>Clearly doesn’t scale to a global network!</a:t>
            </a:r>
          </a:p>
          <a:p>
            <a:endParaRPr lang="en-GB" dirty="0">
              <a:ea typeface="ＭＳ Ｐゴシック" charset="-128"/>
            </a:endParaRPr>
          </a:p>
          <a:p>
            <a:r>
              <a:rPr lang="en-GB" dirty="0">
                <a:ea typeface="ＭＳ Ｐゴシック" charset="-128"/>
              </a:rPr>
              <a:t>In its absence, we rely on </a:t>
            </a:r>
            <a:r>
              <a:rPr lang="en-GB" i="1" dirty="0">
                <a:solidFill>
                  <a:srgbClr val="1F497D"/>
                </a:solidFill>
                <a:ea typeface="ＭＳ Ｐゴシック" charset="-128"/>
              </a:rPr>
              <a:t>delegation</a:t>
            </a:r>
            <a:endParaRPr lang="en-GB" dirty="0">
              <a:solidFill>
                <a:srgbClr val="1F497D"/>
              </a:solidFill>
              <a:ea typeface="ＭＳ Ｐゴシック" charset="-128"/>
            </a:endParaRPr>
          </a:p>
          <a:p>
            <a:pPr lvl="1"/>
            <a:r>
              <a:rPr lang="en-GB" dirty="0"/>
              <a:t>Alice trusts Bob’s identity because Charlie attests to it ….</a:t>
            </a:r>
          </a:p>
          <a:p>
            <a:pPr lvl="1"/>
            <a:r>
              <a:rPr lang="en-GB" dirty="0"/>
              <a:t>…. and Alice trusts Charlie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4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4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4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4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4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4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4675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ea typeface="ＭＳ Ｐゴシック" charset="-128"/>
                <a:cs typeface="ＭＳ Ｐゴシック" charset="-128"/>
              </a:rPr>
              <a:t>Managing Trust, con’t</a:t>
            </a:r>
            <a:endParaRPr lang="en-US">
              <a:ea typeface="ＭＳ Ｐゴシック" charset="-128"/>
              <a:cs typeface="ＭＳ Ｐゴシック" charset="-128"/>
            </a:endParaRPr>
          </a:p>
        </p:txBody>
      </p:sp>
      <p:sp>
        <p:nvSpPr>
          <p:cNvPr id="926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869950"/>
            <a:ext cx="8686800" cy="5486400"/>
          </a:xfrm>
        </p:spPr>
        <p:txBody>
          <a:bodyPr/>
          <a:lstStyle/>
          <a:p>
            <a:r>
              <a:rPr lang="en-GB" dirty="0">
                <a:ea typeface="ＭＳ Ｐゴシック" charset="-128"/>
              </a:rPr>
              <a:t>Trust is not particularly transitive</a:t>
            </a:r>
          </a:p>
          <a:p>
            <a:pPr lvl="1"/>
            <a:r>
              <a:rPr lang="en-GB" dirty="0"/>
              <a:t>Should Alice trust Bob because she trusts Charlie …</a:t>
            </a:r>
          </a:p>
          <a:p>
            <a:pPr lvl="1"/>
            <a:r>
              <a:rPr lang="en-GB" dirty="0"/>
              <a:t>… and Charlie vouches for Donna …</a:t>
            </a:r>
          </a:p>
          <a:p>
            <a:pPr lvl="1"/>
            <a:r>
              <a:rPr lang="en-GB" dirty="0"/>
              <a:t>… and Donna says Eve is trustworthy …</a:t>
            </a:r>
          </a:p>
          <a:p>
            <a:pPr lvl="1"/>
            <a:r>
              <a:rPr lang="en-GB" dirty="0"/>
              <a:t>… and Eve vouches for Bob’s identity?</a:t>
            </a:r>
          </a:p>
          <a:p>
            <a:endParaRPr lang="en-GB" dirty="0">
              <a:ea typeface="ＭＳ Ｐゴシック" charset="-128"/>
            </a:endParaRPr>
          </a:p>
          <a:p>
            <a:r>
              <a:rPr lang="en-GB" dirty="0">
                <a:ea typeface="ＭＳ Ｐゴシック" charset="-128"/>
              </a:rPr>
              <a:t>Two models of delegating trust</a:t>
            </a:r>
          </a:p>
          <a:p>
            <a:pPr lvl="1"/>
            <a:r>
              <a:rPr lang="en-GB" dirty="0"/>
              <a:t>Rely on your set of friends and their friends</a:t>
            </a:r>
          </a:p>
          <a:p>
            <a:pPr lvl="2"/>
            <a:r>
              <a:rPr lang="en-GB" dirty="0"/>
              <a:t>“Web of trust”  -- e.g., PGP</a:t>
            </a:r>
          </a:p>
          <a:p>
            <a:pPr lvl="1"/>
            <a:r>
              <a:rPr lang="en-GB" dirty="0"/>
              <a:t>Rely on trusted, well-known authorities (</a:t>
            </a:r>
            <a:r>
              <a:rPr lang="en-GB" i="1" dirty="0"/>
              <a:t>and their minions</a:t>
            </a:r>
            <a:r>
              <a:rPr lang="en-GB" dirty="0"/>
              <a:t>)</a:t>
            </a:r>
          </a:p>
          <a:p>
            <a:pPr lvl="2"/>
            <a:r>
              <a:rPr lang="en-GB" dirty="0"/>
              <a:t>“Trusted root”  --  e.g., HTTPS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6723" grpId="0" build="p" bldLvl="2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ea typeface="ＭＳ Ｐゴシック" charset="-128"/>
                <a:cs typeface="ＭＳ Ｐゴシック" charset="-128"/>
              </a:rPr>
              <a:t>PKI Conceptual Framework</a:t>
            </a:r>
            <a:endParaRPr lang="en-US">
              <a:ea typeface="ＭＳ Ｐゴシック" charset="-128"/>
              <a:cs typeface="ＭＳ Ｐゴシック" charset="-128"/>
            </a:endParaRPr>
          </a:p>
        </p:txBody>
      </p:sp>
      <p:sp>
        <p:nvSpPr>
          <p:cNvPr id="928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686800" cy="513715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GB" dirty="0">
                <a:ea typeface="ＭＳ Ｐゴシック" charset="-128"/>
              </a:rPr>
              <a:t>Trusted-Root PKI: </a:t>
            </a:r>
          </a:p>
          <a:p>
            <a:pPr lvl="1">
              <a:lnSpc>
                <a:spcPct val="90000"/>
              </a:lnSpc>
            </a:pPr>
            <a:r>
              <a:rPr lang="en-GB" dirty="0"/>
              <a:t>Basis: well-known public key serves as </a:t>
            </a:r>
            <a:r>
              <a:rPr lang="en-GB" dirty="0">
                <a:solidFill>
                  <a:srgbClr val="1F497D"/>
                </a:solidFill>
              </a:rPr>
              <a:t>root </a:t>
            </a:r>
            <a:r>
              <a:rPr lang="en-GB" dirty="0"/>
              <a:t>of a hierarchy</a:t>
            </a:r>
          </a:p>
          <a:p>
            <a:pPr lvl="1">
              <a:lnSpc>
                <a:spcPct val="90000"/>
              </a:lnSpc>
            </a:pPr>
            <a:r>
              <a:rPr lang="en-GB" dirty="0"/>
              <a:t>Managed by a Certificate Authority (CA)</a:t>
            </a:r>
          </a:p>
          <a:p>
            <a:pPr>
              <a:lnSpc>
                <a:spcPct val="90000"/>
              </a:lnSpc>
            </a:pPr>
            <a:r>
              <a:rPr lang="en-GB" dirty="0">
                <a:ea typeface="ＭＳ Ｐゴシック" charset="-128"/>
              </a:rPr>
              <a:t>To publish</a:t>
            </a:r>
            <a:r>
              <a:rPr lang="en-GB" sz="3200" dirty="0">
                <a:ea typeface="ＭＳ Ｐゴシック" charset="-128"/>
              </a:rPr>
              <a:t> </a:t>
            </a:r>
            <a:r>
              <a:rPr lang="en-GB" dirty="0">
                <a:ea typeface="ＭＳ Ｐゴシック" charset="-128"/>
              </a:rPr>
              <a:t>a public key, ask the CA to digitally sign a statement indicating that they agree (“certify”) that it is indeed your key</a:t>
            </a:r>
          </a:p>
          <a:p>
            <a:pPr lvl="1">
              <a:lnSpc>
                <a:spcPct val="90000"/>
              </a:lnSpc>
            </a:pPr>
            <a:r>
              <a:rPr lang="en-GB" dirty="0"/>
              <a:t>This is a </a:t>
            </a:r>
            <a:r>
              <a:rPr lang="en-GB" dirty="0">
                <a:solidFill>
                  <a:srgbClr val="1F497D"/>
                </a:solidFill>
              </a:rPr>
              <a:t>certificate </a:t>
            </a:r>
            <a:r>
              <a:rPr lang="en-GB" dirty="0"/>
              <a:t>for your key </a:t>
            </a:r>
            <a:r>
              <a:rPr lang="en-GB" sz="2200" dirty="0"/>
              <a:t>(</a:t>
            </a:r>
            <a:r>
              <a:rPr lang="en-GB" sz="2200" i="1" dirty="0"/>
              <a:t>certificate</a:t>
            </a:r>
            <a:r>
              <a:rPr lang="en-GB" sz="2200" dirty="0"/>
              <a:t> = bunch of bits)</a:t>
            </a:r>
            <a:endParaRPr lang="en-GB" dirty="0"/>
          </a:p>
          <a:p>
            <a:pPr lvl="2">
              <a:lnSpc>
                <a:spcPct val="90000"/>
              </a:lnSpc>
            </a:pPr>
            <a:r>
              <a:rPr lang="en-GB" dirty="0"/>
              <a:t>Includes both your public key and the signed statement</a:t>
            </a:r>
          </a:p>
          <a:p>
            <a:pPr lvl="1">
              <a:lnSpc>
                <a:spcPct val="90000"/>
              </a:lnSpc>
            </a:pPr>
            <a:r>
              <a:rPr lang="en-GB" dirty="0"/>
              <a:t>Anyone can verify the signature</a:t>
            </a:r>
          </a:p>
          <a:p>
            <a:pPr>
              <a:lnSpc>
                <a:spcPct val="90000"/>
              </a:lnSpc>
            </a:pPr>
            <a:r>
              <a:rPr lang="en-GB" dirty="0">
                <a:ea typeface="ＭＳ Ｐゴシック" charset="-128"/>
              </a:rPr>
              <a:t>Delegation of trust to the CA</a:t>
            </a:r>
          </a:p>
          <a:p>
            <a:pPr lvl="1">
              <a:lnSpc>
                <a:spcPct val="90000"/>
              </a:lnSpc>
            </a:pPr>
            <a:r>
              <a:rPr lang="en-GB" dirty="0"/>
              <a:t>They’d better not screw up (duped into signing bogus key)</a:t>
            </a:r>
          </a:p>
          <a:p>
            <a:pPr lvl="1">
              <a:lnSpc>
                <a:spcPct val="90000"/>
              </a:lnSpc>
            </a:pPr>
            <a:r>
              <a:rPr lang="en-GB" dirty="0"/>
              <a:t>They’d better have procedures for dealing with stolen keys</a:t>
            </a:r>
          </a:p>
          <a:p>
            <a:pPr lvl="1">
              <a:lnSpc>
                <a:spcPct val="90000"/>
              </a:lnSpc>
            </a:pPr>
            <a:r>
              <a:rPr lang="en-GB" dirty="0"/>
              <a:t>Note: can build up a </a:t>
            </a:r>
            <a:r>
              <a:rPr lang="en-GB" dirty="0">
                <a:solidFill>
                  <a:srgbClr val="1F497D"/>
                </a:solidFill>
              </a:rPr>
              <a:t>hierarchy </a:t>
            </a:r>
            <a:r>
              <a:rPr lang="en-GB" dirty="0"/>
              <a:t>of signing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85102" y="677773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8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8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8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8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8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8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8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7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7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7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7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8771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ea typeface="ＭＳ Ｐゴシック" charset="-128"/>
                <a:cs typeface="ＭＳ Ｐゴシック" charset="-128"/>
              </a:rPr>
              <a:t>Components of a PKI</a:t>
            </a:r>
          </a:p>
        </p:txBody>
      </p:sp>
      <p:pic>
        <p:nvPicPr>
          <p:cNvPr id="93081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28800" y="1295400"/>
            <a:ext cx="5410200" cy="5341938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</p:spPr>
      </p:pic>
      <p:sp>
        <p:nvSpPr>
          <p:cNvPr id="930820" name="Text Box 4"/>
          <p:cNvSpPr txBox="1">
            <a:spLocks noChangeArrowheads="1"/>
          </p:cNvSpPr>
          <p:nvPr/>
        </p:nvSpPr>
        <p:spPr bwMode="auto">
          <a:xfrm>
            <a:off x="6400800" y="1905000"/>
            <a:ext cx="2590800" cy="779463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l" eaLnBrk="0" hangingPunct="0">
              <a:spcBef>
                <a:spcPct val="50000"/>
              </a:spcBef>
            </a:pPr>
            <a:endParaRPr lang="en-GB" sz="1800" b="0" i="1">
              <a:solidFill>
                <a:schemeClr val="accent2"/>
              </a:solidFill>
              <a:latin typeface="Arial" charset="0"/>
            </a:endParaRPr>
          </a:p>
          <a:p>
            <a:pPr algn="l" eaLnBrk="0" hangingPunct="0">
              <a:spcBef>
                <a:spcPct val="50000"/>
              </a:spcBef>
              <a:buFontTx/>
              <a:buChar char="•"/>
            </a:pPr>
            <a:endParaRPr lang="en-GB" sz="1800" b="0" i="1">
              <a:solidFill>
                <a:schemeClr val="accent2"/>
              </a:solidFill>
              <a:latin typeface="Arial" charset="0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0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308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308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308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308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2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0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308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308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0820" grpId="0" autoUpdateAnimBg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ea typeface="ＭＳ Ｐゴシック" charset="-128"/>
                <a:cs typeface="ＭＳ Ｐゴシック" charset="-128"/>
              </a:rPr>
              <a:t>Digital Certificate</a:t>
            </a:r>
            <a:endParaRPr lang="en-US">
              <a:ea typeface="ＭＳ Ｐゴシック" charset="-128"/>
              <a:cs typeface="ＭＳ Ｐゴシック" charset="-128"/>
            </a:endParaRPr>
          </a:p>
        </p:txBody>
      </p:sp>
      <p:sp>
        <p:nvSpPr>
          <p:cNvPr id="10332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066800" y="1066800"/>
            <a:ext cx="7696200" cy="5257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GB" dirty="0">
                <a:ea typeface="ＭＳ Ｐゴシック" charset="-128"/>
              </a:rPr>
              <a:t>Signed data structure that binds an </a:t>
            </a:r>
            <a:r>
              <a:rPr lang="en-GB" dirty="0">
                <a:solidFill>
                  <a:srgbClr val="1F497D"/>
                </a:solidFill>
                <a:ea typeface="ＭＳ Ｐゴシック" charset="-128"/>
              </a:rPr>
              <a:t>entity </a:t>
            </a:r>
            <a:r>
              <a:rPr lang="en-GB" dirty="0">
                <a:ea typeface="ＭＳ Ｐゴシック" charset="-128"/>
              </a:rPr>
              <a:t>with its corresponding </a:t>
            </a:r>
            <a:r>
              <a:rPr lang="en-GB" dirty="0">
                <a:solidFill>
                  <a:srgbClr val="1F497D"/>
                </a:solidFill>
                <a:ea typeface="ＭＳ Ｐゴシック" charset="-128"/>
              </a:rPr>
              <a:t>public key</a:t>
            </a:r>
          </a:p>
          <a:p>
            <a:pPr lvl="1">
              <a:lnSpc>
                <a:spcPct val="90000"/>
              </a:lnSpc>
            </a:pPr>
            <a:r>
              <a:rPr lang="en-GB" dirty="0"/>
              <a:t>Signed by a </a:t>
            </a:r>
            <a:r>
              <a:rPr lang="en-GB" i="1" dirty="0"/>
              <a:t>recognized</a:t>
            </a:r>
            <a:r>
              <a:rPr lang="en-GB" dirty="0"/>
              <a:t> and </a:t>
            </a:r>
            <a:r>
              <a:rPr lang="en-GB" i="1" dirty="0"/>
              <a:t>trusted</a:t>
            </a:r>
            <a:r>
              <a:rPr lang="en-GB" dirty="0"/>
              <a:t> authority, i.e., Certification Authority (CA) </a:t>
            </a:r>
          </a:p>
          <a:p>
            <a:pPr lvl="1">
              <a:lnSpc>
                <a:spcPct val="90000"/>
              </a:lnSpc>
            </a:pPr>
            <a:r>
              <a:rPr lang="en-GB" dirty="0"/>
              <a:t>Provide assurance that a particular public key belongs to a specific entity</a:t>
            </a:r>
            <a:endParaRPr lang="en-US" dirty="0"/>
          </a:p>
          <a:p>
            <a:pPr>
              <a:lnSpc>
                <a:spcPct val="90000"/>
              </a:lnSpc>
            </a:pPr>
            <a:r>
              <a:rPr lang="en-US" dirty="0">
                <a:ea typeface="ＭＳ Ｐゴシック" charset="-128"/>
              </a:rPr>
              <a:t>Example: certificate of entity Y</a:t>
            </a:r>
            <a:br>
              <a:rPr lang="en-US" dirty="0">
                <a:ea typeface="ＭＳ Ｐゴシック" charset="-128"/>
              </a:rPr>
            </a:br>
            <a:r>
              <a:rPr lang="en-US" dirty="0">
                <a:ea typeface="ＭＳ Ｐゴシック" charset="-128"/>
              </a:rPr>
              <a:t>       Cert = </a:t>
            </a:r>
            <a:r>
              <a:rPr lang="en-US" dirty="0" err="1">
                <a:ea typeface="ＭＳ Ｐゴシック" charset="-128"/>
              </a:rPr>
              <a:t>E({name</a:t>
            </a:r>
            <a:r>
              <a:rPr lang="en-US" baseline="-25000" dirty="0" err="1">
                <a:ea typeface="ＭＳ Ｐゴシック" charset="-128"/>
              </a:rPr>
              <a:t>Y</a:t>
            </a:r>
            <a:r>
              <a:rPr lang="en-US" dirty="0">
                <a:ea typeface="ＭＳ Ｐゴシック" charset="-128"/>
              </a:rPr>
              <a:t>, </a:t>
            </a:r>
            <a:r>
              <a:rPr lang="en-US" dirty="0" err="1">
                <a:ea typeface="ＭＳ Ｐゴシック" charset="-128"/>
              </a:rPr>
              <a:t>KY</a:t>
            </a:r>
            <a:r>
              <a:rPr lang="en-US" baseline="-25000" dirty="0" err="1">
                <a:ea typeface="ＭＳ Ｐゴシック" charset="-128"/>
              </a:rPr>
              <a:t>public</a:t>
            </a:r>
            <a:r>
              <a:rPr lang="en-US" dirty="0">
                <a:ea typeface="ＭＳ Ｐゴシック" charset="-128"/>
              </a:rPr>
              <a:t>}, </a:t>
            </a:r>
            <a:r>
              <a:rPr lang="en-US" dirty="0" err="1">
                <a:ea typeface="ＭＳ Ｐゴシック" charset="-128"/>
              </a:rPr>
              <a:t>KCA</a:t>
            </a:r>
            <a:r>
              <a:rPr lang="en-US" baseline="-25000" dirty="0" err="1">
                <a:ea typeface="ＭＳ Ｐゴシック" charset="-128"/>
              </a:rPr>
              <a:t>private</a:t>
            </a:r>
            <a:r>
              <a:rPr lang="en-US" dirty="0">
                <a:ea typeface="ＭＳ Ｐゴシック" charset="-128"/>
              </a:rPr>
              <a:t>)</a:t>
            </a:r>
          </a:p>
          <a:p>
            <a:pPr lvl="1">
              <a:lnSpc>
                <a:spcPct val="90000"/>
              </a:lnSpc>
            </a:pPr>
            <a:r>
              <a:rPr lang="en-US" dirty="0" err="1"/>
              <a:t>KCA</a:t>
            </a:r>
            <a:r>
              <a:rPr lang="en-US" baseline="-25000" dirty="0" err="1"/>
              <a:t>private</a:t>
            </a:r>
            <a:r>
              <a:rPr lang="en-US" dirty="0"/>
              <a:t>: private key of Certificate Authority</a:t>
            </a:r>
          </a:p>
          <a:p>
            <a:pPr lvl="1">
              <a:lnSpc>
                <a:spcPct val="90000"/>
              </a:lnSpc>
            </a:pPr>
            <a:r>
              <a:rPr lang="en-US" dirty="0" err="1"/>
              <a:t>name</a:t>
            </a:r>
            <a:r>
              <a:rPr lang="en-US" baseline="-25000" dirty="0" err="1"/>
              <a:t>Y</a:t>
            </a:r>
            <a:r>
              <a:rPr lang="en-US" dirty="0"/>
              <a:t>: name of entity Y</a:t>
            </a:r>
          </a:p>
          <a:p>
            <a:pPr lvl="1">
              <a:lnSpc>
                <a:spcPct val="90000"/>
              </a:lnSpc>
            </a:pPr>
            <a:r>
              <a:rPr lang="en-US" dirty="0" err="1"/>
              <a:t>KY</a:t>
            </a:r>
            <a:r>
              <a:rPr lang="en-US" baseline="-25000" dirty="0" err="1"/>
              <a:t>public</a:t>
            </a:r>
            <a:r>
              <a:rPr lang="en-US" dirty="0"/>
              <a:t>: public key of entity Y</a:t>
            </a:r>
          </a:p>
          <a:p>
            <a:pPr lvl="2">
              <a:lnSpc>
                <a:spcPct val="90000"/>
              </a:lnSpc>
            </a:pPr>
            <a:r>
              <a:rPr lang="en-US" dirty="0"/>
              <a:t>In fact, they may sign whatever glob of bits you give them</a:t>
            </a:r>
          </a:p>
          <a:p>
            <a:pPr>
              <a:lnSpc>
                <a:spcPct val="90000"/>
              </a:lnSpc>
              <a:buClr>
                <a:schemeClr val="tx2"/>
              </a:buClr>
            </a:pPr>
            <a:r>
              <a:rPr lang="en-US" dirty="0">
                <a:solidFill>
                  <a:srgbClr val="1F497D"/>
                </a:solidFill>
                <a:ea typeface="ＭＳ Ｐゴシック" charset="-128"/>
              </a:rPr>
              <a:t>Your browser has a bunch of </a:t>
            </a:r>
            <a:r>
              <a:rPr lang="en-US" dirty="0" err="1">
                <a:solidFill>
                  <a:srgbClr val="1F497D"/>
                </a:solidFill>
                <a:ea typeface="ＭＳ Ｐゴシック" charset="-128"/>
              </a:rPr>
              <a:t>CAs</a:t>
            </a:r>
            <a:r>
              <a:rPr lang="en-US" dirty="0">
                <a:solidFill>
                  <a:srgbClr val="1F497D"/>
                </a:solidFill>
                <a:ea typeface="ＭＳ Ｐゴシック" charset="-128"/>
              </a:rPr>
              <a:t> wired into it</a:t>
            </a:r>
          </a:p>
        </p:txBody>
      </p:sp>
      <p:pic>
        <p:nvPicPr>
          <p:cNvPr id="80900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228600" y="1295400"/>
            <a:ext cx="809625" cy="742950"/>
          </a:xfrm>
        </p:spPr>
      </p:pic>
      <p:sp>
        <p:nvSpPr>
          <p:cNvPr id="80901" name="Rectangle 5"/>
          <p:cNvSpPr>
            <a:spLocks noChangeArrowheads="1"/>
          </p:cNvSpPr>
          <p:nvPr/>
        </p:nvSpPr>
        <p:spPr bwMode="auto">
          <a:xfrm>
            <a:off x="4278313" y="5954713"/>
            <a:ext cx="7826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lvl="1" algn="ctr" eaLnBrk="0" hangingPunct="0">
              <a:spcBef>
                <a:spcPct val="10000"/>
              </a:spcBef>
              <a:buFont typeface="Helvetica" charset="0"/>
              <a:buChar char="–"/>
            </a:pPr>
            <a:endParaRPr lang="en-US" b="0">
              <a:latin typeface="Arial" charset="0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33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33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33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3219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charset="-128"/>
                <a:cs typeface="ＭＳ Ｐゴシック" charset="-128"/>
              </a:rPr>
              <a:t>Certification Authority</a:t>
            </a:r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90600" y="1371600"/>
            <a:ext cx="7772400" cy="2057400"/>
          </a:xfrm>
        </p:spPr>
        <p:txBody>
          <a:bodyPr/>
          <a:lstStyle/>
          <a:p>
            <a:r>
              <a:rPr lang="en-GB" dirty="0">
                <a:ea typeface="ＭＳ Ｐゴシック" charset="-128"/>
              </a:rPr>
              <a:t>People, processes responsible for creation, delivery and management of digital certificates</a:t>
            </a:r>
          </a:p>
          <a:p>
            <a:r>
              <a:rPr lang="en-GB" dirty="0">
                <a:ea typeface="ＭＳ Ｐゴシック" charset="-128"/>
              </a:rPr>
              <a:t>Organized in an hierarchy</a:t>
            </a:r>
          </a:p>
          <a:p>
            <a:pPr lvl="1"/>
            <a:r>
              <a:rPr lang="en-GB" dirty="0"/>
              <a:t>To verify </a:t>
            </a:r>
            <a:r>
              <a:rPr lang="en-GB" dirty="0">
                <a:solidFill>
                  <a:srgbClr val="1F497D"/>
                </a:solidFill>
              </a:rPr>
              <a:t>signature chain</a:t>
            </a:r>
            <a:r>
              <a:rPr lang="en-GB" dirty="0"/>
              <a:t>, follow hierarchy up to root</a:t>
            </a:r>
          </a:p>
        </p:txBody>
      </p:sp>
      <p:pic>
        <p:nvPicPr>
          <p:cNvPr id="82948" name="Picture 4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0" y="1600200"/>
            <a:ext cx="857250" cy="1247775"/>
          </a:xfrm>
        </p:spPr>
      </p:pic>
      <p:pic>
        <p:nvPicPr>
          <p:cNvPr id="8294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81200" y="4876800"/>
            <a:ext cx="1031875" cy="1295400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</p:spPr>
      </p:pic>
      <p:pic>
        <p:nvPicPr>
          <p:cNvPr id="82950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91200" y="4876800"/>
            <a:ext cx="1031875" cy="1293813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</p:spPr>
      </p:pic>
      <p:sp>
        <p:nvSpPr>
          <p:cNvPr id="82951" name="Rectangle 7"/>
          <p:cNvSpPr>
            <a:spLocks noChangeArrowheads="1"/>
          </p:cNvSpPr>
          <p:nvPr/>
        </p:nvSpPr>
        <p:spPr bwMode="auto">
          <a:xfrm>
            <a:off x="2173288" y="4464050"/>
            <a:ext cx="6477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>
                <a:latin typeface="Times New Roman" charset="0"/>
              </a:rPr>
              <a:t>CA-1</a:t>
            </a:r>
          </a:p>
        </p:txBody>
      </p:sp>
      <p:sp>
        <p:nvSpPr>
          <p:cNvPr id="82952" name="Rectangle 8"/>
          <p:cNvSpPr>
            <a:spLocks noChangeArrowheads="1"/>
          </p:cNvSpPr>
          <p:nvPr/>
        </p:nvSpPr>
        <p:spPr bwMode="auto">
          <a:xfrm>
            <a:off x="6096000" y="4464050"/>
            <a:ext cx="6477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>
                <a:latin typeface="Times New Roman" charset="0"/>
              </a:rPr>
              <a:t>CA-2</a:t>
            </a:r>
          </a:p>
        </p:txBody>
      </p:sp>
      <p:sp>
        <p:nvSpPr>
          <p:cNvPr id="82953" name="Line 9"/>
          <p:cNvSpPr>
            <a:spLocks noChangeShapeType="1"/>
          </p:cNvSpPr>
          <p:nvPr/>
        </p:nvSpPr>
        <p:spPr bwMode="auto">
          <a:xfrm flipV="1">
            <a:off x="2667000" y="4440238"/>
            <a:ext cx="1676400" cy="4572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triangle" w="med" len="med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954" name="Line 10"/>
          <p:cNvSpPr>
            <a:spLocks noChangeShapeType="1"/>
          </p:cNvSpPr>
          <p:nvPr/>
        </p:nvSpPr>
        <p:spPr bwMode="auto">
          <a:xfrm>
            <a:off x="4572000" y="4440238"/>
            <a:ext cx="1676400" cy="4572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none" w="sm" len="sm"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955" name="Text Box 11"/>
          <p:cNvSpPr txBox="1">
            <a:spLocks noChangeArrowheads="1"/>
          </p:cNvSpPr>
          <p:nvPr/>
        </p:nvSpPr>
        <p:spPr bwMode="auto">
          <a:xfrm>
            <a:off x="3886200" y="3505200"/>
            <a:ext cx="946150" cy="336550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1600">
                <a:latin typeface="Times New Roman" charset="0"/>
              </a:rPr>
              <a:t>Root CA</a:t>
            </a:r>
          </a:p>
        </p:txBody>
      </p:sp>
      <p:pic>
        <p:nvPicPr>
          <p:cNvPr id="82956" name="Picture 12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3876675" y="4060825"/>
            <a:ext cx="1012825" cy="1603375"/>
          </a:xfrm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charset="-128"/>
                <a:cs typeface="ＭＳ Ｐゴシック" charset="-128"/>
              </a:rPr>
              <a:t>Registration Authority</a:t>
            </a:r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90600" y="1369816"/>
            <a:ext cx="7848600" cy="4267200"/>
          </a:xfrm>
        </p:spPr>
        <p:txBody>
          <a:bodyPr/>
          <a:lstStyle/>
          <a:p>
            <a:r>
              <a:rPr lang="en-GB" sz="3000" dirty="0">
                <a:ea typeface="ＭＳ Ｐゴシック" charset="-128"/>
              </a:rPr>
              <a:t>People &amp; processes responsible for:</a:t>
            </a:r>
          </a:p>
          <a:p>
            <a:pPr lvl="1"/>
            <a:r>
              <a:rPr lang="en-GB" sz="2800" dirty="0"/>
              <a:t>Authenticating the identity of new entities (users or computing devices), e.g.,</a:t>
            </a:r>
          </a:p>
          <a:p>
            <a:pPr lvl="2"/>
            <a:r>
              <a:rPr lang="en-GB" sz="2400" dirty="0"/>
              <a:t>By phone, or physical presence + ID</a:t>
            </a:r>
          </a:p>
          <a:p>
            <a:pPr lvl="1"/>
            <a:r>
              <a:rPr lang="en-GB" sz="2800" dirty="0"/>
              <a:t>Issuing requests to CA for certificates</a:t>
            </a:r>
            <a:endParaRPr lang="en-GB" sz="3200" dirty="0"/>
          </a:p>
          <a:p>
            <a:r>
              <a:rPr lang="en-GB" sz="3000" dirty="0">
                <a:ea typeface="ＭＳ Ｐゴシック" charset="-128"/>
              </a:rPr>
              <a:t>The CA must </a:t>
            </a:r>
            <a:r>
              <a:rPr lang="en-GB" sz="3000" dirty="0">
                <a:solidFill>
                  <a:schemeClr val="accent2"/>
                </a:solidFill>
                <a:ea typeface="ＭＳ Ｐゴシック" charset="-128"/>
              </a:rPr>
              <a:t>trust </a:t>
            </a:r>
            <a:r>
              <a:rPr lang="en-GB" sz="3000" dirty="0">
                <a:ea typeface="ＭＳ Ｐゴシック" charset="-128"/>
              </a:rPr>
              <a:t>the Registration </a:t>
            </a:r>
            <a:r>
              <a:rPr lang="en-GB" sz="3000" dirty="0" smtClean="0">
                <a:ea typeface="ＭＳ Ｐゴシック" charset="-128"/>
              </a:rPr>
              <a:t>Authority</a:t>
            </a:r>
          </a:p>
          <a:p>
            <a:pPr lvl="1"/>
            <a:r>
              <a:rPr lang="en-GB" dirty="0" smtClean="0">
                <a:ea typeface="ＭＳ Ｐゴシック" charset="-128"/>
              </a:rPr>
              <a:t>This trust can be misplaced</a:t>
            </a:r>
            <a:endParaRPr lang="en-US" dirty="0">
              <a:ea typeface="ＭＳ Ｐゴシック" charset="-128"/>
            </a:endParaRPr>
          </a:p>
        </p:txBody>
      </p:sp>
      <p:pic>
        <p:nvPicPr>
          <p:cNvPr id="84996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228600" y="2209800"/>
            <a:ext cx="933450" cy="1066800"/>
          </a:xfrm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charset="-128"/>
                <a:cs typeface="ＭＳ Ｐゴシック" charset="-128"/>
              </a:rPr>
              <a:t>Certificate Repository</a:t>
            </a:r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05000" y="933450"/>
            <a:ext cx="7010400" cy="4953000"/>
          </a:xfrm>
        </p:spPr>
        <p:txBody>
          <a:bodyPr/>
          <a:lstStyle/>
          <a:p>
            <a:r>
              <a:rPr lang="en-GB" dirty="0">
                <a:ea typeface="ＭＳ Ｐゴシック" charset="-128"/>
              </a:rPr>
              <a:t>A database accessible to all users of a PKI</a:t>
            </a:r>
          </a:p>
          <a:p>
            <a:r>
              <a:rPr lang="en-GB" dirty="0">
                <a:ea typeface="ＭＳ Ｐゴシック" charset="-128"/>
              </a:rPr>
              <a:t>Contains:</a:t>
            </a:r>
          </a:p>
          <a:p>
            <a:pPr lvl="1"/>
            <a:r>
              <a:rPr lang="en-GB" sz="2800" dirty="0"/>
              <a:t>Digital certificates</a:t>
            </a:r>
          </a:p>
          <a:p>
            <a:pPr lvl="1"/>
            <a:r>
              <a:rPr lang="en-GB" sz="2800" dirty="0"/>
              <a:t>Policy information associated with </a:t>
            </a:r>
            <a:r>
              <a:rPr lang="en-GB" sz="2800" dirty="0" err="1"/>
              <a:t>certs</a:t>
            </a:r>
            <a:endParaRPr lang="en-GB" sz="2800" dirty="0"/>
          </a:p>
          <a:p>
            <a:pPr lvl="1"/>
            <a:r>
              <a:rPr lang="en-GB" sz="2800" dirty="0"/>
              <a:t>Certificate </a:t>
            </a:r>
            <a:r>
              <a:rPr lang="en-GB" sz="2800" dirty="0">
                <a:solidFill>
                  <a:srgbClr val="C0504D"/>
                </a:solidFill>
              </a:rPr>
              <a:t>revocation </a:t>
            </a:r>
            <a:r>
              <a:rPr lang="en-GB" sz="2800" dirty="0"/>
              <a:t>information </a:t>
            </a:r>
          </a:p>
          <a:p>
            <a:pPr lvl="2"/>
            <a:r>
              <a:rPr lang="en-GB" sz="2400" dirty="0"/>
              <a:t>Vital to be able to identify </a:t>
            </a:r>
            <a:r>
              <a:rPr lang="en-GB" sz="2400" dirty="0" err="1"/>
              <a:t>certs</a:t>
            </a:r>
            <a:r>
              <a:rPr lang="en-GB" sz="2400" dirty="0"/>
              <a:t> that have been compromised</a:t>
            </a:r>
          </a:p>
          <a:p>
            <a:pPr lvl="2"/>
            <a:r>
              <a:rPr lang="en-GB" sz="2400" dirty="0"/>
              <a:t>Usually done via a </a:t>
            </a:r>
            <a:r>
              <a:rPr lang="en-GB" sz="2400" i="1" dirty="0"/>
              <a:t>revocation list</a:t>
            </a:r>
            <a:endParaRPr lang="en-GB" sz="2400" dirty="0"/>
          </a:p>
        </p:txBody>
      </p:sp>
      <p:pic>
        <p:nvPicPr>
          <p:cNvPr id="87044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304800" y="1695450"/>
            <a:ext cx="1295400" cy="1123950"/>
          </a:xfrm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charset="-128"/>
                <a:cs typeface="ＭＳ Ｐゴシック" charset="-128"/>
              </a:rPr>
              <a:t>Putting It All Together: HTTPS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>
                <a:ea typeface="ＭＳ Ｐゴシック" charset="-128"/>
              </a:rPr>
              <a:t>Steps after clicking on https://www.amazon.com</a:t>
            </a:r>
          </a:p>
          <a:p>
            <a:r>
              <a:rPr lang="en-US">
                <a:ea typeface="ＭＳ Ｐゴシック" charset="-128"/>
              </a:rPr>
              <a:t>https = </a:t>
            </a:r>
            <a:r>
              <a:rPr lang="ja-JP" altLang="en-US">
                <a:ea typeface="ＭＳ Ｐゴシック" charset="-128"/>
              </a:rPr>
              <a:t>“</a:t>
            </a:r>
            <a:r>
              <a:rPr lang="en-US" altLang="ja-JP">
                <a:ea typeface="ＭＳ Ｐゴシック" charset="-128"/>
              </a:rPr>
              <a:t>Use HTTP over SSL/TLS</a:t>
            </a:r>
            <a:r>
              <a:rPr lang="ja-JP" altLang="en-US">
                <a:ea typeface="ＭＳ Ｐゴシック" charset="-128"/>
              </a:rPr>
              <a:t>”</a:t>
            </a:r>
            <a:endParaRPr lang="en-US" altLang="ja-JP">
              <a:ea typeface="ＭＳ Ｐゴシック" charset="-128"/>
            </a:endParaRPr>
          </a:p>
          <a:p>
            <a:pPr lvl="1"/>
            <a:r>
              <a:rPr lang="en-US"/>
              <a:t>SSL = Secure Socket Layer</a:t>
            </a:r>
          </a:p>
          <a:p>
            <a:pPr lvl="1"/>
            <a:r>
              <a:rPr lang="en-US"/>
              <a:t>TLS = Transport Layer Security</a:t>
            </a:r>
          </a:p>
          <a:p>
            <a:pPr lvl="2"/>
            <a:r>
              <a:rPr lang="en-US"/>
              <a:t>Successor to SSL, and compatible with it</a:t>
            </a:r>
          </a:p>
          <a:p>
            <a:pPr lvl="1"/>
            <a:r>
              <a:rPr lang="en-US"/>
              <a:t>RFC 4346 </a:t>
            </a:r>
          </a:p>
          <a:p>
            <a:r>
              <a:rPr lang="en-US">
                <a:ea typeface="ＭＳ Ｐゴシック" charset="-128"/>
              </a:rPr>
              <a:t>Provides security layer (authentication, encryption) on top of TCP</a:t>
            </a:r>
          </a:p>
          <a:p>
            <a:pPr lvl="1"/>
            <a:r>
              <a:rPr lang="en-US"/>
              <a:t>Fairly transparent to the app</a:t>
            </a:r>
          </a:p>
          <a:p>
            <a:endParaRPr lang="en-US">
              <a:ea typeface="ＭＳ Ｐゴシック" charset="-128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-128"/>
                <a:cs typeface="ＭＳ Ｐゴシック" charset="-128"/>
              </a:rPr>
              <a:t>HTTPS Connection (SSL/TLS), </a:t>
            </a:r>
            <a:r>
              <a:rPr lang="en-US" dirty="0" err="1" smtClean="0">
                <a:ea typeface="ＭＳ Ｐゴシック" charset="-128"/>
                <a:cs typeface="ＭＳ Ｐゴシック" charset="-128"/>
              </a:rPr>
              <a:t>con’</a:t>
            </a:r>
            <a:r>
              <a:rPr lang="en-US" altLang="ja-JP" dirty="0" err="1" smtClean="0">
                <a:ea typeface="ＭＳ Ｐゴシック" charset="-128"/>
                <a:cs typeface="ＭＳ Ｐゴシック" charset="-128"/>
              </a:rPr>
              <a:t>t</a:t>
            </a:r>
            <a:endParaRPr lang="en-US" dirty="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943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371600"/>
            <a:ext cx="4419600" cy="5105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>
                <a:ea typeface="ＭＳ Ｐゴシック" charset="-128"/>
              </a:rPr>
              <a:t>Browser (client) connects via TCP to Amazon</a:t>
            </a:r>
            <a:r>
              <a:rPr lang="ja-JP" altLang="en-US">
                <a:ea typeface="ＭＳ Ｐゴシック" charset="-128"/>
              </a:rPr>
              <a:t>’</a:t>
            </a:r>
            <a:r>
              <a:rPr lang="en-US" altLang="ja-JP">
                <a:ea typeface="ＭＳ Ｐゴシック" charset="-128"/>
              </a:rPr>
              <a:t>s </a:t>
            </a:r>
            <a:r>
              <a:rPr lang="en-US" altLang="ja-JP" b="1">
                <a:latin typeface="Courier New" charset="0"/>
                <a:ea typeface="ＭＳ Ｐゴシック" charset="-128"/>
              </a:rPr>
              <a:t>HTTPS</a:t>
            </a:r>
            <a:r>
              <a:rPr lang="en-US" altLang="ja-JP">
                <a:ea typeface="ＭＳ Ｐゴシック" charset="-128"/>
              </a:rPr>
              <a:t> server</a:t>
            </a:r>
          </a:p>
          <a:p>
            <a:pPr>
              <a:lnSpc>
                <a:spcPct val="90000"/>
              </a:lnSpc>
            </a:pPr>
            <a:r>
              <a:rPr lang="en-US">
                <a:ea typeface="ＭＳ Ｐゴシック" charset="-128"/>
              </a:rPr>
              <a:t>Client sends over list of crypto protocols it supports</a:t>
            </a:r>
          </a:p>
          <a:p>
            <a:pPr>
              <a:lnSpc>
                <a:spcPct val="90000"/>
              </a:lnSpc>
            </a:pPr>
            <a:r>
              <a:rPr lang="en-US">
                <a:ea typeface="ＭＳ Ｐゴシック" charset="-128"/>
              </a:rPr>
              <a:t>Server picks protocols to use for this session</a:t>
            </a:r>
          </a:p>
          <a:p>
            <a:pPr>
              <a:lnSpc>
                <a:spcPct val="90000"/>
              </a:lnSpc>
            </a:pPr>
            <a:r>
              <a:rPr lang="en-US">
                <a:ea typeface="ＭＳ Ｐゴシック" charset="-128"/>
              </a:rPr>
              <a:t>Server sends over its certificate</a:t>
            </a:r>
          </a:p>
          <a:p>
            <a:pPr>
              <a:lnSpc>
                <a:spcPct val="90000"/>
              </a:lnSpc>
            </a:pPr>
            <a:r>
              <a:rPr lang="en-US" sz="2400">
                <a:ea typeface="ＭＳ Ｐゴシック" charset="-128"/>
              </a:rPr>
              <a:t>(all of this is in the clear)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5510213" y="1895475"/>
            <a:ext cx="2871787" cy="609600"/>
            <a:chOff x="3615" y="1200"/>
            <a:chExt cx="1809" cy="384"/>
          </a:xfrm>
        </p:grpSpPr>
        <p:sp>
          <p:nvSpPr>
            <p:cNvPr id="90139" name="Line 5"/>
            <p:cNvSpPr>
              <a:spLocks noChangeShapeType="1"/>
            </p:cNvSpPr>
            <p:nvPr/>
          </p:nvSpPr>
          <p:spPr bwMode="auto">
            <a:xfrm rot="5400000" flipV="1">
              <a:off x="4367" y="527"/>
              <a:ext cx="305" cy="1809"/>
            </a:xfrm>
            <a:prstGeom prst="line">
              <a:avLst/>
            </a:prstGeom>
            <a:noFill/>
            <a:ln w="19050">
              <a:solidFill>
                <a:srgbClr val="0066FF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140" name="Text Box 6"/>
            <p:cNvSpPr txBox="1">
              <a:spLocks noChangeArrowheads="1"/>
            </p:cNvSpPr>
            <p:nvPr/>
          </p:nvSpPr>
          <p:spPr bwMode="auto">
            <a:xfrm rot="605430">
              <a:off x="4416" y="1200"/>
              <a:ext cx="43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b="0">
                  <a:solidFill>
                    <a:srgbClr val="0000FF"/>
                  </a:solidFill>
                  <a:latin typeface="Times New Roman" charset="0"/>
                </a:rPr>
                <a:t>SYN</a:t>
              </a:r>
            </a:p>
          </p:txBody>
        </p:sp>
      </p:grp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5486400" y="2505075"/>
            <a:ext cx="2819400" cy="596900"/>
            <a:chOff x="3600" y="1584"/>
            <a:chExt cx="1776" cy="376"/>
          </a:xfrm>
        </p:grpSpPr>
        <p:sp>
          <p:nvSpPr>
            <p:cNvPr id="90137" name="Line 8"/>
            <p:cNvSpPr>
              <a:spLocks noChangeShapeType="1"/>
            </p:cNvSpPr>
            <p:nvPr/>
          </p:nvSpPr>
          <p:spPr bwMode="auto">
            <a:xfrm rot="5400000">
              <a:off x="4324" y="908"/>
              <a:ext cx="328" cy="1776"/>
            </a:xfrm>
            <a:prstGeom prst="line">
              <a:avLst/>
            </a:prstGeom>
            <a:noFill/>
            <a:ln w="19050">
              <a:solidFill>
                <a:srgbClr val="FF3300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138" name="Text Box 9"/>
            <p:cNvSpPr txBox="1">
              <a:spLocks noChangeArrowheads="1"/>
            </p:cNvSpPr>
            <p:nvPr/>
          </p:nvSpPr>
          <p:spPr bwMode="auto">
            <a:xfrm rot="10146980" flipH="1" flipV="1">
              <a:off x="3936" y="1584"/>
              <a:ext cx="82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b="0">
                  <a:solidFill>
                    <a:srgbClr val="FF3300"/>
                  </a:solidFill>
                  <a:latin typeface="Times New Roman" charset="0"/>
                </a:rPr>
                <a:t>SYN ACK</a:t>
              </a:r>
            </a:p>
          </p:txBody>
        </p:sp>
      </p:grpSp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5486400" y="3190875"/>
            <a:ext cx="2895600" cy="762000"/>
            <a:chOff x="3600" y="2016"/>
            <a:chExt cx="1824" cy="480"/>
          </a:xfrm>
        </p:grpSpPr>
        <p:sp>
          <p:nvSpPr>
            <p:cNvPr id="90135" name="Line 11"/>
            <p:cNvSpPr>
              <a:spLocks noChangeShapeType="1"/>
            </p:cNvSpPr>
            <p:nvPr/>
          </p:nvSpPr>
          <p:spPr bwMode="auto">
            <a:xfrm rot="5400000" flipV="1">
              <a:off x="4286" y="1358"/>
              <a:ext cx="452" cy="1824"/>
            </a:xfrm>
            <a:prstGeom prst="line">
              <a:avLst/>
            </a:prstGeom>
            <a:noFill/>
            <a:ln w="19050">
              <a:solidFill>
                <a:srgbClr val="0066FF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136" name="Text Box 12"/>
            <p:cNvSpPr txBox="1">
              <a:spLocks noChangeArrowheads="1"/>
            </p:cNvSpPr>
            <p:nvPr/>
          </p:nvSpPr>
          <p:spPr bwMode="auto">
            <a:xfrm rot="660000">
              <a:off x="4320" y="2016"/>
              <a:ext cx="45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b="0">
                  <a:solidFill>
                    <a:srgbClr val="0000FF"/>
                  </a:solidFill>
                  <a:latin typeface="Times New Roman" charset="0"/>
                </a:rPr>
                <a:t>ACK</a:t>
              </a:r>
            </a:p>
          </p:txBody>
        </p:sp>
      </p:grpSp>
      <p:sp>
        <p:nvSpPr>
          <p:cNvPr id="90119" name="Line 13"/>
          <p:cNvSpPr>
            <a:spLocks noChangeShapeType="1"/>
          </p:cNvSpPr>
          <p:nvPr/>
        </p:nvSpPr>
        <p:spPr bwMode="auto">
          <a:xfrm rot="16200000" flipH="1">
            <a:off x="6047582" y="4229893"/>
            <a:ext cx="4730750" cy="61913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0120" name="Line 14"/>
          <p:cNvSpPr>
            <a:spLocks noChangeShapeType="1"/>
          </p:cNvSpPr>
          <p:nvPr/>
        </p:nvSpPr>
        <p:spPr bwMode="auto">
          <a:xfrm rot="5400000">
            <a:off x="3144837" y="4170363"/>
            <a:ext cx="4714875" cy="3175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0121" name="Text Box 15"/>
          <p:cNvSpPr txBox="1">
            <a:spLocks noChangeArrowheads="1"/>
          </p:cNvSpPr>
          <p:nvPr/>
        </p:nvSpPr>
        <p:spPr bwMode="auto">
          <a:xfrm>
            <a:off x="4930775" y="1362075"/>
            <a:ext cx="12176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2400" b="0">
                <a:solidFill>
                  <a:srgbClr val="0000FF"/>
                </a:solidFill>
                <a:latin typeface="Times New Roman" charset="0"/>
              </a:rPr>
              <a:t>Browser</a:t>
            </a:r>
          </a:p>
        </p:txBody>
      </p:sp>
      <p:sp>
        <p:nvSpPr>
          <p:cNvPr id="90122" name="Text Box 16"/>
          <p:cNvSpPr txBox="1">
            <a:spLocks noChangeArrowheads="1"/>
          </p:cNvSpPr>
          <p:nvPr/>
        </p:nvSpPr>
        <p:spPr bwMode="auto">
          <a:xfrm>
            <a:off x="7666038" y="1362075"/>
            <a:ext cx="12160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2400" b="0">
                <a:solidFill>
                  <a:srgbClr val="FF3300"/>
                </a:solidFill>
                <a:latin typeface="Times New Roman" charset="0"/>
              </a:rPr>
              <a:t>Amazon</a:t>
            </a:r>
          </a:p>
        </p:txBody>
      </p:sp>
      <p:grpSp>
        <p:nvGrpSpPr>
          <p:cNvPr id="5" name="Group 17"/>
          <p:cNvGrpSpPr>
            <a:grpSpLocks/>
          </p:cNvGrpSpPr>
          <p:nvPr/>
        </p:nvGrpSpPr>
        <p:grpSpPr bwMode="auto">
          <a:xfrm>
            <a:off x="5486400" y="3952875"/>
            <a:ext cx="3200400" cy="1295400"/>
            <a:chOff x="3600" y="2496"/>
            <a:chExt cx="2016" cy="816"/>
          </a:xfrm>
        </p:grpSpPr>
        <p:sp>
          <p:nvSpPr>
            <p:cNvPr id="90133" name="Line 18"/>
            <p:cNvSpPr>
              <a:spLocks noChangeShapeType="1"/>
            </p:cNvSpPr>
            <p:nvPr/>
          </p:nvSpPr>
          <p:spPr bwMode="auto">
            <a:xfrm rot="5400000" flipV="1">
              <a:off x="4224" y="2112"/>
              <a:ext cx="576" cy="1824"/>
            </a:xfrm>
            <a:prstGeom prst="line">
              <a:avLst/>
            </a:prstGeom>
            <a:noFill/>
            <a:ln w="19050">
              <a:solidFill>
                <a:srgbClr val="0066FF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134" name="Text Box 19"/>
            <p:cNvSpPr txBox="1">
              <a:spLocks noChangeArrowheads="1"/>
            </p:cNvSpPr>
            <p:nvPr/>
          </p:nvSpPr>
          <p:spPr bwMode="auto">
            <a:xfrm rot="1003808">
              <a:off x="3696" y="2496"/>
              <a:ext cx="1920" cy="5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1600">
                  <a:solidFill>
                    <a:srgbClr val="0000FF"/>
                  </a:solidFill>
                  <a:latin typeface="Times New Roman" charset="0"/>
                </a:rPr>
                <a:t>Hello.  I support</a:t>
              </a:r>
              <a:endParaRPr lang="en-US" sz="1600" b="0">
                <a:solidFill>
                  <a:srgbClr val="0000FF"/>
                </a:solidFill>
                <a:latin typeface="Times New Roman" charset="0"/>
              </a:endParaRPr>
            </a:p>
            <a:p>
              <a:pPr algn="l" eaLnBrk="0" hangingPunct="0"/>
              <a:r>
                <a:rPr lang="en-US" sz="1600">
                  <a:solidFill>
                    <a:srgbClr val="0000FF"/>
                  </a:solidFill>
                  <a:latin typeface="Times New Roman" charset="0"/>
                </a:rPr>
                <a:t>(TLS+RSA+AES128+SHA1)</a:t>
              </a:r>
              <a:r>
                <a:rPr lang="en-US" sz="1600" b="0">
                  <a:solidFill>
                    <a:srgbClr val="0000FF"/>
                  </a:solidFill>
                  <a:latin typeface="Times New Roman" charset="0"/>
                </a:rPr>
                <a:t> or</a:t>
              </a:r>
            </a:p>
            <a:p>
              <a:pPr algn="l" eaLnBrk="0" hangingPunct="0"/>
              <a:r>
                <a:rPr lang="en-US" sz="1600">
                  <a:solidFill>
                    <a:srgbClr val="0000FF"/>
                  </a:solidFill>
                  <a:latin typeface="Times New Roman" charset="0"/>
                </a:rPr>
                <a:t>(SSL+RSA+3DES+MD5) </a:t>
              </a:r>
              <a:r>
                <a:rPr lang="en-US" sz="1600" b="0">
                  <a:solidFill>
                    <a:srgbClr val="0000FF"/>
                  </a:solidFill>
                  <a:latin typeface="Times New Roman" charset="0"/>
                </a:rPr>
                <a:t>or  …</a:t>
              </a:r>
            </a:p>
          </p:txBody>
        </p:sp>
      </p:grpSp>
      <p:grpSp>
        <p:nvGrpSpPr>
          <p:cNvPr id="6" name="Group 20"/>
          <p:cNvGrpSpPr>
            <a:grpSpLocks/>
          </p:cNvGrpSpPr>
          <p:nvPr/>
        </p:nvGrpSpPr>
        <p:grpSpPr bwMode="auto">
          <a:xfrm>
            <a:off x="5486400" y="5172075"/>
            <a:ext cx="2971800" cy="887413"/>
            <a:chOff x="3600" y="3264"/>
            <a:chExt cx="1872" cy="559"/>
          </a:xfrm>
        </p:grpSpPr>
        <p:sp>
          <p:nvSpPr>
            <p:cNvPr id="90131" name="Line 21"/>
            <p:cNvSpPr>
              <a:spLocks noChangeShapeType="1"/>
            </p:cNvSpPr>
            <p:nvPr/>
          </p:nvSpPr>
          <p:spPr bwMode="auto">
            <a:xfrm rot="5400000">
              <a:off x="4352" y="2704"/>
              <a:ext cx="367" cy="1872"/>
            </a:xfrm>
            <a:prstGeom prst="line">
              <a:avLst/>
            </a:prstGeom>
            <a:noFill/>
            <a:ln w="19050">
              <a:solidFill>
                <a:srgbClr val="FF3300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132" name="Text Box 22"/>
            <p:cNvSpPr txBox="1">
              <a:spLocks noChangeArrowheads="1"/>
            </p:cNvSpPr>
            <p:nvPr/>
          </p:nvSpPr>
          <p:spPr bwMode="auto">
            <a:xfrm rot="10146980" flipH="1" flipV="1">
              <a:off x="3696" y="3264"/>
              <a:ext cx="1631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1600">
                  <a:solidFill>
                    <a:srgbClr val="FF0000"/>
                  </a:solidFill>
                  <a:latin typeface="Times New Roman" charset="0"/>
                </a:rPr>
                <a:t>Let</a:t>
              </a:r>
              <a:r>
                <a:rPr lang="ja-JP" altLang="en-US" sz="1600">
                  <a:solidFill>
                    <a:srgbClr val="FF0000"/>
                  </a:solidFill>
                  <a:latin typeface="Times New Roman" charset="0"/>
                </a:rPr>
                <a:t>’</a:t>
              </a:r>
              <a:r>
                <a:rPr lang="en-US" altLang="ja-JP" sz="1600">
                  <a:solidFill>
                    <a:srgbClr val="FF0000"/>
                  </a:solidFill>
                  <a:latin typeface="Times New Roman" charset="0"/>
                </a:rPr>
                <a:t>s use</a:t>
              </a:r>
              <a:endParaRPr lang="en-US" altLang="ja-JP" b="0">
                <a:solidFill>
                  <a:srgbClr val="FF0000"/>
                </a:solidFill>
                <a:latin typeface="Times New Roman" charset="0"/>
              </a:endParaRPr>
            </a:p>
            <a:p>
              <a:pPr algn="l" eaLnBrk="0" hangingPunct="0"/>
              <a:r>
                <a:rPr lang="en-US" sz="1600">
                  <a:solidFill>
                    <a:srgbClr val="FF0000"/>
                  </a:solidFill>
                  <a:latin typeface="Times New Roman" charset="0"/>
                </a:rPr>
                <a:t>TLS+RSA+AES128+SHA1</a:t>
              </a:r>
            </a:p>
          </p:txBody>
        </p:sp>
      </p:grpSp>
      <p:grpSp>
        <p:nvGrpSpPr>
          <p:cNvPr id="7" name="Group 23"/>
          <p:cNvGrpSpPr>
            <a:grpSpLocks/>
          </p:cNvGrpSpPr>
          <p:nvPr/>
        </p:nvGrpSpPr>
        <p:grpSpPr bwMode="auto">
          <a:xfrm>
            <a:off x="5486400" y="5791200"/>
            <a:ext cx="2971800" cy="582613"/>
            <a:chOff x="3600" y="3792"/>
            <a:chExt cx="1872" cy="367"/>
          </a:xfrm>
        </p:grpSpPr>
        <p:sp>
          <p:nvSpPr>
            <p:cNvPr id="90129" name="Line 24"/>
            <p:cNvSpPr>
              <a:spLocks noChangeShapeType="1"/>
            </p:cNvSpPr>
            <p:nvPr/>
          </p:nvSpPr>
          <p:spPr bwMode="auto">
            <a:xfrm rot="5400000">
              <a:off x="4352" y="3040"/>
              <a:ext cx="367" cy="1872"/>
            </a:xfrm>
            <a:prstGeom prst="line">
              <a:avLst/>
            </a:prstGeom>
            <a:noFill/>
            <a:ln w="19050">
              <a:solidFill>
                <a:srgbClr val="FF3300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130" name="Text Box 25"/>
            <p:cNvSpPr txBox="1">
              <a:spLocks noChangeArrowheads="1"/>
            </p:cNvSpPr>
            <p:nvPr/>
          </p:nvSpPr>
          <p:spPr bwMode="auto">
            <a:xfrm rot="10146980" flipH="1" flipV="1">
              <a:off x="3984" y="3792"/>
              <a:ext cx="1053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1600">
                  <a:solidFill>
                    <a:srgbClr val="FF0000"/>
                  </a:solidFill>
                  <a:latin typeface="Times New Roman" charset="0"/>
                </a:rPr>
                <a:t>Here</a:t>
              </a:r>
              <a:r>
                <a:rPr lang="ja-JP" altLang="en-US" sz="1600">
                  <a:solidFill>
                    <a:srgbClr val="FF0000"/>
                  </a:solidFill>
                  <a:latin typeface="Times New Roman" charset="0"/>
                </a:rPr>
                <a:t>’</a:t>
              </a:r>
              <a:r>
                <a:rPr lang="en-US" altLang="ja-JP" sz="1600">
                  <a:solidFill>
                    <a:srgbClr val="FF0000"/>
                  </a:solidFill>
                  <a:latin typeface="Times New Roman" charset="0"/>
                </a:rPr>
                <a:t>s my cert</a:t>
              </a:r>
              <a:endParaRPr lang="en-US" sz="1600">
                <a:solidFill>
                  <a:srgbClr val="FF0000"/>
                </a:solidFill>
                <a:latin typeface="Times New Roman" charset="0"/>
              </a:endParaRPr>
            </a:p>
          </p:txBody>
        </p:sp>
      </p:grpSp>
      <p:grpSp>
        <p:nvGrpSpPr>
          <p:cNvPr id="8" name="Group 26"/>
          <p:cNvGrpSpPr>
            <a:grpSpLocks/>
          </p:cNvGrpSpPr>
          <p:nvPr/>
        </p:nvGrpSpPr>
        <p:grpSpPr bwMode="auto">
          <a:xfrm>
            <a:off x="5867400" y="6172200"/>
            <a:ext cx="2362200" cy="427038"/>
            <a:chOff x="3696" y="3888"/>
            <a:chExt cx="1488" cy="269"/>
          </a:xfrm>
        </p:grpSpPr>
        <p:sp>
          <p:nvSpPr>
            <p:cNvPr id="90127" name="Rectangle 27"/>
            <p:cNvSpPr>
              <a:spLocks noChangeArrowheads="1"/>
            </p:cNvSpPr>
            <p:nvPr/>
          </p:nvSpPr>
          <p:spPr bwMode="auto">
            <a:xfrm rot="-646924">
              <a:off x="3696" y="3888"/>
              <a:ext cx="1488" cy="201"/>
            </a:xfrm>
            <a:prstGeom prst="rect">
              <a:avLst/>
            </a:prstGeom>
            <a:solidFill>
              <a:srgbClr val="339966">
                <a:alpha val="65097"/>
              </a:srgbClr>
            </a:solidFill>
            <a:ln w="9525">
              <a:solidFill>
                <a:srgbClr val="339966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128" name="Text Box 28"/>
            <p:cNvSpPr txBox="1">
              <a:spLocks noChangeArrowheads="1"/>
            </p:cNvSpPr>
            <p:nvPr/>
          </p:nvSpPr>
          <p:spPr bwMode="auto">
            <a:xfrm rot="-660000">
              <a:off x="3734" y="3907"/>
              <a:ext cx="136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/>
                <a:t>~1 KB of data</a:t>
              </a: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3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3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3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3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3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3107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2F7D4154-8237-A842-B012-0B0B5DA77DD5}" type="slidenum">
              <a:rPr lang="en-US"/>
              <a:pPr/>
              <a:t>45</a:t>
            </a:fld>
            <a:endParaRPr lang="en-US"/>
          </a:p>
        </p:txBody>
      </p:sp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-128"/>
                <a:cs typeface="ＭＳ Ｐゴシック" charset="-128"/>
              </a:rPr>
              <a:t>Inside the </a:t>
            </a:r>
            <a:r>
              <a:rPr lang="en-US" dirty="0" smtClean="0">
                <a:ea typeface="ＭＳ Ｐゴシック" charset="-128"/>
                <a:cs typeface="ＭＳ Ｐゴシック" charset="-128"/>
              </a:rPr>
              <a:t>Server’</a:t>
            </a:r>
            <a:r>
              <a:rPr lang="en-US" altLang="ja-JP" dirty="0" smtClean="0">
                <a:ea typeface="ＭＳ Ｐゴシック" charset="-128"/>
                <a:cs typeface="ＭＳ Ｐゴシック" charset="-128"/>
              </a:rPr>
              <a:t>s </a:t>
            </a:r>
            <a:r>
              <a:rPr lang="en-US" altLang="ja-JP" dirty="0">
                <a:ea typeface="ＭＳ Ｐゴシック" charset="-128"/>
                <a:cs typeface="ＭＳ Ｐゴシック" charset="-128"/>
              </a:rPr>
              <a:t>Certificate</a:t>
            </a:r>
            <a:endParaRPr lang="en-US" dirty="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13093"/>
            <a:ext cx="8686800" cy="4536724"/>
          </a:xfrm>
        </p:spPr>
        <p:txBody>
          <a:bodyPr/>
          <a:lstStyle/>
          <a:p>
            <a:endParaRPr lang="en-US" b="1" dirty="0">
              <a:ea typeface="ＭＳ Ｐゴシック" charset="-128"/>
            </a:endParaRPr>
          </a:p>
          <a:p>
            <a:r>
              <a:rPr lang="en-US" b="1" dirty="0">
                <a:ea typeface="ＭＳ Ｐゴシック" charset="-128"/>
              </a:rPr>
              <a:t>Name</a:t>
            </a:r>
            <a:r>
              <a:rPr lang="en-US" dirty="0">
                <a:ea typeface="ＭＳ Ｐゴシック" charset="-128"/>
              </a:rPr>
              <a:t> associated with cert (e.g., Amazon)</a:t>
            </a:r>
          </a:p>
          <a:p>
            <a:r>
              <a:rPr lang="en-US" dirty="0" smtClean="0">
                <a:ea typeface="ＭＳ Ｐゴシック" charset="-128"/>
              </a:rPr>
              <a:t>Amazon’</a:t>
            </a:r>
            <a:r>
              <a:rPr lang="en-US" altLang="ja-JP" dirty="0" smtClean="0">
                <a:ea typeface="ＭＳ Ｐゴシック" charset="-128"/>
              </a:rPr>
              <a:t>s </a:t>
            </a:r>
            <a:r>
              <a:rPr lang="en-US" altLang="ja-JP" b="1" dirty="0">
                <a:ea typeface="ＭＳ Ｐゴシック" charset="-128"/>
              </a:rPr>
              <a:t>public key</a:t>
            </a:r>
            <a:endParaRPr lang="en-US" altLang="ja-JP" dirty="0">
              <a:ea typeface="ＭＳ Ｐゴシック" charset="-128"/>
            </a:endParaRPr>
          </a:p>
          <a:p>
            <a:r>
              <a:rPr lang="en-US" dirty="0">
                <a:ea typeface="ＭＳ Ｐゴシック" charset="-128"/>
              </a:rPr>
              <a:t>A bunch of auxiliary info (physical address, type of cert, expiration time)</a:t>
            </a:r>
          </a:p>
          <a:p>
            <a:r>
              <a:rPr lang="en-US" dirty="0">
                <a:ea typeface="ＭＳ Ｐゴシック" charset="-128"/>
              </a:rPr>
              <a:t>URL to </a:t>
            </a:r>
            <a:r>
              <a:rPr lang="en-US" i="1" dirty="0">
                <a:ea typeface="ＭＳ Ｐゴシック" charset="-128"/>
              </a:rPr>
              <a:t>revocation center </a:t>
            </a:r>
            <a:r>
              <a:rPr lang="en-US" dirty="0">
                <a:ea typeface="ＭＳ Ｐゴシック" charset="-128"/>
              </a:rPr>
              <a:t>to check for revoked keys</a:t>
            </a:r>
          </a:p>
          <a:p>
            <a:r>
              <a:rPr lang="en-US" dirty="0">
                <a:ea typeface="ＭＳ Ｐゴシック" charset="-128"/>
              </a:rPr>
              <a:t>Name of </a:t>
            </a:r>
            <a:r>
              <a:rPr lang="en-US" dirty="0" smtClean="0">
                <a:ea typeface="ＭＳ Ｐゴシック" charset="-128"/>
              </a:rPr>
              <a:t>certificate’</a:t>
            </a:r>
            <a:r>
              <a:rPr lang="en-US" altLang="ja-JP" dirty="0" smtClean="0">
                <a:ea typeface="ＭＳ Ｐゴシック" charset="-128"/>
              </a:rPr>
              <a:t>s </a:t>
            </a:r>
            <a:r>
              <a:rPr lang="en-US" altLang="ja-JP" b="1" dirty="0">
                <a:ea typeface="ＭＳ Ｐゴシック" charset="-128"/>
              </a:rPr>
              <a:t>signatory </a:t>
            </a:r>
            <a:r>
              <a:rPr lang="en-US" altLang="ja-JP" dirty="0">
                <a:ea typeface="ＭＳ Ｐゴシック" charset="-128"/>
              </a:rPr>
              <a:t>(who signed it)</a:t>
            </a:r>
          </a:p>
          <a:p>
            <a:r>
              <a:rPr lang="en-US" dirty="0">
                <a:ea typeface="ＭＳ Ｐゴシック" charset="-128"/>
              </a:rPr>
              <a:t>A public-key </a:t>
            </a:r>
            <a:r>
              <a:rPr lang="en-US" b="1" dirty="0">
                <a:ea typeface="ＭＳ Ｐゴシック" charset="-128"/>
              </a:rPr>
              <a:t>signature</a:t>
            </a:r>
            <a:r>
              <a:rPr lang="en-US" dirty="0">
                <a:ea typeface="ＭＳ Ｐゴシック" charset="-128"/>
              </a:rPr>
              <a:t> of a hash (</a:t>
            </a:r>
            <a:r>
              <a:rPr lang="en-US" dirty="0">
                <a:solidFill>
                  <a:schemeClr val="tx2"/>
                </a:solidFill>
                <a:ea typeface="ＭＳ Ｐゴシック" charset="-128"/>
              </a:rPr>
              <a:t>MD5</a:t>
            </a:r>
            <a:r>
              <a:rPr lang="en-US" dirty="0">
                <a:ea typeface="ＭＳ Ｐゴシック" charset="-128"/>
              </a:rPr>
              <a:t>) of all this</a:t>
            </a:r>
          </a:p>
          <a:p>
            <a:pPr lvl="1"/>
            <a:r>
              <a:rPr lang="en-US" dirty="0"/>
              <a:t>Constructed using the </a:t>
            </a:r>
            <a:r>
              <a:rPr lang="en-US" dirty="0" smtClean="0"/>
              <a:t>signatory’</a:t>
            </a:r>
            <a:r>
              <a:rPr lang="en-US" altLang="ja-JP" dirty="0" smtClean="0"/>
              <a:t>s </a:t>
            </a:r>
            <a:r>
              <a:rPr lang="en-US" altLang="ja-JP" dirty="0"/>
              <a:t>private RSA key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-128"/>
                <a:cs typeface="ＭＳ Ｐゴシック" charset="-128"/>
              </a:rPr>
              <a:t>Validating </a:t>
            </a:r>
            <a:r>
              <a:rPr lang="en-US" dirty="0" smtClean="0">
                <a:ea typeface="ＭＳ Ｐゴシック" charset="-128"/>
                <a:cs typeface="ＭＳ Ｐゴシック" charset="-128"/>
              </a:rPr>
              <a:t>Amazon’</a:t>
            </a:r>
            <a:r>
              <a:rPr lang="en-US" altLang="ja-JP" dirty="0" smtClean="0">
                <a:ea typeface="ＭＳ Ｐゴシック" charset="-128"/>
                <a:cs typeface="ＭＳ Ｐゴシック" charset="-128"/>
              </a:rPr>
              <a:t>s </a:t>
            </a:r>
            <a:r>
              <a:rPr lang="en-US" altLang="ja-JP" dirty="0">
                <a:ea typeface="ＭＳ Ｐゴシック" charset="-128"/>
                <a:cs typeface="ＭＳ Ｐゴシック" charset="-128"/>
              </a:rPr>
              <a:t>Identity</a:t>
            </a:r>
            <a:endParaRPr lang="en-US" dirty="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947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7400" y="1509685"/>
            <a:ext cx="7569200" cy="4900080"/>
          </a:xfrm>
        </p:spPr>
        <p:txBody>
          <a:bodyPr>
            <a:normAutofit fontScale="92500"/>
          </a:bodyPr>
          <a:lstStyle/>
          <a:p>
            <a:pPr>
              <a:lnSpc>
                <a:spcPct val="90000"/>
              </a:lnSpc>
            </a:pPr>
            <a:r>
              <a:rPr lang="en-US" dirty="0">
                <a:ea typeface="ＭＳ Ｐゴシック" charset="-128"/>
              </a:rPr>
              <a:t>Browser retrieves cert belonging to the </a:t>
            </a:r>
            <a:r>
              <a:rPr lang="en-US" b="1" dirty="0">
                <a:ea typeface="ＭＳ Ｐゴシック" charset="-128"/>
              </a:rPr>
              <a:t>signatory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These are </a:t>
            </a:r>
            <a:r>
              <a:rPr lang="en-US" dirty="0">
                <a:solidFill>
                  <a:srgbClr val="1F497D"/>
                </a:solidFill>
              </a:rPr>
              <a:t>hardwired into the browser</a:t>
            </a:r>
          </a:p>
          <a:p>
            <a:pPr>
              <a:lnSpc>
                <a:spcPct val="90000"/>
              </a:lnSpc>
            </a:pPr>
            <a:r>
              <a:rPr lang="en-US" dirty="0">
                <a:ea typeface="ＭＳ Ｐゴシック" charset="-128"/>
              </a:rPr>
              <a:t>If it </a:t>
            </a:r>
            <a:r>
              <a:rPr lang="en-US" dirty="0" smtClean="0">
                <a:ea typeface="ＭＳ Ｐゴシック" charset="-128"/>
              </a:rPr>
              <a:t>can’</a:t>
            </a:r>
            <a:r>
              <a:rPr lang="en-US" altLang="ja-JP" dirty="0" smtClean="0">
                <a:ea typeface="ＭＳ Ｐゴシック" charset="-128"/>
              </a:rPr>
              <a:t>t </a:t>
            </a:r>
            <a:r>
              <a:rPr lang="en-US" altLang="ja-JP" dirty="0">
                <a:ea typeface="ＭＳ Ｐゴシック" charset="-128"/>
              </a:rPr>
              <a:t>find the cert, then warns the user that site has not been verified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And may ask whether to continue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Note, can still proceed, just </a:t>
            </a:r>
            <a:r>
              <a:rPr lang="en-US" dirty="0">
                <a:solidFill>
                  <a:schemeClr val="accent2"/>
                </a:solidFill>
              </a:rPr>
              <a:t>without authentication</a:t>
            </a:r>
          </a:p>
          <a:p>
            <a:pPr>
              <a:lnSpc>
                <a:spcPct val="90000"/>
              </a:lnSpc>
            </a:pPr>
            <a:r>
              <a:rPr lang="en-US" dirty="0">
                <a:ea typeface="ＭＳ Ｐゴシック" charset="-128"/>
              </a:rPr>
              <a:t>Browser uses public key in </a:t>
            </a:r>
            <a:r>
              <a:rPr lang="en-US" dirty="0" smtClean="0">
                <a:ea typeface="ＭＳ Ｐゴシック" charset="-128"/>
              </a:rPr>
              <a:t>signatory’</a:t>
            </a:r>
            <a:r>
              <a:rPr lang="en-US" altLang="ja-JP" dirty="0" smtClean="0">
                <a:ea typeface="ＭＳ Ｐゴシック" charset="-128"/>
              </a:rPr>
              <a:t>s </a:t>
            </a:r>
            <a:r>
              <a:rPr lang="en-US" altLang="ja-JP" dirty="0">
                <a:ea typeface="ＭＳ Ｐゴシック" charset="-128"/>
              </a:rPr>
              <a:t>cert to decrypt signature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Compares with its own </a:t>
            </a:r>
            <a:r>
              <a:rPr lang="en-US" dirty="0">
                <a:solidFill>
                  <a:schemeClr val="tx2"/>
                </a:solidFill>
              </a:rPr>
              <a:t>MD5 </a:t>
            </a:r>
            <a:r>
              <a:rPr lang="en-US" dirty="0"/>
              <a:t>hash of </a:t>
            </a:r>
            <a:r>
              <a:rPr lang="en-US" dirty="0" smtClean="0"/>
              <a:t>Amazon’</a:t>
            </a:r>
            <a:r>
              <a:rPr lang="en-US" altLang="ja-JP" dirty="0" smtClean="0"/>
              <a:t>s </a:t>
            </a:r>
            <a:r>
              <a:rPr lang="en-US" altLang="ja-JP" dirty="0"/>
              <a:t>cert</a:t>
            </a:r>
          </a:p>
          <a:p>
            <a:pPr>
              <a:lnSpc>
                <a:spcPct val="90000"/>
              </a:lnSpc>
            </a:pPr>
            <a:r>
              <a:rPr lang="en-US" dirty="0">
                <a:ea typeface="ＭＳ Ｐゴシック" charset="-128"/>
              </a:rPr>
              <a:t>Assuming signature matches, now have high confidence </a:t>
            </a:r>
            <a:r>
              <a:rPr lang="en-US" dirty="0" smtClean="0">
                <a:ea typeface="ＭＳ Ｐゴシック" charset="-128"/>
              </a:rPr>
              <a:t>it’</a:t>
            </a:r>
            <a:r>
              <a:rPr lang="en-US" altLang="ja-JP" dirty="0" smtClean="0">
                <a:ea typeface="ＭＳ Ｐゴシック" charset="-128"/>
              </a:rPr>
              <a:t>s </a:t>
            </a:r>
            <a:r>
              <a:rPr lang="en-US" altLang="ja-JP" dirty="0">
                <a:ea typeface="ＭＳ Ｐゴシック" charset="-128"/>
              </a:rPr>
              <a:t>indeed Amazon …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… </a:t>
            </a:r>
            <a:r>
              <a:rPr lang="en-US" u="sng" dirty="0"/>
              <a:t>assuming signatory is trustworthy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7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7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7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7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72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72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72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72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72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7203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92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62873" y="3680816"/>
            <a:ext cx="990600" cy="66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625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latin typeface="Courier New" charset="0"/>
                <a:ea typeface="ＭＳ Ｐゴシック" charset="-128"/>
                <a:cs typeface="ＭＳ Ｐゴシック" charset="-128"/>
              </a:rPr>
              <a:t>HTTPS</a:t>
            </a:r>
            <a:r>
              <a:rPr lang="en-US" dirty="0">
                <a:ea typeface="ＭＳ Ｐゴシック" charset="-128"/>
                <a:cs typeface="ＭＳ Ｐゴシック" charset="-128"/>
              </a:rPr>
              <a:t> Connection (SSL/TLS), </a:t>
            </a:r>
            <a:r>
              <a:rPr lang="en-US" dirty="0" err="1" smtClean="0">
                <a:ea typeface="ＭＳ Ｐゴシック" charset="-128"/>
                <a:cs typeface="ＭＳ Ｐゴシック" charset="-128"/>
              </a:rPr>
              <a:t>con’</a:t>
            </a:r>
            <a:r>
              <a:rPr lang="en-US" altLang="ja-JP" dirty="0" err="1" smtClean="0">
                <a:ea typeface="ＭＳ Ｐゴシック" charset="-128"/>
                <a:cs typeface="ＭＳ Ｐゴシック" charset="-128"/>
              </a:rPr>
              <a:t>t</a:t>
            </a:r>
            <a:endParaRPr lang="en-US" dirty="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94925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533400" y="1371600"/>
            <a:ext cx="4572000" cy="46482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400" dirty="0">
                <a:ea typeface="ＭＳ Ｐゴシック" charset="-128"/>
              </a:rPr>
              <a:t>Browser constructs a random </a:t>
            </a:r>
            <a:r>
              <a:rPr lang="en-US" sz="2400" i="1" dirty="0">
                <a:solidFill>
                  <a:srgbClr val="1F497D"/>
                </a:solidFill>
                <a:ea typeface="ＭＳ Ｐゴシック" charset="-128"/>
              </a:rPr>
              <a:t>session key</a:t>
            </a:r>
            <a:r>
              <a:rPr lang="en-US" sz="2400" dirty="0">
                <a:solidFill>
                  <a:srgbClr val="1F497D"/>
                </a:solidFill>
                <a:ea typeface="ＭＳ Ｐゴシック" charset="-128"/>
              </a:rPr>
              <a:t> </a:t>
            </a:r>
            <a:r>
              <a:rPr lang="en-US" sz="2400" dirty="0">
                <a:ea typeface="ＭＳ Ｐゴシック" charset="-128"/>
              </a:rPr>
              <a:t>K</a:t>
            </a:r>
          </a:p>
          <a:p>
            <a:pPr>
              <a:lnSpc>
                <a:spcPct val="90000"/>
              </a:lnSpc>
            </a:pPr>
            <a:r>
              <a:rPr lang="en-US" sz="2400" dirty="0">
                <a:ea typeface="ＭＳ Ｐゴシック" charset="-128"/>
              </a:rPr>
              <a:t>Browser encrypts K using </a:t>
            </a:r>
            <a:r>
              <a:rPr lang="en-US" sz="2400" dirty="0" smtClean="0">
                <a:ea typeface="ＭＳ Ｐゴシック" charset="-128"/>
              </a:rPr>
              <a:t>Amazon’</a:t>
            </a:r>
            <a:r>
              <a:rPr lang="en-US" altLang="ja-JP" sz="2400" dirty="0" smtClean="0">
                <a:ea typeface="ＭＳ Ｐゴシック" charset="-128"/>
              </a:rPr>
              <a:t>s </a:t>
            </a:r>
            <a:r>
              <a:rPr lang="en-US" altLang="ja-JP" sz="2400" dirty="0">
                <a:ea typeface="ＭＳ Ｐゴシック" charset="-128"/>
              </a:rPr>
              <a:t>public key</a:t>
            </a:r>
          </a:p>
          <a:p>
            <a:pPr>
              <a:lnSpc>
                <a:spcPct val="90000"/>
              </a:lnSpc>
            </a:pPr>
            <a:r>
              <a:rPr lang="en-US" sz="2400" dirty="0">
                <a:ea typeface="ＭＳ Ｐゴシック" charset="-128"/>
              </a:rPr>
              <a:t>Browser sends E(K, </a:t>
            </a:r>
            <a:r>
              <a:rPr lang="en-US" sz="2400" dirty="0" err="1">
                <a:ea typeface="ＭＳ Ｐゴシック" charset="-128"/>
              </a:rPr>
              <a:t>KA</a:t>
            </a:r>
            <a:r>
              <a:rPr lang="en-US" sz="2400" baseline="-25000" dirty="0" err="1">
                <a:ea typeface="ＭＳ Ｐゴシック" charset="-128"/>
              </a:rPr>
              <a:t>public</a:t>
            </a:r>
            <a:r>
              <a:rPr lang="en-US" sz="2400" dirty="0">
                <a:ea typeface="ＭＳ Ｐゴシック" charset="-128"/>
              </a:rPr>
              <a:t>) to server</a:t>
            </a:r>
          </a:p>
          <a:p>
            <a:pPr>
              <a:lnSpc>
                <a:spcPct val="90000"/>
              </a:lnSpc>
            </a:pPr>
            <a:r>
              <a:rPr lang="en-US" sz="2400" dirty="0">
                <a:ea typeface="ＭＳ Ｐゴシック" charset="-128"/>
              </a:rPr>
              <a:t>Browser displays</a:t>
            </a:r>
          </a:p>
          <a:p>
            <a:pPr>
              <a:lnSpc>
                <a:spcPct val="90000"/>
              </a:lnSpc>
            </a:pPr>
            <a:r>
              <a:rPr lang="en-US" sz="2400" dirty="0">
                <a:ea typeface="ＭＳ Ｐゴシック" charset="-128"/>
              </a:rPr>
              <a:t>All subsequent communication encrypted </a:t>
            </a:r>
            <a:r>
              <a:rPr lang="en-US" sz="2400" dirty="0" err="1">
                <a:ea typeface="ＭＳ Ｐゴシック" charset="-128"/>
              </a:rPr>
              <a:t>w</a:t>
            </a:r>
            <a:r>
              <a:rPr lang="en-US" sz="2400" dirty="0">
                <a:ea typeface="ＭＳ Ｐゴシック" charset="-128"/>
              </a:rPr>
              <a:t>/ symmetric cipher using key K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E.g., client can authenticate using a password</a:t>
            </a:r>
          </a:p>
        </p:txBody>
      </p:sp>
      <p:sp>
        <p:nvSpPr>
          <p:cNvPr id="96261" name="Line 5"/>
          <p:cNvSpPr>
            <a:spLocks noChangeShapeType="1"/>
          </p:cNvSpPr>
          <p:nvPr/>
        </p:nvSpPr>
        <p:spPr bwMode="auto">
          <a:xfrm rot="16200000" flipH="1">
            <a:off x="6047582" y="4229893"/>
            <a:ext cx="4730750" cy="61913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6262" name="Line 6"/>
          <p:cNvSpPr>
            <a:spLocks noChangeShapeType="1"/>
          </p:cNvSpPr>
          <p:nvPr/>
        </p:nvSpPr>
        <p:spPr bwMode="auto">
          <a:xfrm rot="5400000">
            <a:off x="3144837" y="4170363"/>
            <a:ext cx="4714875" cy="3175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6263" name="Text Box 7"/>
          <p:cNvSpPr txBox="1">
            <a:spLocks noChangeArrowheads="1"/>
          </p:cNvSpPr>
          <p:nvPr/>
        </p:nvSpPr>
        <p:spPr bwMode="auto">
          <a:xfrm>
            <a:off x="4930775" y="1362075"/>
            <a:ext cx="12176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2400" b="0">
                <a:solidFill>
                  <a:srgbClr val="0000FF"/>
                </a:solidFill>
                <a:latin typeface="Times New Roman" charset="0"/>
              </a:rPr>
              <a:t>Browser</a:t>
            </a:r>
          </a:p>
        </p:txBody>
      </p:sp>
      <p:sp>
        <p:nvSpPr>
          <p:cNvPr id="96264" name="Text Box 8"/>
          <p:cNvSpPr txBox="1">
            <a:spLocks noChangeArrowheads="1"/>
          </p:cNvSpPr>
          <p:nvPr/>
        </p:nvSpPr>
        <p:spPr bwMode="auto">
          <a:xfrm>
            <a:off x="7666038" y="1362075"/>
            <a:ext cx="12160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2400" b="0">
                <a:solidFill>
                  <a:srgbClr val="FF3300"/>
                </a:solidFill>
                <a:latin typeface="Times New Roman" charset="0"/>
              </a:rPr>
              <a:t>Amazon</a:t>
            </a:r>
          </a:p>
        </p:txBody>
      </p:sp>
      <p:sp>
        <p:nvSpPr>
          <p:cNvPr id="96265" name="Line 9"/>
          <p:cNvSpPr>
            <a:spLocks noChangeShapeType="1"/>
          </p:cNvSpPr>
          <p:nvPr/>
        </p:nvSpPr>
        <p:spPr bwMode="auto">
          <a:xfrm rot="5400000">
            <a:off x="6642893" y="748507"/>
            <a:ext cx="582613" cy="2895600"/>
          </a:xfrm>
          <a:prstGeom prst="line">
            <a:avLst/>
          </a:prstGeom>
          <a:noFill/>
          <a:ln w="19050">
            <a:solidFill>
              <a:schemeClr val="bg2"/>
            </a:solidFill>
            <a:round/>
            <a:headEnd/>
            <a:tailEnd type="arrow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6266" name="Text Box 10"/>
          <p:cNvSpPr txBox="1">
            <a:spLocks noChangeArrowheads="1"/>
          </p:cNvSpPr>
          <p:nvPr/>
        </p:nvSpPr>
        <p:spPr bwMode="auto">
          <a:xfrm rot="10146980" flipH="1" flipV="1">
            <a:off x="6096000" y="1905000"/>
            <a:ext cx="16716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>
                <a:solidFill>
                  <a:schemeClr val="bg2"/>
                </a:solidFill>
                <a:latin typeface="Times New Roman" charset="0"/>
              </a:rPr>
              <a:t>Here</a:t>
            </a:r>
            <a:r>
              <a:rPr lang="ja-JP" altLang="en-US" sz="1600">
                <a:solidFill>
                  <a:schemeClr val="bg2"/>
                </a:solidFill>
                <a:latin typeface="Times New Roman" charset="0"/>
              </a:rPr>
              <a:t>’</a:t>
            </a:r>
            <a:r>
              <a:rPr lang="en-US" altLang="ja-JP" sz="1600">
                <a:solidFill>
                  <a:schemeClr val="bg2"/>
                </a:solidFill>
                <a:latin typeface="Times New Roman" charset="0"/>
              </a:rPr>
              <a:t>s my cert</a:t>
            </a:r>
            <a:endParaRPr lang="en-US" sz="1600">
              <a:solidFill>
                <a:schemeClr val="bg2"/>
              </a:solidFill>
              <a:latin typeface="Times New Roman" charset="0"/>
            </a:endParaRPr>
          </a:p>
        </p:txBody>
      </p:sp>
      <p:sp>
        <p:nvSpPr>
          <p:cNvPr id="96267" name="Rectangle 11"/>
          <p:cNvSpPr>
            <a:spLocks noChangeArrowheads="1"/>
          </p:cNvSpPr>
          <p:nvPr/>
        </p:nvSpPr>
        <p:spPr bwMode="auto">
          <a:xfrm rot="-646924">
            <a:off x="5791200" y="2286000"/>
            <a:ext cx="2362200" cy="319088"/>
          </a:xfrm>
          <a:prstGeom prst="rect">
            <a:avLst/>
          </a:prstGeom>
          <a:solidFill>
            <a:schemeClr val="bg2">
              <a:alpha val="65097"/>
            </a:schemeClr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96268" name="Text Box 12"/>
          <p:cNvSpPr txBox="1">
            <a:spLocks noChangeArrowheads="1"/>
          </p:cNvSpPr>
          <p:nvPr/>
        </p:nvSpPr>
        <p:spPr bwMode="auto">
          <a:xfrm rot="-660000">
            <a:off x="5851525" y="2316163"/>
            <a:ext cx="21653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chemeClr val="bg2"/>
                </a:solidFill>
              </a:rPr>
              <a:t>~1 KB of data</a:t>
            </a:r>
          </a:p>
        </p:txBody>
      </p:sp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5486400" y="2970213"/>
            <a:ext cx="2895600" cy="763587"/>
            <a:chOff x="3456" y="1871"/>
            <a:chExt cx="1824" cy="481"/>
          </a:xfrm>
        </p:grpSpPr>
        <p:sp>
          <p:nvSpPr>
            <p:cNvPr id="96281" name="Line 14"/>
            <p:cNvSpPr>
              <a:spLocks noChangeShapeType="1"/>
            </p:cNvSpPr>
            <p:nvPr/>
          </p:nvSpPr>
          <p:spPr bwMode="auto">
            <a:xfrm rot="5400000" flipV="1">
              <a:off x="4142" y="1214"/>
              <a:ext cx="452" cy="1824"/>
            </a:xfrm>
            <a:prstGeom prst="line">
              <a:avLst/>
            </a:prstGeom>
            <a:noFill/>
            <a:ln w="19050">
              <a:solidFill>
                <a:srgbClr val="0066FF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282" name="Text Box 15"/>
            <p:cNvSpPr txBox="1">
              <a:spLocks noChangeArrowheads="1"/>
            </p:cNvSpPr>
            <p:nvPr/>
          </p:nvSpPr>
          <p:spPr bwMode="auto">
            <a:xfrm rot="660000">
              <a:off x="3893" y="1871"/>
              <a:ext cx="1026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b="0">
                  <a:solidFill>
                    <a:srgbClr val="0000FF"/>
                  </a:solidFill>
                  <a:latin typeface="Arial" charset="0"/>
                </a:rPr>
                <a:t>E(K, KA</a:t>
              </a:r>
              <a:r>
                <a:rPr lang="en-US" b="0" baseline="-25000">
                  <a:solidFill>
                    <a:srgbClr val="0000FF"/>
                  </a:solidFill>
                  <a:latin typeface="Arial" charset="0"/>
                </a:rPr>
                <a:t>public</a:t>
              </a:r>
              <a:r>
                <a:rPr lang="en-US" b="0">
                  <a:solidFill>
                    <a:srgbClr val="0000FF"/>
                  </a:solidFill>
                  <a:latin typeface="Arial" charset="0"/>
                </a:rPr>
                <a:t>)</a:t>
              </a:r>
            </a:p>
          </p:txBody>
        </p:sp>
      </p:grpSp>
      <p:sp>
        <p:nvSpPr>
          <p:cNvPr id="949264" name="Rectangle 16"/>
          <p:cNvSpPr>
            <a:spLocks noChangeArrowheads="1"/>
          </p:cNvSpPr>
          <p:nvPr/>
        </p:nvSpPr>
        <p:spPr bwMode="auto">
          <a:xfrm>
            <a:off x="5094288" y="2738438"/>
            <a:ext cx="3683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latin typeface="Arial" charset="0"/>
              </a:rPr>
              <a:t>K</a:t>
            </a:r>
          </a:p>
        </p:txBody>
      </p:sp>
      <p:sp>
        <p:nvSpPr>
          <p:cNvPr id="949265" name="Rectangle 17"/>
          <p:cNvSpPr>
            <a:spLocks noChangeArrowheads="1"/>
          </p:cNvSpPr>
          <p:nvPr/>
        </p:nvSpPr>
        <p:spPr bwMode="auto">
          <a:xfrm>
            <a:off x="8458200" y="3886200"/>
            <a:ext cx="3683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latin typeface="Arial" charset="0"/>
              </a:rPr>
              <a:t>K</a:t>
            </a:r>
          </a:p>
        </p:txBody>
      </p:sp>
      <p:grpSp>
        <p:nvGrpSpPr>
          <p:cNvPr id="3" name="Group 18"/>
          <p:cNvGrpSpPr>
            <a:grpSpLocks/>
          </p:cNvGrpSpPr>
          <p:nvPr/>
        </p:nvGrpSpPr>
        <p:grpSpPr bwMode="auto">
          <a:xfrm>
            <a:off x="5486400" y="4876800"/>
            <a:ext cx="2895600" cy="762000"/>
            <a:chOff x="3456" y="2448"/>
            <a:chExt cx="1824" cy="480"/>
          </a:xfrm>
        </p:grpSpPr>
        <p:sp>
          <p:nvSpPr>
            <p:cNvPr id="96279" name="Line 19"/>
            <p:cNvSpPr>
              <a:spLocks noChangeShapeType="1"/>
            </p:cNvSpPr>
            <p:nvPr/>
          </p:nvSpPr>
          <p:spPr bwMode="auto">
            <a:xfrm rot="5400000" flipV="1">
              <a:off x="4142" y="1790"/>
              <a:ext cx="452" cy="1824"/>
            </a:xfrm>
            <a:prstGeom prst="line">
              <a:avLst/>
            </a:prstGeom>
            <a:noFill/>
            <a:ln w="19050">
              <a:solidFill>
                <a:srgbClr val="0066FF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280" name="Text Box 20"/>
            <p:cNvSpPr txBox="1">
              <a:spLocks noChangeArrowheads="1"/>
            </p:cNvSpPr>
            <p:nvPr/>
          </p:nvSpPr>
          <p:spPr bwMode="auto">
            <a:xfrm rot="771332">
              <a:off x="3702" y="2448"/>
              <a:ext cx="141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b="0">
                  <a:solidFill>
                    <a:srgbClr val="0000FF"/>
                  </a:solidFill>
                  <a:latin typeface="Arial" charset="0"/>
                </a:rPr>
                <a:t>E(password …, K)</a:t>
              </a:r>
            </a:p>
          </p:txBody>
        </p:sp>
      </p:grpSp>
      <p:grpSp>
        <p:nvGrpSpPr>
          <p:cNvPr id="4" name="Group 21"/>
          <p:cNvGrpSpPr>
            <a:grpSpLocks/>
          </p:cNvGrpSpPr>
          <p:nvPr/>
        </p:nvGrpSpPr>
        <p:grpSpPr bwMode="auto">
          <a:xfrm>
            <a:off x="5562600" y="5845175"/>
            <a:ext cx="2819400" cy="695325"/>
            <a:chOff x="3504" y="3682"/>
            <a:chExt cx="1776" cy="438"/>
          </a:xfrm>
        </p:grpSpPr>
        <p:sp>
          <p:nvSpPr>
            <p:cNvPr id="96277" name="Line 22"/>
            <p:cNvSpPr>
              <a:spLocks noChangeShapeType="1"/>
            </p:cNvSpPr>
            <p:nvPr/>
          </p:nvSpPr>
          <p:spPr bwMode="auto">
            <a:xfrm rot="5400000">
              <a:off x="4228" y="3068"/>
              <a:ext cx="328" cy="1776"/>
            </a:xfrm>
            <a:prstGeom prst="line">
              <a:avLst/>
            </a:prstGeom>
            <a:noFill/>
            <a:ln w="19050">
              <a:solidFill>
                <a:srgbClr val="FF3300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278" name="Text Box 23"/>
            <p:cNvSpPr txBox="1">
              <a:spLocks noChangeArrowheads="1"/>
            </p:cNvSpPr>
            <p:nvPr/>
          </p:nvSpPr>
          <p:spPr bwMode="auto">
            <a:xfrm rot="10146980" flipH="1" flipV="1">
              <a:off x="3694" y="3682"/>
              <a:ext cx="144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b="0">
                  <a:solidFill>
                    <a:srgbClr val="FF3300"/>
                  </a:solidFill>
                  <a:latin typeface="Arial" charset="0"/>
                </a:rPr>
                <a:t>E(response …, K)</a:t>
              </a:r>
            </a:p>
          </p:txBody>
        </p:sp>
      </p:grpSp>
      <p:grpSp>
        <p:nvGrpSpPr>
          <p:cNvPr id="5" name="Group 24"/>
          <p:cNvGrpSpPr>
            <a:grpSpLocks/>
          </p:cNvGrpSpPr>
          <p:nvPr/>
        </p:nvGrpSpPr>
        <p:grpSpPr bwMode="auto">
          <a:xfrm>
            <a:off x="5562600" y="3886200"/>
            <a:ext cx="2819400" cy="673100"/>
            <a:chOff x="3504" y="3072"/>
            <a:chExt cx="1776" cy="424"/>
          </a:xfrm>
        </p:grpSpPr>
        <p:sp>
          <p:nvSpPr>
            <p:cNvPr id="96275" name="Line 25"/>
            <p:cNvSpPr>
              <a:spLocks noChangeShapeType="1"/>
            </p:cNvSpPr>
            <p:nvPr/>
          </p:nvSpPr>
          <p:spPr bwMode="auto">
            <a:xfrm rot="5400000">
              <a:off x="4228" y="2444"/>
              <a:ext cx="328" cy="1776"/>
            </a:xfrm>
            <a:prstGeom prst="line">
              <a:avLst/>
            </a:prstGeom>
            <a:noFill/>
            <a:ln w="19050">
              <a:solidFill>
                <a:srgbClr val="FF3300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276" name="Text Box 26"/>
            <p:cNvSpPr txBox="1">
              <a:spLocks noChangeArrowheads="1"/>
            </p:cNvSpPr>
            <p:nvPr/>
          </p:nvSpPr>
          <p:spPr bwMode="auto">
            <a:xfrm rot="10146980" flipH="1" flipV="1">
              <a:off x="3696" y="3072"/>
              <a:ext cx="129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b="0">
                  <a:solidFill>
                    <a:srgbClr val="FF3300"/>
                  </a:solidFill>
                  <a:latin typeface="Arial" charset="0"/>
                </a:rPr>
                <a:t>Agreed</a:t>
              </a: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92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9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92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92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9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92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9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92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92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9252" grpId="0" build="p"/>
      <p:bldP spid="949264" grpId="0"/>
      <p:bldP spid="949265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1" name="Rectangle 4"/>
          <p:cNvSpPr>
            <a:spLocks noGrp="1" noChangeArrowheads="1"/>
          </p:cNvSpPr>
          <p:nvPr>
            <p:ph type="title"/>
          </p:nvPr>
        </p:nvSpPr>
        <p:spPr>
          <a:xfrm>
            <a:off x="152400" y="2047875"/>
            <a:ext cx="8763000" cy="1143000"/>
          </a:xfrm>
        </p:spPr>
        <p:txBody>
          <a:bodyPr/>
          <a:lstStyle/>
          <a:p>
            <a:pPr eaLnBrk="1" hangingPunct="1"/>
            <a:r>
              <a:rPr lang="en-US" smtClean="0">
                <a:ea typeface="ＭＳ Ｐゴシック" charset="-128"/>
                <a:cs typeface="ＭＳ Ｐゴシック" charset="-128"/>
              </a:rPr>
              <a:t>DNS Security</a:t>
            </a:r>
          </a:p>
        </p:txBody>
      </p:sp>
    </p:spTree>
    <p:extLst>
      <p:ext uri="{BB962C8B-B14F-4D97-AF65-F5344CB8AC3E}">
        <p14:creationId xmlns:p14="http://schemas.microsoft.com/office/powerpoint/2010/main" val="1395233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228600"/>
            <a:ext cx="8716963" cy="5792885"/>
          </a:xfrm>
          <a:prstGeom prst="rect">
            <a:avLst/>
          </a:prstGeom>
          <a:noFill/>
          <a:ln w="12700">
            <a:noFill/>
            <a:miter lim="800000"/>
            <a:headEnd/>
            <a:tailEnd type="none" w="lg" len="med"/>
          </a:ln>
        </p:spPr>
      </p:pic>
      <p:sp>
        <p:nvSpPr>
          <p:cNvPr id="96259" name="Text Box 6"/>
          <p:cNvSpPr txBox="1">
            <a:spLocks noChangeArrowheads="1"/>
          </p:cNvSpPr>
          <p:nvPr/>
        </p:nvSpPr>
        <p:spPr bwMode="auto">
          <a:xfrm>
            <a:off x="914400" y="6373624"/>
            <a:ext cx="7543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0"/>
              <a:t>Source: http://nsrc.org/tutorials/2009/apricot/dnssec/dnssec-tutorial.pdf</a:t>
            </a:r>
          </a:p>
        </p:txBody>
      </p:sp>
    </p:spTree>
    <p:extLst>
      <p:ext uri="{BB962C8B-B14F-4D97-AF65-F5344CB8AC3E}">
        <p14:creationId xmlns:p14="http://schemas.microsoft.com/office/powerpoint/2010/main" val="25746397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ChangeArrowheads="1"/>
          </p:cNvSpPr>
          <p:nvPr/>
        </p:nvSpPr>
        <p:spPr bwMode="auto">
          <a:xfrm>
            <a:off x="0" y="1143000"/>
            <a:ext cx="2514600" cy="7620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/>
            <a:tailEnd type="none" w="lg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8307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pPr eaLnBrk="1" hangingPunct="1"/>
            <a:r>
              <a:rPr lang="en-US">
                <a:ea typeface="ＭＳ Ｐゴシック" charset="-128"/>
                <a:cs typeface="ＭＳ Ｐゴシック" charset="-128"/>
              </a:rPr>
              <a:t>Root level DNS attacks</a:t>
            </a:r>
          </a:p>
        </p:txBody>
      </p:sp>
      <p:sp>
        <p:nvSpPr>
          <p:cNvPr id="9830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838200" y="1371600"/>
            <a:ext cx="8001000" cy="3479833"/>
          </a:xfrm>
        </p:spPr>
        <p:txBody>
          <a:bodyPr/>
          <a:lstStyle/>
          <a:p>
            <a:pPr eaLnBrk="1" hangingPunct="1"/>
            <a:endParaRPr lang="en-US" u="sng" dirty="0">
              <a:ea typeface="ＭＳ Ｐゴシック" charset="-128"/>
              <a:cs typeface="ＭＳ Ｐゴシック" charset="-128"/>
            </a:endParaRPr>
          </a:p>
          <a:p>
            <a:pPr eaLnBrk="1" hangingPunct="1"/>
            <a:r>
              <a:rPr lang="en-US" u="sng" dirty="0">
                <a:ea typeface="ＭＳ Ｐゴシック" charset="-128"/>
                <a:cs typeface="ＭＳ Ｐゴシック" charset="-128"/>
              </a:rPr>
              <a:t>Feb. 6, 2007</a:t>
            </a:r>
            <a:r>
              <a:rPr lang="en-US" dirty="0">
                <a:ea typeface="ＭＳ Ｐゴシック" charset="-128"/>
                <a:cs typeface="ＭＳ Ｐゴシック" charset="-128"/>
              </a:rPr>
              <a:t>:</a:t>
            </a:r>
          </a:p>
          <a:p>
            <a:pPr lvl="1" eaLnBrk="1" hangingPunct="1"/>
            <a:r>
              <a:rPr lang="en-US" dirty="0" err="1"/>
              <a:t>Botnet</a:t>
            </a:r>
            <a:r>
              <a:rPr lang="en-US" dirty="0"/>
              <a:t> attack on the 13 Internet DNS root servers</a:t>
            </a:r>
          </a:p>
          <a:p>
            <a:pPr lvl="1" eaLnBrk="1" hangingPunct="1"/>
            <a:r>
              <a:rPr lang="en-US" dirty="0"/>
              <a:t>Lasted 2.5 hours</a:t>
            </a:r>
          </a:p>
          <a:p>
            <a:pPr lvl="1" eaLnBrk="1" hangingPunct="1"/>
            <a:r>
              <a:rPr lang="en-US" dirty="0"/>
              <a:t>None crashed, but two performed badly:</a:t>
            </a:r>
          </a:p>
          <a:p>
            <a:pPr lvl="2" eaLnBrk="1" hangingPunct="1"/>
            <a:r>
              <a:rPr lang="en-US" dirty="0" err="1">
                <a:ea typeface="ＭＳ Ｐゴシック" charset="-128"/>
              </a:rPr>
              <a:t>g</a:t>
            </a:r>
            <a:r>
              <a:rPr lang="en-US" dirty="0">
                <a:ea typeface="ＭＳ Ｐゴシック" charset="-128"/>
              </a:rPr>
              <a:t>-root (</a:t>
            </a:r>
            <a:r>
              <a:rPr lang="en-US" dirty="0" err="1">
                <a:ea typeface="ＭＳ Ｐゴシック" charset="-128"/>
              </a:rPr>
              <a:t>DoD</a:t>
            </a:r>
            <a:r>
              <a:rPr lang="en-US" dirty="0">
                <a:ea typeface="ＭＳ Ｐゴシック" charset="-128"/>
              </a:rPr>
              <a:t>),   </a:t>
            </a:r>
            <a:r>
              <a:rPr lang="en-US" dirty="0" err="1">
                <a:ea typeface="ＭＳ Ｐゴシック" charset="-128"/>
              </a:rPr>
              <a:t>l</a:t>
            </a:r>
            <a:r>
              <a:rPr lang="en-US" dirty="0">
                <a:ea typeface="ＭＳ Ｐゴシック" charset="-128"/>
              </a:rPr>
              <a:t>-root  (ICANN)</a:t>
            </a:r>
          </a:p>
          <a:p>
            <a:pPr lvl="2" eaLnBrk="1" hangingPunct="1"/>
            <a:r>
              <a:rPr lang="en-US" dirty="0">
                <a:ea typeface="ＭＳ Ｐゴシック" charset="-128"/>
              </a:rPr>
              <a:t>Most other root servers use </a:t>
            </a:r>
            <a:r>
              <a:rPr lang="en-US" dirty="0" err="1">
                <a:ea typeface="ＭＳ Ｐゴシック" charset="-128"/>
              </a:rPr>
              <a:t>anycast</a:t>
            </a:r>
            <a:endParaRPr 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981092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pPr eaLnBrk="1" hangingPunct="1"/>
            <a:r>
              <a:rPr lang="en-US">
                <a:ea typeface="ＭＳ Ｐゴシック" charset="-128"/>
                <a:cs typeface="ＭＳ Ｐゴシック" charset="-128"/>
              </a:rPr>
              <a:t>Do you trust the TLD operators?</a:t>
            </a:r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458200" cy="5334000"/>
          </a:xfrm>
        </p:spPr>
        <p:txBody>
          <a:bodyPr/>
          <a:lstStyle/>
          <a:p>
            <a:pPr eaLnBrk="1" hangingPunct="1"/>
            <a:r>
              <a:rPr lang="en-US">
                <a:ea typeface="ＭＳ Ｐゴシック" charset="-128"/>
                <a:cs typeface="ＭＳ Ｐゴシック" charset="-128"/>
              </a:rPr>
              <a:t>Wildcard DNS record for all </a:t>
            </a:r>
            <a:r>
              <a:rPr lang="en-US">
                <a:ea typeface="ＭＳ Ｐゴシック" charset="-128"/>
                <a:cs typeface="ＭＳ Ｐゴシック" charset="-128"/>
                <a:hlinkClick r:id="rId3" tooltip=".com"/>
              </a:rPr>
              <a:t>.com</a:t>
            </a:r>
            <a:r>
              <a:rPr lang="en-US">
                <a:ea typeface="ＭＳ Ｐゴシック" charset="-128"/>
                <a:cs typeface="ＭＳ Ｐゴシック" charset="-128"/>
              </a:rPr>
              <a:t> and </a:t>
            </a:r>
            <a:r>
              <a:rPr lang="en-US">
                <a:ea typeface="ＭＳ Ｐゴシック" charset="-128"/>
                <a:cs typeface="ＭＳ Ｐゴシック" charset="-128"/>
                <a:hlinkClick r:id="rId4" tooltip=".net"/>
              </a:rPr>
              <a:t>.net</a:t>
            </a:r>
            <a:r>
              <a:rPr lang="en-US">
                <a:ea typeface="ＭＳ Ｐゴシック" charset="-128"/>
                <a:cs typeface="ＭＳ Ｐゴシック" charset="-128"/>
              </a:rPr>
              <a:t> domain names not yet registered by others</a:t>
            </a:r>
          </a:p>
          <a:p>
            <a:pPr lvl="1" eaLnBrk="1" hangingPunct="1"/>
            <a:r>
              <a:rPr lang="en-US"/>
              <a:t>September 15 – October 4, 2003</a:t>
            </a:r>
          </a:p>
          <a:p>
            <a:pPr lvl="1" eaLnBrk="1" hangingPunct="1"/>
            <a:r>
              <a:rPr lang="en-US"/>
              <a:t>February 2004: Verisign sues ICANN</a:t>
            </a:r>
          </a:p>
          <a:p>
            <a:pPr eaLnBrk="1" hangingPunct="1"/>
            <a:r>
              <a:rPr lang="en-US">
                <a:ea typeface="ＭＳ Ｐゴシック" charset="-128"/>
                <a:cs typeface="ＭＳ Ｐゴシック" charset="-128"/>
              </a:rPr>
              <a:t>Redirection for these domain names to Verisign web portal:  “to help you search”</a:t>
            </a:r>
          </a:p>
          <a:p>
            <a:pPr lvl="1" eaLnBrk="1" hangingPunct="1"/>
            <a:r>
              <a:rPr lang="en-US"/>
              <a:t>and serve you ads…and get “sponsored” search</a:t>
            </a:r>
          </a:p>
          <a:p>
            <a:pPr lvl="1" eaLnBrk="1" hangingPunct="1">
              <a:buFont typeface="Arial" charset="0"/>
              <a:buNone/>
            </a:pPr>
            <a:endParaRPr lang="en-US"/>
          </a:p>
          <a:p>
            <a:pPr lvl="1" eaLnBrk="1" hangingPunct="1">
              <a:buFont typeface="Arial" charset="0"/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53796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pPr eaLnBrk="1" hangingPunct="1"/>
            <a:r>
              <a:rPr lang="en-US">
                <a:ea typeface="ＭＳ Ｐゴシック" charset="-128"/>
                <a:cs typeface="ＭＳ Ｐゴシック" charset="-128"/>
              </a:rPr>
              <a:t>Defense: Replication and Caching</a:t>
            </a:r>
          </a:p>
        </p:txBody>
      </p:sp>
      <p:pic>
        <p:nvPicPr>
          <p:cNvPr id="10240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1371600"/>
            <a:ext cx="7656513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04" name="Text Box 4"/>
          <p:cNvSpPr txBox="1">
            <a:spLocks noChangeArrowheads="1"/>
          </p:cNvSpPr>
          <p:nvPr/>
        </p:nvSpPr>
        <p:spPr bwMode="auto">
          <a:xfrm>
            <a:off x="5486400" y="6248400"/>
            <a:ext cx="2667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400"/>
              <a:t>source: wikipedia</a:t>
            </a:r>
          </a:p>
        </p:txBody>
      </p:sp>
    </p:spTree>
    <p:extLst>
      <p:ext uri="{BB962C8B-B14F-4D97-AF65-F5344CB8AC3E}">
        <p14:creationId xmlns:p14="http://schemas.microsoft.com/office/powerpoint/2010/main" val="27965311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pPr eaLnBrk="1" hangingPunct="1"/>
            <a:r>
              <a:rPr lang="en-US">
                <a:ea typeface="Calibri" charset="0"/>
                <a:cs typeface="Calibri" charset="0"/>
              </a:rPr>
              <a:t>DNS Amplification Attack</a:t>
            </a:r>
            <a:endParaRPr lang="en-US" sz="2400">
              <a:ea typeface="Calibri" charset="0"/>
              <a:cs typeface="Calibri" charset="0"/>
            </a:endParaRPr>
          </a:p>
        </p:txBody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600200"/>
            <a:ext cx="7848600" cy="4271963"/>
          </a:xfrm>
        </p:spPr>
        <p:txBody>
          <a:bodyPr/>
          <a:lstStyle/>
          <a:p>
            <a:pPr eaLnBrk="1" hangingPunct="1"/>
            <a:endParaRPr lang="en-US" dirty="0">
              <a:ea typeface="Calibri" charset="0"/>
              <a:cs typeface="Calibri" charset="0"/>
            </a:endParaRPr>
          </a:p>
          <a:p>
            <a:pPr eaLnBrk="1" hangingPunct="1"/>
            <a:endParaRPr lang="en-US" dirty="0">
              <a:ea typeface="Calibri" charset="0"/>
              <a:cs typeface="Calibri" charset="0"/>
            </a:endParaRPr>
          </a:p>
          <a:p>
            <a:pPr eaLnBrk="1" hangingPunct="1"/>
            <a:endParaRPr lang="en-US" dirty="0">
              <a:ea typeface="Calibri" charset="0"/>
              <a:cs typeface="Calibri" charset="0"/>
            </a:endParaRPr>
          </a:p>
          <a:p>
            <a:pPr eaLnBrk="1" hangingPunct="1"/>
            <a:endParaRPr lang="en-US" dirty="0">
              <a:ea typeface="Calibri" charset="0"/>
              <a:cs typeface="Calibri" charset="0"/>
            </a:endParaRPr>
          </a:p>
          <a:p>
            <a:pPr eaLnBrk="1" hangingPunct="1"/>
            <a:endParaRPr lang="en-US" dirty="0">
              <a:ea typeface="Calibri" charset="0"/>
              <a:cs typeface="Calibri" charset="0"/>
            </a:endParaRPr>
          </a:p>
          <a:p>
            <a:pPr eaLnBrk="1" hangingPunct="1">
              <a:buFontTx/>
              <a:buNone/>
            </a:pPr>
            <a:endParaRPr lang="en-US" sz="2400" dirty="0">
              <a:ea typeface="Calibri" charset="0"/>
              <a:cs typeface="Calibri" charset="0"/>
            </a:endParaRPr>
          </a:p>
        </p:txBody>
      </p:sp>
      <p:sp>
        <p:nvSpPr>
          <p:cNvPr id="58372" name="Text Box 4"/>
          <p:cNvSpPr txBox="1">
            <a:spLocks noChangeArrowheads="1"/>
          </p:cNvSpPr>
          <p:nvPr/>
        </p:nvSpPr>
        <p:spPr bwMode="auto">
          <a:xfrm>
            <a:off x="822325" y="4886325"/>
            <a:ext cx="7620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  <a:buClr>
                <a:schemeClr val="accent2"/>
              </a:buClr>
            </a:pPr>
            <a:r>
              <a:rPr kumimoji="1" lang="en-US" sz="2400" b="0" dirty="0">
                <a:latin typeface="Calibri" charset="0"/>
                <a:ea typeface="Calibri" charset="0"/>
                <a:cs typeface="Calibri" charset="0"/>
              </a:rPr>
              <a:t>580,000 open resolvers on Internet  (Kaminsky-Shiffman’06)</a:t>
            </a:r>
          </a:p>
        </p:txBody>
      </p:sp>
      <p:sp>
        <p:nvSpPr>
          <p:cNvPr id="104453" name="Rectangle 5"/>
          <p:cNvSpPr>
            <a:spLocks noChangeArrowheads="1"/>
          </p:cNvSpPr>
          <p:nvPr/>
        </p:nvSpPr>
        <p:spPr bwMode="auto">
          <a:xfrm>
            <a:off x="3902075" y="3514725"/>
            <a:ext cx="1490663" cy="838200"/>
          </a:xfrm>
          <a:prstGeom prst="rect">
            <a:avLst/>
          </a:prstGeom>
          <a:solidFill>
            <a:srgbClr val="BCEE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eaLnBrk="0" hangingPunct="0">
              <a:spcBef>
                <a:spcPct val="20000"/>
              </a:spcBef>
              <a:buClr>
                <a:schemeClr val="accent2"/>
              </a:buClr>
            </a:pPr>
            <a:r>
              <a:rPr lang="en-US" sz="2400" dirty="0">
                <a:latin typeface="Calibri" charset="0"/>
                <a:ea typeface="Calibri" charset="0"/>
                <a:cs typeface="Calibri" charset="0"/>
              </a:rPr>
              <a:t>DNS</a:t>
            </a:r>
            <a:br>
              <a:rPr lang="en-US" sz="2400" dirty="0">
                <a:latin typeface="Calibri" charset="0"/>
                <a:ea typeface="Calibri" charset="0"/>
                <a:cs typeface="Calibri" charset="0"/>
              </a:rPr>
            </a:br>
            <a:r>
              <a:rPr lang="en-US" sz="2400" dirty="0">
                <a:latin typeface="Calibri" charset="0"/>
                <a:ea typeface="Calibri" charset="0"/>
                <a:cs typeface="Calibri" charset="0"/>
              </a:rPr>
              <a:t>Server</a:t>
            </a:r>
          </a:p>
        </p:txBody>
      </p:sp>
      <p:pic>
        <p:nvPicPr>
          <p:cNvPr id="104454" name="Picture 6" descr="j023948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1675" y="3057525"/>
            <a:ext cx="762000" cy="641350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</p:pic>
      <p:sp>
        <p:nvSpPr>
          <p:cNvPr id="104455" name="Text Box 7"/>
          <p:cNvSpPr txBox="1">
            <a:spLocks noChangeArrowheads="1"/>
          </p:cNvSpPr>
          <p:nvPr/>
        </p:nvSpPr>
        <p:spPr bwMode="auto">
          <a:xfrm>
            <a:off x="669925" y="3721100"/>
            <a:ext cx="9048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  <a:buClr>
                <a:schemeClr val="accent2"/>
              </a:buClr>
            </a:pPr>
            <a:r>
              <a:rPr lang="en-US">
                <a:latin typeface="Calibri" charset="0"/>
                <a:ea typeface="Calibri" charset="0"/>
                <a:cs typeface="Calibri" charset="0"/>
              </a:rPr>
              <a:t>DoS</a:t>
            </a:r>
            <a:br>
              <a:rPr lang="en-US">
                <a:latin typeface="Calibri" charset="0"/>
                <a:ea typeface="Calibri" charset="0"/>
                <a:cs typeface="Calibri" charset="0"/>
              </a:rPr>
            </a:br>
            <a:r>
              <a:rPr lang="en-US">
                <a:latin typeface="Calibri" charset="0"/>
                <a:ea typeface="Calibri" charset="0"/>
                <a:cs typeface="Calibri" charset="0"/>
              </a:rPr>
              <a:t>Source</a:t>
            </a:r>
          </a:p>
        </p:txBody>
      </p:sp>
      <p:pic>
        <p:nvPicPr>
          <p:cNvPr id="104456" name="Picture 8" descr="j023948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35875" y="3057525"/>
            <a:ext cx="762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4457" name="Text Box 9"/>
          <p:cNvSpPr txBox="1">
            <a:spLocks noChangeArrowheads="1"/>
          </p:cNvSpPr>
          <p:nvPr/>
        </p:nvSpPr>
        <p:spPr bwMode="auto">
          <a:xfrm>
            <a:off x="7616825" y="3721100"/>
            <a:ext cx="8413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  <a:buClr>
                <a:schemeClr val="accent2"/>
              </a:buClr>
            </a:pPr>
            <a:r>
              <a:rPr lang="en-US">
                <a:latin typeface="Calibri" charset="0"/>
                <a:ea typeface="Calibri" charset="0"/>
                <a:cs typeface="Calibri" charset="0"/>
              </a:rPr>
              <a:t>DoS</a:t>
            </a:r>
            <a:br>
              <a:rPr lang="en-US">
                <a:latin typeface="Calibri" charset="0"/>
                <a:ea typeface="Calibri" charset="0"/>
                <a:cs typeface="Calibri" charset="0"/>
              </a:rPr>
            </a:br>
            <a:r>
              <a:rPr lang="en-US">
                <a:latin typeface="Calibri" charset="0"/>
                <a:ea typeface="Calibri" charset="0"/>
                <a:cs typeface="Calibri" charset="0"/>
              </a:rPr>
              <a:t>Target</a:t>
            </a:r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1463675" y="2295525"/>
            <a:ext cx="2590800" cy="1298575"/>
            <a:chOff x="816" y="820"/>
            <a:chExt cx="1632" cy="818"/>
          </a:xfrm>
        </p:grpSpPr>
        <p:sp>
          <p:nvSpPr>
            <p:cNvPr id="104465" name="Line 11"/>
            <p:cNvSpPr>
              <a:spLocks noChangeShapeType="1"/>
            </p:cNvSpPr>
            <p:nvPr/>
          </p:nvSpPr>
          <p:spPr bwMode="auto">
            <a:xfrm>
              <a:off x="816" y="1344"/>
              <a:ext cx="16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466" name="Line 12"/>
            <p:cNvSpPr>
              <a:spLocks noChangeShapeType="1"/>
            </p:cNvSpPr>
            <p:nvPr/>
          </p:nvSpPr>
          <p:spPr bwMode="auto">
            <a:xfrm>
              <a:off x="2448" y="134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467" name="Text Box 13"/>
            <p:cNvSpPr txBox="1">
              <a:spLocks noChangeArrowheads="1"/>
            </p:cNvSpPr>
            <p:nvPr/>
          </p:nvSpPr>
          <p:spPr bwMode="auto">
            <a:xfrm>
              <a:off x="1000" y="820"/>
              <a:ext cx="1280" cy="8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>
                <a:spcBef>
                  <a:spcPct val="20000"/>
                </a:spcBef>
                <a:buClr>
                  <a:schemeClr val="accent2"/>
                </a:buClr>
              </a:pPr>
              <a:r>
                <a:rPr lang="en-US" dirty="0">
                  <a:latin typeface="Calibri" charset="0"/>
                  <a:ea typeface="Calibri" charset="0"/>
                  <a:cs typeface="Calibri" charset="0"/>
                </a:rPr>
                <a:t>DNS Query</a:t>
              </a:r>
              <a:br>
                <a:rPr lang="en-US" dirty="0">
                  <a:latin typeface="Calibri" charset="0"/>
                  <a:ea typeface="Calibri" charset="0"/>
                  <a:cs typeface="Calibri" charset="0"/>
                </a:rPr>
              </a:br>
              <a:r>
                <a:rPr lang="en-US" dirty="0" err="1">
                  <a:latin typeface="Calibri" charset="0"/>
                  <a:ea typeface="Calibri" charset="0"/>
                  <a:cs typeface="Calibri" charset="0"/>
                </a:rPr>
                <a:t>SrcIP</a:t>
              </a:r>
              <a:r>
                <a:rPr lang="en-US" dirty="0">
                  <a:latin typeface="Calibri" charset="0"/>
                  <a:ea typeface="Calibri" charset="0"/>
                  <a:cs typeface="Calibri" charset="0"/>
                </a:rPr>
                <a:t>:  </a:t>
              </a:r>
              <a:r>
                <a:rPr lang="en-US" dirty="0" err="1">
                  <a:latin typeface="Calibri" charset="0"/>
                  <a:ea typeface="Calibri" charset="0"/>
                  <a:cs typeface="Calibri" charset="0"/>
                </a:rPr>
                <a:t>DoS</a:t>
              </a:r>
              <a:r>
                <a:rPr lang="en-US" dirty="0">
                  <a:latin typeface="Calibri" charset="0"/>
                  <a:ea typeface="Calibri" charset="0"/>
                  <a:cs typeface="Calibri" charset="0"/>
                </a:rPr>
                <a:t> Target</a:t>
              </a:r>
            </a:p>
            <a:p>
              <a:pPr eaLnBrk="0" hangingPunct="0">
                <a:spcBef>
                  <a:spcPct val="20000"/>
                </a:spcBef>
                <a:buClr>
                  <a:schemeClr val="accent2"/>
                </a:buClr>
              </a:pPr>
              <a:endParaRPr lang="en-US" sz="1200" dirty="0">
                <a:latin typeface="Calibri" charset="0"/>
                <a:ea typeface="Calibri" charset="0"/>
                <a:cs typeface="Calibri" charset="0"/>
              </a:endParaRPr>
            </a:p>
            <a:p>
              <a:pPr eaLnBrk="0" hangingPunct="0">
                <a:spcBef>
                  <a:spcPct val="20000"/>
                </a:spcBef>
                <a:buClr>
                  <a:schemeClr val="accent2"/>
                </a:buClr>
              </a:pPr>
              <a:r>
                <a:rPr lang="en-US" dirty="0">
                  <a:latin typeface="Calibri" charset="0"/>
                  <a:ea typeface="Calibri" charset="0"/>
                  <a:cs typeface="Calibri" charset="0"/>
                </a:rPr>
                <a:t>    (60 bytes)</a:t>
              </a:r>
            </a:p>
          </p:txBody>
        </p:sp>
      </p:grpSp>
      <p:grpSp>
        <p:nvGrpSpPr>
          <p:cNvPr id="3" name="Group 14"/>
          <p:cNvGrpSpPr>
            <a:grpSpLocks/>
          </p:cNvGrpSpPr>
          <p:nvPr/>
        </p:nvGrpSpPr>
        <p:grpSpPr bwMode="auto">
          <a:xfrm>
            <a:off x="5121275" y="2371725"/>
            <a:ext cx="2743200" cy="1235075"/>
            <a:chOff x="3120" y="868"/>
            <a:chExt cx="1728" cy="778"/>
          </a:xfrm>
        </p:grpSpPr>
        <p:sp>
          <p:nvSpPr>
            <p:cNvPr id="104462" name="Line 15"/>
            <p:cNvSpPr>
              <a:spLocks noChangeShapeType="1"/>
            </p:cNvSpPr>
            <p:nvPr/>
          </p:nvSpPr>
          <p:spPr bwMode="auto">
            <a:xfrm flipV="1">
              <a:off x="3120" y="1344"/>
              <a:ext cx="0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463" name="Line 16"/>
            <p:cNvSpPr>
              <a:spLocks noChangeShapeType="1"/>
            </p:cNvSpPr>
            <p:nvPr/>
          </p:nvSpPr>
          <p:spPr bwMode="auto">
            <a:xfrm>
              <a:off x="3120" y="1344"/>
              <a:ext cx="172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464" name="Text Box 17"/>
            <p:cNvSpPr txBox="1">
              <a:spLocks noChangeArrowheads="1"/>
            </p:cNvSpPr>
            <p:nvPr/>
          </p:nvSpPr>
          <p:spPr bwMode="auto">
            <a:xfrm>
              <a:off x="3496" y="868"/>
              <a:ext cx="1094" cy="778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>
                <a:spcBef>
                  <a:spcPct val="20000"/>
                </a:spcBef>
                <a:buClr>
                  <a:schemeClr val="accent2"/>
                </a:buClr>
              </a:pPr>
              <a:endParaRPr lang="en-US">
                <a:latin typeface="Calibri" charset="0"/>
                <a:ea typeface="Calibri" charset="0"/>
                <a:cs typeface="Calibri" charset="0"/>
              </a:endParaRPr>
            </a:p>
            <a:p>
              <a:pPr eaLnBrk="0" hangingPunct="0">
                <a:lnSpc>
                  <a:spcPct val="80000"/>
                </a:lnSpc>
                <a:buClr>
                  <a:schemeClr val="accent2"/>
                </a:buClr>
              </a:pPr>
              <a:r>
                <a:rPr lang="en-US">
                  <a:latin typeface="Calibri" charset="0"/>
                  <a:ea typeface="Calibri" charset="0"/>
                  <a:cs typeface="Calibri" charset="0"/>
                </a:rPr>
                <a:t>EDNS Reponse</a:t>
              </a:r>
            </a:p>
            <a:p>
              <a:pPr eaLnBrk="0" hangingPunct="0">
                <a:lnSpc>
                  <a:spcPct val="80000"/>
                </a:lnSpc>
                <a:buClr>
                  <a:schemeClr val="accent2"/>
                </a:buClr>
              </a:pPr>
              <a:endParaRPr lang="en-US" sz="2700">
                <a:latin typeface="Calibri" charset="0"/>
                <a:ea typeface="Calibri" charset="0"/>
                <a:cs typeface="Calibri" charset="0"/>
              </a:endParaRPr>
            </a:p>
            <a:p>
              <a:pPr eaLnBrk="0" hangingPunct="0">
                <a:lnSpc>
                  <a:spcPct val="80000"/>
                </a:lnSpc>
                <a:buClr>
                  <a:schemeClr val="accent2"/>
                </a:buClr>
              </a:pPr>
              <a:r>
                <a:rPr lang="en-US">
                  <a:latin typeface="Calibri" charset="0"/>
                  <a:ea typeface="Calibri" charset="0"/>
                  <a:cs typeface="Calibri" charset="0"/>
                </a:rPr>
                <a:t>(3000 bytes)</a:t>
              </a:r>
            </a:p>
          </p:txBody>
        </p:sp>
      </p:grpSp>
      <p:sp>
        <p:nvSpPr>
          <p:cNvPr id="104460" name="Text Box 18"/>
          <p:cNvSpPr txBox="1">
            <a:spLocks noChangeArrowheads="1"/>
          </p:cNvSpPr>
          <p:nvPr/>
        </p:nvSpPr>
        <p:spPr bwMode="auto">
          <a:xfrm>
            <a:off x="1127125" y="1390650"/>
            <a:ext cx="7132638" cy="523875"/>
          </a:xfrm>
          <a:prstGeom prst="rect">
            <a:avLst/>
          </a:prstGeom>
          <a:noFill/>
          <a:ln w="12700">
            <a:noFill/>
            <a:miter lim="800000"/>
            <a:headEnd/>
            <a:tailEnd type="none" w="lg" len="med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 b="0" dirty="0">
                <a:solidFill>
                  <a:srgbClr val="800000"/>
                </a:solidFill>
                <a:latin typeface="Calibri" charset="0"/>
                <a:ea typeface="Calibri" charset="0"/>
                <a:cs typeface="Calibri" charset="0"/>
              </a:rPr>
              <a:t>DNS Amplification attack:   ( </a:t>
            </a:r>
            <a:r>
              <a:rPr lang="en-US" sz="2800" b="0" dirty="0">
                <a:solidFill>
                  <a:srgbClr val="800000"/>
                </a:solidFill>
                <a:latin typeface="Calibri" charset="0"/>
                <a:ea typeface="Calibri" charset="0"/>
                <a:cs typeface="Calibri" charset="0"/>
                <a:sym typeface="Symbol" charset="2"/>
              </a:rPr>
              <a:t>40  amplification )</a:t>
            </a:r>
          </a:p>
        </p:txBody>
      </p:sp>
    </p:spTree>
    <p:extLst>
      <p:ext uri="{BB962C8B-B14F-4D97-AF65-F5344CB8AC3E}">
        <p14:creationId xmlns:p14="http://schemas.microsoft.com/office/powerpoint/2010/main" val="388880937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2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Oval 2"/>
          <p:cNvSpPr>
            <a:spLocks noChangeArrowheads="1"/>
          </p:cNvSpPr>
          <p:nvPr/>
        </p:nvSpPr>
        <p:spPr bwMode="auto">
          <a:xfrm>
            <a:off x="1901825" y="2133600"/>
            <a:ext cx="1066800" cy="1066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kumimoji="1" lang="en-US" altLang="ja-JP">
                <a:latin typeface="Calibri" charset="0"/>
                <a:ea typeface="Calibri" charset="0"/>
                <a:cs typeface="Calibri" charset="0"/>
              </a:rPr>
              <a:t>attacker</a:t>
            </a:r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ja-JP">
                <a:ea typeface="ＭＳ Ｐゴシック" charset="-128"/>
                <a:cs typeface="ＭＳ Ｐゴシック" charset="-128"/>
              </a:rPr>
              <a:t>Solutions</a:t>
            </a:r>
          </a:p>
        </p:txBody>
      </p:sp>
      <p:pic>
        <p:nvPicPr>
          <p:cNvPr id="106500" name="Picture 4" descr="p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5029200"/>
            <a:ext cx="796925" cy="66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6501" name="Line 5"/>
          <p:cNvSpPr>
            <a:spLocks noChangeShapeType="1"/>
          </p:cNvSpPr>
          <p:nvPr/>
        </p:nvSpPr>
        <p:spPr bwMode="auto">
          <a:xfrm>
            <a:off x="3352800" y="2514600"/>
            <a:ext cx="2057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502" name="Line 6"/>
          <p:cNvSpPr>
            <a:spLocks noChangeShapeType="1"/>
          </p:cNvSpPr>
          <p:nvPr/>
        </p:nvSpPr>
        <p:spPr bwMode="auto">
          <a:xfrm flipH="1">
            <a:off x="4343400" y="3048000"/>
            <a:ext cx="1143000" cy="1524000"/>
          </a:xfrm>
          <a:prstGeom prst="line">
            <a:avLst/>
          </a:prstGeom>
          <a:noFill/>
          <a:ln w="1270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503" name="Text Box 7"/>
          <p:cNvSpPr txBox="1">
            <a:spLocks noChangeArrowheads="1"/>
          </p:cNvSpPr>
          <p:nvPr/>
        </p:nvSpPr>
        <p:spPr bwMode="auto">
          <a:xfrm>
            <a:off x="3200400" y="2057400"/>
            <a:ext cx="2089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kumimoji="1" lang="en-US" altLang="ja-JP">
                <a:cs typeface="ＭＳ Ｐゴシック" charset="-128"/>
              </a:rPr>
              <a:t>ip spoofed packets</a:t>
            </a:r>
          </a:p>
        </p:txBody>
      </p:sp>
      <p:sp>
        <p:nvSpPr>
          <p:cNvPr id="106504" name="Text Box 8"/>
          <p:cNvSpPr txBox="1">
            <a:spLocks noChangeArrowheads="1"/>
          </p:cNvSpPr>
          <p:nvPr/>
        </p:nvSpPr>
        <p:spPr bwMode="auto">
          <a:xfrm rot="-3241179">
            <a:off x="4163219" y="3471069"/>
            <a:ext cx="8572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kumimoji="1" lang="en-US" altLang="ja-JP">
                <a:cs typeface="ＭＳ Ｐゴシック" charset="-128"/>
              </a:rPr>
              <a:t>replies</a:t>
            </a:r>
          </a:p>
        </p:txBody>
      </p:sp>
      <p:sp>
        <p:nvSpPr>
          <p:cNvPr id="106505" name="Text Box 9"/>
          <p:cNvSpPr txBox="1">
            <a:spLocks noChangeArrowheads="1"/>
          </p:cNvSpPr>
          <p:nvPr/>
        </p:nvSpPr>
        <p:spPr bwMode="auto">
          <a:xfrm>
            <a:off x="3611563" y="5802313"/>
            <a:ext cx="1036637" cy="446087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kumimoji="1" lang="en-US" altLang="ja-JP" sz="2200">
                <a:cs typeface="ＭＳ Ｐゴシック" charset="-128"/>
              </a:rPr>
              <a:t>victim</a:t>
            </a:r>
          </a:p>
        </p:txBody>
      </p:sp>
      <p:sp>
        <p:nvSpPr>
          <p:cNvPr id="106506" name="Oval 10"/>
          <p:cNvSpPr>
            <a:spLocks noChangeArrowheads="1"/>
          </p:cNvSpPr>
          <p:nvPr/>
        </p:nvSpPr>
        <p:spPr bwMode="auto">
          <a:xfrm>
            <a:off x="5562600" y="2057400"/>
            <a:ext cx="1066800" cy="1066800"/>
          </a:xfrm>
          <a:prstGeom prst="ellipse">
            <a:avLst/>
          </a:prstGeom>
          <a:solidFill>
            <a:srgbClr val="BCEE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kumimoji="1" lang="en-US" altLang="ja-JP">
                <a:latin typeface="Calibri" charset="0"/>
                <a:ea typeface="Calibri" charset="0"/>
                <a:cs typeface="Calibri" charset="0"/>
              </a:rPr>
              <a:t>open</a:t>
            </a:r>
          </a:p>
          <a:p>
            <a:r>
              <a:rPr kumimoji="1" lang="en-US" altLang="ja-JP">
                <a:latin typeface="Calibri" charset="0"/>
                <a:ea typeface="Calibri" charset="0"/>
                <a:cs typeface="Calibri" charset="0"/>
              </a:rPr>
              <a:t>amplifier</a:t>
            </a:r>
          </a:p>
        </p:txBody>
      </p:sp>
      <p:sp>
        <p:nvSpPr>
          <p:cNvPr id="106507" name="AutoShape 11"/>
          <p:cNvSpPr>
            <a:spLocks noChangeArrowheads="1"/>
          </p:cNvSpPr>
          <p:nvPr/>
        </p:nvSpPr>
        <p:spPr bwMode="auto">
          <a:xfrm>
            <a:off x="685800" y="3810000"/>
            <a:ext cx="3152775" cy="1285875"/>
          </a:xfrm>
          <a:prstGeom prst="wedgeRoundRectCallout">
            <a:avLst>
              <a:gd name="adj1" fmla="val 33435"/>
              <a:gd name="adj2" fmla="val -125630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r>
              <a:rPr kumimoji="1" lang="en-US" altLang="ja-JP" sz="3200">
                <a:latin typeface="Calibri" charset="0"/>
                <a:ea typeface="Calibri" charset="0"/>
                <a:cs typeface="Calibri" charset="0"/>
              </a:rPr>
              <a:t>prevent</a:t>
            </a:r>
          </a:p>
          <a:p>
            <a:r>
              <a:rPr kumimoji="1" lang="en-US" altLang="ja-JP" sz="3200">
                <a:latin typeface="Calibri" charset="0"/>
                <a:ea typeface="Calibri" charset="0"/>
                <a:cs typeface="Calibri" charset="0"/>
              </a:rPr>
              <a:t>ip spoofing</a:t>
            </a:r>
          </a:p>
        </p:txBody>
      </p:sp>
      <p:sp>
        <p:nvSpPr>
          <p:cNvPr id="106508" name="Line 12"/>
          <p:cNvSpPr>
            <a:spLocks noChangeShapeType="1"/>
          </p:cNvSpPr>
          <p:nvPr/>
        </p:nvSpPr>
        <p:spPr bwMode="auto">
          <a:xfrm flipH="1">
            <a:off x="4495800" y="3200400"/>
            <a:ext cx="1143000" cy="1524000"/>
          </a:xfrm>
          <a:prstGeom prst="line">
            <a:avLst/>
          </a:prstGeom>
          <a:noFill/>
          <a:ln w="1270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509" name="Line 13"/>
          <p:cNvSpPr>
            <a:spLocks noChangeShapeType="1"/>
          </p:cNvSpPr>
          <p:nvPr/>
        </p:nvSpPr>
        <p:spPr bwMode="auto">
          <a:xfrm flipH="1">
            <a:off x="4648200" y="3352800"/>
            <a:ext cx="1143000" cy="1524000"/>
          </a:xfrm>
          <a:prstGeom prst="line">
            <a:avLst/>
          </a:prstGeom>
          <a:noFill/>
          <a:ln w="1270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510" name="Line 14"/>
          <p:cNvSpPr>
            <a:spLocks noChangeShapeType="1"/>
          </p:cNvSpPr>
          <p:nvPr/>
        </p:nvSpPr>
        <p:spPr bwMode="auto">
          <a:xfrm flipH="1">
            <a:off x="4800600" y="3505200"/>
            <a:ext cx="1143000" cy="1524000"/>
          </a:xfrm>
          <a:prstGeom prst="line">
            <a:avLst/>
          </a:prstGeom>
          <a:noFill/>
          <a:ln w="1270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511" name="AutoShape 15"/>
          <p:cNvSpPr>
            <a:spLocks noChangeArrowheads="1"/>
          </p:cNvSpPr>
          <p:nvPr/>
        </p:nvSpPr>
        <p:spPr bwMode="auto">
          <a:xfrm>
            <a:off x="5562600" y="3810000"/>
            <a:ext cx="3276600" cy="1295400"/>
          </a:xfrm>
          <a:prstGeom prst="wedgeRoundRectCallout">
            <a:avLst>
              <a:gd name="adj1" fmla="val -27569"/>
              <a:gd name="adj2" fmla="val -102102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r>
              <a:rPr kumimoji="1" lang="en-US" altLang="ja-JP" sz="3200">
                <a:latin typeface="Calibri" charset="0"/>
                <a:ea typeface="Calibri" charset="0"/>
                <a:cs typeface="Calibri" charset="0"/>
              </a:rPr>
              <a:t>disable</a:t>
            </a:r>
          </a:p>
          <a:p>
            <a:r>
              <a:rPr kumimoji="1" lang="en-US" altLang="ja-JP" sz="3200">
                <a:latin typeface="Calibri" charset="0"/>
                <a:ea typeface="Calibri" charset="0"/>
                <a:cs typeface="Calibri" charset="0"/>
              </a:rPr>
              <a:t>open amplifiers</a:t>
            </a:r>
          </a:p>
        </p:txBody>
      </p:sp>
      <p:sp>
        <p:nvSpPr>
          <p:cNvPr id="106512" name="Line 16"/>
          <p:cNvSpPr>
            <a:spLocks noChangeShapeType="1"/>
          </p:cNvSpPr>
          <p:nvPr/>
        </p:nvSpPr>
        <p:spPr bwMode="auto">
          <a:xfrm>
            <a:off x="3352800" y="2667000"/>
            <a:ext cx="2057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513" name="Line 17"/>
          <p:cNvSpPr>
            <a:spLocks noChangeShapeType="1"/>
          </p:cNvSpPr>
          <p:nvPr/>
        </p:nvSpPr>
        <p:spPr bwMode="auto">
          <a:xfrm>
            <a:off x="3352800" y="2819400"/>
            <a:ext cx="2057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514" name="Line 18"/>
          <p:cNvSpPr>
            <a:spLocks noChangeShapeType="1"/>
          </p:cNvSpPr>
          <p:nvPr/>
        </p:nvSpPr>
        <p:spPr bwMode="auto">
          <a:xfrm>
            <a:off x="3352800" y="2971800"/>
            <a:ext cx="2057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2747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zh-CN" dirty="0" smtClean="0">
                <a:ea typeface="ＭＳ Ｐゴシック" charset="-128"/>
                <a:cs typeface="ＭＳ Ｐゴシック" charset="-128"/>
              </a:rPr>
              <a:t>But should we believe it? </a:t>
            </a:r>
            <a:br>
              <a:rPr lang="en-US" altLang="zh-CN" dirty="0" smtClean="0">
                <a:ea typeface="ＭＳ Ｐゴシック" charset="-128"/>
                <a:cs typeface="ＭＳ Ｐゴシック" charset="-128"/>
              </a:rPr>
            </a:br>
            <a:r>
              <a:rPr lang="en-US" altLang="zh-CN" dirty="0" smtClean="0">
                <a:ea typeface="ＭＳ Ｐゴシック" charset="-128"/>
                <a:cs typeface="ＭＳ Ｐゴシック" charset="-128"/>
              </a:rPr>
              <a:t>Enter DNSSEC</a:t>
            </a:r>
          </a:p>
        </p:txBody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76400"/>
            <a:ext cx="8458200" cy="3845672"/>
          </a:xfrm>
        </p:spPr>
        <p:txBody>
          <a:bodyPr/>
          <a:lstStyle/>
          <a:p>
            <a:pPr eaLnBrk="1" hangingPunct="1">
              <a:lnSpc>
                <a:spcPct val="110000"/>
              </a:lnSpc>
              <a:spcAft>
                <a:spcPct val="20000"/>
              </a:spcAft>
            </a:pPr>
            <a:r>
              <a:rPr lang="en-US" altLang="zh-CN" dirty="0">
                <a:ea typeface="ＭＳ Ｐゴシック" charset="-128"/>
                <a:cs typeface="ＭＳ Ｐゴシック" charset="-128"/>
              </a:rPr>
              <a:t>DNSSEC protects against data spoofing and corruption</a:t>
            </a:r>
          </a:p>
          <a:p>
            <a:pPr eaLnBrk="1" hangingPunct="1">
              <a:lnSpc>
                <a:spcPct val="110000"/>
              </a:lnSpc>
              <a:spcAft>
                <a:spcPct val="20000"/>
              </a:spcAft>
            </a:pPr>
            <a:r>
              <a:rPr lang="en-US" altLang="zh-CN" dirty="0">
                <a:ea typeface="ＭＳ Ｐゴシック" charset="-128"/>
                <a:cs typeface="ＭＳ Ｐゴシック" charset="-128"/>
              </a:rPr>
              <a:t>DNSSEC also provides mechanisms to authenticate servers and requests</a:t>
            </a:r>
          </a:p>
          <a:p>
            <a:pPr eaLnBrk="1" hangingPunct="1">
              <a:lnSpc>
                <a:spcPct val="110000"/>
              </a:lnSpc>
              <a:spcAft>
                <a:spcPct val="20000"/>
              </a:spcAft>
            </a:pPr>
            <a:r>
              <a:rPr lang="en-US" altLang="zh-CN" dirty="0">
                <a:ea typeface="ＭＳ Ｐゴシック" charset="-128"/>
                <a:cs typeface="ＭＳ Ｐゴシック" charset="-128"/>
              </a:rPr>
              <a:t>DNSSEC provides mechanisms to establish authenticity and integrity</a:t>
            </a:r>
          </a:p>
        </p:txBody>
      </p:sp>
    </p:spTree>
    <p:extLst>
      <p:ext uri="{BB962C8B-B14F-4D97-AF65-F5344CB8AC3E}">
        <p14:creationId xmlns:p14="http://schemas.microsoft.com/office/powerpoint/2010/main" val="11494748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zh-CN">
                <a:ea typeface="ＭＳ Ｐゴシック" charset="-128"/>
                <a:cs typeface="ＭＳ Ｐゴシック" charset="-128"/>
              </a:rPr>
              <a:t>PK-DNSSEC (Public Key)</a:t>
            </a:r>
          </a:p>
        </p:txBody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600200"/>
            <a:ext cx="8534400" cy="3936141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110000"/>
              </a:lnSpc>
              <a:spcAft>
                <a:spcPct val="20000"/>
              </a:spcAft>
            </a:pPr>
            <a:r>
              <a:rPr lang="en-US" altLang="zh-CN" sz="2800" dirty="0">
                <a:ea typeface="ＭＳ Ｐゴシック" charset="-128"/>
                <a:cs typeface="ＭＳ Ｐゴシック" charset="-128"/>
              </a:rPr>
              <a:t>The DNS servers sign the hash of resource record set with its private (signature) keys</a:t>
            </a:r>
          </a:p>
          <a:p>
            <a:pPr eaLnBrk="1" hangingPunct="1">
              <a:lnSpc>
                <a:spcPct val="110000"/>
              </a:lnSpc>
              <a:spcAft>
                <a:spcPct val="20000"/>
              </a:spcAft>
            </a:pPr>
            <a:r>
              <a:rPr lang="en-US" altLang="zh-CN" sz="2800" dirty="0">
                <a:ea typeface="ＭＳ Ｐゴシック" charset="-128"/>
                <a:cs typeface="ＭＳ Ｐゴシック" charset="-128"/>
              </a:rPr>
              <a:t>Public keys can be used to verify the </a:t>
            </a:r>
            <a:r>
              <a:rPr lang="en-US" altLang="zh-CN" sz="2800" dirty="0" err="1">
                <a:ea typeface="ＭＳ Ｐゴシック" charset="-128"/>
                <a:cs typeface="ＭＳ Ｐゴシック" charset="-128"/>
              </a:rPr>
              <a:t>SIGs</a:t>
            </a:r>
            <a:endParaRPr lang="en-US" altLang="zh-CN" sz="2800" dirty="0">
              <a:ea typeface="ＭＳ Ｐゴシック" charset="-128"/>
              <a:cs typeface="ＭＳ Ｐゴシック" charset="-128"/>
            </a:endParaRPr>
          </a:p>
          <a:p>
            <a:pPr eaLnBrk="1" hangingPunct="1">
              <a:lnSpc>
                <a:spcPct val="110000"/>
              </a:lnSpc>
              <a:spcAft>
                <a:spcPct val="20000"/>
              </a:spcAft>
            </a:pPr>
            <a:r>
              <a:rPr lang="en-US" altLang="zh-CN" sz="2800" dirty="0">
                <a:ea typeface="ＭＳ Ｐゴシック" charset="-128"/>
                <a:cs typeface="ＭＳ Ｐゴシック" charset="-128"/>
              </a:rPr>
              <a:t>Leverages hierarchy:</a:t>
            </a:r>
          </a:p>
          <a:p>
            <a:pPr lvl="1" eaLnBrk="1" hangingPunct="1">
              <a:lnSpc>
                <a:spcPct val="110000"/>
              </a:lnSpc>
              <a:spcAft>
                <a:spcPct val="20000"/>
              </a:spcAft>
            </a:pPr>
            <a:r>
              <a:rPr lang="en-US" altLang="zh-CN" sz="2400" dirty="0"/>
              <a:t>Authenticity of </a:t>
            </a:r>
            <a:r>
              <a:rPr lang="en-US" altLang="zh-CN" sz="2400" dirty="0" err="1"/>
              <a:t>nameserver’s</a:t>
            </a:r>
            <a:r>
              <a:rPr lang="en-US" altLang="zh-CN" sz="2400" dirty="0"/>
              <a:t> public keys is established by a signature over the keys by the parent’s private key</a:t>
            </a:r>
          </a:p>
          <a:p>
            <a:pPr lvl="1" eaLnBrk="1" hangingPunct="1">
              <a:lnSpc>
                <a:spcPct val="110000"/>
              </a:lnSpc>
              <a:spcAft>
                <a:spcPct val="20000"/>
              </a:spcAft>
            </a:pPr>
            <a:r>
              <a:rPr lang="en-US" altLang="zh-CN" sz="2400" dirty="0"/>
              <a:t>In ideal case, only roots’ public keys need to be distributed out-of-band</a:t>
            </a:r>
          </a:p>
        </p:txBody>
      </p:sp>
    </p:spTree>
    <p:extLst>
      <p:ext uri="{BB962C8B-B14F-4D97-AF65-F5344CB8AC3E}">
        <p14:creationId xmlns:p14="http://schemas.microsoft.com/office/powerpoint/2010/main" val="529643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title"/>
          </p:nvPr>
        </p:nvSpPr>
        <p:spPr>
          <a:xfrm>
            <a:off x="665163" y="152400"/>
            <a:ext cx="7793037" cy="1143000"/>
          </a:xfrm>
        </p:spPr>
        <p:txBody>
          <a:bodyPr/>
          <a:lstStyle/>
          <a:p>
            <a:pPr eaLnBrk="1" hangingPunct="1"/>
            <a:r>
              <a:rPr lang="en-US" altLang="zh-CN">
                <a:ea typeface="ＭＳ Ｐゴシック" charset="-128"/>
                <a:cs typeface="ＭＳ Ｐゴシック" charset="-128"/>
              </a:rPr>
              <a:t>Verifying the tree</a:t>
            </a:r>
          </a:p>
        </p:txBody>
      </p:sp>
      <p:sp>
        <p:nvSpPr>
          <p:cNvPr id="112643" name="Rectangle 3"/>
          <p:cNvSpPr>
            <a:spLocks noChangeArrowheads="1"/>
          </p:cNvSpPr>
          <p:nvPr/>
        </p:nvSpPr>
        <p:spPr bwMode="auto">
          <a:xfrm>
            <a:off x="287337" y="2781300"/>
            <a:ext cx="1125538" cy="914400"/>
          </a:xfrm>
          <a:prstGeom prst="rect">
            <a:avLst/>
          </a:prstGeom>
          <a:solidFill>
            <a:srgbClr val="BCEE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altLang="zh-CN" sz="24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stub</a:t>
            </a:r>
          </a:p>
          <a:p>
            <a:r>
              <a:rPr lang="en-US" altLang="zh-CN" sz="24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 resolver</a:t>
            </a:r>
          </a:p>
        </p:txBody>
      </p:sp>
      <p:sp>
        <p:nvSpPr>
          <p:cNvPr id="44036" name="Line 4"/>
          <p:cNvSpPr>
            <a:spLocks noChangeShapeType="1"/>
          </p:cNvSpPr>
          <p:nvPr/>
        </p:nvSpPr>
        <p:spPr bwMode="auto">
          <a:xfrm>
            <a:off x="1430337" y="3086100"/>
            <a:ext cx="14319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stealth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2645" name="Text Box 5"/>
          <p:cNvSpPr txBox="1">
            <a:spLocks noChangeArrowheads="1"/>
          </p:cNvSpPr>
          <p:nvPr/>
        </p:nvSpPr>
        <p:spPr bwMode="auto">
          <a:xfrm>
            <a:off x="228600" y="1226344"/>
            <a:ext cx="5486400" cy="5540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000" dirty="0">
                <a:solidFill>
                  <a:srgbClr val="FF0000"/>
                </a:solidFill>
                <a:latin typeface="Calibri" charset="0"/>
                <a:ea typeface="Calibri" charset="0"/>
                <a:cs typeface="Calibri" charset="0"/>
              </a:rPr>
              <a:t>Question:  </a:t>
            </a:r>
            <a:r>
              <a:rPr lang="en-US" altLang="zh-CN" sz="3000" dirty="0" err="1">
                <a:solidFill>
                  <a:srgbClr val="FF0000"/>
                </a:solidFill>
                <a:latin typeface="Calibri" charset="0"/>
                <a:ea typeface="Calibri" charset="0"/>
                <a:cs typeface="Calibri" charset="0"/>
              </a:rPr>
              <a:t>www.cnn.com</a:t>
            </a:r>
            <a:r>
              <a:rPr lang="en-US" altLang="zh-CN" sz="3000" dirty="0">
                <a:solidFill>
                  <a:srgbClr val="FF0000"/>
                </a:solidFill>
                <a:latin typeface="Calibri" charset="0"/>
                <a:ea typeface="Calibri" charset="0"/>
                <a:cs typeface="Calibri" charset="0"/>
              </a:rPr>
              <a:t>   ?</a:t>
            </a:r>
          </a:p>
        </p:txBody>
      </p:sp>
      <p:sp>
        <p:nvSpPr>
          <p:cNvPr id="44038" name="Rectangle 6"/>
          <p:cNvSpPr>
            <a:spLocks noChangeArrowheads="1"/>
          </p:cNvSpPr>
          <p:nvPr/>
        </p:nvSpPr>
        <p:spPr bwMode="auto">
          <a:xfrm>
            <a:off x="1533525" y="2781300"/>
            <a:ext cx="1531937" cy="3079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zh-CN" sz="14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www.cnn.com A ?</a:t>
            </a:r>
          </a:p>
        </p:txBody>
      </p:sp>
      <p:sp>
        <p:nvSpPr>
          <p:cNvPr id="112647" name="Rectangle 7"/>
          <p:cNvSpPr>
            <a:spLocks noChangeArrowheads="1"/>
          </p:cNvSpPr>
          <p:nvPr/>
        </p:nvSpPr>
        <p:spPr bwMode="auto">
          <a:xfrm>
            <a:off x="2878137" y="2628900"/>
            <a:ext cx="1617663" cy="1295400"/>
          </a:xfrm>
          <a:prstGeom prst="rect">
            <a:avLst/>
          </a:prstGeom>
          <a:solidFill>
            <a:srgbClr val="BCEE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altLang="zh-CN" sz="24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resolver</a:t>
            </a:r>
          </a:p>
        </p:txBody>
      </p:sp>
      <p:sp>
        <p:nvSpPr>
          <p:cNvPr id="112648" name="Rectangle 8"/>
          <p:cNvSpPr>
            <a:spLocks noChangeArrowheads="1"/>
          </p:cNvSpPr>
          <p:nvPr/>
        </p:nvSpPr>
        <p:spPr bwMode="auto">
          <a:xfrm>
            <a:off x="6397625" y="2019300"/>
            <a:ext cx="2462212" cy="457200"/>
          </a:xfrm>
          <a:prstGeom prst="rect">
            <a:avLst/>
          </a:prstGeom>
          <a:solidFill>
            <a:srgbClr val="BCEE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zh-CN" altLang="en-US" sz="2400">
                <a:solidFill>
                  <a:srgbClr val="000000"/>
                </a:solidFill>
                <a:latin typeface="Calibri" charset="0"/>
                <a:cs typeface="宋体" charset="-122"/>
              </a:rPr>
              <a:t>.(</a:t>
            </a:r>
            <a:r>
              <a:rPr lang="en-US" altLang="zh-CN" sz="24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root)</a:t>
            </a:r>
          </a:p>
        </p:txBody>
      </p:sp>
      <p:sp>
        <p:nvSpPr>
          <p:cNvPr id="44041" name="Rectangle 9"/>
          <p:cNvSpPr>
            <a:spLocks noChangeArrowheads="1"/>
          </p:cNvSpPr>
          <p:nvPr/>
        </p:nvSpPr>
        <p:spPr bwMode="auto">
          <a:xfrm rot="-1829000">
            <a:off x="4606925" y="2259013"/>
            <a:ext cx="1531937" cy="3079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zh-CN" sz="14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www.cnn.com A ?</a:t>
            </a:r>
          </a:p>
        </p:txBody>
      </p:sp>
      <p:sp>
        <p:nvSpPr>
          <p:cNvPr id="44042" name="Line 10"/>
          <p:cNvSpPr>
            <a:spLocks noChangeShapeType="1"/>
          </p:cNvSpPr>
          <p:nvPr/>
        </p:nvSpPr>
        <p:spPr bwMode="auto">
          <a:xfrm flipV="1">
            <a:off x="4478337" y="2095500"/>
            <a:ext cx="1905000" cy="1143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stealth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043" name="Line 11"/>
          <p:cNvSpPr>
            <a:spLocks noChangeShapeType="1"/>
          </p:cNvSpPr>
          <p:nvPr/>
        </p:nvSpPr>
        <p:spPr bwMode="auto">
          <a:xfrm flipH="1">
            <a:off x="4479925" y="2247900"/>
            <a:ext cx="1903412" cy="1143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stealth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044" name="Rectangle 12"/>
          <p:cNvSpPr>
            <a:spLocks noChangeArrowheads="1"/>
          </p:cNvSpPr>
          <p:nvPr/>
        </p:nvSpPr>
        <p:spPr bwMode="auto">
          <a:xfrm>
            <a:off x="5316537" y="2552700"/>
            <a:ext cx="3048000" cy="523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l"/>
            <a:r>
              <a:rPr lang="en-US" altLang="zh-CN" sz="14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          ask .com server</a:t>
            </a:r>
          </a:p>
          <a:p>
            <a:pPr algn="l"/>
            <a:r>
              <a:rPr lang="en-US" altLang="zh-CN" sz="14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altLang="zh-CN" sz="1400">
                <a:solidFill>
                  <a:schemeClr val="hlink"/>
                </a:solidFill>
                <a:latin typeface="Calibri" charset="0"/>
                <a:ea typeface="Calibri" charset="0"/>
                <a:cs typeface="Calibri" charset="0"/>
              </a:rPr>
              <a:t>SIG (ip addr and PK of .com server)</a:t>
            </a:r>
          </a:p>
        </p:txBody>
      </p:sp>
      <p:sp>
        <p:nvSpPr>
          <p:cNvPr id="44045" name="Rectangle 13"/>
          <p:cNvSpPr>
            <a:spLocks noChangeArrowheads="1"/>
          </p:cNvSpPr>
          <p:nvPr/>
        </p:nvSpPr>
        <p:spPr bwMode="auto">
          <a:xfrm>
            <a:off x="6459537" y="3314700"/>
            <a:ext cx="2462213" cy="457200"/>
          </a:xfrm>
          <a:prstGeom prst="rect">
            <a:avLst/>
          </a:prstGeom>
          <a:solidFill>
            <a:srgbClr val="BCEE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zh-CN" altLang="en-US" sz="2400">
                <a:solidFill>
                  <a:srgbClr val="000000"/>
                </a:solidFill>
                <a:latin typeface="Calibri" charset="0"/>
                <a:cs typeface="宋体" charset="-122"/>
              </a:rPr>
              <a:t>.</a:t>
            </a:r>
            <a:r>
              <a:rPr lang="en-US" altLang="zh-CN" sz="24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com</a:t>
            </a:r>
          </a:p>
        </p:txBody>
      </p:sp>
      <p:sp>
        <p:nvSpPr>
          <p:cNvPr id="44046" name="Rectangle 14"/>
          <p:cNvSpPr>
            <a:spLocks noChangeArrowheads="1"/>
          </p:cNvSpPr>
          <p:nvPr/>
        </p:nvSpPr>
        <p:spPr bwMode="auto">
          <a:xfrm>
            <a:off x="4706937" y="3238500"/>
            <a:ext cx="1531938" cy="3079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zh-CN" sz="14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www.cnn.com A ?</a:t>
            </a:r>
          </a:p>
        </p:txBody>
      </p:sp>
      <p:sp>
        <p:nvSpPr>
          <p:cNvPr id="44047" name="Line 15"/>
          <p:cNvSpPr>
            <a:spLocks noChangeShapeType="1"/>
          </p:cNvSpPr>
          <p:nvPr/>
        </p:nvSpPr>
        <p:spPr bwMode="auto">
          <a:xfrm>
            <a:off x="4554537" y="3543300"/>
            <a:ext cx="1905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stealth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048" name="Rectangle 16"/>
          <p:cNvSpPr>
            <a:spLocks noChangeArrowheads="1"/>
          </p:cNvSpPr>
          <p:nvPr/>
        </p:nvSpPr>
        <p:spPr bwMode="auto">
          <a:xfrm>
            <a:off x="4716462" y="3695700"/>
            <a:ext cx="3038475" cy="523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altLang="zh-CN" sz="1400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ask </a:t>
            </a:r>
            <a:r>
              <a:rPr lang="en-US" altLang="zh-CN" sz="1400" dirty="0" err="1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cnn.com</a:t>
            </a:r>
            <a:r>
              <a:rPr lang="en-US" altLang="zh-CN" sz="1400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 server   </a:t>
            </a:r>
          </a:p>
          <a:p>
            <a:pPr algn="l"/>
            <a:r>
              <a:rPr lang="en-US" altLang="zh-CN" sz="1400" dirty="0">
                <a:solidFill>
                  <a:schemeClr val="hlink"/>
                </a:solidFill>
                <a:latin typeface="Calibri" charset="0"/>
                <a:ea typeface="Calibri" charset="0"/>
                <a:cs typeface="Calibri" charset="0"/>
              </a:rPr>
              <a:t>SIG (</a:t>
            </a:r>
            <a:r>
              <a:rPr lang="en-US" altLang="zh-CN" sz="1400" dirty="0" err="1">
                <a:solidFill>
                  <a:schemeClr val="hlink"/>
                </a:solidFill>
                <a:latin typeface="Calibri" charset="0"/>
                <a:ea typeface="Calibri" charset="0"/>
                <a:cs typeface="Calibri" charset="0"/>
              </a:rPr>
              <a:t>ip</a:t>
            </a:r>
            <a:r>
              <a:rPr lang="en-US" altLang="zh-CN" sz="1400" dirty="0">
                <a:solidFill>
                  <a:schemeClr val="hlink"/>
                </a:solidFill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altLang="zh-CN" sz="1400" dirty="0" err="1">
                <a:solidFill>
                  <a:schemeClr val="hlink"/>
                </a:solidFill>
                <a:latin typeface="Calibri" charset="0"/>
                <a:ea typeface="Calibri" charset="0"/>
                <a:cs typeface="Calibri" charset="0"/>
              </a:rPr>
              <a:t>addr</a:t>
            </a:r>
            <a:r>
              <a:rPr lang="en-US" altLang="zh-CN" sz="1400" dirty="0">
                <a:solidFill>
                  <a:schemeClr val="hlink"/>
                </a:solidFill>
                <a:latin typeface="Calibri" charset="0"/>
                <a:ea typeface="Calibri" charset="0"/>
                <a:cs typeface="Calibri" charset="0"/>
              </a:rPr>
              <a:t> and PK of </a:t>
            </a:r>
            <a:r>
              <a:rPr lang="en-US" altLang="zh-CN" sz="1400" dirty="0" err="1">
                <a:solidFill>
                  <a:schemeClr val="hlink"/>
                </a:solidFill>
                <a:latin typeface="Calibri" charset="0"/>
                <a:ea typeface="Calibri" charset="0"/>
                <a:cs typeface="Calibri" charset="0"/>
              </a:rPr>
              <a:t>cnn.com</a:t>
            </a:r>
            <a:r>
              <a:rPr lang="en-US" altLang="zh-CN" sz="1400" dirty="0">
                <a:solidFill>
                  <a:schemeClr val="hlink"/>
                </a:solidFill>
                <a:latin typeface="Calibri" charset="0"/>
                <a:ea typeface="Calibri" charset="0"/>
                <a:cs typeface="Calibri" charset="0"/>
              </a:rPr>
              <a:t> server)</a:t>
            </a:r>
          </a:p>
        </p:txBody>
      </p:sp>
      <p:sp>
        <p:nvSpPr>
          <p:cNvPr id="44049" name="Line 17"/>
          <p:cNvSpPr>
            <a:spLocks noChangeShapeType="1"/>
          </p:cNvSpPr>
          <p:nvPr/>
        </p:nvSpPr>
        <p:spPr bwMode="auto">
          <a:xfrm flipH="1">
            <a:off x="4478337" y="3695700"/>
            <a:ext cx="1981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stealth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050" name="Rectangle 18"/>
          <p:cNvSpPr>
            <a:spLocks noChangeArrowheads="1"/>
          </p:cNvSpPr>
          <p:nvPr/>
        </p:nvSpPr>
        <p:spPr bwMode="auto">
          <a:xfrm>
            <a:off x="6383337" y="5600700"/>
            <a:ext cx="2463800" cy="533400"/>
          </a:xfrm>
          <a:prstGeom prst="rect">
            <a:avLst/>
          </a:prstGeom>
          <a:solidFill>
            <a:srgbClr val="BCEE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altLang="zh-CN" sz="24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cnn.com</a:t>
            </a:r>
          </a:p>
        </p:txBody>
      </p:sp>
      <p:sp>
        <p:nvSpPr>
          <p:cNvPr id="44051" name="Line 19"/>
          <p:cNvSpPr>
            <a:spLocks noChangeShapeType="1"/>
          </p:cNvSpPr>
          <p:nvPr/>
        </p:nvSpPr>
        <p:spPr bwMode="auto">
          <a:xfrm>
            <a:off x="4097337" y="3924300"/>
            <a:ext cx="2286000" cy="1905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stealth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052" name="Line 20"/>
          <p:cNvSpPr>
            <a:spLocks noChangeShapeType="1"/>
          </p:cNvSpPr>
          <p:nvPr/>
        </p:nvSpPr>
        <p:spPr bwMode="auto">
          <a:xfrm flipH="1" flipV="1">
            <a:off x="3868737" y="3924300"/>
            <a:ext cx="2514600" cy="2133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stealth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053" name="Rectangle 21"/>
          <p:cNvSpPr>
            <a:spLocks noChangeArrowheads="1"/>
          </p:cNvSpPr>
          <p:nvPr/>
        </p:nvSpPr>
        <p:spPr bwMode="auto">
          <a:xfrm rot="2400000">
            <a:off x="4721225" y="4608513"/>
            <a:ext cx="1530350" cy="3079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zh-CN" sz="14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www.cnn.com A ?</a:t>
            </a:r>
          </a:p>
        </p:txBody>
      </p:sp>
      <p:sp>
        <p:nvSpPr>
          <p:cNvPr id="44054" name="Rectangle 22"/>
          <p:cNvSpPr>
            <a:spLocks noChangeArrowheads="1"/>
          </p:cNvSpPr>
          <p:nvPr/>
        </p:nvSpPr>
        <p:spPr bwMode="auto">
          <a:xfrm rot="2334887">
            <a:off x="4079875" y="4886325"/>
            <a:ext cx="1717675" cy="3079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zh-CN" sz="1400">
                <a:solidFill>
                  <a:schemeClr val="hlink"/>
                </a:solidFill>
                <a:latin typeface="Calibri" charset="0"/>
                <a:ea typeface="Calibri" charset="0"/>
                <a:cs typeface="Calibri" charset="0"/>
              </a:rPr>
              <a:t>SIG (xxx.xxx.xxx.xxx)</a:t>
            </a:r>
          </a:p>
        </p:txBody>
      </p:sp>
      <p:sp>
        <p:nvSpPr>
          <p:cNvPr id="44055" name="Rectangle 23"/>
          <p:cNvSpPr>
            <a:spLocks noChangeArrowheads="1"/>
          </p:cNvSpPr>
          <p:nvPr/>
        </p:nvSpPr>
        <p:spPr bwMode="auto">
          <a:xfrm>
            <a:off x="1430337" y="3238500"/>
            <a:ext cx="1338263" cy="3079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zh-CN" sz="14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xxx.xxx.xxx.xxx</a:t>
            </a:r>
          </a:p>
        </p:txBody>
      </p:sp>
      <p:sp>
        <p:nvSpPr>
          <p:cNvPr id="44056" name="Line 24"/>
          <p:cNvSpPr>
            <a:spLocks noChangeShapeType="1"/>
          </p:cNvSpPr>
          <p:nvPr/>
        </p:nvSpPr>
        <p:spPr bwMode="auto">
          <a:xfrm flipH="1">
            <a:off x="1430337" y="3238500"/>
            <a:ext cx="14319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stealth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057" name="Freeform 25"/>
          <p:cNvSpPr>
            <a:spLocks/>
          </p:cNvSpPr>
          <p:nvPr/>
        </p:nvSpPr>
        <p:spPr bwMode="auto">
          <a:xfrm>
            <a:off x="3030537" y="3924300"/>
            <a:ext cx="574675" cy="469900"/>
          </a:xfrm>
          <a:custGeom>
            <a:avLst/>
            <a:gdLst>
              <a:gd name="T0" fmla="*/ 120353364 w 392"/>
              <a:gd name="T1" fmla="*/ 0 h 296"/>
              <a:gd name="T2" fmla="*/ 120353364 w 392"/>
              <a:gd name="T3" fmla="*/ 725805000 h 296"/>
              <a:gd name="T4" fmla="*/ 842477948 w 392"/>
              <a:gd name="T5" fmla="*/ 120967500 h 296"/>
              <a:gd name="T6" fmla="*/ 0 60000 65536"/>
              <a:gd name="T7" fmla="*/ 0 60000 65536"/>
              <a:gd name="T8" fmla="*/ 0 60000 65536"/>
              <a:gd name="T9" fmla="*/ 0 w 392"/>
              <a:gd name="T10" fmla="*/ 0 h 296"/>
              <a:gd name="T11" fmla="*/ 392 w 392"/>
              <a:gd name="T12" fmla="*/ 296 h 29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92" h="296">
                <a:moveTo>
                  <a:pt x="56" y="0"/>
                </a:moveTo>
                <a:cubicBezTo>
                  <a:pt x="28" y="140"/>
                  <a:pt x="0" y="280"/>
                  <a:pt x="56" y="288"/>
                </a:cubicBezTo>
                <a:cubicBezTo>
                  <a:pt x="112" y="296"/>
                  <a:pt x="252" y="172"/>
                  <a:pt x="392" y="48"/>
                </a:cubicBez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 type="arrow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44058" name="Text Box 26"/>
          <p:cNvSpPr txBox="1">
            <a:spLocks noChangeArrowheads="1"/>
          </p:cNvSpPr>
          <p:nvPr/>
        </p:nvSpPr>
        <p:spPr bwMode="auto">
          <a:xfrm>
            <a:off x="2725737" y="4381500"/>
            <a:ext cx="1133475" cy="3079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zh-CN" sz="14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add to cache</a:t>
            </a:r>
          </a:p>
        </p:txBody>
      </p:sp>
      <p:sp>
        <p:nvSpPr>
          <p:cNvPr id="112667" name="Text Box 30"/>
          <p:cNvSpPr txBox="1">
            <a:spLocks noChangeArrowheads="1"/>
          </p:cNvSpPr>
          <p:nvPr/>
        </p:nvSpPr>
        <p:spPr bwMode="auto">
          <a:xfrm>
            <a:off x="148944" y="2473325"/>
            <a:ext cx="143379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spcBef>
                <a:spcPct val="20000"/>
              </a:spcBef>
              <a:buClr>
                <a:schemeClr val="folHlink"/>
              </a:buClr>
            </a:pPr>
            <a:r>
              <a:rPr lang="en-US" altLang="zh-CN" sz="1400" dirty="0" err="1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Src.cs.brown.edu</a:t>
            </a:r>
            <a:endParaRPr lang="en-US" altLang="zh-CN" sz="1400" dirty="0">
              <a:solidFill>
                <a:srgbClr val="000000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12668" name="Text Box 31"/>
          <p:cNvSpPr txBox="1">
            <a:spLocks noChangeArrowheads="1"/>
          </p:cNvSpPr>
          <p:nvPr/>
        </p:nvSpPr>
        <p:spPr bwMode="auto">
          <a:xfrm>
            <a:off x="3004043" y="2247900"/>
            <a:ext cx="147429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spcBef>
                <a:spcPct val="20000"/>
              </a:spcBef>
              <a:buClr>
                <a:schemeClr val="folHlink"/>
              </a:buClr>
            </a:pPr>
            <a:r>
              <a:rPr lang="en-US" altLang="zh-CN" sz="1400" dirty="0" err="1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dns.cs.brown.edu</a:t>
            </a:r>
            <a:endParaRPr lang="zh-CN" altLang="en-US" sz="1400" dirty="0">
              <a:solidFill>
                <a:srgbClr val="000000"/>
              </a:solidFill>
              <a:latin typeface="Calibri" charset="0"/>
              <a:cs typeface="宋体" charset="-122"/>
            </a:endParaRPr>
          </a:p>
        </p:txBody>
      </p:sp>
      <p:sp>
        <p:nvSpPr>
          <p:cNvPr id="44064" name="Text Box 32"/>
          <p:cNvSpPr txBox="1">
            <a:spLocks noChangeArrowheads="1"/>
          </p:cNvSpPr>
          <p:nvPr/>
        </p:nvSpPr>
        <p:spPr bwMode="auto">
          <a:xfrm>
            <a:off x="1582737" y="3556000"/>
            <a:ext cx="11430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20000"/>
              </a:spcBef>
              <a:buClr>
                <a:schemeClr val="folHlink"/>
              </a:buClr>
            </a:pPr>
            <a:r>
              <a:rPr kumimoji="1" lang="en-US" altLang="zh-CN" sz="1400">
                <a:solidFill>
                  <a:schemeClr val="hlink"/>
                </a:solidFill>
                <a:latin typeface="Calibri" charset="0"/>
                <a:ea typeface="Calibri" charset="0"/>
                <a:cs typeface="Calibri" charset="0"/>
              </a:rPr>
              <a:t>transaction </a:t>
            </a:r>
          </a:p>
          <a:p>
            <a:pPr>
              <a:spcBef>
                <a:spcPct val="20000"/>
              </a:spcBef>
              <a:buClr>
                <a:schemeClr val="folHlink"/>
              </a:buClr>
            </a:pPr>
            <a:r>
              <a:rPr kumimoji="1" lang="en-US" altLang="zh-CN" sz="1400">
                <a:solidFill>
                  <a:schemeClr val="hlink"/>
                </a:solidFill>
                <a:latin typeface="Calibri" charset="0"/>
                <a:ea typeface="Calibri" charset="0"/>
                <a:cs typeface="Calibri" charset="0"/>
              </a:rPr>
              <a:t>signatures</a:t>
            </a:r>
          </a:p>
          <a:p>
            <a:pPr>
              <a:spcBef>
                <a:spcPct val="20000"/>
              </a:spcBef>
              <a:buClr>
                <a:schemeClr val="folHlink"/>
              </a:buClr>
            </a:pPr>
            <a:endParaRPr kumimoji="1" lang="en-US" altLang="zh-CN" sz="1400">
              <a:solidFill>
                <a:schemeClr val="hlink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44067" name="Rectangle 35"/>
          <p:cNvSpPr>
            <a:spLocks noChangeArrowheads="1"/>
          </p:cNvSpPr>
          <p:nvPr/>
        </p:nvSpPr>
        <p:spPr bwMode="auto">
          <a:xfrm>
            <a:off x="6383337" y="4533900"/>
            <a:ext cx="2463800" cy="533400"/>
          </a:xfrm>
          <a:prstGeom prst="rect">
            <a:avLst/>
          </a:prstGeom>
          <a:solidFill>
            <a:srgbClr val="BCEE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altLang="zh-CN" sz="24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slave servers</a:t>
            </a:r>
          </a:p>
        </p:txBody>
      </p:sp>
      <p:sp>
        <p:nvSpPr>
          <p:cNvPr id="44068" name="Line 36"/>
          <p:cNvSpPr>
            <a:spLocks noChangeShapeType="1"/>
          </p:cNvSpPr>
          <p:nvPr/>
        </p:nvSpPr>
        <p:spPr bwMode="auto">
          <a:xfrm flipV="1">
            <a:off x="7678737" y="50673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069" name="Text Box 37"/>
          <p:cNvSpPr txBox="1">
            <a:spLocks noChangeArrowheads="1"/>
          </p:cNvSpPr>
          <p:nvPr/>
        </p:nvSpPr>
        <p:spPr bwMode="auto">
          <a:xfrm>
            <a:off x="6764337" y="5067300"/>
            <a:ext cx="990600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20000"/>
              </a:spcBef>
              <a:buClr>
                <a:schemeClr val="folHlink"/>
              </a:buClr>
            </a:pPr>
            <a:r>
              <a:rPr kumimoji="1" lang="en-US" altLang="zh-CN" sz="1200">
                <a:solidFill>
                  <a:schemeClr val="hlink"/>
                </a:solidFill>
                <a:latin typeface="Calibri" charset="0"/>
                <a:ea typeface="Calibri" charset="0"/>
                <a:cs typeface="Calibri" charset="0"/>
              </a:rPr>
              <a:t>transaction </a:t>
            </a:r>
          </a:p>
          <a:p>
            <a:pPr>
              <a:spcBef>
                <a:spcPct val="20000"/>
              </a:spcBef>
              <a:buClr>
                <a:schemeClr val="folHlink"/>
              </a:buClr>
            </a:pPr>
            <a:r>
              <a:rPr kumimoji="1" lang="en-US" altLang="zh-CN" sz="1200">
                <a:solidFill>
                  <a:schemeClr val="hlink"/>
                </a:solidFill>
                <a:latin typeface="Calibri" charset="0"/>
                <a:ea typeface="Calibri" charset="0"/>
                <a:cs typeface="Calibri" charset="0"/>
              </a:rPr>
              <a:t>signatures</a:t>
            </a:r>
          </a:p>
        </p:txBody>
      </p:sp>
    </p:spTree>
    <p:extLst>
      <p:ext uri="{BB962C8B-B14F-4D97-AF65-F5344CB8AC3E}">
        <p14:creationId xmlns:p14="http://schemas.microsoft.com/office/powerpoint/2010/main" val="33275402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40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40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440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40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4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4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900" decel="100000" fill="hold"/>
                                        <p:tgtEl>
                                          <p:spTgt spid="44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4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440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440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900" decel="100000" fill="hold"/>
                                        <p:tgtEl>
                                          <p:spTgt spid="440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40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6" grpId="0" animBg="1"/>
      <p:bldP spid="44038" grpId="0"/>
      <p:bldP spid="44041" grpId="0"/>
      <p:bldP spid="44042" grpId="0" animBg="1"/>
      <p:bldP spid="44043" grpId="0" animBg="1"/>
      <p:bldP spid="44044" grpId="0"/>
      <p:bldP spid="44045" grpId="0" animBg="1"/>
      <p:bldP spid="44046" grpId="0"/>
      <p:bldP spid="44047" grpId="0" animBg="1"/>
      <p:bldP spid="44048" grpId="0"/>
      <p:bldP spid="44049" grpId="0" animBg="1"/>
      <p:bldP spid="44050" grpId="0" animBg="1"/>
      <p:bldP spid="44051" grpId="0" animBg="1"/>
      <p:bldP spid="44052" grpId="0" animBg="1"/>
      <p:bldP spid="44053" grpId="0"/>
      <p:bldP spid="44054" grpId="0"/>
      <p:bldP spid="44055" grpId="0"/>
      <p:bldP spid="44056" grpId="0" animBg="1"/>
      <p:bldP spid="44057" grpId="0" animBg="1"/>
      <p:bldP spid="44058" grpId="0"/>
      <p:bldP spid="44064" grpId="0"/>
      <p:bldP spid="44067" grpId="0" animBg="1"/>
      <p:bldP spid="44068" grpId="0" animBg="1"/>
      <p:bldP spid="44069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Some new trends, Software-Defined Networking</a:t>
            </a:r>
          </a:p>
          <a:p>
            <a:r>
              <a:rPr lang="en-US" dirty="0" smtClean="0"/>
              <a:t>Second-to-last </a:t>
            </a:r>
            <a:r>
              <a:rPr lang="en-US" smtClean="0"/>
              <a:t>class</a:t>
            </a:r>
            <a:r>
              <a:rPr lang="en-US" smtClean="0"/>
              <a:t>!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810693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cs168">
  <a:themeElements>
    <a:clrScheme name="Custom 1 1">
      <a:dk1>
        <a:sysClr val="windowText" lastClr="000000"/>
      </a:dk1>
      <a:lt1>
        <a:sysClr val="window" lastClr="FFFFFF"/>
      </a:lt1>
      <a:dk2>
        <a:srgbClr val="1F497D"/>
      </a:dk2>
      <a:lt2>
        <a:srgbClr val="B1AEA7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37580</TotalTime>
  <Words>2771</Words>
  <Application>Microsoft Macintosh PowerPoint</Application>
  <PresentationFormat>On-screen Show (4:3)</PresentationFormat>
  <Paragraphs>520</Paragraphs>
  <Slides>58</Slides>
  <Notes>49</Notes>
  <HiddenSlides>15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58</vt:i4>
      </vt:variant>
    </vt:vector>
  </HeadingPairs>
  <TitlesOfParts>
    <vt:vector size="59" baseType="lpstr">
      <vt:lpstr>cs168</vt:lpstr>
      <vt:lpstr>CSCI-1680 Security </vt:lpstr>
      <vt:lpstr>Today’s Lecture</vt:lpstr>
      <vt:lpstr>Basic Requirements for Secure Communication</vt:lpstr>
      <vt:lpstr>Other Desirable Security Properties</vt:lpstr>
      <vt:lpstr>Internet’s Design: Insecure</vt:lpstr>
      <vt:lpstr>Eavesdropping - Message Interception (Attack on Confidentiality)</vt:lpstr>
      <vt:lpstr>Eavesdropping Attack: Example</vt:lpstr>
      <vt:lpstr>Integrity Attack - Tampering</vt:lpstr>
      <vt:lpstr>Authenticity Attack - Fabrication</vt:lpstr>
      <vt:lpstr>Attack on Availability</vt:lpstr>
      <vt:lpstr>Basic Forms of Cryptography</vt:lpstr>
      <vt:lpstr>Confidentiality through Cryptography</vt:lpstr>
      <vt:lpstr>Symmetric Key Encryption</vt:lpstr>
      <vt:lpstr>Using Symmetric Keys </vt:lpstr>
      <vt:lpstr>Asymmetric Encryption (Public Key)</vt:lpstr>
      <vt:lpstr>Public Key / Asymmetric Encryption</vt:lpstr>
      <vt:lpstr>Works in Reverse Direction Too!</vt:lpstr>
      <vt:lpstr>Realizing Public Key Cryptography</vt:lpstr>
      <vt:lpstr>PowerPoint Presentation</vt:lpstr>
      <vt:lpstr>Cryptographic Toolkit</vt:lpstr>
      <vt:lpstr>Cryptographic Toolkit</vt:lpstr>
      <vt:lpstr>Integrity: Cryptographic Hashes</vt:lpstr>
      <vt:lpstr>Operation of Hashing for Integrity</vt:lpstr>
      <vt:lpstr>Cryptographically Strong Hashes</vt:lpstr>
      <vt:lpstr>Effects of Cryptographic Hashing</vt:lpstr>
      <vt:lpstr>Cryptographic Toolkit</vt:lpstr>
      <vt:lpstr>Public Key Authentication</vt:lpstr>
      <vt:lpstr>Cryptographic Toolkit</vt:lpstr>
      <vt:lpstr>Digital Signatures</vt:lpstr>
      <vt:lpstr>RSA Crypto &amp; Signatures, con’t</vt:lpstr>
      <vt:lpstr>Summary of Our Crypto Toolkit</vt:lpstr>
      <vt:lpstr>Summary of Our Crypto Toolkit, con’t</vt:lpstr>
      <vt:lpstr>PKIs and HTTPS</vt:lpstr>
      <vt:lpstr>Public Key Infrastructure (PKI)</vt:lpstr>
      <vt:lpstr>Managing Trust</vt:lpstr>
      <vt:lpstr>Managing Trust, con’t</vt:lpstr>
      <vt:lpstr>PKI Conceptual Framework</vt:lpstr>
      <vt:lpstr>Components of a PKI</vt:lpstr>
      <vt:lpstr>Digital Certificate</vt:lpstr>
      <vt:lpstr>Certification Authority</vt:lpstr>
      <vt:lpstr>Registration Authority</vt:lpstr>
      <vt:lpstr>Certificate Repository</vt:lpstr>
      <vt:lpstr>Putting It All Together: HTTPS</vt:lpstr>
      <vt:lpstr>HTTPS Connection (SSL/TLS), con’t</vt:lpstr>
      <vt:lpstr>Inside the Server’s Certificate</vt:lpstr>
      <vt:lpstr>Validating Amazon’s Identity</vt:lpstr>
      <vt:lpstr>HTTPS Connection (SSL/TLS), con’t</vt:lpstr>
      <vt:lpstr>DNS Security</vt:lpstr>
      <vt:lpstr>PowerPoint Presentation</vt:lpstr>
      <vt:lpstr>Root level DNS attacks</vt:lpstr>
      <vt:lpstr>Do you trust the TLD operators?</vt:lpstr>
      <vt:lpstr>Defense: Replication and Caching</vt:lpstr>
      <vt:lpstr>DNS Amplification Attack</vt:lpstr>
      <vt:lpstr>Solutions</vt:lpstr>
      <vt:lpstr>But should we believe it?  Enter DNSSEC</vt:lpstr>
      <vt:lpstr>PK-DNSSEC (Public Key)</vt:lpstr>
      <vt:lpstr>Verifying the tree</vt:lpstr>
      <vt:lpstr>Next Class</vt:lpstr>
    </vt:vector>
  </TitlesOfParts>
  <Company>Brown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Rodrigo Fonseca</cp:lastModifiedBy>
  <cp:revision>146</cp:revision>
  <dcterms:created xsi:type="dcterms:W3CDTF">2011-04-26T02:33:46Z</dcterms:created>
  <dcterms:modified xsi:type="dcterms:W3CDTF">2014-12-02T01:18:15Z</dcterms:modified>
</cp:coreProperties>
</file>