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16" r:id="rId3"/>
    <p:sldId id="317" r:id="rId4"/>
    <p:sldId id="320" r:id="rId5"/>
    <p:sldId id="321" r:id="rId6"/>
    <p:sldId id="322" r:id="rId7"/>
    <p:sldId id="324" r:id="rId8"/>
    <p:sldId id="325" r:id="rId9"/>
    <p:sldId id="333" r:id="rId10"/>
    <p:sldId id="339" r:id="rId11"/>
    <p:sldId id="318" r:id="rId12"/>
    <p:sldId id="367" r:id="rId13"/>
    <p:sldId id="334" r:id="rId14"/>
    <p:sldId id="363" r:id="rId15"/>
    <p:sldId id="362" r:id="rId16"/>
    <p:sldId id="336" r:id="rId17"/>
    <p:sldId id="337" r:id="rId18"/>
    <p:sldId id="340" r:id="rId19"/>
    <p:sldId id="342" r:id="rId20"/>
    <p:sldId id="343" r:id="rId21"/>
    <p:sldId id="341" r:id="rId22"/>
    <p:sldId id="346" r:id="rId23"/>
    <p:sldId id="345" r:id="rId24"/>
    <p:sldId id="368" r:id="rId25"/>
    <p:sldId id="369" r:id="rId26"/>
    <p:sldId id="370" r:id="rId27"/>
    <p:sldId id="371" r:id="rId28"/>
    <p:sldId id="372" r:id="rId29"/>
    <p:sldId id="349" r:id="rId30"/>
    <p:sldId id="352" r:id="rId31"/>
    <p:sldId id="350" r:id="rId32"/>
    <p:sldId id="328" r:id="rId33"/>
    <p:sldId id="329" r:id="rId34"/>
    <p:sldId id="330" r:id="rId35"/>
    <p:sldId id="331" r:id="rId36"/>
    <p:sldId id="332" r:id="rId37"/>
    <p:sldId id="351" r:id="rId38"/>
    <p:sldId id="353" r:id="rId39"/>
    <p:sldId id="365" r:id="rId40"/>
    <p:sldId id="36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7" autoAdjust="0"/>
    <p:restoredTop sz="87520" autoAdjust="0"/>
  </p:normalViewPr>
  <p:slideViewPr>
    <p:cSldViewPr snapToGrid="0" snapToObjects="1">
      <p:cViewPr varScale="1">
        <p:scale>
          <a:sx n="94" d="100"/>
          <a:sy n="94" d="100"/>
        </p:scale>
        <p:origin x="-56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4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Problem: too many small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baseline="0" dirty="0" smtClean="0"/>
              <a:t> in one RTT, we want to increase </a:t>
            </a:r>
            <a:r>
              <a:rPr lang="en-US" baseline="0" dirty="0" err="1" smtClean="0"/>
              <a:t>w/(w/MSS</a:t>
            </a:r>
            <a:r>
              <a:rPr lang="en-US" baseline="0" dirty="0" smtClean="0"/>
              <a:t>) =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  <a:r>
              <a:rPr lang="en-US" baseline="0" dirty="0" smtClean="0"/>
              <a:t> is calculated as </a:t>
            </a:r>
            <a:r>
              <a:rPr lang="en-US" baseline="0" dirty="0" err="1" smtClean="0"/>
              <a:t>EstRTT</a:t>
            </a:r>
            <a:r>
              <a:rPr lang="en-US" baseline="0" dirty="0" smtClean="0"/>
              <a:t> + 4x </a:t>
            </a:r>
            <a:r>
              <a:rPr lang="en-US" baseline="0" dirty="0" err="1" smtClean="0"/>
              <a:t>StdErr</a:t>
            </a:r>
            <a:r>
              <a:rPr lang="en-US" baseline="0" dirty="0" smtClean="0"/>
              <a:t>, so it is much longer than the actual RTT of a duplicate </a:t>
            </a:r>
            <a:r>
              <a:rPr lang="en-US" baseline="0" smtClean="0"/>
              <a:t>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57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9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</a:t>
            </a:r>
            <a:br>
              <a:rPr lang="en-US" dirty="0" smtClean="0"/>
            </a:br>
            <a:r>
              <a:rPr lang="en-US" dirty="0" smtClean="0"/>
              <a:t>Data over TCP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224155"/>
            <a:ext cx="12598400" cy="9402445"/>
            <a:chOff x="-1441473" y="-523220"/>
            <a:chExt cx="12598400" cy="9402445"/>
          </a:xfrm>
        </p:grpSpPr>
        <p:grpSp>
          <p:nvGrpSpPr>
            <p:cNvPr id="19" name="Group 18"/>
            <p:cNvGrpSpPr/>
            <p:nvPr/>
          </p:nvGrpSpPr>
          <p:grpSpPr>
            <a:xfrm>
              <a:off x="510005" y="-336019"/>
              <a:ext cx="8995670" cy="8311888"/>
              <a:chOff x="1707799" y="1254601"/>
              <a:chExt cx="5837394" cy="539368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707799" y="4495800"/>
                <a:ext cx="3429000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994114" y="2316742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8013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65044" y="3163457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94114" y="6115549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60725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9411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60725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65044" y="547691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865044" y="4733218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4114" y="4036563"/>
                <a:ext cx="1028180" cy="31748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 descr="05x07.eps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5044" y="1254601"/>
                <a:ext cx="5680149" cy="5178431"/>
              </a:xfrm>
              <a:prstGeom prst="rect">
                <a:avLst/>
              </a:prstGeom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5843437" y="4495800"/>
                <a:ext cx="1701756" cy="2152481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-1441473" y="-523220"/>
              <a:ext cx="12598400" cy="940244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  <a:gs pos="3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TCP</a:t>
            </a:r>
          </a:p>
          <a:p>
            <a:pPr lvl="1"/>
            <a:r>
              <a:rPr lang="en-US" dirty="0" smtClean="0"/>
              <a:t>Header format</a:t>
            </a:r>
          </a:p>
          <a:p>
            <a:pPr lvl="1"/>
            <a:r>
              <a:rPr lang="en-US" dirty="0" smtClean="0"/>
              <a:t>Connection state diagram</a:t>
            </a:r>
          </a:p>
          <a:p>
            <a:r>
              <a:rPr lang="en-US" dirty="0" smtClean="0"/>
              <a:t>Today: sending data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We should not send more data than the receiver can take: </a:t>
            </a:r>
            <a:r>
              <a:rPr lang="en-US" i="1" dirty="0" smtClean="0"/>
              <a:t>flow control</a:t>
            </a:r>
            <a:endParaRPr lang="en-US" dirty="0" smtClean="0"/>
          </a:p>
          <a:p>
            <a:r>
              <a:rPr lang="en-US" dirty="0" smtClean="0"/>
              <a:t>When to send data?</a:t>
            </a:r>
          </a:p>
          <a:p>
            <a:pPr lvl="1"/>
            <a:r>
              <a:rPr lang="en-US" dirty="0" smtClean="0"/>
              <a:t>Sender can delay sends to get larger segments</a:t>
            </a:r>
          </a:p>
          <a:p>
            <a:r>
              <a:rPr lang="en-US" dirty="0" smtClean="0"/>
              <a:t>How much data to send?</a:t>
            </a:r>
          </a:p>
          <a:p>
            <a:pPr lvl="1"/>
            <a:r>
              <a:rPr lang="en-US" dirty="0" smtClean="0"/>
              <a:t>Data is sent in MSS-sized segments</a:t>
            </a:r>
          </a:p>
          <a:p>
            <a:pPr lvl="2"/>
            <a:r>
              <a:rPr lang="en-US" dirty="0" smtClean="0"/>
              <a:t>Chosen to avoid fragmentation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TCP specification (even before 1988)</a:t>
            </a:r>
          </a:p>
          <a:p>
            <a:r>
              <a:rPr lang="en-US" dirty="0" smtClean="0"/>
              <a:t>Receiver uses window header field to tell sender how much space it has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Receiver: </a:t>
            </a:r>
            <a:r>
              <a:rPr lang="en-US" sz="2400" dirty="0" err="1" smtClean="0">
                <a:solidFill>
                  <a:srgbClr val="008000"/>
                </a:solidFill>
              </a:rPr>
              <a:t>AdvertisedWindow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					= </a:t>
            </a:r>
            <a:r>
              <a:rPr lang="en-US" sz="2400" b="0" dirty="0" err="1" smtClean="0"/>
              <a:t>MaxRcvBuffer</a:t>
            </a:r>
            <a:r>
              <a:rPr lang="en-US" sz="2400" b="0" dirty="0" smtClean="0"/>
              <a:t> – ((NextByteExpected-1) – </a:t>
            </a:r>
            <a:r>
              <a:rPr lang="en-US" sz="2400" b="0" dirty="0" err="1" smtClean="0"/>
              <a:t>LastByteRead</a:t>
            </a:r>
            <a:r>
              <a:rPr lang="en-US" sz="2400" b="0" dirty="0" smtClean="0"/>
              <a:t>)</a:t>
            </a:r>
          </a:p>
          <a:p>
            <a:r>
              <a:rPr lang="en-US" sz="2400" dirty="0" smtClean="0"/>
              <a:t>Sender: </a:t>
            </a:r>
            <a:r>
              <a:rPr lang="en-US" sz="2400" b="0" dirty="0" err="1" smtClean="0"/>
              <a:t>LastByteSent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AdvertisedWindow</a:t>
            </a:r>
            <a:endParaRPr lang="en-US" sz="2400" b="0" dirty="0" smtClean="0"/>
          </a:p>
          <a:p>
            <a:pPr>
              <a:buNone/>
            </a:pPr>
            <a:r>
              <a:rPr lang="en-US" sz="2400" dirty="0" smtClean="0">
                <a:sym typeface="Wingdings"/>
              </a:rPr>
              <a:t>	 </a:t>
            </a:r>
            <a:r>
              <a:rPr lang="en-US" sz="2400" b="0" dirty="0" err="1" smtClean="0"/>
              <a:t>EffectiveWindow</a:t>
            </a:r>
            <a:r>
              <a:rPr lang="en-US" sz="2400" b="0" dirty="0" smtClean="0"/>
              <a:t> = </a:t>
            </a:r>
            <a:r>
              <a:rPr lang="en-US" sz="2400" b="0" dirty="0" err="1" smtClean="0"/>
              <a:t>AdvertisedWindow</a:t>
            </a:r>
            <a:r>
              <a:rPr lang="en-US" sz="2400" b="0" dirty="0" smtClean="0"/>
              <a:t> – (</a:t>
            </a:r>
            <a:r>
              <a:rPr lang="en-US" sz="2400" b="0" dirty="0" err="1" smtClean="0"/>
              <a:t>BytesInFlight</a:t>
            </a:r>
            <a:r>
              <a:rPr lang="en-US" sz="2400" b="0" dirty="0" smtClean="0"/>
              <a:t>)</a:t>
            </a:r>
          </a:p>
          <a:p>
            <a:pPr>
              <a:buNone/>
            </a:pPr>
            <a:r>
              <a:rPr lang="en-US" sz="2400" b="0" dirty="0" smtClean="0"/>
              <a:t>			</a:t>
            </a:r>
            <a:r>
              <a:rPr lang="en-US" sz="2400" b="0" dirty="0" err="1" smtClean="0"/>
              <a:t>LastByteWritten</a:t>
            </a:r>
            <a:r>
              <a:rPr lang="en-US" sz="2400" b="0" dirty="0" smtClean="0"/>
              <a:t> – </a:t>
            </a:r>
            <a:r>
              <a:rPr lang="en-US" sz="2400" b="0" dirty="0" err="1" smtClean="0"/>
              <a:t>LastByteAcked</a:t>
            </a:r>
            <a:r>
              <a:rPr lang="en-US" sz="2400" b="0" dirty="0" smtClean="0"/>
              <a:t> &lt;= </a:t>
            </a:r>
            <a:r>
              <a:rPr lang="en-US" sz="2400" b="0" dirty="0" err="1" smtClean="0"/>
              <a:t>MaxSendBuffer</a:t>
            </a:r>
            <a:endParaRPr lang="en-US" sz="2400" b="0" dirty="0"/>
          </a:p>
        </p:txBody>
      </p:sp>
      <p:pic>
        <p:nvPicPr>
          <p:cNvPr id="4" name="Picture 3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3753556"/>
            <a:ext cx="8692444" cy="2822222"/>
          </a:xfrm>
        </p:spPr>
        <p:txBody>
          <a:bodyPr>
            <a:noAutofit/>
          </a:bodyPr>
          <a:lstStyle/>
          <a:p>
            <a:r>
              <a:rPr lang="en-US" dirty="0" smtClean="0"/>
              <a:t>Advertised window can fall to 0</a:t>
            </a:r>
          </a:p>
          <a:p>
            <a:pPr lvl="1"/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Sender eventually stops sending, blocks application</a:t>
            </a:r>
          </a:p>
          <a:p>
            <a:r>
              <a:rPr lang="en-US" dirty="0" smtClean="0"/>
              <a:t>Sender keeps sending 1-byte segments until window comes back &gt; 0</a:t>
            </a:r>
            <a:endParaRPr lang="en-US" dirty="0"/>
          </a:p>
        </p:txBody>
      </p:sp>
      <p:pic>
        <p:nvPicPr>
          <p:cNvPr id="5" name="Picture 4" descr="05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169" y="1271588"/>
            <a:ext cx="6692551" cy="284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Nagle’s algorithm</a:t>
            </a:r>
          </a:p>
          <a:p>
            <a:r>
              <a:rPr lang="en-US" dirty="0" smtClean="0"/>
              <a:t>Goal: reduce the overhead of small packets</a:t>
            </a:r>
          </a:p>
          <a:p>
            <a:pPr lvl="1">
              <a:buNone/>
            </a:pPr>
            <a:r>
              <a:rPr lang="en-US" dirty="0" smtClean="0"/>
              <a:t>If available data and window &gt;= MSS</a:t>
            </a:r>
          </a:p>
          <a:p>
            <a:pPr lvl="1">
              <a:buNone/>
            </a:pPr>
            <a:r>
              <a:rPr lang="en-US" dirty="0" smtClean="0"/>
              <a:t>	Send a MSS segment</a:t>
            </a:r>
          </a:p>
          <a:p>
            <a:pPr lvl="1">
              <a:buNone/>
            </a:pPr>
            <a:r>
              <a:rPr lang="en-US" dirty="0" smtClean="0"/>
              <a:t>else</a:t>
            </a:r>
          </a:p>
          <a:p>
            <a:pPr lvl="1">
              <a:buNone/>
            </a:pPr>
            <a:r>
              <a:rPr lang="en-US" dirty="0" smtClean="0"/>
              <a:t>	If there is </a:t>
            </a:r>
            <a:r>
              <a:rPr lang="en-US" dirty="0" err="1" smtClean="0"/>
              <a:t>unAcked</a:t>
            </a:r>
            <a:r>
              <a:rPr lang="en-US" dirty="0" smtClean="0"/>
              <a:t> data in flight</a:t>
            </a:r>
          </a:p>
          <a:p>
            <a:pPr lvl="1">
              <a:buNone/>
            </a:pPr>
            <a:r>
              <a:rPr lang="en-US" dirty="0" smtClean="0"/>
              <a:t>			buffer the new data until ACK arrives</a:t>
            </a:r>
          </a:p>
          <a:p>
            <a:pPr lvl="1">
              <a:buNone/>
            </a:pPr>
            <a:r>
              <a:rPr lang="en-US" dirty="0" smtClean="0"/>
              <a:t>	else</a:t>
            </a:r>
          </a:p>
          <a:p>
            <a:pPr lvl="1">
              <a:buNone/>
            </a:pPr>
            <a:r>
              <a:rPr lang="en-US" dirty="0" smtClean="0"/>
              <a:t>			send all the new data now</a:t>
            </a:r>
          </a:p>
          <a:p>
            <a:r>
              <a:rPr lang="en-US" dirty="0" smtClean="0"/>
              <a:t>Receiver should avoid advertising a window &lt;= MSS after advertising a window of 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9759"/>
          </a:xfrm>
        </p:spPr>
        <p:txBody>
          <a:bodyPr/>
          <a:lstStyle/>
          <a:p>
            <a:r>
              <a:rPr lang="en-US" dirty="0" smtClean="0"/>
              <a:t>Goal: Piggy-back </a:t>
            </a:r>
            <a:r>
              <a:rPr lang="en-US" dirty="0" err="1" smtClean="0"/>
              <a:t>ACKs</a:t>
            </a:r>
            <a:r>
              <a:rPr lang="en-US" dirty="0" smtClean="0"/>
              <a:t> on data</a:t>
            </a:r>
          </a:p>
          <a:p>
            <a:pPr lvl="1"/>
            <a:r>
              <a:rPr lang="en-US" dirty="0" smtClean="0"/>
              <a:t>Delay ACK for 200ms in case application sends data</a:t>
            </a:r>
          </a:p>
          <a:p>
            <a:pPr lvl="1"/>
            <a:r>
              <a:rPr lang="en-US" dirty="0" smtClean="0"/>
              <a:t>If more data received, immediately ACK second segment</a:t>
            </a:r>
          </a:p>
          <a:p>
            <a:pPr lvl="1"/>
            <a:r>
              <a:rPr lang="en-US" dirty="0" smtClean="0"/>
              <a:t>Note: never delay duplicate </a:t>
            </a:r>
            <a:r>
              <a:rPr lang="en-US" dirty="0" err="1" smtClean="0"/>
              <a:t>ACKs</a:t>
            </a:r>
            <a:r>
              <a:rPr lang="en-US" dirty="0" smtClean="0"/>
              <a:t> (if missing a segment)</a:t>
            </a:r>
          </a:p>
          <a:p>
            <a:r>
              <a:rPr lang="en-US" dirty="0" smtClean="0"/>
              <a:t>Warning: can interact </a:t>
            </a:r>
            <a:r>
              <a:rPr lang="en-US" i="1" dirty="0" smtClean="0"/>
              <a:t>very</a:t>
            </a:r>
            <a:r>
              <a:rPr lang="en-US" dirty="0" smtClean="0"/>
              <a:t> badly with Nagle</a:t>
            </a:r>
          </a:p>
          <a:p>
            <a:pPr lvl="1"/>
            <a:r>
              <a:rPr lang="en-US" dirty="0" smtClean="0"/>
              <a:t>Temporary deadlock</a:t>
            </a:r>
          </a:p>
          <a:p>
            <a:pPr lvl="1"/>
            <a:r>
              <a:rPr lang="en-US" dirty="0" smtClean="0"/>
              <a:t>Can disable Nagle with TCP_NODELAY</a:t>
            </a:r>
          </a:p>
          <a:p>
            <a:pPr lvl="1"/>
            <a:r>
              <a:rPr lang="en-US" dirty="0" smtClean="0"/>
              <a:t>Application can also avoid many small writes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may be the bottleneck</a:t>
            </a:r>
          </a:p>
          <a:p>
            <a:r>
              <a:rPr lang="en-US" dirty="0" smtClean="0"/>
              <a:t>Signal from receiver not enough!</a:t>
            </a:r>
          </a:p>
          <a:p>
            <a:r>
              <a:rPr lang="en-US" dirty="0" smtClean="0"/>
              <a:t>Sending too fast will cause queue overflows, heavy packet loss</a:t>
            </a:r>
          </a:p>
          <a:p>
            <a:r>
              <a:rPr lang="en-US" dirty="0" smtClean="0"/>
              <a:t>Flow control provides </a:t>
            </a:r>
            <a:r>
              <a:rPr lang="en-US" i="1" dirty="0" smtClean="0"/>
              <a:t>correctness</a:t>
            </a:r>
          </a:p>
          <a:p>
            <a:r>
              <a:rPr lang="en-US" dirty="0" smtClean="0"/>
              <a:t>Need more for performance: 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not send more data than the network can take: </a:t>
            </a:r>
            <a:r>
              <a:rPr lang="en-US" i="1" dirty="0" smtClean="0"/>
              <a:t>congestion control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Short History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509685"/>
            <a:ext cx="86360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1974: 3-way handshake</a:t>
            </a:r>
          </a:p>
          <a:p>
            <a:r>
              <a:rPr lang="en-US" dirty="0" smtClean="0"/>
              <a:t>1978: IP and TCP split</a:t>
            </a:r>
          </a:p>
          <a:p>
            <a:r>
              <a:rPr lang="en-US" dirty="0" smtClean="0"/>
              <a:t>1983: January 1</a:t>
            </a:r>
            <a:r>
              <a:rPr lang="en-US" baseline="30000" dirty="0" smtClean="0"/>
              <a:t>st</a:t>
            </a:r>
            <a:r>
              <a:rPr lang="en-US" dirty="0" smtClean="0"/>
              <a:t>, </a:t>
            </a:r>
            <a:r>
              <a:rPr lang="en-US" dirty="0" err="1" smtClean="0"/>
              <a:t>ARPAnet</a:t>
            </a:r>
            <a:r>
              <a:rPr lang="en-US" dirty="0" smtClean="0"/>
              <a:t> switches to TCP/IP</a:t>
            </a:r>
          </a:p>
          <a:p>
            <a:r>
              <a:rPr lang="en-US" dirty="0" smtClean="0"/>
              <a:t>1984: Nagle predicts congestion collapses</a:t>
            </a:r>
          </a:p>
          <a:p>
            <a:r>
              <a:rPr lang="en-US" dirty="0" smtClean="0"/>
              <a:t>1986: Internet begins to suffer </a:t>
            </a:r>
            <a:r>
              <a:rPr lang="en-US" dirty="0" smtClean="0">
                <a:solidFill>
                  <a:srgbClr val="FF0000"/>
                </a:solidFill>
              </a:rPr>
              <a:t>congestion collapses</a:t>
            </a:r>
          </a:p>
          <a:p>
            <a:pPr lvl="1"/>
            <a:r>
              <a:rPr lang="en-US" dirty="0" smtClean="0"/>
              <a:t>LBL to Berkeley drops from 32Kbps to 40bps</a:t>
            </a:r>
          </a:p>
          <a:p>
            <a:pPr>
              <a:tabLst>
                <a:tab pos="1600200" algn="l"/>
              </a:tabLst>
            </a:pPr>
            <a:r>
              <a:rPr lang="en-US" dirty="0" smtClean="0"/>
              <a:t>1987/8: Van Jacobson fixes TCP, publishes seminal    			paper*: (</a:t>
            </a:r>
            <a:r>
              <a:rPr lang="en-US" dirty="0" smtClean="0">
                <a:solidFill>
                  <a:srgbClr val="008000"/>
                </a:solidFill>
              </a:rPr>
              <a:t>TCP Tahoe</a:t>
            </a:r>
            <a:r>
              <a:rPr lang="en-US" dirty="0" smtClean="0"/>
              <a:t>)</a:t>
            </a:r>
          </a:p>
          <a:p>
            <a:pPr>
              <a:tabLst>
                <a:tab pos="1549400" algn="l"/>
              </a:tabLst>
            </a:pPr>
            <a:r>
              <a:rPr lang="en-US" dirty="0" smtClean="0"/>
              <a:t>1990: Fast transmit and fast recovery added </a:t>
            </a:r>
          </a:p>
          <a:p>
            <a:pPr marL="0" indent="0">
              <a:buNone/>
              <a:tabLst>
                <a:tab pos="1549400" algn="l"/>
              </a:tabLst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8000"/>
                </a:solidFill>
              </a:rPr>
              <a:t>TCP Reno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986" y="6361668"/>
            <a:ext cx="658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Van Jacobson. </a:t>
            </a:r>
            <a:r>
              <a:rPr lang="en-US" dirty="0"/>
              <a:t>Congestion avoidance and control. </a:t>
            </a:r>
            <a:r>
              <a:rPr lang="en-US" dirty="0" smtClean="0"/>
              <a:t>SIGCOMM </a:t>
            </a:r>
            <a:r>
              <a:rPr lang="en-US" dirty="0"/>
              <a:t>’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Congestion Collapse</a:t>
            </a:r>
            <a:br>
              <a:rPr lang="en-US" dirty="0"/>
            </a:br>
            <a:r>
              <a:rPr lang="en-US" sz="2800" dirty="0" smtClean="0"/>
              <a:t>Nagle, rfc896, 1984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35845"/>
            <a:ext cx="7569200" cy="49144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Mid 1980’s. Problem with the protocol </a:t>
            </a:r>
            <a:r>
              <a:rPr lang="en-US" i="1" dirty="0" smtClean="0"/>
              <a:t>implementations</a:t>
            </a:r>
            <a:r>
              <a:rPr lang="en-US" dirty="0" smtClean="0"/>
              <a:t>, not the protocol!</a:t>
            </a:r>
          </a:p>
          <a:p>
            <a:r>
              <a:rPr lang="en-US" dirty="0" smtClean="0"/>
              <a:t>What was happening?</a:t>
            </a:r>
          </a:p>
          <a:p>
            <a:pPr lvl="1"/>
            <a:r>
              <a:rPr lang="en-US" dirty="0" smtClean="0"/>
              <a:t>Load on the network </a:t>
            </a:r>
            <a:r>
              <a:rPr lang="en-US" dirty="0" smtClean="0">
                <a:sym typeface="Wingdings"/>
              </a:rPr>
              <a:t> buffers at routers fill up  round trip time increases</a:t>
            </a:r>
          </a:p>
          <a:p>
            <a:r>
              <a:rPr lang="en-US" dirty="0" smtClean="0">
                <a:sym typeface="Wingdings"/>
              </a:rPr>
              <a:t>If close to capacity, and, e.g., a large flow arrives suddenly…</a:t>
            </a:r>
          </a:p>
          <a:p>
            <a:pPr lvl="1"/>
            <a:r>
              <a:rPr lang="en-US" dirty="0" smtClean="0">
                <a:sym typeface="Wingdings"/>
              </a:rPr>
              <a:t>RTT estimates become too short</a:t>
            </a:r>
          </a:p>
          <a:p>
            <a:pPr lvl="1"/>
            <a:r>
              <a:rPr lang="en-US" dirty="0" smtClean="0">
                <a:sym typeface="Wingdings"/>
              </a:rPr>
              <a:t>Lots of retransmissions  increase in queue size</a:t>
            </a:r>
          </a:p>
          <a:p>
            <a:pPr lvl="1"/>
            <a:r>
              <a:rPr lang="en-US" dirty="0" smtClean="0">
                <a:sym typeface="Wingdings"/>
              </a:rPr>
              <a:t>Eventually many drops happen (full queues)</a:t>
            </a:r>
          </a:p>
          <a:p>
            <a:pPr lvl="1"/>
            <a:r>
              <a:rPr lang="en-US" dirty="0" smtClean="0">
                <a:sym typeface="Wingdings"/>
              </a:rPr>
              <a:t>Fraction of useful packets (not copies) decreases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5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Congestion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 Key Challenges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endParaRPr lang="en-US" dirty="0" smtClean="0"/>
          </a:p>
          <a:p>
            <a:r>
              <a:rPr lang="en-US" dirty="0" smtClean="0"/>
              <a:t>Idea</a:t>
            </a:r>
          </a:p>
          <a:p>
            <a:pPr lvl="1"/>
            <a:r>
              <a:rPr lang="en-US" dirty="0" smtClean="0"/>
              <a:t>Each source determines network capacity for itself</a:t>
            </a:r>
          </a:p>
          <a:p>
            <a:pPr lvl="1"/>
            <a:r>
              <a:rPr lang="en-US" dirty="0" smtClean="0"/>
              <a:t>Rate is determined by window size</a:t>
            </a:r>
          </a:p>
          <a:p>
            <a:pPr lvl="1"/>
            <a:r>
              <a:rPr lang="en-US" dirty="0" smtClean="0"/>
              <a:t>Uses implicit feedback (drops, delay)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pace transmission (self-clocking)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keeps </a:t>
            </a:r>
            <a:r>
              <a:rPr lang="en-US" i="1" dirty="0" smtClean="0"/>
              <a:t>congestion</a:t>
            </a:r>
            <a:r>
              <a:rPr lang="en-US" dirty="0" smtClean="0"/>
              <a:t> and </a:t>
            </a:r>
            <a:r>
              <a:rPr lang="en-US" i="1" dirty="0" smtClean="0"/>
              <a:t>flow control </a:t>
            </a:r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Max packets in flight is lesser of two</a:t>
            </a:r>
          </a:p>
          <a:p>
            <a:r>
              <a:rPr lang="en-US" dirty="0" smtClean="0"/>
              <a:t>Sending rate: ~Window/RTT</a:t>
            </a:r>
          </a:p>
          <a:p>
            <a:r>
              <a:rPr lang="en-US" dirty="0" smtClean="0"/>
              <a:t>The key here is how to set the congestion window to respond to congestion signals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Congestion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43" y="1509685"/>
            <a:ext cx="8461329" cy="50096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losses are due to congestion</a:t>
            </a:r>
          </a:p>
          <a:p>
            <a:r>
              <a:rPr lang="en-US" dirty="0" smtClean="0"/>
              <a:t>After a loss, reduce congestion window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much to reduce?</a:t>
            </a:r>
            <a:r>
              <a:rPr lang="en-US" dirty="0" smtClean="0"/>
              <a:t>	</a:t>
            </a:r>
          </a:p>
          <a:p>
            <a:r>
              <a:rPr lang="en-US" dirty="0" smtClean="0"/>
              <a:t>Idea: conservation of packets at equilibrium</a:t>
            </a:r>
          </a:p>
          <a:p>
            <a:pPr lvl="1"/>
            <a:r>
              <a:rPr lang="en-US" dirty="0" smtClean="0"/>
              <a:t>Want to keep roughly the same number of packets </a:t>
            </a:r>
            <a:r>
              <a:rPr lang="en-US" dirty="0" smtClean="0"/>
              <a:t>in network</a:t>
            </a:r>
            <a:endParaRPr lang="en-US" dirty="0" smtClean="0"/>
          </a:p>
          <a:p>
            <a:pPr lvl="1"/>
            <a:r>
              <a:rPr lang="en-US" dirty="0" smtClean="0"/>
              <a:t>Analogy with water in fixed-size pipe</a:t>
            </a:r>
          </a:p>
          <a:p>
            <a:pPr lvl="1"/>
            <a:r>
              <a:rPr lang="en-US" dirty="0" smtClean="0"/>
              <a:t>Put new packet into network when one exits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to reduce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67315"/>
          </a:xfrm>
        </p:spPr>
        <p:txBody>
          <a:bodyPr/>
          <a:lstStyle/>
          <a:p>
            <a:r>
              <a:rPr lang="en-US" dirty="0" smtClean="0"/>
              <a:t>Crude model of the network</a:t>
            </a:r>
          </a:p>
          <a:p>
            <a:pPr lvl="1"/>
            <a:r>
              <a:rPr lang="en-US" dirty="0" smtClean="0"/>
              <a:t>Let L</a:t>
            </a:r>
            <a:r>
              <a:rPr lang="en-US" baseline="-25000" dirty="0" smtClean="0"/>
              <a:t>i</a:t>
            </a:r>
            <a:r>
              <a:rPr lang="en-US" dirty="0" smtClean="0"/>
              <a:t> be the load (# </a:t>
            </a:r>
            <a:r>
              <a:rPr lang="en-US" dirty="0" err="1" smtClean="0"/>
              <a:t>pkts</a:t>
            </a:r>
            <a:r>
              <a:rPr lang="en-US" dirty="0" smtClean="0"/>
              <a:t>) in the network at time I</a:t>
            </a:r>
          </a:p>
          <a:p>
            <a:pPr lvl="1"/>
            <a:r>
              <a:rPr lang="en-US" dirty="0" smtClean="0"/>
              <a:t>If network uncongested, roughly constant L</a:t>
            </a:r>
            <a:r>
              <a:rPr lang="en-US" baseline="-25000" dirty="0" smtClean="0"/>
              <a:t>i</a:t>
            </a:r>
            <a:r>
              <a:rPr lang="en-US" dirty="0" smtClean="0"/>
              <a:t> = N</a:t>
            </a:r>
          </a:p>
          <a:p>
            <a:r>
              <a:rPr lang="en-US" dirty="0" smtClean="0"/>
              <a:t>What happens under congestion?</a:t>
            </a:r>
          </a:p>
          <a:p>
            <a:pPr lvl="1"/>
            <a:r>
              <a:rPr lang="en-US" dirty="0" smtClean="0"/>
              <a:t>Some fraction </a:t>
            </a:r>
            <a:r>
              <a:rPr lang="en-US" dirty="0" err="1" smtClean="0"/>
              <a:t>γ</a:t>
            </a:r>
            <a:r>
              <a:rPr lang="en-US" dirty="0" smtClean="0"/>
              <a:t> of packets can’t exit the network</a:t>
            </a:r>
          </a:p>
          <a:p>
            <a:pPr lvl="1"/>
            <a:r>
              <a:rPr lang="en-US" dirty="0" smtClean="0"/>
              <a:t>Now L</a:t>
            </a:r>
            <a:r>
              <a:rPr lang="en-US" baseline="-25000" dirty="0" smtClean="0"/>
              <a:t>i</a:t>
            </a:r>
            <a:r>
              <a:rPr lang="en-US" dirty="0" smtClean="0"/>
              <a:t> = N + γL</a:t>
            </a:r>
            <a:r>
              <a:rPr lang="en-US" baseline="-25000" dirty="0" smtClean="0"/>
              <a:t>i-1</a:t>
            </a:r>
            <a:r>
              <a:rPr lang="en-US" dirty="0" smtClean="0"/>
              <a:t>, or L</a:t>
            </a:r>
            <a:r>
              <a:rPr lang="en-US" baseline="-25000" dirty="0" smtClean="0"/>
              <a:t>i </a:t>
            </a:r>
            <a:r>
              <a:rPr lang="en-US" dirty="0" smtClean="0"/>
              <a:t>≈ </a:t>
            </a:r>
            <a:r>
              <a:rPr lang="en-US" i="1" dirty="0" smtClean="0"/>
              <a:t>g</a:t>
            </a:r>
            <a:r>
              <a:rPr lang="en-US" baseline="30000" dirty="0" smtClean="0"/>
              <a:t>i</a:t>
            </a:r>
            <a:r>
              <a:rPr lang="en-US" dirty="0" smtClean="0"/>
              <a:t>L</a:t>
            </a:r>
            <a:r>
              <a:rPr lang="en-US" baseline="-25000" dirty="0" smtClean="0"/>
              <a:t>0</a:t>
            </a:r>
            <a:endParaRPr lang="en-US" baseline="-25000" dirty="0" smtClean="0"/>
          </a:p>
          <a:p>
            <a:pPr lvl="1"/>
            <a:r>
              <a:rPr lang="en-US" dirty="0" smtClean="0"/>
              <a:t>Exponential increase in congestion</a:t>
            </a:r>
          </a:p>
          <a:p>
            <a:r>
              <a:rPr lang="en-US" dirty="0" smtClean="0"/>
              <a:t>Sources must decrease offered rate exponentially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, multiplicative decrease in window size</a:t>
            </a:r>
          </a:p>
          <a:p>
            <a:pPr lvl="1"/>
            <a:r>
              <a:rPr lang="en-US" dirty="0" smtClean="0"/>
              <a:t>TCP chooses to cut window in half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 extra capacity?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1537"/>
          </a:xfrm>
        </p:spPr>
        <p:txBody>
          <a:bodyPr>
            <a:normAutofit/>
          </a:bodyPr>
          <a:lstStyle/>
          <a:p>
            <a:r>
              <a:rPr lang="en-US" dirty="0" smtClean="0"/>
              <a:t>Network signals congestion, but says nothing of underutilization</a:t>
            </a:r>
          </a:p>
          <a:p>
            <a:pPr lvl="1"/>
            <a:r>
              <a:rPr lang="en-US" dirty="0" smtClean="0"/>
              <a:t>Senders constantly try to send faster, see if it works</a:t>
            </a:r>
          </a:p>
          <a:p>
            <a:pPr lvl="1"/>
            <a:r>
              <a:rPr lang="en-US" dirty="0" smtClean="0"/>
              <a:t>So, increase window if no losses… By how much?</a:t>
            </a:r>
          </a:p>
          <a:p>
            <a:r>
              <a:rPr lang="en-US" dirty="0" smtClean="0"/>
              <a:t>Multiplicative increase?</a:t>
            </a:r>
          </a:p>
          <a:p>
            <a:pPr lvl="1"/>
            <a:r>
              <a:rPr lang="en-US" dirty="0" smtClean="0"/>
              <a:t>Easier to saturate the network than to recover</a:t>
            </a:r>
          </a:p>
          <a:p>
            <a:pPr lvl="1"/>
            <a:r>
              <a:rPr lang="en-US" dirty="0" smtClean="0"/>
              <a:t>Too fast, will lead to saturation, wild fluctuations</a:t>
            </a:r>
          </a:p>
          <a:p>
            <a:r>
              <a:rPr lang="en-US" dirty="0" smtClean="0"/>
              <a:t>Additive increase?</a:t>
            </a:r>
          </a:p>
          <a:p>
            <a:pPr lvl="1"/>
            <a:r>
              <a:rPr lang="en-US" dirty="0" smtClean="0"/>
              <a:t>Won’t saturate the network</a:t>
            </a:r>
          </a:p>
          <a:p>
            <a:pPr lvl="1"/>
            <a:r>
              <a:rPr lang="en-US" dirty="0" smtClean="0"/>
              <a:t>Remember fairness (third challenge)?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07555" y="3781778"/>
            <a:ext cx="211667" cy="211667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59111" y="3781778"/>
            <a:ext cx="233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Goal: fair and efficient!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235738" y="2843170"/>
            <a:ext cx="3938589" cy="1667139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4"/>
          </p:cNvCxnSpPr>
          <p:nvPr/>
        </p:nvCxnSpPr>
        <p:spPr>
          <a:xfrm rot="5400000" flipH="1" flipV="1">
            <a:off x="2977530" y="2937568"/>
            <a:ext cx="919619" cy="388310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67197" y="2378846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3478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000500" y="2385196"/>
            <a:ext cx="44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rot="5400000" flipH="1" flipV="1">
            <a:off x="2559095" y="1895872"/>
            <a:ext cx="1819540" cy="1763891"/>
          </a:xfrm>
          <a:prstGeom prst="straightConnector1">
            <a:avLst/>
          </a:prstGeom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3"/>
          </p:cNvCxnSpPr>
          <p:nvPr/>
        </p:nvCxnSpPr>
        <p:spPr>
          <a:xfrm rot="5400000" flipH="1" flipV="1">
            <a:off x="2901927" y="2667900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78222" y="2378846"/>
            <a:ext cx="4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808111" y="3333966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679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0" idx="3"/>
            <a:endCxn id="16" idx="7"/>
          </p:cNvCxnSpPr>
          <p:nvPr/>
        </p:nvCxnSpPr>
        <p:spPr>
          <a:xfrm rot="5400000">
            <a:off x="2901928" y="2667899"/>
            <a:ext cx="699251" cy="670081"/>
          </a:xfrm>
          <a:prstGeom prst="straightConnector1">
            <a:avLst/>
          </a:prstGeom>
          <a:ln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90028" y="2378846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Chiu Jain Phase Plots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0842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practice, send MSS-sized segments</a:t>
            </a:r>
          </a:p>
          <a:p>
            <a:pPr lvl="1"/>
            <a:r>
              <a:rPr lang="en-US" dirty="0" smtClean="0"/>
              <a:t>Let window size in bytes be </a:t>
            </a:r>
            <a:r>
              <a:rPr lang="en-US" dirty="0" err="1" smtClean="0"/>
              <a:t>w</a:t>
            </a:r>
            <a:r>
              <a:rPr lang="en-US" dirty="0" smtClean="0"/>
              <a:t> (a multiple of MSS)</a:t>
            </a:r>
          </a:p>
          <a:p>
            <a:r>
              <a:rPr lang="en-US" dirty="0" smtClean="0"/>
              <a:t>Increase: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w</a:t>
            </a:r>
            <a:r>
              <a:rPr lang="en-US" dirty="0" smtClean="0"/>
              <a:t> bytes </a:t>
            </a:r>
            <a:r>
              <a:rPr lang="en-US" dirty="0" err="1" smtClean="0"/>
              <a:t>ACKed</a:t>
            </a:r>
            <a:r>
              <a:rPr lang="en-US" dirty="0" smtClean="0"/>
              <a:t>, could set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Smoother to increment on each ACK</a:t>
            </a:r>
          </a:p>
          <a:p>
            <a:pPr lvl="2"/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 * MSS/</a:t>
            </a:r>
            <a:r>
              <a:rPr lang="en-US" dirty="0" err="1" smtClean="0"/>
              <a:t>w</a:t>
            </a:r>
            <a:endParaRPr lang="en-US" dirty="0" smtClean="0"/>
          </a:p>
          <a:p>
            <a:pPr lvl="2"/>
            <a:r>
              <a:rPr lang="en-US" dirty="0" smtClean="0"/>
              <a:t>(receive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per RTT, increase by MSS/(</a:t>
            </a:r>
            <a:r>
              <a:rPr lang="en-US" dirty="0" err="1" smtClean="0"/>
              <a:t>w</a:t>
            </a:r>
            <a:r>
              <a:rPr lang="en-US" dirty="0" smtClean="0"/>
              <a:t>/MSS) for each)</a:t>
            </a:r>
          </a:p>
          <a:p>
            <a:r>
              <a:rPr lang="en-US" dirty="0" smtClean="0"/>
              <a:t>Decrease:</a:t>
            </a:r>
          </a:p>
          <a:p>
            <a:pPr lvl="1"/>
            <a:r>
              <a:rPr lang="en-US" dirty="0" smtClean="0"/>
              <a:t>After a packet loss,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But don’t want </a:t>
            </a:r>
            <a:r>
              <a:rPr lang="en-US" dirty="0" err="1" smtClean="0"/>
              <a:t>w</a:t>
            </a:r>
            <a:r>
              <a:rPr lang="en-US" dirty="0" smtClean="0"/>
              <a:t> &lt; MSS</a:t>
            </a:r>
          </a:p>
          <a:p>
            <a:pPr lvl="1"/>
            <a:r>
              <a:rPr lang="en-US" dirty="0" smtClean="0"/>
              <a:t>So react differently to multiple consecutive losses</a:t>
            </a:r>
          </a:p>
          <a:p>
            <a:pPr lvl="1"/>
            <a:r>
              <a:rPr lang="en-US" dirty="0" smtClean="0"/>
              <a:t>Back off exponentially (pause with no packets in flight)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961648"/>
          </a:xfrm>
        </p:spPr>
        <p:txBody>
          <a:bodyPr/>
          <a:lstStyle/>
          <a:p>
            <a:r>
              <a:rPr lang="en-US" dirty="0" smtClean="0"/>
              <a:t>AIMD produces </a:t>
            </a:r>
            <a:r>
              <a:rPr lang="en-US" dirty="0" err="1" smtClean="0"/>
              <a:t>sawtooth</a:t>
            </a:r>
            <a:r>
              <a:rPr lang="en-US" dirty="0" smtClean="0"/>
              <a:t> pattern of window size</a:t>
            </a:r>
          </a:p>
          <a:p>
            <a:pPr lvl="1"/>
            <a:r>
              <a:rPr lang="en-US" dirty="0" smtClean="0"/>
              <a:t>Always probing available bandwidth</a:t>
            </a:r>
            <a:endParaRPr lang="en-US" dirty="0"/>
          </a:p>
        </p:txBody>
      </p:sp>
      <p:pic>
        <p:nvPicPr>
          <p:cNvPr id="4" name="Picture 3" descr="aim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3287889"/>
            <a:ext cx="79248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89" y="1509685"/>
            <a:ext cx="8156222" cy="3994495"/>
          </a:xfrm>
        </p:spPr>
        <p:txBody>
          <a:bodyPr/>
          <a:lstStyle/>
          <a:p>
            <a:r>
              <a:rPr lang="en-US" dirty="0" smtClean="0"/>
              <a:t>Before TCP Tahoe</a:t>
            </a:r>
          </a:p>
          <a:p>
            <a:pPr lvl="1"/>
            <a:r>
              <a:rPr lang="en-US" dirty="0" smtClean="0"/>
              <a:t>On connection, nodes send full (</a:t>
            </a:r>
            <a:r>
              <a:rPr lang="en-US" dirty="0" err="1" smtClean="0"/>
              <a:t>rcv</a:t>
            </a:r>
            <a:r>
              <a:rPr lang="en-US" dirty="0" smtClean="0"/>
              <a:t>) window of packets</a:t>
            </a:r>
          </a:p>
          <a:p>
            <a:pPr lvl="1"/>
            <a:r>
              <a:rPr lang="en-US" dirty="0" smtClean="0"/>
              <a:t>Retransmit packet immediately after its timer expires</a:t>
            </a:r>
          </a:p>
          <a:p>
            <a:r>
              <a:rPr lang="en-US" dirty="0" smtClean="0"/>
              <a:t>Result: window-sized bursts of packets in network</a:t>
            </a:r>
          </a:p>
        </p:txBody>
      </p:sp>
    </p:spTree>
    <p:extLst>
      <p:ext uri="{BB962C8B-B14F-4D97-AF65-F5344CB8AC3E}">
        <p14:creationId xmlns:p14="http://schemas.microsoft.com/office/powerpoint/2010/main" val="160900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Bursts of Packets</a:t>
            </a:r>
            <a:endParaRPr lang="en-US" dirty="0"/>
          </a:p>
        </p:txBody>
      </p:sp>
      <p:pic>
        <p:nvPicPr>
          <p:cNvPr id="4" name="Content Placeholder 3" descr="jac1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600" y="1367156"/>
            <a:ext cx="6912361" cy="5094315"/>
          </a:xfrm>
        </p:spPr>
      </p:pic>
      <p:sp>
        <p:nvSpPr>
          <p:cNvPr id="5" name="TextBox 4"/>
          <p:cNvSpPr txBox="1"/>
          <p:nvPr/>
        </p:nvSpPr>
        <p:spPr>
          <a:xfrm>
            <a:off x="4971063" y="6488668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from Van Jacobson and </a:t>
            </a:r>
            <a:r>
              <a:rPr lang="en-US" dirty="0" err="1" smtClean="0"/>
              <a:t>Karels</a:t>
            </a:r>
            <a:r>
              <a:rPr lang="en-US" dirty="0" smtClean="0"/>
              <a:t>, 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5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Initial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367156"/>
            <a:ext cx="8466666" cy="4924982"/>
          </a:xfrm>
        </p:spPr>
        <p:txBody>
          <a:bodyPr>
            <a:normAutofit/>
          </a:bodyPr>
          <a:lstStyle/>
          <a:p>
            <a:r>
              <a:rPr lang="en-US" dirty="0" smtClean="0"/>
              <a:t>Question: how do we set </a:t>
            </a:r>
            <a:r>
              <a:rPr lang="en-US" dirty="0" err="1" smtClean="0"/>
              <a:t>w</a:t>
            </a:r>
            <a:r>
              <a:rPr lang="en-US" dirty="0" smtClean="0"/>
              <a:t> initially?</a:t>
            </a:r>
          </a:p>
          <a:p>
            <a:pPr lvl="1"/>
            <a:r>
              <a:rPr lang="en-US" dirty="0" smtClean="0"/>
              <a:t>Should start at 1MSS (to avoid overloading the network)</a:t>
            </a:r>
          </a:p>
          <a:p>
            <a:pPr lvl="1"/>
            <a:r>
              <a:rPr lang="en-US" dirty="0" smtClean="0"/>
              <a:t>Could increase additively until we hit congestion</a:t>
            </a:r>
          </a:p>
          <a:p>
            <a:pPr lvl="1"/>
            <a:r>
              <a:rPr lang="en-US" dirty="0" smtClean="0"/>
              <a:t>May be too slow on fast network</a:t>
            </a:r>
          </a:p>
          <a:p>
            <a:r>
              <a:rPr lang="en-US" dirty="0" smtClean="0"/>
              <a:t>Start by doubling </a:t>
            </a:r>
            <a:r>
              <a:rPr lang="en-US" dirty="0" err="1" smtClean="0"/>
              <a:t>w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Then will dump at most one extra window into network</a:t>
            </a:r>
          </a:p>
          <a:p>
            <a:pPr lvl="1"/>
            <a:r>
              <a:rPr lang="en-US" dirty="0" smtClean="0"/>
              <a:t>This is called </a:t>
            </a:r>
            <a:r>
              <a:rPr lang="en-US" i="1" dirty="0" smtClean="0"/>
              <a:t>slow start</a:t>
            </a:r>
          </a:p>
          <a:p>
            <a:r>
              <a:rPr lang="en-US" i="1" dirty="0" smtClean="0"/>
              <a:t>Slow start</a:t>
            </a:r>
            <a:r>
              <a:rPr lang="en-US" dirty="0" smtClean="0"/>
              <a:t>, this sounds quite fast!</a:t>
            </a:r>
          </a:p>
          <a:p>
            <a:pPr lvl="1"/>
            <a:r>
              <a:rPr lang="en-US" dirty="0" smtClean="0"/>
              <a:t>In contrast to initial algorithm: sender would dump entire </a:t>
            </a:r>
            <a:r>
              <a:rPr lang="en-US" i="1" dirty="0" smtClean="0"/>
              <a:t>flow control</a:t>
            </a:r>
            <a:r>
              <a:rPr lang="en-US" dirty="0" smtClean="0"/>
              <a:t> window at once</a:t>
            </a:r>
          </a:p>
        </p:txBody>
      </p:sp>
    </p:spTree>
    <p:extLst>
      <p:ext uri="{BB962C8B-B14F-4D97-AF65-F5344CB8AC3E}">
        <p14:creationId xmlns:p14="http://schemas.microsoft.com/office/powerpoint/2010/main" val="177823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behavior with Slow Start</a:t>
            </a:r>
            <a:endParaRPr lang="en-US" dirty="0"/>
          </a:p>
        </p:txBody>
      </p:sp>
      <p:pic>
        <p:nvPicPr>
          <p:cNvPr id="4" name="Content Placeholder 3" descr="slowstart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400" y="1156907"/>
            <a:ext cx="7131087" cy="5348315"/>
          </a:xfrm>
        </p:spPr>
      </p:pic>
    </p:spTree>
    <p:extLst>
      <p:ext uri="{BB962C8B-B14F-4D97-AF65-F5344CB8AC3E}">
        <p14:creationId xmlns:p14="http://schemas.microsoft.com/office/powerpoint/2010/main" val="218259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be the size of the window in </a:t>
            </a:r>
            <a:r>
              <a:rPr lang="en-US" i="1" dirty="0" smtClean="0"/>
              <a:t>bytes</a:t>
            </a:r>
            <a:endParaRPr lang="en-US" dirty="0" smtClean="0"/>
          </a:p>
          <a:p>
            <a:pPr lvl="1"/>
            <a:r>
              <a:rPr lang="en-US" dirty="0" smtClean="0"/>
              <a:t>We have </a:t>
            </a:r>
            <a:r>
              <a:rPr lang="en-US" dirty="0" err="1" smtClean="0"/>
              <a:t>w</a:t>
            </a:r>
            <a:r>
              <a:rPr lang="en-US" dirty="0" smtClean="0"/>
              <a:t>/MSS segments per RTT</a:t>
            </a:r>
          </a:p>
          <a:p>
            <a:r>
              <a:rPr lang="en-US" dirty="0" smtClean="0"/>
              <a:t>We are doubling </a:t>
            </a:r>
            <a:r>
              <a:rPr lang="en-US" dirty="0" err="1" smtClean="0"/>
              <a:t>w</a:t>
            </a:r>
            <a:r>
              <a:rPr lang="en-US" dirty="0" smtClean="0"/>
              <a:t> after each RTT</a:t>
            </a:r>
          </a:p>
          <a:p>
            <a:pPr lvl="1"/>
            <a:r>
              <a:rPr lang="en-US" dirty="0" smtClean="0"/>
              <a:t>We receive </a:t>
            </a:r>
            <a:r>
              <a:rPr lang="en-US" dirty="0" err="1" smtClean="0"/>
              <a:t>w</a:t>
            </a:r>
            <a:r>
              <a:rPr lang="en-US" dirty="0" smtClean="0"/>
              <a:t>/MSS </a:t>
            </a:r>
            <a:r>
              <a:rPr lang="en-US" dirty="0" err="1" smtClean="0"/>
              <a:t>ACKs</a:t>
            </a:r>
            <a:r>
              <a:rPr lang="en-US" dirty="0" smtClean="0"/>
              <a:t> each RTT</a:t>
            </a:r>
          </a:p>
          <a:p>
            <a:pPr lvl="1"/>
            <a:r>
              <a:rPr lang="en-US" dirty="0" smtClean="0"/>
              <a:t>So we can set w = w + MSS on every ACK</a:t>
            </a:r>
          </a:p>
          <a:p>
            <a:r>
              <a:rPr lang="en-US" dirty="0" smtClean="0"/>
              <a:t>At some point we hit the network limit.</a:t>
            </a:r>
          </a:p>
          <a:p>
            <a:pPr lvl="1"/>
            <a:r>
              <a:rPr lang="en-US" dirty="0" smtClean="0"/>
              <a:t>Experience loss</a:t>
            </a:r>
          </a:p>
          <a:p>
            <a:pPr lvl="1"/>
            <a:r>
              <a:rPr lang="en-US" dirty="0" smtClean="0"/>
              <a:t>We are at most one window size above the limit</a:t>
            </a:r>
          </a:p>
          <a:p>
            <a:pPr lvl="1"/>
            <a:r>
              <a:rPr lang="en-US" dirty="0" smtClean="0"/>
              <a:t>Remember window size (</a:t>
            </a:r>
            <a:r>
              <a:rPr lang="en-US" dirty="0" err="1" smtClean="0"/>
              <a:t>ssthreah</a:t>
            </a:r>
            <a:r>
              <a:rPr lang="en-US" dirty="0" smtClean="0"/>
              <a:t>) and reduce window</a:t>
            </a:r>
          </a:p>
        </p:txBody>
      </p:sp>
    </p:spTree>
    <p:extLst>
      <p:ext uri="{BB962C8B-B14F-4D97-AF65-F5344CB8AC3E}">
        <p14:creationId xmlns:p14="http://schemas.microsoft.com/office/powerpoint/2010/main" val="3691844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54426"/>
          </a:xfrm>
        </p:spPr>
        <p:txBody>
          <a:bodyPr/>
          <a:lstStyle/>
          <a:p>
            <a:r>
              <a:rPr lang="en-US" dirty="0" smtClean="0"/>
              <a:t>TCP has two states: Slow Start (SS) and Congestion Avoidance (CA)</a:t>
            </a:r>
          </a:p>
          <a:p>
            <a:r>
              <a:rPr lang="en-US" dirty="0" smtClean="0"/>
              <a:t>A window size threshold governs the state transition</a:t>
            </a:r>
          </a:p>
          <a:p>
            <a:pPr lvl="1"/>
            <a:r>
              <a:rPr lang="en-US" dirty="0" smtClean="0"/>
              <a:t>Window &lt;= threshold: SS</a:t>
            </a:r>
          </a:p>
          <a:p>
            <a:pPr lvl="1"/>
            <a:r>
              <a:rPr lang="en-US" dirty="0" smtClean="0"/>
              <a:t>Window &gt; threshold: congestion avoidance</a:t>
            </a:r>
          </a:p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1"/>
            <a:r>
              <a:rPr lang="en-US" dirty="0" smtClean="0"/>
              <a:t>Slow start: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</a:p>
          <a:p>
            <a:pPr lvl="1"/>
            <a:r>
              <a:rPr lang="en-US" dirty="0" smtClean="0"/>
              <a:t>Congestion Avoidance: </a:t>
            </a:r>
            <a:r>
              <a:rPr lang="en-US" dirty="0" err="1" smtClean="0"/>
              <a:t>w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dirty="0" smtClean="0"/>
              <a:t> + MSS</a:t>
            </a:r>
            <a:r>
              <a:rPr lang="en-US" baseline="30000" dirty="0" smtClean="0"/>
              <a:t>2</a:t>
            </a:r>
            <a:r>
              <a:rPr lang="en-US" dirty="0" smtClean="0"/>
              <a:t>/w (1 MSS per RTT)</a:t>
            </a:r>
          </a:p>
          <a:p>
            <a:r>
              <a:rPr lang="en-US" dirty="0" smtClean="0"/>
              <a:t>On loss event: set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Detect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Timeout</a:t>
            </a:r>
          </a:p>
          <a:p>
            <a:r>
              <a:rPr lang="en-US" dirty="0" smtClean="0"/>
              <a:t>Any other way?</a:t>
            </a:r>
          </a:p>
          <a:p>
            <a:pPr lvl="1"/>
            <a:r>
              <a:rPr lang="en-US" dirty="0" smtClean="0"/>
              <a:t>Gap in sequence numbers at receiver</a:t>
            </a:r>
          </a:p>
          <a:p>
            <a:pPr lvl="1"/>
            <a:r>
              <a:rPr lang="en-US" dirty="0" smtClean="0"/>
              <a:t>Receiver uses cumulative </a:t>
            </a:r>
            <a:r>
              <a:rPr lang="en-US" dirty="0" err="1" smtClean="0"/>
              <a:t>ACKs</a:t>
            </a:r>
            <a:r>
              <a:rPr lang="en-US" dirty="0" smtClean="0"/>
              <a:t>: drops =&gt; 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3 Duplicate ACKs considered loss</a:t>
            </a:r>
          </a:p>
          <a:p>
            <a:endParaRPr lang="en-US" dirty="0"/>
          </a:p>
          <a:p>
            <a:r>
              <a:rPr lang="en-US" dirty="0" smtClean="0"/>
              <a:t>Which one is worse?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retransmission, </a:t>
            </a:r>
            <a:r>
              <a:rPr lang="en-US" dirty="0" err="1" smtClean="0"/>
              <a:t>ack</a:t>
            </a:r>
            <a:r>
              <a:rPr lang="en-US" dirty="0" smtClean="0"/>
              <a:t> 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1273" y="133405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3" y="1367155"/>
            <a:ext cx="6954520" cy="51689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 start every time?!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3994495"/>
          </a:xfrm>
        </p:spPr>
        <p:txBody>
          <a:bodyPr/>
          <a:lstStyle/>
          <a:p>
            <a:r>
              <a:rPr lang="en-US" dirty="0" smtClean="0"/>
              <a:t>Losses have large effect on throughput</a:t>
            </a:r>
          </a:p>
          <a:p>
            <a:r>
              <a:rPr lang="en-US" dirty="0" smtClean="0"/>
              <a:t>Fast Recovery (TCP Reno)</a:t>
            </a:r>
          </a:p>
          <a:p>
            <a:pPr lvl="1"/>
            <a:r>
              <a:rPr lang="en-US" dirty="0" smtClean="0"/>
              <a:t>Same as TCP Tahoe on Timeout: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  <a:p>
            <a:pPr lvl="1"/>
            <a:r>
              <a:rPr lang="en-US" dirty="0" smtClean="0"/>
              <a:t>On triple duplicate </a:t>
            </a:r>
            <a:r>
              <a:rPr lang="en-US" dirty="0" err="1" smtClean="0"/>
              <a:t>ACKs</a:t>
            </a:r>
            <a:r>
              <a:rPr lang="en-US" dirty="0" smtClean="0"/>
              <a:t>: </a:t>
            </a:r>
            <a:r>
              <a:rPr lang="en-US" dirty="0" err="1" smtClean="0"/>
              <a:t>w</a:t>
            </a:r>
            <a:r>
              <a:rPr lang="en-US" dirty="0" smtClean="0"/>
              <a:t> = w/2</a:t>
            </a:r>
          </a:p>
          <a:p>
            <a:pPr lvl="1"/>
            <a:r>
              <a:rPr lang="en-US" dirty="0" smtClean="0"/>
              <a:t>Retransmit missing segment (fast retransmit)</a:t>
            </a:r>
          </a:p>
          <a:p>
            <a:pPr lvl="1"/>
            <a:r>
              <a:rPr lang="en-US" dirty="0" smtClean="0"/>
              <a:t>Stay in Congestion Avoidance mode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-40547" y="2458826"/>
            <a:ext cx="8990792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Challenges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209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Determining the available capacity in the first place</a:t>
            </a:r>
          </a:p>
          <a:p>
            <a:pPr lvl="1"/>
            <a:r>
              <a:rPr lang="en-US" dirty="0" smtClean="0"/>
              <a:t>Exponential increase in congestion window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Adjusting to changes in the available capacity</a:t>
            </a:r>
          </a:p>
          <a:p>
            <a:pPr lvl="1"/>
            <a:r>
              <a:rPr lang="en-US" dirty="0" smtClean="0"/>
              <a:t>Slow probing, AIMD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Sharing capacity between flows</a:t>
            </a:r>
          </a:p>
          <a:p>
            <a:pPr lvl="1"/>
            <a:r>
              <a:rPr lang="en-US" dirty="0" smtClean="0"/>
              <a:t>AIMD</a:t>
            </a:r>
          </a:p>
          <a:p>
            <a:r>
              <a:rPr lang="en-US" dirty="0" smtClean="0"/>
              <a:t>Detecting Congestion</a:t>
            </a:r>
          </a:p>
          <a:p>
            <a:pPr lvl="1"/>
            <a:r>
              <a:rPr lang="en-US" dirty="0" smtClean="0"/>
              <a:t>Timeout based on RTT</a:t>
            </a:r>
          </a:p>
          <a:p>
            <a:pPr lvl="1"/>
            <a:r>
              <a:rPr lang="en-US" dirty="0" smtClean="0"/>
              <a:t>Triple duplicate acknowledgments</a:t>
            </a:r>
          </a:p>
          <a:p>
            <a:r>
              <a:rPr lang="en-US" dirty="0" smtClean="0"/>
              <a:t>Fast retransmit/Fast recovery</a:t>
            </a:r>
          </a:p>
          <a:p>
            <a:pPr lvl="1"/>
            <a:r>
              <a:rPr lang="en-US" dirty="0" smtClean="0"/>
              <a:t>Reduces slow starts, timeouts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Congestion Control fun</a:t>
            </a:r>
          </a:p>
          <a:p>
            <a:r>
              <a:rPr lang="en-US" dirty="0" smtClean="0"/>
              <a:t>Cheating on TCP</a:t>
            </a:r>
          </a:p>
          <a:p>
            <a:r>
              <a:rPr lang="en-US" dirty="0" smtClean="0"/>
              <a:t>TCP on extreme conditions</a:t>
            </a:r>
          </a:p>
          <a:p>
            <a:r>
              <a:rPr lang="en-US" dirty="0" smtClean="0"/>
              <a:t>TCP Friendliness</a:t>
            </a:r>
          </a:p>
          <a:p>
            <a:r>
              <a:rPr lang="en-US" dirty="0" smtClean="0"/>
              <a:t>TCP Future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38049</TotalTime>
  <Words>1659</Words>
  <Application>Microsoft Macintosh PowerPoint</Application>
  <PresentationFormat>On-screen Show (4:3)</PresentationFormat>
  <Paragraphs>288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Transport Layer II Data over TCP </vt:lpstr>
      <vt:lpstr>Last Class</vt:lpstr>
      <vt:lpstr>First Goal</vt:lpstr>
      <vt:lpstr>Flow Control</vt:lpstr>
      <vt:lpstr>Flow Control</vt:lpstr>
      <vt:lpstr>Flow Control</vt:lpstr>
      <vt:lpstr>When to Transmit?</vt:lpstr>
      <vt:lpstr>Delayed Acknowledgments</vt:lpstr>
      <vt:lpstr>Limitations of Flow Control</vt:lpstr>
      <vt:lpstr>Second goal</vt:lpstr>
      <vt:lpstr>A Short History of TCP</vt:lpstr>
      <vt:lpstr>Congestion Collapse Nagle, rfc896, 1984</vt:lpstr>
      <vt:lpstr>TCP Congestion Control</vt:lpstr>
      <vt:lpstr>Dealing with Congestion</vt:lpstr>
      <vt:lpstr>Dealing with Congestion</vt:lpstr>
      <vt:lpstr>How much to reduce window?</vt:lpstr>
      <vt:lpstr>How to use extra capacity?</vt:lpstr>
      <vt:lpstr>Chiu Jain Phase Plots</vt:lpstr>
      <vt:lpstr>Chiu Jain Phase Plots</vt:lpstr>
      <vt:lpstr>Chiu Jain Phase Plots</vt:lpstr>
      <vt:lpstr>Chiu Jain Phase Plots</vt:lpstr>
      <vt:lpstr>AIMD Implementation</vt:lpstr>
      <vt:lpstr>AIMD Trace</vt:lpstr>
      <vt:lpstr>Starting Up</vt:lpstr>
      <vt:lpstr>Bursts of Packets</vt:lpstr>
      <vt:lpstr>Determining Initial Capacity</vt:lpstr>
      <vt:lpstr>Startup behavior with Slow Start</vt:lpstr>
      <vt:lpstr>Slow start implementation</vt:lpstr>
      <vt:lpstr>Putting it together</vt:lpstr>
      <vt:lpstr>How to Detect Loss</vt:lpstr>
      <vt:lpstr>Putting it all together</vt:lpstr>
      <vt:lpstr>RTT </vt:lpstr>
      <vt:lpstr>Originally</vt:lpstr>
      <vt:lpstr>Jacobson/Karels Algorithm (Tahoe)</vt:lpstr>
      <vt:lpstr>Old RTT Estimation</vt:lpstr>
      <vt:lpstr>Tahoe RTT Estimation</vt:lpstr>
      <vt:lpstr>Slow start every time?!</vt:lpstr>
      <vt:lpstr>Fast Recovery and Fast Retransmit</vt:lpstr>
      <vt:lpstr>3 Challenges Revisited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83</cp:revision>
  <dcterms:created xsi:type="dcterms:W3CDTF">2011-03-10T09:32:25Z</dcterms:created>
  <dcterms:modified xsi:type="dcterms:W3CDTF">2014-11-04T17:15:13Z</dcterms:modified>
</cp:coreProperties>
</file>