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95" r:id="rId4"/>
    <p:sldId id="297" r:id="rId5"/>
    <p:sldId id="298" r:id="rId6"/>
    <p:sldId id="299" r:id="rId7"/>
    <p:sldId id="300" r:id="rId8"/>
    <p:sldId id="303" r:id="rId9"/>
    <p:sldId id="302" r:id="rId10"/>
    <p:sldId id="304" r:id="rId11"/>
    <p:sldId id="305" r:id="rId12"/>
    <p:sldId id="306" r:id="rId13"/>
    <p:sldId id="315" r:id="rId14"/>
    <p:sldId id="316" r:id="rId15"/>
    <p:sldId id="307" r:id="rId16"/>
    <p:sldId id="308" r:id="rId17"/>
    <p:sldId id="309" r:id="rId18"/>
    <p:sldId id="310" r:id="rId19"/>
    <p:sldId id="311" r:id="rId20"/>
    <p:sldId id="313" r:id="rId21"/>
    <p:sldId id="318" r:id="rId22"/>
    <p:sldId id="312" r:id="rId23"/>
    <p:sldId id="31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728" autoAdjust="0"/>
    <p:restoredTop sz="87476" autoAdjust="0"/>
  </p:normalViewPr>
  <p:slideViewPr>
    <p:cSldViewPr snapToGrid="0" snapToObjects="1">
      <p:cViewPr varScale="1">
        <p:scale>
          <a:sx n="96" d="100"/>
          <a:sy n="96" d="100"/>
        </p:scale>
        <p:origin x="-27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8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 that the</a:t>
            </a:r>
            <a:r>
              <a:rPr lang="en-US" baseline="0" dirty="0" smtClean="0"/>
              <a:t> destination is correct. It</a:t>
            </a:r>
            <a:r>
              <a:rPr lang="en-US" baseline="0" dirty="0" smtClean="0"/>
              <a:t>’s kind of useless, actually.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50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RTT</a:t>
            </a:r>
            <a:r>
              <a:rPr lang="en-US" baseline="0" dirty="0" smtClean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r>
              <a:rPr lang="en-US" baseline="0" dirty="0" smtClean="0"/>
              <a:t> Bit-torrent file transfer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 performance enhancement</a:t>
            </a:r>
          </a:p>
          <a:p>
            <a:r>
              <a:rPr lang="en-US" baseline="0" dirty="0" smtClean="0"/>
              <a:t>o-----o-----o----o  0.1 chance of drop</a:t>
            </a:r>
          </a:p>
          <a:p>
            <a:r>
              <a:rPr lang="en-US" baseline="0" dirty="0" smtClean="0"/>
              <a:t>End-to-end </a:t>
            </a:r>
            <a:r>
              <a:rPr lang="en-US" baseline="0" dirty="0" err="1" smtClean="0"/>
              <a:t>ack</a:t>
            </a:r>
            <a:r>
              <a:rPr lang="en-US" baseline="0" dirty="0" smtClean="0"/>
              <a:t>: (0.9^4)^2 = 0.43 (~2.3X)</a:t>
            </a:r>
          </a:p>
          <a:p>
            <a:r>
              <a:rPr lang="en-US" baseline="0" dirty="0" smtClean="0"/>
              <a:t>2 Retransmissions per hop: </a:t>
            </a:r>
          </a:p>
          <a:p>
            <a:r>
              <a:rPr lang="en-US" baseline="0" dirty="0" smtClean="0"/>
              <a:t>   Failure: fails two retransmissions = ((1-(0.1+0.1*0.9)^2)^4)^2 = 0.74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</a:p>
          <a:p>
            <a:pPr lvl="1"/>
            <a:r>
              <a:rPr lang="en-US" dirty="0" smtClean="0"/>
              <a:t>UDP</a:t>
            </a:r>
          </a:p>
          <a:p>
            <a:pPr lvl="1"/>
            <a:r>
              <a:rPr lang="en-US" dirty="0" smtClean="0"/>
              <a:t>TCP Intro</a:t>
            </a:r>
          </a:p>
          <a:p>
            <a:pPr lvl="2"/>
            <a:r>
              <a:rPr lang="en-US" dirty="0" smtClean="0"/>
              <a:t>Connection Establishment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4458"/>
            <a:ext cx="7569200" cy="2543542"/>
          </a:xfrm>
        </p:spPr>
        <p:txBody>
          <a:bodyPr/>
          <a:lstStyle/>
          <a:p>
            <a:r>
              <a:rPr lang="en-US" dirty="0" smtClean="0"/>
              <a:t>Transport protocols sit on top of network layer</a:t>
            </a:r>
          </a:p>
          <a:p>
            <a:r>
              <a:rPr lang="en-US" dirty="0" smtClean="0"/>
              <a:t>Problem solved: communication among processes</a:t>
            </a:r>
          </a:p>
          <a:p>
            <a:pPr lvl="1"/>
            <a:r>
              <a:rPr lang="en-US" dirty="0" smtClean="0"/>
              <a:t>Application-level multiplexing (“ports”)</a:t>
            </a:r>
          </a:p>
          <a:p>
            <a:pPr lvl="1"/>
            <a:r>
              <a:rPr lang="en-US" dirty="0" smtClean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1367156"/>
            <a:ext cx="4089400" cy="314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– User Datagram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Unreliable, unordered datagram service</a:t>
            </a:r>
          </a:p>
          <a:p>
            <a:r>
              <a:rPr lang="en-US" dirty="0" smtClean="0"/>
              <a:t>Adds multiplexing, checksum</a:t>
            </a:r>
          </a:p>
          <a:p>
            <a:r>
              <a:rPr lang="en-US" dirty="0" smtClean="0"/>
              <a:t>End points identified by </a:t>
            </a:r>
            <a:r>
              <a:rPr lang="en-US" i="1" dirty="0" smtClean="0"/>
              <a:t>ports</a:t>
            </a:r>
          </a:p>
          <a:p>
            <a:pPr lvl="1"/>
            <a:r>
              <a:rPr lang="en-US" dirty="0" smtClean="0"/>
              <a:t>Scope is an IP address (interface)</a:t>
            </a:r>
          </a:p>
          <a:p>
            <a:r>
              <a:rPr lang="en-US" dirty="0" smtClean="0"/>
              <a:t>Checksum aids in error detection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Header</a:t>
            </a:r>
            <a:endParaRPr lang="en-US" dirty="0"/>
          </a:p>
        </p:txBody>
      </p:sp>
      <p:pic>
        <p:nvPicPr>
          <p:cNvPr id="4" name="Content Placeholder 3" descr="05x01.eps"/>
          <p:cNvPicPr>
            <a:picLocks noGrp="1" noChangeAspect="1"/>
          </p:cNvPicPr>
          <p:nvPr>
            <p:ph idx="1"/>
          </p:nvPr>
        </p:nvPicPr>
        <p:blipFill>
          <a:blip r:embed="rId2"/>
          <a:srcRect l="-3603" r="-360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8500"/>
          </a:xfrm>
        </p:spPr>
        <p:txBody>
          <a:bodyPr/>
          <a:lstStyle/>
          <a:p>
            <a:r>
              <a:rPr lang="en-US" dirty="0" smtClean="0"/>
              <a:t>Uses the same algorithm as the IP checksum</a:t>
            </a:r>
          </a:p>
          <a:p>
            <a:pPr lvl="1"/>
            <a:r>
              <a:rPr lang="en-US" dirty="0" smtClean="0"/>
              <a:t>Set Checksum field to 0</a:t>
            </a:r>
          </a:p>
          <a:p>
            <a:pPr lvl="1"/>
            <a:r>
              <a:rPr lang="en-US" dirty="0" smtClean="0"/>
              <a:t>Sum all 16-bit words, adding any carry bits to the LSB</a:t>
            </a:r>
          </a:p>
          <a:p>
            <a:pPr lvl="1"/>
            <a:r>
              <a:rPr lang="en-US" dirty="0" smtClean="0"/>
              <a:t>Flip bits to get checksum (except 0xffff-&gt;0xffff)</a:t>
            </a:r>
          </a:p>
          <a:p>
            <a:pPr lvl="1"/>
            <a:r>
              <a:rPr lang="en-US" dirty="0" smtClean="0"/>
              <a:t>To check: sum whole packet, including sum, should get 0xffff</a:t>
            </a:r>
          </a:p>
          <a:p>
            <a:r>
              <a:rPr lang="en-US" dirty="0" smtClean="0"/>
              <a:t>How many errors?</a:t>
            </a:r>
          </a:p>
          <a:p>
            <a:pPr lvl="1"/>
            <a:r>
              <a:rPr lang="en-US" dirty="0" smtClean="0"/>
              <a:t>Catches any 1-bit error</a:t>
            </a:r>
          </a:p>
          <a:p>
            <a:pPr lvl="1"/>
            <a:r>
              <a:rPr lang="en-US" dirty="0" smtClean="0"/>
              <a:t>Not all 2-bit errors</a:t>
            </a:r>
          </a:p>
          <a:p>
            <a:r>
              <a:rPr lang="en-US" dirty="0" smtClean="0"/>
              <a:t>Optional in IPv4: not checked if value is 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06303"/>
            <a:ext cx="7569200" cy="315169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Checksum is computer over </a:t>
            </a:r>
            <a:r>
              <a:rPr lang="en-US" i="1" dirty="0" smtClean="0"/>
              <a:t>pseudo-header </a:t>
            </a:r>
            <a:r>
              <a:rPr lang="en-US" dirty="0" err="1" smtClean="0"/>
              <a:t>prepended</a:t>
            </a:r>
            <a:r>
              <a:rPr lang="en-US" dirty="0" smtClean="0"/>
              <a:t> to the UDP header</a:t>
            </a:r>
            <a:endParaRPr lang="en-US" i="1" dirty="0" smtClean="0"/>
          </a:p>
          <a:p>
            <a:pPr lvl="1"/>
            <a:r>
              <a:rPr lang="en-US" dirty="0" smtClean="0"/>
              <a:t>For IPv4: IP Source, IP </a:t>
            </a:r>
            <a:r>
              <a:rPr lang="en-US" dirty="0" err="1" smtClean="0"/>
              <a:t>Dest</a:t>
            </a:r>
            <a:r>
              <a:rPr lang="en-US" dirty="0" smtClean="0"/>
              <a:t>, Protocol (=17), plus UDP length</a:t>
            </a:r>
          </a:p>
          <a:p>
            <a:r>
              <a:rPr lang="en-US" dirty="0" smtClean="0"/>
              <a:t>What does this give us?</a:t>
            </a:r>
          </a:p>
          <a:p>
            <a:r>
              <a:rPr lang="en-US" dirty="0" smtClean="0"/>
              <a:t>What is a problem with this?</a:t>
            </a:r>
          </a:p>
          <a:p>
            <a:pPr lvl="1"/>
            <a:r>
              <a:rPr lang="en-US" dirty="0" smtClean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5356" y="1178061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Problem: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62844"/>
          </a:xfrm>
        </p:spPr>
        <p:txBody>
          <a:bodyPr/>
          <a:lstStyle/>
          <a:p>
            <a:r>
              <a:rPr lang="en-US" dirty="0" smtClean="0"/>
              <a:t>Review: reliability on the link layer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4200" y="2489200"/>
          <a:ext cx="7772400" cy="259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Problem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Mechanism</a:t>
                      </a:r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0162" y="2997200"/>
            <a:ext cx="3826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Acknowledgments + Timeout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4200" y="2997200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Dropped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874" y="3505031"/>
            <a:ext cx="236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Duplicate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162" y="3505031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Sequence Numbers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874" y="4068294"/>
            <a:ext cx="269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Packets out of order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0162" y="4068294"/>
            <a:ext cx="2368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Receiver Window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874" y="4622360"/>
            <a:ext cx="275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Keeping the pipe full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0162" y="4622360"/>
            <a:ext cx="3605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Sliding Window (Pipelining)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39800" y="5568623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Single link: things were easy… </a:t>
            </a:r>
            <a:r>
              <a:rPr lang="en-US" sz="2800" b="1" dirty="0" err="1" smtClean="0">
                <a:latin typeface="Minion Pro"/>
                <a:cs typeface="Minion Pro"/>
                <a:sym typeface="Wingdings"/>
              </a:rPr>
              <a:t>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6582"/>
          </a:xfrm>
        </p:spPr>
        <p:txBody>
          <a:bodyPr>
            <a:normAutofit/>
          </a:bodyPr>
          <a:lstStyle/>
          <a:p>
            <a:r>
              <a:rPr lang="en-US" dirty="0" smtClean="0"/>
              <a:t>Extra difficulties</a:t>
            </a:r>
          </a:p>
          <a:p>
            <a:pPr lvl="1"/>
            <a:r>
              <a:rPr lang="en-US" dirty="0" smtClean="0"/>
              <a:t>Multiple hosts</a:t>
            </a:r>
          </a:p>
          <a:p>
            <a:pPr lvl="1"/>
            <a:r>
              <a:rPr lang="en-US" dirty="0" smtClean="0"/>
              <a:t>Multiple hops</a:t>
            </a:r>
          </a:p>
          <a:p>
            <a:pPr lvl="1"/>
            <a:r>
              <a:rPr lang="en-US" dirty="0" smtClean="0"/>
              <a:t>Multiple potential paths</a:t>
            </a:r>
          </a:p>
          <a:p>
            <a:r>
              <a:rPr lang="en-US" dirty="0" smtClean="0"/>
              <a:t>Need for connection establishment, tear down</a:t>
            </a:r>
          </a:p>
          <a:p>
            <a:pPr lvl="1"/>
            <a:r>
              <a:rPr lang="en-US" dirty="0" smtClean="0"/>
              <a:t>Analogy: dialing a number versus a direct line</a:t>
            </a:r>
          </a:p>
          <a:p>
            <a:r>
              <a:rPr lang="en-US" dirty="0" smtClean="0"/>
              <a:t>Varying </a:t>
            </a:r>
            <a:r>
              <a:rPr lang="en-US" dirty="0" err="1" smtClean="0"/>
              <a:t>RTTs</a:t>
            </a:r>
            <a:endParaRPr lang="en-US" dirty="0" smtClean="0"/>
          </a:p>
          <a:p>
            <a:pPr lvl="1"/>
            <a:r>
              <a:rPr lang="en-US" dirty="0" smtClean="0"/>
              <a:t>Both across connections and </a:t>
            </a:r>
            <a:r>
              <a:rPr lang="en-US" i="1" dirty="0" smtClean="0"/>
              <a:t>during</a:t>
            </a:r>
            <a:r>
              <a:rPr lang="en-US" dirty="0" smtClean="0"/>
              <a:t> a connection</a:t>
            </a:r>
          </a:p>
          <a:p>
            <a:pPr lvl="1"/>
            <a:r>
              <a:rPr lang="en-US" dirty="0" smtClean="0"/>
              <a:t>Why do they vary? What do they </a:t>
            </a:r>
            <a:r>
              <a:rPr lang="en-US" smtClean="0"/>
              <a:t>influence?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Difficulties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/>
          </a:bodyPr>
          <a:lstStyle/>
          <a:p>
            <a:r>
              <a:rPr lang="en-US" dirty="0" smtClean="0"/>
              <a:t>Out of order packets</a:t>
            </a:r>
          </a:p>
          <a:p>
            <a:pPr lvl="1"/>
            <a:r>
              <a:rPr lang="en-US" dirty="0" smtClean="0"/>
              <a:t>Not only because of drops/retransmissions</a:t>
            </a:r>
          </a:p>
          <a:p>
            <a:pPr lvl="1"/>
            <a:r>
              <a:rPr lang="en-US" dirty="0" smtClean="0"/>
              <a:t>Can get very old packets (up to 120s), must not get confused</a:t>
            </a:r>
          </a:p>
          <a:p>
            <a:r>
              <a:rPr lang="en-US" dirty="0" smtClean="0"/>
              <a:t>Unknown resources at other end</a:t>
            </a:r>
          </a:p>
          <a:p>
            <a:pPr lvl="1"/>
            <a:r>
              <a:rPr lang="en-US" dirty="0" smtClean="0"/>
              <a:t>Must be able to discover receiver buffer: flow control</a:t>
            </a:r>
          </a:p>
          <a:p>
            <a:r>
              <a:rPr lang="en-US" dirty="0" smtClean="0"/>
              <a:t>Unknown resources in the network</a:t>
            </a:r>
          </a:p>
          <a:p>
            <a:pPr lvl="1"/>
            <a:r>
              <a:rPr lang="en-US" dirty="0" smtClean="0"/>
              <a:t>Should not overload the network</a:t>
            </a:r>
          </a:p>
          <a:p>
            <a:pPr lvl="1"/>
            <a:r>
              <a:rPr lang="en-US" dirty="0" smtClean="0"/>
              <a:t>But should use as much as safely possible</a:t>
            </a:r>
          </a:p>
          <a:p>
            <a:pPr lvl="1"/>
            <a:r>
              <a:rPr lang="en-US" dirty="0" smtClean="0"/>
              <a:t>Congestion Control (next class)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– Transmission Control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85"/>
            <a:ext cx="7569200" cy="270671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Service model: “reliable, connection oriented, full duplex byte stream”</a:t>
            </a:r>
          </a:p>
          <a:p>
            <a:pPr lvl="1"/>
            <a:r>
              <a:rPr lang="en-US" dirty="0" smtClean="0"/>
              <a:t>Endpoints: &lt;IP Address, Port&gt;</a:t>
            </a:r>
          </a:p>
          <a:p>
            <a:r>
              <a:rPr lang="en-US" dirty="0" smtClean="0"/>
              <a:t>Flow control</a:t>
            </a:r>
          </a:p>
          <a:p>
            <a:pPr lvl="1"/>
            <a:r>
              <a:rPr lang="en-US" dirty="0" smtClean="0"/>
              <a:t>If one end stops reading, writes at other eventually stop/fail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Keeps sender from overloading the network</a:t>
            </a:r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682" y="1244901"/>
            <a:ext cx="4519696" cy="2700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19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Specification</a:t>
            </a:r>
          </a:p>
          <a:p>
            <a:pPr lvl="1"/>
            <a:r>
              <a:rPr lang="en-US" dirty="0" smtClean="0"/>
              <a:t>RFC 793 (1981), RFC 1222 (1989, some corrections), RFC 5681 (2009, congestion control), …</a:t>
            </a:r>
          </a:p>
          <a:p>
            <a:r>
              <a:rPr lang="en-US" dirty="0" smtClean="0"/>
              <a:t>Was born coupled with IP, later factored out</a:t>
            </a:r>
          </a:p>
          <a:p>
            <a:pPr lvl="1"/>
            <a:r>
              <a:rPr lang="en-US" dirty="0" smtClean="0"/>
              <a:t>We talked about this, don’t always need everything!</a:t>
            </a:r>
          </a:p>
          <a:p>
            <a:r>
              <a:rPr lang="en-US" dirty="0" smtClean="0"/>
              <a:t>End-to-end protocol</a:t>
            </a:r>
          </a:p>
          <a:p>
            <a:pPr lvl="1"/>
            <a:r>
              <a:rPr lang="en-US" dirty="0" smtClean="0"/>
              <a:t>Minimal assumptions on the network</a:t>
            </a:r>
          </a:p>
          <a:p>
            <a:pPr lvl="1"/>
            <a:r>
              <a:rPr lang="en-US" dirty="0" smtClean="0"/>
              <a:t>All mechanisms run on the end points</a:t>
            </a:r>
          </a:p>
          <a:p>
            <a:r>
              <a:rPr lang="en-US" dirty="0" smtClean="0"/>
              <a:t>Alternative idea:</a:t>
            </a:r>
          </a:p>
          <a:p>
            <a:pPr lvl="1"/>
            <a:r>
              <a:rPr lang="en-US" dirty="0" smtClean="0"/>
              <a:t>Provide reliability, flow control, etc, link-by-link</a:t>
            </a:r>
          </a:p>
          <a:p>
            <a:pPr lvl="1"/>
            <a:r>
              <a:rPr lang="en-US" dirty="0" smtClean="0"/>
              <a:t>Does it work?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not provide (*) on the network layer?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These functionalities are not free: don’t burden those who don’t need them</a:t>
            </a:r>
          </a:p>
          <a:p>
            <a:r>
              <a:rPr lang="en-US" dirty="0" smtClean="0"/>
              <a:t>Conflicting</a:t>
            </a:r>
          </a:p>
          <a:p>
            <a:pPr lvl="1"/>
            <a:r>
              <a:rPr lang="en-US" dirty="0" smtClean="0"/>
              <a:t>Timeliness and in-order delivery, for example</a:t>
            </a:r>
          </a:p>
          <a:p>
            <a:r>
              <a:rPr lang="en-US" dirty="0" smtClean="0"/>
              <a:t>Insufficient</a:t>
            </a:r>
          </a:p>
          <a:p>
            <a:pPr lvl="1"/>
            <a:r>
              <a:rPr lang="en-US" dirty="0" smtClean="0"/>
              <a:t>Example: reliability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1821" y="5972198"/>
            <a:ext cx="552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Minion Pro"/>
                <a:cs typeface="Minion Pro"/>
              </a:rPr>
              <a:t>* may be security, reliability, ordering guarantees, …</a:t>
            </a:r>
            <a:endParaRPr lang="en-US" sz="2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53944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End-to-end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701" y="1509685"/>
            <a:ext cx="7942598" cy="4579902"/>
          </a:xfrm>
        </p:spPr>
        <p:txBody>
          <a:bodyPr>
            <a:normAutofit/>
          </a:bodyPr>
          <a:lstStyle/>
          <a:p>
            <a:r>
              <a:rPr lang="en-US" dirty="0" smtClean="0"/>
              <a:t>Functions placed at lower levels of a system may be redundant or of little value</a:t>
            </a:r>
          </a:p>
          <a:p>
            <a:pPr lvl="1"/>
            <a:r>
              <a:rPr lang="en-US" dirty="0" smtClean="0"/>
              <a:t>They may </a:t>
            </a:r>
            <a:r>
              <a:rPr lang="en-US" b="1" dirty="0" smtClean="0"/>
              <a:t>need</a:t>
            </a:r>
            <a:r>
              <a:rPr lang="en-US" dirty="0" smtClean="0"/>
              <a:t> to be performed at a higher layer anyway</a:t>
            </a:r>
          </a:p>
          <a:p>
            <a:r>
              <a:rPr lang="en-US" dirty="0" smtClean="0"/>
              <a:t>But they may be justified for performance reasons</a:t>
            </a:r>
          </a:p>
          <a:p>
            <a:pPr lvl="1"/>
            <a:r>
              <a:rPr lang="en-US" dirty="0" smtClean="0"/>
              <a:t>Or just because they provide </a:t>
            </a:r>
            <a:r>
              <a:rPr lang="en-US" i="1" dirty="0" smtClean="0"/>
              <a:t>most</a:t>
            </a:r>
            <a:r>
              <a:rPr lang="en-US" dirty="0" smtClean="0"/>
              <a:t> of what is needed</a:t>
            </a:r>
          </a:p>
          <a:p>
            <a:pPr lvl="1"/>
            <a:r>
              <a:rPr lang="en-US" dirty="0" smtClean="0"/>
              <a:t>Example: retransmissions</a:t>
            </a:r>
          </a:p>
          <a:p>
            <a:r>
              <a:rPr lang="en-US" dirty="0" smtClean="0"/>
              <a:t>Lesson: weigh the costs and benefits at each layer</a:t>
            </a:r>
          </a:p>
          <a:p>
            <a:pPr lvl="1"/>
            <a:r>
              <a:rPr lang="en-US" dirty="0" smtClean="0"/>
              <a:t>Also: the </a:t>
            </a:r>
            <a:r>
              <a:rPr lang="en-US" i="1" dirty="0" smtClean="0"/>
              <a:t>end</a:t>
            </a:r>
            <a:r>
              <a:rPr lang="en-US" dirty="0" smtClean="0"/>
              <a:t> also varies from case to case</a:t>
            </a:r>
          </a:p>
        </p:txBody>
      </p:sp>
    </p:spTree>
    <p:extLst>
      <p:ext uri="{BB962C8B-B14F-4D97-AF65-F5344CB8AC3E}">
        <p14:creationId xmlns:p14="http://schemas.microsoft.com/office/powerpoint/2010/main" val="776537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03036" y="5116108"/>
            <a:ext cx="1860426" cy="59568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39874" y="3493627"/>
            <a:ext cx="1343758" cy="10554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5930" y="1828800"/>
            <a:ext cx="7357533" cy="5378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8707" y="3457850"/>
            <a:ext cx="3684757" cy="10554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5931" y="2366654"/>
            <a:ext cx="7357533" cy="1091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5931" y="5711790"/>
            <a:ext cx="7357533" cy="52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717295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  <a:endParaRPr lang="en-US" sz="15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5949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Ports: multiplexing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Sequence number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Correspond to </a:t>
            </a:r>
            <a:r>
              <a:rPr lang="en-US" i="1" dirty="0" smtClean="0">
                <a:solidFill>
                  <a:srgbClr val="008000"/>
                </a:solidFill>
              </a:rPr>
              <a:t>bytes</a:t>
            </a:r>
            <a:r>
              <a:rPr lang="en-US" dirty="0" smtClean="0">
                <a:solidFill>
                  <a:srgbClr val="008000"/>
                </a:solidFill>
              </a:rPr>
              <a:t>, not packets!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Acknowledgment Number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Next expected sequence number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Window: willing to receive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Lets receiver limit SWS (even to 0) for flow control</a:t>
            </a:r>
          </a:p>
          <a:p>
            <a:r>
              <a:rPr lang="en-US" dirty="0" smtClean="0"/>
              <a:t>Data Offset: # of 4 byte </a:t>
            </a:r>
            <a:r>
              <a:rPr lang="en-US" dirty="0" smtClean="0"/>
              <a:t>(header </a:t>
            </a:r>
            <a:r>
              <a:rPr lang="en-US" dirty="0" smtClean="0"/>
              <a:t>+ option </a:t>
            </a:r>
            <a:r>
              <a:rPr lang="en-US" dirty="0" smtClean="0"/>
              <a:t>bytes)</a:t>
            </a:r>
            <a:endParaRPr lang="en-US" dirty="0" smtClean="0"/>
          </a:p>
          <a:p>
            <a:r>
              <a:rPr lang="en-US" dirty="0" smtClean="0"/>
              <a:t>Flags, Checksum, Urgent Pointer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9733"/>
          </a:xfrm>
        </p:spPr>
        <p:txBody>
          <a:bodyPr/>
          <a:lstStyle/>
          <a:p>
            <a:r>
              <a:rPr lang="en-US" dirty="0" smtClean="0"/>
              <a:t>URG: whether there is urgent data </a:t>
            </a:r>
          </a:p>
          <a:p>
            <a:r>
              <a:rPr lang="en-US" dirty="0" smtClean="0"/>
              <a:t>ACK: </a:t>
            </a:r>
            <a:r>
              <a:rPr lang="en-US" dirty="0" err="1" smtClean="0"/>
              <a:t>ack</a:t>
            </a:r>
            <a:r>
              <a:rPr lang="en-US" dirty="0" smtClean="0"/>
              <a:t> no. valid (all but first segment)</a:t>
            </a:r>
          </a:p>
          <a:p>
            <a:r>
              <a:rPr lang="en-US" dirty="0" smtClean="0"/>
              <a:t>PSH: push data to the application immediately</a:t>
            </a:r>
          </a:p>
          <a:p>
            <a:r>
              <a:rPr lang="en-US" dirty="0" smtClean="0"/>
              <a:t>RST: reset connection</a:t>
            </a:r>
          </a:p>
          <a:p>
            <a:r>
              <a:rPr lang="en-US" dirty="0" smtClean="0"/>
              <a:t>SYN: synchronize, establishes connection</a:t>
            </a:r>
          </a:p>
          <a:p>
            <a:r>
              <a:rPr lang="en-US" dirty="0" smtClean="0"/>
              <a:t>FIN: close connection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a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67137"/>
            <a:ext cx="7569200" cy="3094709"/>
          </a:xfrm>
        </p:spPr>
        <p:txBody>
          <a:bodyPr/>
          <a:lstStyle/>
          <a:p>
            <a:r>
              <a:rPr lang="en-US" dirty="0" smtClean="0"/>
              <a:t>Three-way handshake</a:t>
            </a:r>
          </a:p>
          <a:p>
            <a:pPr lvl="1"/>
            <a:r>
              <a:rPr lang="en-US" dirty="0" smtClean="0"/>
              <a:t>Two sides agree on respective initial sequence </a:t>
            </a:r>
            <a:r>
              <a:rPr lang="en-US" dirty="0" err="1" smtClean="0"/>
              <a:t>nums</a:t>
            </a:r>
            <a:endParaRPr lang="en-US" dirty="0" smtClean="0"/>
          </a:p>
          <a:p>
            <a:r>
              <a:rPr lang="en-US" dirty="0" smtClean="0"/>
              <a:t>If no one is listening on port: server sends RST</a:t>
            </a:r>
          </a:p>
          <a:p>
            <a:r>
              <a:rPr lang="en-US" dirty="0" smtClean="0"/>
              <a:t>If server is overloaded: ignore SYN</a:t>
            </a:r>
          </a:p>
          <a:p>
            <a:r>
              <a:rPr lang="en-US" dirty="0" smtClean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482" y="1131482"/>
            <a:ext cx="4228231" cy="280398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64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Listen, Accept…</a:t>
            </a:r>
            <a:endParaRPr lang="en-US" sz="24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849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Accept returns</a:t>
            </a:r>
            <a:endParaRPr lang="en-US" sz="2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200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Connect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 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050125"/>
          </a:xfrm>
        </p:spPr>
        <p:txBody>
          <a:bodyPr/>
          <a:lstStyle/>
          <a:p>
            <a:r>
              <a:rPr lang="en-US" dirty="0" smtClean="0"/>
              <a:t>FIN bit says no more data to send</a:t>
            </a:r>
          </a:p>
          <a:p>
            <a:pPr lvl="1"/>
            <a:r>
              <a:rPr lang="en-US" dirty="0" smtClean="0"/>
              <a:t>Caused by close or shutdown</a:t>
            </a:r>
          </a:p>
          <a:p>
            <a:pPr lvl="1"/>
            <a:r>
              <a:rPr lang="en-US" dirty="0" smtClean="0"/>
              <a:t>Both sides must send FIN to close a connection</a:t>
            </a:r>
          </a:p>
          <a:p>
            <a:r>
              <a:rPr lang="en-US" dirty="0" smtClean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5077" y="3423874"/>
            <a:ext cx="4250268" cy="2994853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9" y="1192580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FIN_WAIT_1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6" y="1892199"/>
              <a:ext cx="154271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CLOSE_WAIT</a:t>
              </a:r>
              <a:endParaRPr lang="en-US" sz="1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4"/>
              <a:ext cx="149309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FIN_WAIT_2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LAST_ACK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TIME_WAIT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4" y="2255169"/>
              <a:ext cx="344038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…</a:t>
              </a:r>
              <a:endParaRPr lang="en-US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726074"/>
              <a:ext cx="792404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2MSL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07799" y="4495800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114" y="2316742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8013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65044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4114" y="6115549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0725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11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0725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6504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5044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94114" y="403656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dirty="0" smtClean="0"/>
              <a:t>Summary</a:t>
            </a:r>
            <a:r>
              <a:rPr lang="en-US" dirty="0" smtClean="0"/>
              <a:t> of TCP States</a:t>
            </a:r>
            <a:endParaRPr lang="en-US" dirty="0"/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44" y="1254601"/>
            <a:ext cx="5680149" cy="5178431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545193" y="1254601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43437" y="4495800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45193" y="4552531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Passive close:</a:t>
            </a:r>
          </a:p>
          <a:p>
            <a:r>
              <a:rPr lang="en-US" dirty="0" smtClean="0"/>
              <a:t>Can still send!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566" y="4915337"/>
            <a:ext cx="164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Active close:</a:t>
            </a:r>
          </a:p>
          <a:p>
            <a:pPr algn="r"/>
            <a:r>
              <a:rPr lang="en-US" dirty="0" smtClean="0"/>
              <a:t>Can still receive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6647997" y="2324205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Connection Establishment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3220" y="1525897"/>
            <a:ext cx="517979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91792" y="1509185"/>
            <a:ext cx="167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Unsynchronized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53220" y="2047629"/>
            <a:ext cx="517979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91792" y="2030917"/>
            <a:ext cx="142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Synchronized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66" y="199289"/>
            <a:ext cx="6438084" cy="5847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6066" y="6241206"/>
            <a:ext cx="7933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The TIME−WAIT state in TCP and Its Effect on Busy </a:t>
            </a:r>
            <a:r>
              <a:rPr lang="en-US" dirty="0" smtClean="0"/>
              <a:t>Servers, Faber and Touch</a:t>
            </a:r>
          </a:p>
          <a:p>
            <a:r>
              <a:rPr lang="en-US" dirty="0" err="1" smtClean="0"/>
              <a:t>Infocom</a:t>
            </a:r>
            <a:r>
              <a:rPr lang="en-US" dirty="0" smtClean="0"/>
              <a:t>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2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TIME_WAIT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idx="4294967295"/>
          </p:nvPr>
        </p:nvSpPr>
        <p:spPr>
          <a:xfrm>
            <a:off x="326412" y="1509685"/>
            <a:ext cx="8491176" cy="5037502"/>
          </a:xfrm>
        </p:spPr>
        <p:txBody>
          <a:bodyPr>
            <a:normAutofit/>
          </a:bodyPr>
          <a:lstStyle/>
          <a:p>
            <a:r>
              <a:rPr lang="en-US" dirty="0" smtClean="0"/>
              <a:t>Why do you have to wait for 2MSL in TIME_WAIT?</a:t>
            </a:r>
          </a:p>
          <a:p>
            <a:pPr lvl="1"/>
            <a:r>
              <a:rPr lang="en-US" dirty="0" smtClean="0"/>
              <a:t>What if last </a:t>
            </a:r>
            <a:r>
              <a:rPr lang="en-US" dirty="0" err="1" smtClean="0"/>
              <a:t>ack</a:t>
            </a:r>
            <a:r>
              <a:rPr lang="en-US" dirty="0" smtClean="0"/>
              <a:t> is severely delayed, AND</a:t>
            </a:r>
          </a:p>
          <a:p>
            <a:pPr lvl="1"/>
            <a:r>
              <a:rPr lang="en-US" dirty="0" smtClean="0"/>
              <a:t>Same port pair is immediately reused for a new connection?</a:t>
            </a:r>
          </a:p>
          <a:p>
            <a:r>
              <a:rPr lang="en-US" dirty="0" smtClean="0"/>
              <a:t>Solution: active closer goes into TIME_WAIT</a:t>
            </a:r>
          </a:p>
          <a:p>
            <a:pPr lvl="1"/>
            <a:r>
              <a:rPr lang="en-US" dirty="0" smtClean="0"/>
              <a:t>Waits for 2MSL (Maximum Segment Lifetime)</a:t>
            </a:r>
          </a:p>
          <a:p>
            <a:r>
              <a:rPr lang="en-US" dirty="0" smtClean="0"/>
              <a:t>Can be problematic for active servers</a:t>
            </a:r>
          </a:p>
          <a:p>
            <a:pPr lvl="1"/>
            <a:r>
              <a:rPr lang="en-US" dirty="0" smtClean="0"/>
              <a:t>OS has too many sockets in TIME_WAIT, can accept less connections</a:t>
            </a:r>
          </a:p>
          <a:p>
            <a:pPr lvl="2"/>
            <a:r>
              <a:rPr lang="en-US" dirty="0" smtClean="0"/>
              <a:t>Hack: send RST and delete socket, SO_LINGER = 0</a:t>
            </a:r>
          </a:p>
          <a:p>
            <a:pPr lvl="1"/>
            <a:r>
              <a:rPr lang="en-US" dirty="0" smtClean="0"/>
              <a:t>OS won’t let you re-start server because port in use</a:t>
            </a:r>
          </a:p>
          <a:p>
            <a:pPr lvl="2"/>
            <a:r>
              <a:rPr lang="en-US" dirty="0" smtClean="0"/>
              <a:t>SO_REUSEADDR lets you rebind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Sending data over TCP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00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44324</TotalTime>
  <Words>1910</Words>
  <Application>Microsoft Macintosh PowerPoint</Application>
  <PresentationFormat>On-screen Show (4:3)</PresentationFormat>
  <Paragraphs>213</Paragraphs>
  <Slides>23</Slides>
  <Notes>3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cs168</vt:lpstr>
      <vt:lpstr>CSCI-1680 Transport Layer I </vt:lpstr>
      <vt:lpstr>Today</vt:lpstr>
      <vt:lpstr>Transport Layer</vt:lpstr>
      <vt:lpstr>UDP – User Datagram Protocol</vt:lpstr>
      <vt:lpstr>UDP Header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Why not provide (*) on the network layer?</vt:lpstr>
      <vt:lpstr>End-to-end argument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PowerPoint Presentation</vt:lpstr>
      <vt:lpstr>TIME_WAIT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74</cp:revision>
  <dcterms:created xsi:type="dcterms:W3CDTF">2011-03-12T01:38:43Z</dcterms:created>
  <dcterms:modified xsi:type="dcterms:W3CDTF">2014-11-04T17:15:16Z</dcterms:modified>
</cp:coreProperties>
</file>