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8"/>
  </p:notes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80" r:id="rId15"/>
    <p:sldId id="281" r:id="rId16"/>
    <p:sldId id="306" r:id="rId17"/>
    <p:sldId id="305" r:id="rId18"/>
    <p:sldId id="307" r:id="rId19"/>
    <p:sldId id="302" r:id="rId20"/>
    <p:sldId id="309" r:id="rId21"/>
    <p:sldId id="304" r:id="rId22"/>
    <p:sldId id="282" r:id="rId23"/>
    <p:sldId id="283" r:id="rId24"/>
    <p:sldId id="284" r:id="rId25"/>
    <p:sldId id="285" r:id="rId26"/>
    <p:sldId id="286" r:id="rId27"/>
    <p:sldId id="308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303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 snapToGrid="0" snapToObjects="1">
      <p:cViewPr varScale="1">
        <p:scale>
          <a:sx n="90" d="100"/>
          <a:sy n="90" d="100"/>
        </p:scale>
        <p:origin x="-22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dig +</a:t>
            </a:r>
            <a:r>
              <a:rPr lang="en-US" dirty="0" err="1" smtClean="0"/>
              <a:t>norec</a:t>
            </a:r>
            <a:r>
              <a:rPr lang="en-US" dirty="0" smtClean="0"/>
              <a:t> @F.ROOT-SERVERS.NET HOSTNAME.BIND CHAOS TXT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Wrong:</a:t>
            </a:r>
            <a:r>
              <a:rPr lang="en-US" baseline="0" dirty="0" smtClean="0"/>
              <a:t> link stress, have to know each recipient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implication</a:t>
            </a:r>
            <a:r>
              <a:rPr lang="en-US" baseline="0" dirty="0" smtClean="0"/>
              <a:t> of the mismatch is that a node may receive packets destined to another group. The IP layer, however, will drop the extraneous packets.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79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End-to-end principle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039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TEREDO: Microsoft protocol</a:t>
            </a:r>
            <a:r>
              <a:rPr lang="en-US" baseline="0" dirty="0" smtClean="0"/>
              <a:t> for transition, also requires relays</a:t>
            </a:r>
          </a:p>
          <a:p>
            <a:r>
              <a:rPr lang="en-US" baseline="0" dirty="0" err="1" smtClean="0"/>
              <a:t>SixXS</a:t>
            </a:r>
            <a:r>
              <a:rPr lang="en-US" baseline="0" dirty="0" smtClean="0"/>
              <a:t>: public tunnel broker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43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err="1" smtClean="0"/>
              <a:t>Wrapup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17005" y="6550223"/>
            <a:ext cx="7926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Jennifer Rexford, Rob Sherwood,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Homework 2 is due </a:t>
            </a:r>
            <a:r>
              <a:rPr lang="en-US" dirty="0" smtClean="0"/>
              <a:t>tomorrow</a:t>
            </a:r>
            <a:endParaRPr lang="en-US" dirty="0" smtClean="0"/>
          </a:p>
          <a:p>
            <a:pPr lvl="1"/>
            <a:r>
              <a:rPr lang="en-US" dirty="0" smtClean="0"/>
              <a:t>So we can post solutions before the midterm!</a:t>
            </a:r>
          </a:p>
          <a:p>
            <a:r>
              <a:rPr lang="en-US" dirty="0" smtClean="0"/>
              <a:t>Exam on </a:t>
            </a:r>
            <a:r>
              <a:rPr lang="en-US" dirty="0" smtClean="0"/>
              <a:t>Tuesday</a:t>
            </a:r>
            <a:endParaRPr lang="en-US" dirty="0" smtClean="0"/>
          </a:p>
          <a:p>
            <a:pPr lvl="1"/>
            <a:r>
              <a:rPr lang="en-US" dirty="0" smtClean="0"/>
              <a:t>All content up to today </a:t>
            </a:r>
            <a:endParaRPr lang="en-US" dirty="0" smtClean="0"/>
          </a:p>
          <a:p>
            <a:pPr lvl="1"/>
            <a:r>
              <a:rPr lang="en-US" dirty="0" smtClean="0"/>
              <a:t>Questions </a:t>
            </a:r>
            <a:r>
              <a:rPr lang="en-US" dirty="0" smtClean="0"/>
              <a:t>similar to the homework</a:t>
            </a:r>
          </a:p>
          <a:p>
            <a:pPr lvl="1"/>
            <a:r>
              <a:rPr lang="en-US" dirty="0" smtClean="0"/>
              <a:t>Book has some exercises, samples on the course web </a:t>
            </a:r>
            <a:r>
              <a:rPr lang="en-US" dirty="0" smtClean="0"/>
              <a:t>page (from previous years)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Today: IP Wrap-up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IP Service models</a:t>
            </a:r>
          </a:p>
          <a:p>
            <a:pPr lvl="1"/>
            <a:r>
              <a:rPr lang="en-US" dirty="0" smtClean="0"/>
              <a:t>Unicast, Broadcast, </a:t>
            </a:r>
            <a:r>
              <a:rPr lang="en-US" dirty="0" err="1" smtClean="0"/>
              <a:t>Anycast</a:t>
            </a:r>
            <a:r>
              <a:rPr lang="en-US" dirty="0" smtClean="0"/>
              <a:t>, Multicast</a:t>
            </a:r>
          </a:p>
          <a:p>
            <a:r>
              <a:rPr lang="en-US" dirty="0" smtClean="0"/>
              <a:t>IPv6</a:t>
            </a:r>
          </a:p>
          <a:p>
            <a:pPr lvl="1"/>
            <a:r>
              <a:rPr lang="en-US" dirty="0" smtClean="0"/>
              <a:t>Tunnels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IP Service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25251"/>
            <a:ext cx="7569200" cy="5481577"/>
          </a:xfrm>
        </p:spPr>
        <p:txBody>
          <a:bodyPr>
            <a:normAutofit/>
          </a:bodyPr>
          <a:lstStyle/>
          <a:p>
            <a:r>
              <a:rPr lang="en-US" dirty="0" smtClean="0"/>
              <a:t>Broadcast: send a packet to </a:t>
            </a:r>
            <a:r>
              <a:rPr lang="en-US" i="1" dirty="0" smtClean="0"/>
              <a:t>all</a:t>
            </a:r>
            <a:r>
              <a:rPr lang="en-US" dirty="0" smtClean="0"/>
              <a:t> nodes in some subnet. “One to all” </a:t>
            </a:r>
          </a:p>
          <a:p>
            <a:pPr lvl="1"/>
            <a:r>
              <a:rPr lang="en-US" dirty="0" smtClean="0"/>
              <a:t>255.255.255.255 : all hosts within a subnet, </a:t>
            </a:r>
            <a:r>
              <a:rPr lang="en-US" i="1" dirty="0" smtClean="0"/>
              <a:t>never</a:t>
            </a:r>
            <a:r>
              <a:rPr lang="en-US" dirty="0" smtClean="0"/>
              <a:t> forwarded by a router</a:t>
            </a:r>
          </a:p>
          <a:p>
            <a:pPr lvl="1"/>
            <a:r>
              <a:rPr lang="en-US" dirty="0" smtClean="0"/>
              <a:t>“All ones host part”: broadcast address</a:t>
            </a:r>
          </a:p>
          <a:p>
            <a:pPr lvl="2"/>
            <a:r>
              <a:rPr lang="en-US" dirty="0" smtClean="0"/>
              <a:t>Host address | (255.255.255.255 &amp; ~subnet mask)</a:t>
            </a:r>
          </a:p>
          <a:p>
            <a:pPr lvl="2"/>
            <a:r>
              <a:rPr lang="en-US" dirty="0" smtClean="0"/>
              <a:t>E.g.: 128.148.32.143 mask 255.255.255.128 </a:t>
            </a:r>
          </a:p>
          <a:p>
            <a:pPr lvl="2"/>
            <a:r>
              <a:rPr lang="en-US" dirty="0" smtClean="0"/>
              <a:t>~mask = 0.0.0.127 =&gt; </a:t>
            </a:r>
            <a:r>
              <a:rPr lang="en-US" dirty="0" err="1" smtClean="0"/>
              <a:t>Bcast</a:t>
            </a:r>
            <a:r>
              <a:rPr lang="en-US" dirty="0" smtClean="0"/>
              <a:t> = 128.148.32.255</a:t>
            </a:r>
          </a:p>
          <a:p>
            <a:r>
              <a:rPr lang="en-US" dirty="0" smtClean="0"/>
              <a:t>Example use: DHCP</a:t>
            </a:r>
          </a:p>
          <a:p>
            <a:r>
              <a:rPr lang="en-US" dirty="0" smtClean="0"/>
              <a:t>Not present in IPv6</a:t>
            </a:r>
          </a:p>
          <a:p>
            <a:pPr lvl="1"/>
            <a:r>
              <a:rPr lang="en-US" dirty="0" smtClean="0"/>
              <a:t>Use multicast to link local all nodes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46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Anycast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30968"/>
          </a:xfrm>
        </p:spPr>
        <p:txBody>
          <a:bodyPr>
            <a:normAutofit/>
          </a:bodyPr>
          <a:lstStyle/>
          <a:p>
            <a:r>
              <a:rPr lang="en-US" dirty="0" smtClean="0"/>
              <a:t>Multiple hosts may share the same IP address</a:t>
            </a:r>
          </a:p>
          <a:p>
            <a:r>
              <a:rPr lang="en-US" dirty="0" smtClean="0"/>
              <a:t>“One to one of many” routing</a:t>
            </a:r>
          </a:p>
          <a:p>
            <a:r>
              <a:rPr lang="en-US" dirty="0" smtClean="0"/>
              <a:t>Example uses: load balancing, nearby servers</a:t>
            </a:r>
          </a:p>
          <a:p>
            <a:pPr lvl="1"/>
            <a:r>
              <a:rPr lang="en-US" dirty="0" smtClean="0"/>
              <a:t>DNS Root Servers (e.g. </a:t>
            </a:r>
            <a:r>
              <a:rPr lang="en-US" dirty="0" err="1" smtClean="0"/>
              <a:t>f.root-servers.net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Google Public DNS (8.8.8.8)</a:t>
            </a:r>
          </a:p>
          <a:p>
            <a:pPr lvl="1"/>
            <a:r>
              <a:rPr lang="en-US" dirty="0" smtClean="0"/>
              <a:t>IPv6 6-to-4 Gateway (192.88.99.1)</a:t>
            </a:r>
          </a:p>
        </p:txBody>
      </p:sp>
    </p:spTree>
    <p:extLst>
      <p:ext uri="{BB962C8B-B14F-4D97-AF65-F5344CB8AC3E}">
        <p14:creationId xmlns:p14="http://schemas.microsoft.com/office/powerpoint/2010/main" val="3943747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Anycast</a:t>
            </a:r>
            <a:r>
              <a:rPr lang="en-US" dirty="0" smtClean="0"/>
              <a:t> 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8168"/>
          </a:xfrm>
        </p:spPr>
        <p:txBody>
          <a:bodyPr>
            <a:normAutofit/>
          </a:bodyPr>
          <a:lstStyle/>
          <a:p>
            <a:r>
              <a:rPr lang="en-US" dirty="0" err="1" smtClean="0"/>
              <a:t>Anycast</a:t>
            </a:r>
            <a:r>
              <a:rPr lang="en-US" dirty="0" smtClean="0"/>
              <a:t> addresses are /32s</a:t>
            </a:r>
          </a:p>
          <a:p>
            <a:r>
              <a:rPr lang="en-US" dirty="0" smtClean="0"/>
              <a:t>At the BGP level</a:t>
            </a:r>
          </a:p>
          <a:p>
            <a:pPr lvl="1"/>
            <a:r>
              <a:rPr lang="en-US" dirty="0" smtClean="0"/>
              <a:t>Multiple </a:t>
            </a:r>
            <a:r>
              <a:rPr lang="en-US" dirty="0" err="1" smtClean="0"/>
              <a:t>ASs</a:t>
            </a:r>
            <a:r>
              <a:rPr lang="en-US" dirty="0" smtClean="0"/>
              <a:t> can advertise the same prefixes</a:t>
            </a:r>
          </a:p>
          <a:p>
            <a:pPr lvl="1"/>
            <a:r>
              <a:rPr lang="en-US" dirty="0" smtClean="0"/>
              <a:t>Normal BGP rules choose one route</a:t>
            </a:r>
          </a:p>
          <a:p>
            <a:r>
              <a:rPr lang="en-US" dirty="0" smtClean="0"/>
              <a:t>At the Router level</a:t>
            </a:r>
          </a:p>
          <a:p>
            <a:pPr lvl="1"/>
            <a:r>
              <a:rPr lang="en-US" dirty="0" smtClean="0"/>
              <a:t>Router can have multiple entries for the same prefix</a:t>
            </a:r>
          </a:p>
          <a:p>
            <a:pPr lvl="1"/>
            <a:r>
              <a:rPr lang="en-US" dirty="0" smtClean="0"/>
              <a:t>Can choose among many</a:t>
            </a:r>
          </a:p>
          <a:p>
            <a:r>
              <a:rPr lang="en-US" dirty="0" smtClean="0"/>
              <a:t>Each packet can go to a different server</a:t>
            </a:r>
          </a:p>
          <a:p>
            <a:pPr lvl="1"/>
            <a:r>
              <a:rPr lang="en-US" dirty="0" smtClean="0"/>
              <a:t>Best for services that are fine with that (connectionless, stateless)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5992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3493"/>
          </a:xfrm>
        </p:spPr>
        <p:txBody>
          <a:bodyPr>
            <a:normAutofit/>
          </a:bodyPr>
          <a:lstStyle/>
          <a:p>
            <a:r>
              <a:rPr lang="en-US" dirty="0" smtClean="0"/>
              <a:t>Send messages to many nodes: “one to many”</a:t>
            </a:r>
          </a:p>
          <a:p>
            <a:r>
              <a:rPr lang="en-US" dirty="0" smtClean="0"/>
              <a:t>Why do that?</a:t>
            </a:r>
          </a:p>
          <a:p>
            <a:pPr lvl="1"/>
            <a:r>
              <a:rPr lang="en-US" dirty="0" err="1" smtClean="0"/>
              <a:t>Snowcast</a:t>
            </a:r>
            <a:r>
              <a:rPr lang="en-US" dirty="0" smtClean="0"/>
              <a:t>, Internet Radio, IPTV</a:t>
            </a:r>
          </a:p>
          <a:p>
            <a:pPr lvl="1"/>
            <a:r>
              <a:rPr lang="en-US" dirty="0" smtClean="0"/>
              <a:t>Stock quote information</a:t>
            </a:r>
          </a:p>
          <a:p>
            <a:pPr lvl="1"/>
            <a:r>
              <a:rPr lang="en-US" dirty="0" smtClean="0"/>
              <a:t>Multi-way chat / video conferencing</a:t>
            </a:r>
          </a:p>
          <a:p>
            <a:pPr lvl="1"/>
            <a:r>
              <a:rPr lang="en-US" dirty="0" smtClean="0"/>
              <a:t>Multi-player games</a:t>
            </a:r>
          </a:p>
          <a:p>
            <a:r>
              <a:rPr lang="en-US" dirty="0" smtClean="0"/>
              <a:t>What’s wrong with sending data to each recipient?</a:t>
            </a:r>
          </a:p>
          <a:p>
            <a:pPr lvl="1"/>
            <a:r>
              <a:rPr lang="en-US" dirty="0" smtClean="0"/>
              <a:t>Link stress</a:t>
            </a:r>
          </a:p>
          <a:p>
            <a:pPr lvl="1"/>
            <a:r>
              <a:rPr lang="en-US" dirty="0" smtClean="0"/>
              <a:t>Have to know address of all destinations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452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Multicast Service Model	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Receivers join a multicast group G</a:t>
            </a:r>
          </a:p>
          <a:p>
            <a:r>
              <a:rPr lang="en-US" dirty="0" smtClean="0"/>
              <a:t>Senders send packets to address G</a:t>
            </a:r>
          </a:p>
          <a:p>
            <a:r>
              <a:rPr lang="en-US" dirty="0" smtClean="0"/>
              <a:t>Network routes and delivers packets to all members of G</a:t>
            </a:r>
          </a:p>
          <a:p>
            <a:r>
              <a:rPr lang="en-US" dirty="0" smtClean="0"/>
              <a:t>Multicast addresses: class D (start 1110)</a:t>
            </a:r>
          </a:p>
          <a:p>
            <a:pPr algn="ctr">
              <a:buNone/>
            </a:pPr>
            <a:r>
              <a:rPr lang="en-US" dirty="0" smtClean="0"/>
              <a:t>224.x.x.x to 229.x.x.x	</a:t>
            </a:r>
          </a:p>
          <a:p>
            <a:pPr lvl="1"/>
            <a:r>
              <a:rPr lang="en-US" dirty="0" smtClean="0"/>
              <a:t>28 bits left for group address</a:t>
            </a:r>
          </a:p>
        </p:txBody>
      </p:sp>
    </p:spTree>
    <p:extLst>
      <p:ext uri="{BB962C8B-B14F-4D97-AF65-F5344CB8AC3E}">
        <p14:creationId xmlns:p14="http://schemas.microsoft.com/office/powerpoint/2010/main" val="2830652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 Multicast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18443"/>
          </a:xfrm>
        </p:spPr>
        <p:txBody>
          <a:bodyPr/>
          <a:lstStyle/>
          <a:p>
            <a:r>
              <a:rPr lang="en-US" dirty="0" smtClean="0"/>
              <a:t>Easy on a shared medium</a:t>
            </a:r>
          </a:p>
          <a:p>
            <a:r>
              <a:rPr lang="en-US" dirty="0" smtClean="0"/>
              <a:t>Ethernet multicast address range:</a:t>
            </a:r>
          </a:p>
          <a:p>
            <a:pPr lvl="1"/>
            <a:r>
              <a:rPr lang="en-US" dirty="0" smtClean="0"/>
              <a:t>01:00:5E:00:00:00 to 01:00:5E:7f:ff:ff</a:t>
            </a:r>
          </a:p>
          <a:p>
            <a:r>
              <a:rPr lang="en-US" dirty="0" smtClean="0"/>
              <a:t>Set low 23 bits of Ethernet address to low bits of IP address</a:t>
            </a:r>
          </a:p>
          <a:p>
            <a:pPr lvl="1"/>
            <a:r>
              <a:rPr lang="en-US" dirty="0" smtClean="0"/>
              <a:t>(Small problem: 28-bit group address -&gt; 23 bits)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How about on the Internet?</a:t>
            </a:r>
          </a:p>
        </p:txBody>
      </p:sp>
    </p:spTree>
    <p:extLst>
      <p:ext uri="{BB962C8B-B14F-4D97-AF65-F5344CB8AC3E}">
        <p14:creationId xmlns:p14="http://schemas.microsoft.com/office/powerpoint/2010/main" val="1655938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</a:t>
            </a:r>
            <a:r>
              <a:rPr lang="en-US" baseline="0" dirty="0" smtClean="0"/>
              <a:t> Distribution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Source-specific trees:</a:t>
            </a:r>
          </a:p>
          <a:p>
            <a:pPr lvl="1"/>
            <a:r>
              <a:rPr lang="en-US" dirty="0" smtClean="0"/>
              <a:t>Spanning tree over recipients, rooted at each source</a:t>
            </a:r>
          </a:p>
          <a:p>
            <a:pPr lvl="1"/>
            <a:r>
              <a:rPr lang="en-US" dirty="0" smtClean="0"/>
              <a:t>Best for each source</a:t>
            </a:r>
          </a:p>
          <a:p>
            <a:r>
              <a:rPr lang="en-US" dirty="0" smtClean="0"/>
              <a:t>Shared trees: </a:t>
            </a:r>
          </a:p>
          <a:p>
            <a:pPr lvl="1"/>
            <a:r>
              <a:rPr lang="en-US" dirty="0" smtClean="0"/>
              <a:t>Single spanning tree among all sources and recipients</a:t>
            </a:r>
          </a:p>
          <a:p>
            <a:pPr lvl="1"/>
            <a:r>
              <a:rPr lang="en-US" dirty="0" smtClean="0"/>
              <a:t>Hard to find one shared tree that’s best for many senders</a:t>
            </a:r>
          </a:p>
          <a:p>
            <a:r>
              <a:rPr lang="en-US" dirty="0" smtClean="0"/>
              <a:t>State in routers much larger for source-specific</a:t>
            </a:r>
          </a:p>
        </p:txBody>
      </p:sp>
    </p:spTree>
    <p:extLst>
      <p:ext uri="{BB962C8B-B14F-4D97-AF65-F5344CB8AC3E}">
        <p14:creationId xmlns:p14="http://schemas.microsoft.com/office/powerpoint/2010/main" val="1784405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</a:t>
            </a:r>
            <a:r>
              <a:rPr lang="en-US" dirty="0" err="1" smtClean="0"/>
              <a:t>vs</a:t>
            </a:r>
            <a:r>
              <a:rPr lang="en-US" dirty="0" smtClean="0"/>
              <a:t> Shared Trees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004662" y="1720026"/>
            <a:ext cx="659145" cy="65914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804292" y="3182816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603921" y="4645607"/>
            <a:ext cx="659145" cy="659145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675089" y="4645607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087111" y="3182816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5" idx="7"/>
            <a:endCxn id="4" idx="3"/>
          </p:cNvCxnSpPr>
          <p:nvPr/>
        </p:nvCxnSpPr>
        <p:spPr>
          <a:xfrm rot="5400000" flipH="1" flipV="1">
            <a:off x="4235699" y="2413853"/>
            <a:ext cx="996703" cy="7342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4" idx="5"/>
            <a:endCxn id="8" idx="1"/>
          </p:cNvCxnSpPr>
          <p:nvPr/>
        </p:nvCxnSpPr>
        <p:spPr>
          <a:xfrm rot="16200000" flipH="1">
            <a:off x="5377108" y="2472812"/>
            <a:ext cx="996703" cy="61636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7"/>
            <a:endCxn id="5" idx="3"/>
          </p:cNvCxnSpPr>
          <p:nvPr/>
        </p:nvCxnSpPr>
        <p:spPr>
          <a:xfrm rot="5400000" flipH="1" flipV="1">
            <a:off x="3035328" y="3876643"/>
            <a:ext cx="996703" cy="7342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6"/>
            <a:endCxn id="7" idx="2"/>
          </p:cNvCxnSpPr>
          <p:nvPr/>
        </p:nvCxnSpPr>
        <p:spPr>
          <a:xfrm>
            <a:off x="3263066" y="4975180"/>
            <a:ext cx="1412022" cy="26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7" idx="7"/>
            <a:endCxn id="8" idx="3"/>
          </p:cNvCxnSpPr>
          <p:nvPr/>
        </p:nvCxnSpPr>
        <p:spPr>
          <a:xfrm rot="5400000" flipH="1" flipV="1">
            <a:off x="5212321" y="3770817"/>
            <a:ext cx="996703" cy="9459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1"/>
            <a:endCxn id="5" idx="5"/>
          </p:cNvCxnSpPr>
          <p:nvPr/>
        </p:nvCxnSpPr>
        <p:spPr>
          <a:xfrm rot="16200000" flipV="1">
            <a:off x="4070912" y="4041430"/>
            <a:ext cx="996703" cy="4047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3070007" y="2202268"/>
            <a:ext cx="3233879" cy="2483293"/>
            <a:chOff x="3070007" y="2202268"/>
            <a:chExt cx="3233879" cy="2483293"/>
          </a:xfrm>
        </p:grpSpPr>
        <p:cxnSp>
          <p:nvCxnSpPr>
            <p:cNvPr id="28" name="Straight Connector 27"/>
            <p:cNvCxnSpPr/>
            <p:nvPr/>
          </p:nvCxnSpPr>
          <p:spPr>
            <a:xfrm rot="5400000" flipH="1" flipV="1">
              <a:off x="4107015" y="2333478"/>
              <a:ext cx="996703" cy="734284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 flipH="1" flipV="1">
              <a:off x="2938797" y="3780113"/>
              <a:ext cx="996703" cy="734284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16200000" flipH="1">
              <a:off x="5497354" y="2400162"/>
              <a:ext cx="996703" cy="616361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V="1">
              <a:off x="4175081" y="3984855"/>
              <a:ext cx="996703" cy="404710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3254630" y="2386818"/>
            <a:ext cx="3001025" cy="2740762"/>
            <a:chOff x="3254630" y="2386818"/>
            <a:chExt cx="3001025" cy="2740762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3263067" y="5124975"/>
              <a:ext cx="1412022" cy="2605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5400000" flipH="1" flipV="1">
              <a:off x="5284336" y="3874992"/>
              <a:ext cx="996703" cy="945935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 flipH="1" flipV="1">
              <a:off x="3123420" y="3964743"/>
              <a:ext cx="996703" cy="734284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5400000" flipH="1" flipV="1">
              <a:off x="4307714" y="2518028"/>
              <a:ext cx="996703" cy="734284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4312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Tree: Host to Router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Nodes tell their local routers about groups they want to join</a:t>
            </a:r>
          </a:p>
          <a:p>
            <a:pPr lvl="1"/>
            <a:r>
              <a:rPr lang="en-US" dirty="0" smtClean="0"/>
              <a:t>IGMP, Internet Group Management Protocol (IPv4)</a:t>
            </a:r>
          </a:p>
          <a:p>
            <a:pPr lvl="1"/>
            <a:r>
              <a:rPr lang="en-US" dirty="0" smtClean="0"/>
              <a:t>MLD, Multicast Listener Discovery (IPv6)</a:t>
            </a:r>
          </a:p>
          <a:p>
            <a:r>
              <a:rPr lang="en-US" dirty="0" smtClean="0"/>
              <a:t>Router periodically polls LAN to determine memberships</a:t>
            </a:r>
          </a:p>
          <a:p>
            <a:pPr lvl="1"/>
            <a:r>
              <a:rPr lang="en-US" dirty="0" smtClean="0"/>
              <a:t>Hosts are not required to leave, can stop responding</a:t>
            </a:r>
          </a:p>
        </p:txBody>
      </p:sp>
    </p:spTree>
    <p:extLst>
      <p:ext uri="{BB962C8B-B14F-4D97-AF65-F5344CB8AC3E}">
        <p14:creationId xmlns:p14="http://schemas.microsoft.com/office/powerpoint/2010/main" val="1340187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Tree across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Routers maintain multicast routing tables</a:t>
            </a:r>
          </a:p>
          <a:p>
            <a:pPr lvl="1"/>
            <a:r>
              <a:rPr lang="en-US" dirty="0" smtClean="0"/>
              <a:t>Multicast address -&gt; set of interfaces, or</a:t>
            </a:r>
          </a:p>
          <a:p>
            <a:pPr lvl="1"/>
            <a:r>
              <a:rPr lang="en-US" dirty="0" smtClean="0"/>
              <a:t>&lt;Source, Multicast address&gt; -&gt; set of interfaces</a:t>
            </a:r>
          </a:p>
          <a:p>
            <a:r>
              <a:rPr lang="en-US" dirty="0" smtClean="0"/>
              <a:t>Critical: only include interfaces where there are downstream recipients</a:t>
            </a:r>
          </a:p>
        </p:txBody>
      </p:sp>
    </p:spTree>
    <p:extLst>
      <p:ext uri="{BB962C8B-B14F-4D97-AF65-F5344CB8AC3E}">
        <p14:creationId xmlns:p14="http://schemas.microsoft.com/office/powerpoint/2010/main" val="96422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Multicast protocols end up being quite complex</a:t>
            </a:r>
          </a:p>
          <a:p>
            <a:r>
              <a:rPr lang="en-US" dirty="0" smtClean="0"/>
              <a:t>Introduce a lot of router state</a:t>
            </a:r>
          </a:p>
          <a:p>
            <a:r>
              <a:rPr lang="en-US" dirty="0" smtClean="0"/>
              <a:t>Turned off on most routers</a:t>
            </a:r>
          </a:p>
          <a:p>
            <a:r>
              <a:rPr lang="en-US" dirty="0" smtClean="0"/>
              <a:t>Mostly used within domains</a:t>
            </a:r>
          </a:p>
          <a:p>
            <a:pPr lvl="1"/>
            <a:r>
              <a:rPr lang="en-US" dirty="0" smtClean="0"/>
              <a:t>In the department: Ganglia monitoring infrastructure</a:t>
            </a:r>
          </a:p>
          <a:p>
            <a:pPr lvl="1"/>
            <a:r>
              <a:rPr lang="en-US" dirty="0" smtClean="0"/>
              <a:t>IPTV on campus</a:t>
            </a:r>
          </a:p>
          <a:p>
            <a:r>
              <a:rPr lang="en-US" dirty="0" smtClean="0"/>
              <a:t>Alternative: do multicast in higher layers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892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motivation: IPv4 address exhaustion</a:t>
            </a:r>
          </a:p>
          <a:p>
            <a:r>
              <a:rPr lang="en-US" dirty="0" smtClean="0"/>
              <a:t>Initial idea: larger address space</a:t>
            </a:r>
          </a:p>
          <a:p>
            <a:r>
              <a:rPr lang="en-US" dirty="0" smtClean="0"/>
              <a:t>Need new packet format: </a:t>
            </a:r>
          </a:p>
          <a:p>
            <a:pPr lvl="1"/>
            <a:r>
              <a:rPr lang="en-US" dirty="0" smtClean="0"/>
              <a:t>REALLY expensive to upgrade all infrastructure!</a:t>
            </a:r>
          </a:p>
          <a:p>
            <a:pPr lvl="1"/>
            <a:r>
              <a:rPr lang="en-US" dirty="0" smtClean="0"/>
              <a:t>While at it, why don’t we fix a bunch of things in IPv4?</a:t>
            </a:r>
          </a:p>
          <a:p>
            <a:r>
              <a:rPr lang="en-US" dirty="0" smtClean="0"/>
              <a:t>Work started in 1994, basic protocol published in 1998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573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original expected plan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8055" r="-8055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094204" y="6308856"/>
            <a:ext cx="5840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From: http://</a:t>
            </a:r>
            <a:r>
              <a:rPr lang="en-US" dirty="0" err="1"/>
              <a:t>www.potaroo.net</a:t>
            </a:r>
            <a:r>
              <a:rPr lang="en-US" dirty="0"/>
              <a:t>/</a:t>
            </a:r>
            <a:r>
              <a:rPr lang="en-US" dirty="0" err="1"/>
              <a:t>ispcol</a:t>
            </a:r>
            <a:r>
              <a:rPr lang="en-US" dirty="0"/>
              <a:t>/2012-08/EndPt2.html </a:t>
            </a:r>
          </a:p>
        </p:txBody>
      </p:sp>
    </p:spTree>
    <p:extLst>
      <p:ext uri="{BB962C8B-B14F-4D97-AF65-F5344CB8AC3E}">
        <p14:creationId xmlns:p14="http://schemas.microsoft.com/office/powerpoint/2010/main" val="916499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plan in 2011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934" y="1645165"/>
            <a:ext cx="7176587" cy="488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272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really happening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7436" r="-17436"/>
          <a:stretch>
            <a:fillRect/>
          </a:stretch>
        </p:blipFill>
        <p:spPr>
          <a:xfrm>
            <a:off x="-333808" y="1509685"/>
            <a:ext cx="9477808" cy="5001725"/>
          </a:xfrm>
        </p:spPr>
      </p:pic>
    </p:spTree>
    <p:extLst>
      <p:ext uri="{BB962C8B-B14F-4D97-AF65-F5344CB8AC3E}">
        <p14:creationId xmlns:p14="http://schemas.microsoft.com/office/powerpoint/2010/main" val="4134888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12897" b="12897"/>
          <a:stretch>
            <a:fillRect/>
          </a:stretch>
        </p:blipFill>
        <p:spPr/>
      </p:pic>
      <p:pic>
        <p:nvPicPr>
          <p:cNvPr id="4" name="Picture 3" descr="plote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21"/>
            <a:ext cx="9144000" cy="6502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35457" y="6488668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potaroo.net</a:t>
            </a:r>
            <a:r>
              <a:rPr lang="en-US" dirty="0" smtClean="0"/>
              <a:t>/tools/ipv4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341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12897" b="12897"/>
          <a:stretch>
            <a:fillRect/>
          </a:stretch>
        </p:blipFill>
        <p:spPr/>
      </p:pic>
      <p:pic>
        <p:nvPicPr>
          <p:cNvPr id="4" name="Picture 3" descr="plote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21"/>
            <a:ext cx="9144000" cy="6502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35457" y="6488668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potaroo.net</a:t>
            </a:r>
            <a:r>
              <a:rPr lang="en-US" dirty="0" smtClean="0"/>
              <a:t>/tools/ipv4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732"/>
            <a:ext cx="91440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Adoption (as seen by Google)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98565" y="6392874"/>
            <a:ext cx="509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http</a:t>
            </a:r>
            <a:r>
              <a:rPr lang="en-US" dirty="0"/>
              <a:t>://</a:t>
            </a:r>
            <a:r>
              <a:rPr lang="en-US" dirty="0" err="1"/>
              <a:t>www.google.com</a:t>
            </a:r>
            <a:r>
              <a:rPr lang="en-US" dirty="0"/>
              <a:t>/ipv6/</a:t>
            </a:r>
            <a:r>
              <a:rPr lang="en-US" dirty="0" err="1" smtClean="0"/>
              <a:t>statistics.html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16" y="1481546"/>
            <a:ext cx="7795484" cy="429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36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Key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128-bit addresses</a:t>
            </a:r>
          </a:p>
          <a:p>
            <a:pPr lvl="1"/>
            <a:r>
              <a:rPr lang="en-US" dirty="0" err="1" smtClean="0"/>
              <a:t>Autoconfiguration</a:t>
            </a:r>
            <a:endParaRPr lang="en-US" dirty="0" smtClean="0"/>
          </a:p>
          <a:p>
            <a:r>
              <a:rPr lang="en-US" dirty="0" smtClean="0"/>
              <a:t>Simplifies basic packet format through </a:t>
            </a:r>
            <a:r>
              <a:rPr lang="en-US" i="1" dirty="0" smtClean="0"/>
              <a:t>extension headers</a:t>
            </a:r>
            <a:endParaRPr lang="en-US" dirty="0" smtClean="0"/>
          </a:p>
          <a:p>
            <a:pPr lvl="1"/>
            <a:r>
              <a:rPr lang="en-US" dirty="0" smtClean="0"/>
              <a:t>40-byte base header (fixed)</a:t>
            </a:r>
          </a:p>
          <a:p>
            <a:pPr lvl="1"/>
            <a:r>
              <a:rPr lang="en-US" dirty="0" smtClean="0"/>
              <a:t>Make less common fields optional</a:t>
            </a:r>
          </a:p>
          <a:p>
            <a:r>
              <a:rPr lang="en-US" dirty="0" smtClean="0"/>
              <a:t>Security and Authentication</a:t>
            </a:r>
          </a:p>
        </p:txBody>
      </p:sp>
    </p:spTree>
    <p:extLst>
      <p:ext uri="{BB962C8B-B14F-4D97-AF65-F5344CB8AC3E}">
        <p14:creationId xmlns:p14="http://schemas.microsoft.com/office/powerpoint/2010/main" val="2995439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Address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25251"/>
            <a:ext cx="7569200" cy="5224377"/>
          </a:xfrm>
        </p:spPr>
        <p:txBody>
          <a:bodyPr/>
          <a:lstStyle/>
          <a:p>
            <a:r>
              <a:rPr lang="en-US" dirty="0" smtClean="0"/>
              <a:t>Groups of 16 bits in hex notation</a:t>
            </a:r>
          </a:p>
          <a:p>
            <a:pPr>
              <a:buNone/>
            </a:pPr>
            <a:r>
              <a:rPr lang="en-US" dirty="0" smtClean="0"/>
              <a:t>	  	47cd:1244:3422:0000:0000:fef4:43ea:0001</a:t>
            </a:r>
          </a:p>
          <a:p>
            <a:r>
              <a:rPr lang="en-US" dirty="0" smtClean="0"/>
              <a:t>Two rules:</a:t>
            </a:r>
          </a:p>
          <a:p>
            <a:pPr lvl="1"/>
            <a:r>
              <a:rPr lang="en-US" dirty="0" smtClean="0"/>
              <a:t>Leading 0’s in each 16-bit group can be omitted</a:t>
            </a:r>
          </a:p>
          <a:p>
            <a:pPr lvl="1">
              <a:buNone/>
            </a:pPr>
            <a:r>
              <a:rPr lang="en-US" dirty="0" smtClean="0"/>
              <a:t>	  </a:t>
            </a:r>
            <a:r>
              <a:rPr lang="en-US" sz="2800" b="1" dirty="0" smtClean="0"/>
              <a:t>47cd:1244:3422:</a:t>
            </a:r>
            <a:r>
              <a:rPr lang="en-US" sz="2800" b="1" dirty="0" smtClean="0">
                <a:solidFill>
                  <a:srgbClr val="FF0000"/>
                </a:solidFill>
              </a:rPr>
              <a:t>0</a:t>
            </a:r>
            <a:r>
              <a:rPr lang="en-US" sz="2800" b="1" dirty="0" smtClean="0"/>
              <a:t>:</a:t>
            </a:r>
            <a:r>
              <a:rPr lang="en-US" sz="2800" b="1" dirty="0" smtClean="0">
                <a:solidFill>
                  <a:srgbClr val="FF0000"/>
                </a:solidFill>
              </a:rPr>
              <a:t>0</a:t>
            </a:r>
            <a:r>
              <a:rPr lang="en-US" sz="2800" b="1" dirty="0" smtClean="0"/>
              <a:t>:fef4:43ea:</a:t>
            </a:r>
            <a:r>
              <a:rPr lang="en-US" sz="2800" b="1" dirty="0" smtClean="0">
                <a:solidFill>
                  <a:srgbClr val="FF0000"/>
                </a:solidFill>
              </a:rPr>
              <a:t>1</a:t>
            </a:r>
            <a:endParaRPr lang="en-US" b="1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One contiguous group of 0’s can be compacted</a:t>
            </a:r>
          </a:p>
          <a:p>
            <a:pPr lvl="1">
              <a:buNone/>
            </a:pPr>
            <a:r>
              <a:rPr lang="en-US" dirty="0" smtClean="0"/>
              <a:t>	  </a:t>
            </a:r>
            <a:r>
              <a:rPr lang="en-US" sz="2800" b="1" dirty="0" smtClean="0"/>
              <a:t>47cd:1244:3422</a:t>
            </a:r>
            <a:r>
              <a:rPr lang="en-US" sz="2800" b="1" dirty="0" smtClean="0">
                <a:solidFill>
                  <a:srgbClr val="FF0000"/>
                </a:solidFill>
              </a:rPr>
              <a:t>::</a:t>
            </a:r>
            <a:r>
              <a:rPr lang="en-US" sz="2800" b="1" dirty="0" smtClean="0"/>
              <a:t>fef4:43ea:1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751330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97143"/>
          </a:xfrm>
        </p:spPr>
        <p:txBody>
          <a:bodyPr/>
          <a:lstStyle/>
          <a:p>
            <a:r>
              <a:rPr lang="en-US" dirty="0" smtClean="0"/>
              <a:t>Break 128 bits into 64-bit network and 64-bit interface</a:t>
            </a:r>
          </a:p>
          <a:p>
            <a:pPr lvl="1"/>
            <a:r>
              <a:rPr lang="en-US" dirty="0" smtClean="0"/>
              <a:t>Makes </a:t>
            </a:r>
            <a:r>
              <a:rPr lang="en-US" dirty="0" err="1" smtClean="0"/>
              <a:t>autoconfiguration</a:t>
            </a:r>
            <a:r>
              <a:rPr lang="en-US" dirty="0" smtClean="0"/>
              <a:t> easy: interface part can be derived from Ethernet address, for example</a:t>
            </a:r>
          </a:p>
          <a:p>
            <a:r>
              <a:rPr lang="en-US" dirty="0" smtClean="0"/>
              <a:t>Types of addresses</a:t>
            </a:r>
          </a:p>
          <a:p>
            <a:pPr lvl="1"/>
            <a:r>
              <a:rPr lang="en-US" dirty="0" smtClean="0"/>
              <a:t>All 0’s: unspecified</a:t>
            </a:r>
          </a:p>
          <a:p>
            <a:pPr lvl="1"/>
            <a:r>
              <a:rPr lang="en-US" dirty="0" smtClean="0"/>
              <a:t>000…1: loopback</a:t>
            </a:r>
          </a:p>
          <a:p>
            <a:pPr lvl="1"/>
            <a:r>
              <a:rPr lang="en-US" dirty="0" smtClean="0"/>
              <a:t>ff/8: multicast</a:t>
            </a:r>
          </a:p>
          <a:p>
            <a:pPr lvl="1"/>
            <a:r>
              <a:rPr lang="en-US" dirty="0" smtClean="0"/>
              <a:t>fe8/10: link local unicast</a:t>
            </a:r>
          </a:p>
          <a:p>
            <a:pPr lvl="1"/>
            <a:r>
              <a:rPr lang="en-US" dirty="0" smtClean="0"/>
              <a:t>fec/10: site local unicast</a:t>
            </a:r>
          </a:p>
          <a:p>
            <a:pPr lvl="1"/>
            <a:r>
              <a:rPr lang="en-US" dirty="0" smtClean="0"/>
              <a:t>All else: global unicast</a:t>
            </a:r>
          </a:p>
        </p:txBody>
      </p:sp>
    </p:spTree>
    <p:extLst>
      <p:ext uri="{BB962C8B-B14F-4D97-AF65-F5344CB8AC3E}">
        <p14:creationId xmlns:p14="http://schemas.microsoft.com/office/powerpoint/2010/main" val="3076573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Header</a:t>
            </a:r>
            <a:endParaRPr lang="en-US" dirty="0"/>
          </a:p>
        </p:txBody>
      </p:sp>
      <p:pic>
        <p:nvPicPr>
          <p:cNvPr id="5" name="Content Placeholder 4" descr="ipv6.pdf"/>
          <p:cNvPicPr>
            <a:picLocks noGrp="1" noChangeAspect="1"/>
          </p:cNvPicPr>
          <p:nvPr>
            <p:ph idx="1"/>
          </p:nvPr>
        </p:nvPicPr>
        <p:blipFill>
          <a:blip r:embed="rId2"/>
          <a:srcRect l="-12021" r="-120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47604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Header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82743"/>
          </a:xfrm>
        </p:spPr>
        <p:txBody>
          <a:bodyPr>
            <a:normAutofit/>
          </a:bodyPr>
          <a:lstStyle/>
          <a:p>
            <a:r>
              <a:rPr lang="en-US" dirty="0" smtClean="0"/>
              <a:t>Version: 4 bits, 6</a:t>
            </a:r>
          </a:p>
          <a:p>
            <a:r>
              <a:rPr lang="en-US" dirty="0" smtClean="0"/>
              <a:t>Class: 8 bits, like </a:t>
            </a:r>
            <a:r>
              <a:rPr lang="en-US" dirty="0" smtClean="0"/>
              <a:t>TOS </a:t>
            </a:r>
            <a:r>
              <a:rPr lang="en-US" dirty="0" smtClean="0"/>
              <a:t>in IPv4</a:t>
            </a:r>
          </a:p>
          <a:p>
            <a:r>
              <a:rPr lang="en-US" dirty="0" smtClean="0"/>
              <a:t>Flow: 20 bits, identifies a </a:t>
            </a:r>
            <a:r>
              <a:rPr lang="en-US" i="1" dirty="0" smtClean="0"/>
              <a:t>flow</a:t>
            </a:r>
          </a:p>
          <a:p>
            <a:r>
              <a:rPr lang="en-US" dirty="0" smtClean="0"/>
              <a:t>Length: 16 bits, datagram length</a:t>
            </a:r>
          </a:p>
          <a:p>
            <a:r>
              <a:rPr lang="en-US" dirty="0" smtClean="0"/>
              <a:t>Next Header, 8 bits: …</a:t>
            </a:r>
          </a:p>
          <a:p>
            <a:r>
              <a:rPr lang="en-US" dirty="0" smtClean="0"/>
              <a:t>Hop Limit: 8 bits, like TTL in IPv4</a:t>
            </a:r>
          </a:p>
          <a:p>
            <a:r>
              <a:rPr lang="en-US" dirty="0" smtClean="0"/>
              <a:t>Addresses: 128 bits</a:t>
            </a:r>
          </a:p>
          <a:p>
            <a:r>
              <a:rPr lang="en-US" dirty="0" smtClean="0"/>
              <a:t>What’s missing?</a:t>
            </a:r>
          </a:p>
          <a:p>
            <a:pPr lvl="1"/>
            <a:r>
              <a:rPr lang="en-US" dirty="0" smtClean="0"/>
              <a:t>No options, no fragmentation flags, </a:t>
            </a:r>
            <a:r>
              <a:rPr lang="en-US" i="1" dirty="0" smtClean="0"/>
              <a:t>no checksum</a:t>
            </a:r>
          </a:p>
        </p:txBody>
      </p:sp>
    </p:spTree>
    <p:extLst>
      <p:ext uri="{BB962C8B-B14F-4D97-AF65-F5344CB8AC3E}">
        <p14:creationId xmlns:p14="http://schemas.microsoft.com/office/powerpoint/2010/main" val="2322209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Philosophy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22334"/>
            <a:ext cx="7569200" cy="4805596"/>
          </a:xfrm>
        </p:spPr>
        <p:txBody>
          <a:bodyPr>
            <a:normAutofit/>
          </a:bodyPr>
          <a:lstStyle/>
          <a:p>
            <a:r>
              <a:rPr lang="en-US" dirty="0" smtClean="0"/>
              <a:t>Simplify handling</a:t>
            </a:r>
          </a:p>
          <a:p>
            <a:pPr lvl="1"/>
            <a:r>
              <a:rPr lang="en-US" dirty="0" smtClean="0"/>
              <a:t>New option mechanism (fixed size header)</a:t>
            </a:r>
          </a:p>
          <a:p>
            <a:pPr lvl="1"/>
            <a:r>
              <a:rPr lang="en-US" dirty="0" smtClean="0"/>
              <a:t>No more header length field</a:t>
            </a:r>
          </a:p>
          <a:p>
            <a:r>
              <a:rPr lang="en-US" dirty="0" smtClean="0"/>
              <a:t>Do less work at the network (why?)</a:t>
            </a:r>
          </a:p>
          <a:p>
            <a:pPr lvl="1"/>
            <a:r>
              <a:rPr lang="en-US" dirty="0" smtClean="0"/>
              <a:t>No fragmentation</a:t>
            </a:r>
          </a:p>
          <a:p>
            <a:pPr lvl="1"/>
            <a:r>
              <a:rPr lang="en-US" dirty="0" smtClean="0"/>
              <a:t>No checksum</a:t>
            </a:r>
          </a:p>
          <a:p>
            <a:r>
              <a:rPr lang="en-US" dirty="0" smtClean="0"/>
              <a:t>General flow label</a:t>
            </a:r>
          </a:p>
          <a:p>
            <a:pPr lvl="1"/>
            <a:r>
              <a:rPr lang="en-US" dirty="0" smtClean="0"/>
              <a:t>No semantics specified</a:t>
            </a:r>
          </a:p>
          <a:p>
            <a:pPr lvl="1"/>
            <a:r>
              <a:rPr lang="en-US" dirty="0" smtClean="0"/>
              <a:t>Allows for more flexibility</a:t>
            </a:r>
          </a:p>
          <a:p>
            <a:r>
              <a:rPr lang="en-US" dirty="0" smtClean="0"/>
              <a:t>Still no accountability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248658" y="6488668"/>
            <a:ext cx="389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some content from Scott </a:t>
            </a:r>
            <a:r>
              <a:rPr lang="en-US" dirty="0" err="1" smtClean="0"/>
              <a:t>Shenker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76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Interoperability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509685"/>
            <a:ext cx="8412480" cy="483994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RFC </a:t>
            </a:r>
            <a:r>
              <a:rPr lang="en-US" dirty="0" smtClean="0"/>
              <a:t>4038</a:t>
            </a:r>
            <a:endParaRPr lang="en-US" dirty="0" smtClean="0"/>
          </a:p>
          <a:p>
            <a:pPr lvl="1"/>
            <a:r>
              <a:rPr lang="en-US" dirty="0" smtClean="0"/>
              <a:t>Every IPv4 address has an associated IPv6 </a:t>
            </a:r>
            <a:r>
              <a:rPr lang="en-US" dirty="0" smtClean="0"/>
              <a:t>address (mapped)</a:t>
            </a:r>
          </a:p>
          <a:p>
            <a:pPr lvl="1"/>
            <a:r>
              <a:rPr lang="en-US" dirty="0" smtClean="0"/>
              <a:t>Networking stack translates appropriately depending on other end</a:t>
            </a:r>
            <a:endParaRPr lang="en-US" dirty="0" smtClean="0"/>
          </a:p>
          <a:p>
            <a:pPr lvl="1"/>
            <a:r>
              <a:rPr lang="en-US" dirty="0" smtClean="0"/>
              <a:t>Simply prefix 32-bit IPv4 address with </a:t>
            </a:r>
            <a:r>
              <a:rPr lang="en-US" dirty="0" smtClean="0"/>
              <a:t>80 </a:t>
            </a:r>
            <a:r>
              <a:rPr lang="en-US" dirty="0" smtClean="0"/>
              <a:t>bits of </a:t>
            </a:r>
            <a:r>
              <a:rPr lang="en-US" dirty="0" smtClean="0"/>
              <a:t>0 and 16 bits of 1:</a:t>
            </a:r>
            <a:endParaRPr lang="en-US" dirty="0" smtClean="0"/>
          </a:p>
          <a:p>
            <a:pPr lvl="1"/>
            <a:r>
              <a:rPr lang="en-US" dirty="0" smtClean="0"/>
              <a:t>E.g., :</a:t>
            </a:r>
            <a:r>
              <a:rPr lang="en-US" dirty="0" smtClean="0"/>
              <a:t>:FFFF:128.148.32.2</a:t>
            </a:r>
            <a:endParaRPr lang="en-US" dirty="0" smtClean="0"/>
          </a:p>
          <a:p>
            <a:r>
              <a:rPr lang="en-US" dirty="0" smtClean="0"/>
              <a:t>Two IPv6 endpoints must have IPv6 stacks</a:t>
            </a:r>
          </a:p>
          <a:p>
            <a:r>
              <a:rPr lang="en-US" dirty="0" smtClean="0"/>
              <a:t>Transit network:</a:t>
            </a:r>
          </a:p>
          <a:p>
            <a:pPr lvl="1"/>
            <a:r>
              <a:rPr lang="en-US" dirty="0" smtClean="0"/>
              <a:t>v6 – v6 – v6 : </a:t>
            </a: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endParaRPr lang="en-US" dirty="0" smtClean="0"/>
          </a:p>
          <a:p>
            <a:pPr lvl="1"/>
            <a:r>
              <a:rPr lang="en-US" dirty="0" smtClean="0"/>
              <a:t>v4 – v4 – v4 : </a:t>
            </a: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endParaRPr lang="en-US" dirty="0" smtClean="0"/>
          </a:p>
          <a:p>
            <a:pPr lvl="1"/>
            <a:r>
              <a:rPr lang="en-US" dirty="0" smtClean="0"/>
              <a:t>v4 – v6 – v4 : </a:t>
            </a: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endParaRPr lang="en-US" dirty="0" smtClean="0"/>
          </a:p>
          <a:p>
            <a:pPr lvl="1"/>
            <a:r>
              <a:rPr lang="en-US" dirty="0" smtClean="0"/>
              <a:t>v6 – v4 – v6 : </a:t>
            </a:r>
            <a:r>
              <a:rPr lang="en-US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✗</a:t>
            </a:r>
            <a:r>
              <a:rPr lang="en-US" dirty="0" smtClean="0">
                <a:solidFill>
                  <a:srgbClr val="FF0000"/>
                </a:solidFill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895844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Tunneling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089" y="1509685"/>
            <a:ext cx="8275822" cy="2509067"/>
          </a:xfrm>
        </p:spPr>
        <p:txBody>
          <a:bodyPr/>
          <a:lstStyle/>
          <a:p>
            <a:r>
              <a:rPr lang="en-US" dirty="0" smtClean="0"/>
              <a:t>Encapsulate an IP packet inside another IP packet</a:t>
            </a:r>
          </a:p>
          <a:p>
            <a:r>
              <a:rPr lang="en-US" dirty="0" smtClean="0"/>
              <a:t>Makes an end-to-end path look like a single IP hop</a:t>
            </a:r>
          </a:p>
        </p:txBody>
      </p:sp>
      <p:pic>
        <p:nvPicPr>
          <p:cNvPr id="4" name="Picture 3" descr="ipenc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4018752"/>
            <a:ext cx="57912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750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p64.pdf"/>
          <p:cNvPicPr>
            <a:picLocks noGrp="1" noChangeAspect="1"/>
          </p:cNvPicPr>
          <p:nvPr>
            <p:ph idx="1"/>
          </p:nvPr>
        </p:nvPicPr>
        <p:blipFill>
          <a:blip r:embed="rId3"/>
          <a:srcRect t="-55537" b="-55537"/>
          <a:stretch>
            <a:fillRect/>
          </a:stretch>
        </p:blipFill>
        <p:spPr>
          <a:xfrm>
            <a:off x="787400" y="224156"/>
            <a:ext cx="7569200" cy="399449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in IPv4 Tunneling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248171" y="2863505"/>
            <a:ext cx="8627585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Key issues: configuring the tunnels</a:t>
            </a:r>
          </a:p>
          <a:p>
            <a:pPr lvl="1"/>
            <a:r>
              <a:rPr lang="en-US" dirty="0" smtClean="0"/>
              <a:t>Determining addresses</a:t>
            </a:r>
          </a:p>
          <a:p>
            <a:pPr lvl="1"/>
            <a:r>
              <a:rPr lang="en-US" dirty="0" smtClean="0"/>
              <a:t>Determining routes</a:t>
            </a:r>
          </a:p>
          <a:p>
            <a:pPr lvl="1"/>
            <a:r>
              <a:rPr lang="en-US" dirty="0" smtClean="0"/>
              <a:t>Deploying relays to encapsulate/forward/</a:t>
            </a:r>
            <a:r>
              <a:rPr lang="en-US" dirty="0" err="1" smtClean="0"/>
              <a:t>decapsulate</a:t>
            </a:r>
            <a:endParaRPr lang="en-US" dirty="0" smtClean="0"/>
          </a:p>
          <a:p>
            <a:r>
              <a:rPr lang="en-US" dirty="0" smtClean="0"/>
              <a:t>Several proposals, not very successful</a:t>
            </a:r>
          </a:p>
          <a:p>
            <a:pPr lvl="1"/>
            <a:r>
              <a:rPr lang="en-US" dirty="0" smtClean="0"/>
              <a:t>6to4, </a:t>
            </a:r>
            <a:r>
              <a:rPr lang="en-US" dirty="0" err="1" smtClean="0"/>
              <a:t>Teredo</a:t>
            </a:r>
            <a:r>
              <a:rPr lang="en-US" dirty="0" smtClean="0"/>
              <a:t>, ISATAP</a:t>
            </a:r>
          </a:p>
          <a:p>
            <a:pPr lvl="1"/>
            <a:r>
              <a:rPr lang="en-US" dirty="0" smtClean="0"/>
              <a:t>E.g., 6to4</a:t>
            </a:r>
            <a:endParaRPr lang="en-US" dirty="0"/>
          </a:p>
          <a:p>
            <a:pPr lvl="2"/>
            <a:r>
              <a:rPr lang="en-US" dirty="0" smtClean="0"/>
              <a:t>Deterministic </a:t>
            </a:r>
            <a:r>
              <a:rPr lang="en-US" dirty="0" smtClean="0"/>
              <a:t>address generation</a:t>
            </a:r>
          </a:p>
          <a:p>
            <a:pPr lvl="2"/>
            <a:r>
              <a:rPr lang="en-US" dirty="0" err="1" smtClean="0"/>
              <a:t>Anycast</a:t>
            </a:r>
            <a:r>
              <a:rPr lang="en-US" dirty="0" smtClean="0"/>
              <a:t> 192.88.99.1 to find gateway into IPv6 network</a:t>
            </a:r>
          </a:p>
          <a:p>
            <a:pPr lvl="2"/>
            <a:r>
              <a:rPr lang="en-US" dirty="0" smtClean="0"/>
              <a:t>Drawbacks: voluntary relays, requires public endpoint address</a:t>
            </a:r>
          </a:p>
        </p:txBody>
      </p:sp>
    </p:spTree>
    <p:extLst>
      <p:ext uri="{BB962C8B-B14F-4D97-AF65-F5344CB8AC3E}">
        <p14:creationId xmlns:p14="http://schemas.microsoft.com/office/powerpoint/2010/main" val="3685526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uses for tunneling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 Private Networks</a:t>
            </a:r>
          </a:p>
          <a:p>
            <a:r>
              <a:rPr lang="en-US" dirty="0" smtClean="0"/>
              <a:t>Use case: access CS network from the outside</a:t>
            </a:r>
          </a:p>
          <a:p>
            <a:pPr lvl="1"/>
            <a:r>
              <a:rPr lang="en-US" dirty="0" smtClean="0"/>
              <a:t>Set up an encrypted TCP connection between your computer and Brown’s </a:t>
            </a:r>
            <a:r>
              <a:rPr lang="en-US" dirty="0" err="1" smtClean="0"/>
              <a:t>OpenVPN</a:t>
            </a:r>
            <a:r>
              <a:rPr lang="en-US" dirty="0" smtClean="0"/>
              <a:t> server</a:t>
            </a:r>
          </a:p>
          <a:p>
            <a:pPr lvl="1"/>
            <a:r>
              <a:rPr lang="en-US" dirty="0" smtClean="0"/>
              <a:t>Configure routes to Brown’s internal addresses to go through this connection</a:t>
            </a:r>
          </a:p>
          <a:p>
            <a:r>
              <a:rPr lang="en-US" dirty="0" smtClean="0"/>
              <a:t>Can connect two remote sites securely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15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 Headers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509685"/>
            <a:ext cx="8412480" cy="4727418"/>
          </a:xfrm>
        </p:spPr>
        <p:txBody>
          <a:bodyPr/>
          <a:lstStyle/>
          <a:p>
            <a:r>
              <a:rPr lang="en-US" dirty="0" smtClean="0"/>
              <a:t>Two types: hop-by-hop and end-to-end</a:t>
            </a:r>
          </a:p>
          <a:p>
            <a:r>
              <a:rPr lang="en-US" dirty="0" smtClean="0"/>
              <a:t>Both have a next header byte</a:t>
            </a:r>
          </a:p>
          <a:p>
            <a:r>
              <a:rPr lang="en-US" dirty="0" smtClean="0"/>
              <a:t>Last next header also denotes transport protocol</a:t>
            </a:r>
          </a:p>
          <a:p>
            <a:r>
              <a:rPr lang="en-US" dirty="0" smtClean="0"/>
              <a:t>Destination header: intended for IP endpoint</a:t>
            </a:r>
          </a:p>
          <a:p>
            <a:pPr lvl="1"/>
            <a:r>
              <a:rPr lang="en-US" dirty="0" smtClean="0"/>
              <a:t>Fragment header</a:t>
            </a:r>
          </a:p>
          <a:p>
            <a:pPr lvl="1"/>
            <a:r>
              <a:rPr lang="en-US" dirty="0" smtClean="0"/>
              <a:t>Routing header (loose source routing)</a:t>
            </a:r>
          </a:p>
          <a:p>
            <a:r>
              <a:rPr lang="en-US" dirty="0" smtClean="0"/>
              <a:t>Hop-by-hop headers: processed at each hop</a:t>
            </a:r>
          </a:p>
          <a:p>
            <a:pPr lvl="1"/>
            <a:r>
              <a:rPr lang="en-US" dirty="0" err="1" smtClean="0"/>
              <a:t>Jumbogram</a:t>
            </a:r>
            <a:r>
              <a:rPr lang="en-US" dirty="0" smtClean="0"/>
              <a:t>: packet is up to 2</a:t>
            </a:r>
            <a:r>
              <a:rPr lang="en-US" baseline="30000" dirty="0" smtClean="0"/>
              <a:t>32</a:t>
            </a:r>
            <a:r>
              <a:rPr lang="en-US" dirty="0" smtClean="0"/>
              <a:t> bytes long!</a:t>
            </a:r>
          </a:p>
        </p:txBody>
      </p:sp>
    </p:spTree>
    <p:extLst>
      <p:ext uri="{BB962C8B-B14F-4D97-AF65-F5344CB8AC3E}">
        <p14:creationId xmlns:p14="http://schemas.microsoft.com/office/powerpoint/2010/main" val="4126134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Next Header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8168"/>
          </a:xfrm>
        </p:spPr>
        <p:txBody>
          <a:bodyPr>
            <a:normAutofit/>
          </a:bodyPr>
          <a:lstStyle/>
          <a:p>
            <a:r>
              <a:rPr lang="en-US" dirty="0" smtClean="0"/>
              <a:t>0: Hop by hop header</a:t>
            </a:r>
          </a:p>
          <a:p>
            <a:r>
              <a:rPr lang="en-US" dirty="0" smtClean="0"/>
              <a:t>1: ICMPv4</a:t>
            </a:r>
          </a:p>
          <a:p>
            <a:r>
              <a:rPr lang="en-US" dirty="0" smtClean="0"/>
              <a:t>4: IPv4</a:t>
            </a:r>
          </a:p>
          <a:p>
            <a:r>
              <a:rPr lang="en-US" dirty="0" smtClean="0"/>
              <a:t>6:TCP</a:t>
            </a:r>
          </a:p>
          <a:p>
            <a:r>
              <a:rPr lang="en-US" dirty="0" smtClean="0"/>
              <a:t>17: UDP</a:t>
            </a:r>
          </a:p>
          <a:p>
            <a:r>
              <a:rPr lang="en-US" dirty="0" smtClean="0"/>
              <a:t>41: IPv6</a:t>
            </a:r>
          </a:p>
          <a:p>
            <a:r>
              <a:rPr lang="en-US" dirty="0" smtClean="0"/>
              <a:t>43: Routing Header</a:t>
            </a:r>
          </a:p>
          <a:p>
            <a:r>
              <a:rPr lang="en-US" dirty="0" smtClean="0"/>
              <a:t>44: Fragmentation Header</a:t>
            </a:r>
          </a:p>
          <a:p>
            <a:r>
              <a:rPr lang="en-US" dirty="0" smtClean="0"/>
              <a:t>58: ICMPv6</a:t>
            </a:r>
          </a:p>
        </p:txBody>
      </p:sp>
    </p:spTree>
    <p:extLst>
      <p:ext uri="{BB962C8B-B14F-4D97-AF65-F5344CB8AC3E}">
        <p14:creationId xmlns:p14="http://schemas.microsoft.com/office/powerpoint/2010/main" val="932114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Fragmentation and MTU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Fragmentation is supported only on end hosts!</a:t>
            </a:r>
          </a:p>
          <a:p>
            <a:r>
              <a:rPr lang="en-US" dirty="0" smtClean="0"/>
              <a:t>Hosts should do MTU discovery</a:t>
            </a:r>
          </a:p>
          <a:p>
            <a:r>
              <a:rPr lang="en-US" dirty="0" smtClean="0"/>
              <a:t>Routers will not fragment: just send ICMP saying packet was too big</a:t>
            </a:r>
          </a:p>
          <a:p>
            <a:r>
              <a:rPr lang="en-US" dirty="0" smtClean="0"/>
              <a:t>Minimum MTU is 1280-bytes</a:t>
            </a:r>
          </a:p>
          <a:p>
            <a:pPr lvl="1"/>
            <a:r>
              <a:rPr lang="en-US" dirty="0" smtClean="0"/>
              <a:t>If some link layer has smaller MTU, must interpose fragmentation reassembly underneath</a:t>
            </a:r>
          </a:p>
        </p:txBody>
      </p:sp>
    </p:spTree>
    <p:extLst>
      <p:ext uri="{BB962C8B-B14F-4D97-AF65-F5344CB8AC3E}">
        <p14:creationId xmlns:p14="http://schemas.microsoft.com/office/powerpoint/2010/main" val="2040794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3493"/>
          </a:xfrm>
        </p:spPr>
        <p:txBody>
          <a:bodyPr/>
          <a:lstStyle/>
          <a:p>
            <a:r>
              <a:rPr lang="en-US" dirty="0" smtClean="0"/>
              <a:t>IPv6 Deployment has been slow</a:t>
            </a:r>
          </a:p>
          <a:p>
            <a:r>
              <a:rPr lang="en-US" dirty="0" smtClean="0"/>
              <a:t>Most end hosts have dual stacks today (Windows, Mac OSX, Linux, *BSD, Solaris)</a:t>
            </a:r>
          </a:p>
          <a:p>
            <a:r>
              <a:rPr lang="en-US" dirty="0" smtClean="0"/>
              <a:t>2008 Google study:</a:t>
            </a:r>
          </a:p>
          <a:p>
            <a:pPr lvl="1"/>
            <a:r>
              <a:rPr lang="en-US" dirty="0" smtClean="0"/>
              <a:t>Less than 1% of traffic globally</a:t>
            </a:r>
          </a:p>
          <a:p>
            <a:r>
              <a:rPr lang="en-US" dirty="0" smtClean="0"/>
              <a:t>Requires all parties to work!</a:t>
            </a:r>
          </a:p>
          <a:p>
            <a:pPr lvl="1"/>
            <a:r>
              <a:rPr lang="en-US" dirty="0" smtClean="0"/>
              <a:t>Servers, Clients, DNS, ISPs, all  routers</a:t>
            </a:r>
          </a:p>
          <a:p>
            <a:r>
              <a:rPr lang="en-US" dirty="0" smtClean="0"/>
              <a:t>IPv4 and IPv6 will coexist for a long time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80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time: 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that, transport layer and above!</a:t>
            </a:r>
          </a:p>
          <a:p>
            <a:pPr lvl="1"/>
            <a:r>
              <a:rPr lang="en-US" dirty="0" smtClean="0"/>
              <a:t>UDP, TCP, Congestion Control</a:t>
            </a:r>
          </a:p>
          <a:p>
            <a:pPr lvl="1"/>
            <a:r>
              <a:rPr lang="en-US" dirty="0" smtClean="0"/>
              <a:t>Application protocols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51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24882</TotalTime>
  <Words>1495</Words>
  <Application>Microsoft Macintosh PowerPoint</Application>
  <PresentationFormat>On-screen Show (4:3)</PresentationFormat>
  <Paragraphs>240</Paragraphs>
  <Slides>36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cs168</vt:lpstr>
      <vt:lpstr>CSCI-1680 Network Layer: Wrapup</vt:lpstr>
      <vt:lpstr>Administrivia</vt:lpstr>
      <vt:lpstr>Today: IP Wrap-up</vt:lpstr>
      <vt:lpstr>Different IP Service Models</vt:lpstr>
      <vt:lpstr>Anycast</vt:lpstr>
      <vt:lpstr>Anycast  Implementation</vt:lpstr>
      <vt:lpstr>Multicast</vt:lpstr>
      <vt:lpstr>Multicast Service Model  </vt:lpstr>
      <vt:lpstr>LAN Multicast</vt:lpstr>
      <vt:lpstr>Use Distribution Trees</vt:lpstr>
      <vt:lpstr>Source vs Shared Trees</vt:lpstr>
      <vt:lpstr>Building the Tree: Host to Router</vt:lpstr>
      <vt:lpstr>Building the Tree across networks</vt:lpstr>
      <vt:lpstr>Practical Considerations</vt:lpstr>
      <vt:lpstr>IPv6</vt:lpstr>
      <vt:lpstr>The original expected plan </vt:lpstr>
      <vt:lpstr>The plan in 2011</vt:lpstr>
      <vt:lpstr>What is really happening</vt:lpstr>
      <vt:lpstr>PowerPoint Presentation</vt:lpstr>
      <vt:lpstr>PowerPoint Presentation</vt:lpstr>
      <vt:lpstr>Current Adoption (as seen by Google)</vt:lpstr>
      <vt:lpstr>IPv6 Key Features</vt:lpstr>
      <vt:lpstr>IPv6 Address Representation</vt:lpstr>
      <vt:lpstr>IPv6 Addresses</vt:lpstr>
      <vt:lpstr>IPv6 Header</vt:lpstr>
      <vt:lpstr>IPv6 Header Fields</vt:lpstr>
      <vt:lpstr>Design Philosophy</vt:lpstr>
      <vt:lpstr>Interoperability</vt:lpstr>
      <vt:lpstr>IP Tunneling</vt:lpstr>
      <vt:lpstr>IPv6 in IPv4 Tunneling</vt:lpstr>
      <vt:lpstr>Other uses for tunneling</vt:lpstr>
      <vt:lpstr>Extension Headers</vt:lpstr>
      <vt:lpstr>Example Next Header Values</vt:lpstr>
      <vt:lpstr>Fragmentation and MTU</vt:lpstr>
      <vt:lpstr>Current State</vt:lpstr>
      <vt:lpstr>Next time: Midterm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98</cp:revision>
  <dcterms:created xsi:type="dcterms:W3CDTF">2011-02-28T04:06:06Z</dcterms:created>
  <dcterms:modified xsi:type="dcterms:W3CDTF">2014-10-18T22:44:30Z</dcterms:modified>
</cp:coreProperties>
</file>