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305" r:id="rId3"/>
    <p:sldId id="318" r:id="rId4"/>
    <p:sldId id="319" r:id="rId5"/>
    <p:sldId id="316" r:id="rId6"/>
    <p:sldId id="314" r:id="rId7"/>
    <p:sldId id="315" r:id="rId8"/>
    <p:sldId id="307" r:id="rId9"/>
    <p:sldId id="308" r:id="rId10"/>
    <p:sldId id="312" r:id="rId11"/>
    <p:sldId id="309" r:id="rId12"/>
    <p:sldId id="310" r:id="rId13"/>
    <p:sldId id="324" r:id="rId14"/>
    <p:sldId id="311" r:id="rId15"/>
    <p:sldId id="328" r:id="rId16"/>
    <p:sldId id="320" r:id="rId17"/>
    <p:sldId id="325" r:id="rId18"/>
    <p:sldId id="317" r:id="rId19"/>
    <p:sldId id="321" r:id="rId20"/>
    <p:sldId id="322" r:id="rId21"/>
    <p:sldId id="323" r:id="rId22"/>
    <p:sldId id="326" r:id="rId23"/>
    <p:sldId id="327" r:id="rId24"/>
    <p:sldId id="329" r:id="rId25"/>
    <p:sldId id="279" r:id="rId26"/>
    <p:sldId id="281" r:id="rId27"/>
    <p:sldId id="293" r:id="rId28"/>
    <p:sldId id="294" r:id="rId29"/>
    <p:sldId id="280" r:id="rId30"/>
    <p:sldId id="282" r:id="rId31"/>
    <p:sldId id="283" r:id="rId32"/>
    <p:sldId id="295" r:id="rId33"/>
    <p:sldId id="285" r:id="rId34"/>
    <p:sldId id="286" r:id="rId35"/>
    <p:sldId id="287" r:id="rId36"/>
    <p:sldId id="288" r:id="rId37"/>
    <p:sldId id="289" r:id="rId38"/>
    <p:sldId id="296" r:id="rId39"/>
    <p:sldId id="297" r:id="rId40"/>
    <p:sldId id="298" r:id="rId41"/>
    <p:sldId id="299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88" d="100"/>
          <a:sy n="88" d="100"/>
        </p:scale>
        <p:origin x="-93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456" y="13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45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9/18/14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34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long does it take to send a frame across?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17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fast can we receive bytes?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19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(c) and (d),</a:t>
            </a:r>
            <a:r>
              <a:rPr lang="en-US" baseline="0" dirty="0" smtClean="0"/>
              <a:t> DOES THE RECEIVER KNOW WHETHER THE FRAME IS A NEW FRAME OR A RETRANSMISSION?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033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set SWS?</a:t>
            </a:r>
          </a:p>
          <a:p>
            <a:r>
              <a:rPr lang="en-US" dirty="0" smtClean="0"/>
              <a:t>How</a:t>
            </a:r>
            <a:r>
              <a:rPr lang="en-US" baseline="0" dirty="0" smtClean="0"/>
              <a:t> to set RWS?</a:t>
            </a:r>
          </a:p>
          <a:p>
            <a:r>
              <a:rPr lang="en-US" baseline="0" dirty="0" smtClean="0"/>
              <a:t>What is this accomplishing? Reliability, Ordering, Flow Control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30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would need to make sure that all packets</a:t>
            </a:r>
            <a:r>
              <a:rPr lang="en-US" baseline="0" dirty="0" smtClean="0"/>
              <a:t> the sender can send in this case can be distinguished!</a:t>
            </a:r>
          </a:p>
          <a:p>
            <a:r>
              <a:rPr lang="en-US" dirty="0" smtClean="0"/>
              <a:t>Draw</a:t>
            </a:r>
            <a:r>
              <a:rPr lang="en-US" baseline="0" dirty="0" smtClean="0"/>
              <a:t> circle of sequence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46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Cannot correct because each invalid code is the same distance</a:t>
            </a:r>
            <a:r>
              <a:rPr lang="en-US" baseline="0" dirty="0" smtClean="0"/>
              <a:t> from 3 valid codes!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279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Parity: d=2</a:t>
            </a:r>
          </a:p>
          <a:p>
            <a:r>
              <a:rPr lang="en-US" dirty="0" smtClean="0"/>
              <a:t>3-Voting: d=3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786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Any corners</a:t>
            </a:r>
            <a:r>
              <a:rPr lang="en-US" baseline="0" dirty="0" smtClean="0"/>
              <a:t> of a square can’t be corrected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865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Irreducible analogous to prime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845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tri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096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Link Layer Reliability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</a:p>
          <a:p>
            <a:pPr lvl="1"/>
            <a:r>
              <a:rPr lang="en-US" dirty="0" smtClean="0"/>
              <a:t>Physical layer: encoding, modulation</a:t>
            </a:r>
          </a:p>
          <a:p>
            <a:pPr lvl="1"/>
            <a:r>
              <a:rPr lang="en-US" dirty="0" smtClean="0"/>
              <a:t>Link layer framing</a:t>
            </a:r>
          </a:p>
          <a:p>
            <a:r>
              <a:rPr lang="en-US" dirty="0" smtClean="0"/>
              <a:t>Today</a:t>
            </a:r>
          </a:p>
          <a:p>
            <a:pPr lvl="1"/>
            <a:r>
              <a:rPr lang="en-US" dirty="0" smtClean="0"/>
              <a:t>Getting frames across: reliability,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660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Sending Frames Across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76879" y="1673412"/>
            <a:ext cx="0" cy="4407647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814502" y="1673412"/>
            <a:ext cx="0" cy="4407647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arallelogram 12"/>
          <p:cNvSpPr/>
          <p:nvPr/>
        </p:nvSpPr>
        <p:spPr>
          <a:xfrm rot="1606482" flipH="1">
            <a:off x="3012043" y="2669271"/>
            <a:ext cx="3072183" cy="542134"/>
          </a:xfrm>
          <a:prstGeom prst="parallelogram">
            <a:avLst>
              <a:gd name="adj" fmla="val 507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859598" y="2617735"/>
            <a:ext cx="33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859598" y="3871832"/>
            <a:ext cx="33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59598" y="2006349"/>
            <a:ext cx="33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66745" y="2092298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Transmission Delay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6745" y="3003686"/>
            <a:ext cx="1905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Propagation Delay</a:t>
            </a:r>
            <a:endParaRPr lang="en-US" dirty="0">
              <a:latin typeface="Minion Pro"/>
              <a:cs typeface="Minion Pro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5893997" y="3871832"/>
            <a:ext cx="33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93997" y="2006349"/>
            <a:ext cx="33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012726" y="2711881"/>
            <a:ext cx="907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Latency</a:t>
            </a:r>
            <a:endParaRPr lang="en-US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972705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Sending Frames Across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76879" y="1673412"/>
            <a:ext cx="0" cy="4407647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814502" y="1673412"/>
            <a:ext cx="0" cy="4407647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arallelogram 12"/>
          <p:cNvSpPr/>
          <p:nvPr/>
        </p:nvSpPr>
        <p:spPr>
          <a:xfrm rot="1606482" flipH="1">
            <a:off x="3012043" y="2669271"/>
            <a:ext cx="3072183" cy="542134"/>
          </a:xfrm>
          <a:prstGeom prst="parallelogram">
            <a:avLst>
              <a:gd name="adj" fmla="val 507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012726" y="4301047"/>
            <a:ext cx="1989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Minion Pro"/>
                <a:cs typeface="Minion Pro"/>
              </a:rPr>
              <a:t>Throughput: bits / s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14" name="Parallelogram 13"/>
          <p:cNvSpPr/>
          <p:nvPr/>
        </p:nvSpPr>
        <p:spPr>
          <a:xfrm rot="1606482" flipH="1">
            <a:off x="3012043" y="3280657"/>
            <a:ext cx="3072183" cy="542134"/>
          </a:xfrm>
          <a:prstGeom prst="parallelogram">
            <a:avLst>
              <a:gd name="adj" fmla="val 507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Parallelogram 15"/>
          <p:cNvSpPr/>
          <p:nvPr/>
        </p:nvSpPr>
        <p:spPr>
          <a:xfrm rot="1606482" flipH="1">
            <a:off x="3012043" y="3892043"/>
            <a:ext cx="3072183" cy="542134"/>
          </a:xfrm>
          <a:prstGeom prst="parallelogram">
            <a:avLst>
              <a:gd name="adj" fmla="val 507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Parallelogram 23"/>
          <p:cNvSpPr/>
          <p:nvPr/>
        </p:nvSpPr>
        <p:spPr>
          <a:xfrm rot="1606482" flipH="1">
            <a:off x="3012043" y="4503429"/>
            <a:ext cx="3072183" cy="542134"/>
          </a:xfrm>
          <a:prstGeom prst="parallelogram">
            <a:avLst>
              <a:gd name="adj" fmla="val 5071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 rot="16200000">
            <a:off x="4038002" y="1792941"/>
            <a:ext cx="6822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Minion Pro"/>
                <a:cs typeface="Minion Pro"/>
              </a:rPr>
              <a:t>…</a:t>
            </a:r>
            <a:endParaRPr lang="en-US" sz="4000" dirty="0">
              <a:latin typeface="Minion Pro"/>
              <a:cs typeface="Minion Pro"/>
            </a:endParaRPr>
          </a:p>
        </p:txBody>
      </p:sp>
      <p:sp>
        <p:nvSpPr>
          <p:cNvPr id="25" name="TextBox 24"/>
          <p:cNvSpPr txBox="1"/>
          <p:nvPr/>
        </p:nvSpPr>
        <p:spPr>
          <a:xfrm rot="16200000">
            <a:off x="4038002" y="5279837"/>
            <a:ext cx="6822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Minion Pro"/>
                <a:cs typeface="Minion Pro"/>
              </a:rPr>
              <a:t>…</a:t>
            </a:r>
            <a:endParaRPr lang="en-US" sz="40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513867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matters most, bandwidth or delay?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185497"/>
          </a:xfrm>
        </p:spPr>
        <p:txBody>
          <a:bodyPr/>
          <a:lstStyle/>
          <a:p>
            <a:r>
              <a:rPr lang="en-US" dirty="0" smtClean="0"/>
              <a:t>How much data can we send during one RTT?</a:t>
            </a:r>
          </a:p>
          <a:p>
            <a:r>
              <a:rPr lang="en-US" i="1" dirty="0" smtClean="0"/>
              <a:t>E.g.</a:t>
            </a:r>
            <a:r>
              <a:rPr lang="en-US" dirty="0" smtClean="0"/>
              <a:t>, send request, receive file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964750" y="2805195"/>
            <a:ext cx="4899145" cy="2663417"/>
            <a:chOff x="1964750" y="2805195"/>
            <a:chExt cx="4899145" cy="2663417"/>
          </a:xfrm>
        </p:grpSpPr>
        <p:grpSp>
          <p:nvGrpSpPr>
            <p:cNvPr id="6" name="Group 5"/>
            <p:cNvGrpSpPr/>
            <p:nvPr/>
          </p:nvGrpSpPr>
          <p:grpSpPr>
            <a:xfrm>
              <a:off x="5090080" y="2805195"/>
              <a:ext cx="1773815" cy="2663417"/>
              <a:chOff x="5090080" y="2805195"/>
              <a:chExt cx="1773815" cy="2663417"/>
            </a:xfrm>
          </p:grpSpPr>
          <p:sp>
            <p:nvSpPr>
              <p:cNvPr id="17" name="Parallelogram 16"/>
              <p:cNvSpPr/>
              <p:nvPr/>
            </p:nvSpPr>
            <p:spPr>
              <a:xfrm rot="20745360">
                <a:off x="5090080" y="3792103"/>
                <a:ext cx="1773815" cy="1167924"/>
              </a:xfrm>
              <a:prstGeom prst="parallelogram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" name="Straight Arrow Connector 17"/>
              <p:cNvCxnSpPr/>
              <p:nvPr/>
            </p:nvCxnSpPr>
            <p:spPr>
              <a:xfrm rot="5400000">
                <a:off x="3935164" y="4136109"/>
                <a:ext cx="2663417" cy="1589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rot="5400000">
                <a:off x="5345010" y="4136506"/>
                <a:ext cx="2662623" cy="1588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>
                <a:off x="5266077" y="3191641"/>
                <a:ext cx="1409450" cy="387239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rot="10800000" flipV="1">
                <a:off x="5267667" y="3578879"/>
                <a:ext cx="1407861" cy="387239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/>
            <p:cNvGrpSpPr/>
            <p:nvPr/>
          </p:nvGrpSpPr>
          <p:grpSpPr>
            <a:xfrm>
              <a:off x="1964750" y="2805196"/>
              <a:ext cx="1908164" cy="2663414"/>
              <a:chOff x="1964750" y="2805196"/>
              <a:chExt cx="1908164" cy="2663414"/>
            </a:xfrm>
          </p:grpSpPr>
          <p:sp>
            <p:nvSpPr>
              <p:cNvPr id="16" name="Parallelogram 15"/>
              <p:cNvSpPr/>
              <p:nvPr/>
            </p:nvSpPr>
            <p:spPr>
              <a:xfrm rot="20700000">
                <a:off x="1964750" y="3776493"/>
                <a:ext cx="1535526" cy="227684"/>
              </a:xfrm>
              <a:prstGeom prst="parallelogram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" name="Straight Arrow Connector 4"/>
              <p:cNvCxnSpPr/>
              <p:nvPr/>
            </p:nvCxnSpPr>
            <p:spPr>
              <a:xfrm rot="5400000">
                <a:off x="698076" y="4136109"/>
                <a:ext cx="2663414" cy="1588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>
              <a:xfrm rot="5400000">
                <a:off x="2106731" y="4136109"/>
                <a:ext cx="2663414" cy="1588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2028194" y="3190848"/>
                <a:ext cx="1409450" cy="387239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rot="10800000" flipV="1">
                <a:off x="2029784" y="3578086"/>
                <a:ext cx="1407861" cy="387239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 rot="16200000">
                <a:off x="3352502" y="3979456"/>
                <a:ext cx="671491" cy="369332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Minion Pro"/>
                    <a:cs typeface="Minion Pro"/>
                  </a:rPr>
                  <a:t>Time</a:t>
                </a:r>
                <a:endParaRPr lang="en-US" dirty="0">
                  <a:latin typeface="Minion Pro"/>
                  <a:cs typeface="Minion Pro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 rot="883171">
                <a:off x="2251917" y="3022127"/>
                <a:ext cx="943212" cy="369332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Minion Pro"/>
                    <a:cs typeface="Minion Pro"/>
                  </a:rPr>
                  <a:t>Request</a:t>
                </a:r>
                <a:endParaRPr lang="en-US" dirty="0">
                  <a:latin typeface="Minion Pro"/>
                  <a:cs typeface="Minion Pro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 rot="20700560">
                <a:off x="2027638" y="3469125"/>
                <a:ext cx="1080494" cy="369332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Minion Pro"/>
                    <a:cs typeface="Minion Pro"/>
                  </a:rPr>
                  <a:t>Response</a:t>
                </a:r>
                <a:endParaRPr lang="en-US" dirty="0">
                  <a:latin typeface="Minion Pro"/>
                  <a:cs typeface="Minion Pro"/>
                </a:endParaRPr>
              </a:p>
            </p:txBody>
          </p:sp>
        </p:grpSp>
      </p:grpSp>
      <p:sp>
        <p:nvSpPr>
          <p:cNvPr id="29" name="Content Placeholder 2"/>
          <p:cNvSpPr txBox="1">
            <a:spLocks/>
          </p:cNvSpPr>
          <p:nvPr/>
        </p:nvSpPr>
        <p:spPr>
          <a:xfrm>
            <a:off x="787400" y="5468610"/>
            <a:ext cx="7569200" cy="11854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For small transfers, latency more important, for bulk, throughput more important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064663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142" y="1509685"/>
            <a:ext cx="8183716" cy="3994495"/>
          </a:xfrm>
        </p:spPr>
        <p:txBody>
          <a:bodyPr/>
          <a:lstStyle/>
          <a:p>
            <a:r>
              <a:rPr lang="en-US" dirty="0" smtClean="0"/>
              <a:t>Throughput - Number of bits received/unit of time</a:t>
            </a:r>
          </a:p>
          <a:p>
            <a:pPr lvl="1"/>
            <a:r>
              <a:rPr lang="en-US" i="1" dirty="0" smtClean="0"/>
              <a:t>e.g.</a:t>
            </a:r>
            <a:r>
              <a:rPr lang="en-US" dirty="0" smtClean="0"/>
              <a:t> 10Mbps</a:t>
            </a:r>
          </a:p>
          <a:p>
            <a:r>
              <a:rPr lang="en-US" dirty="0" err="1" smtClean="0"/>
              <a:t>Goodput</a:t>
            </a:r>
            <a:r>
              <a:rPr lang="en-US" dirty="0" smtClean="0"/>
              <a:t> - </a:t>
            </a:r>
            <a:r>
              <a:rPr lang="en-US" i="1" dirty="0" smtClean="0"/>
              <a:t>Useful</a:t>
            </a:r>
            <a:r>
              <a:rPr lang="en-US" dirty="0" smtClean="0"/>
              <a:t> bits received per unit of time</a:t>
            </a:r>
          </a:p>
          <a:p>
            <a:r>
              <a:rPr lang="en-US" dirty="0" smtClean="0"/>
              <a:t>Latency – How long for message to cross network</a:t>
            </a:r>
          </a:p>
          <a:p>
            <a:pPr lvl="1"/>
            <a:r>
              <a:rPr lang="en-US" dirty="0" smtClean="0"/>
              <a:t>Process + Queue + Transmit + Propagation</a:t>
            </a:r>
          </a:p>
          <a:p>
            <a:r>
              <a:rPr lang="en-US" dirty="0" smtClean="0"/>
              <a:t>Jitter – Variation in latency</a:t>
            </a:r>
          </a:p>
        </p:txBody>
      </p:sp>
    </p:spTree>
    <p:extLst>
      <p:ext uri="{BB962C8B-B14F-4D97-AF65-F5344CB8AC3E}">
        <p14:creationId xmlns:p14="http://schemas.microsoft.com/office/powerpoint/2010/main" val="86225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4577710"/>
          </a:xfrm>
        </p:spPr>
        <p:txBody>
          <a:bodyPr/>
          <a:lstStyle/>
          <a:p>
            <a:r>
              <a:rPr lang="en-US" dirty="0" smtClean="0"/>
              <a:t>Processing</a:t>
            </a:r>
          </a:p>
          <a:p>
            <a:pPr lvl="1"/>
            <a:r>
              <a:rPr lang="en-US" dirty="0" smtClean="0"/>
              <a:t>Per message, small,</a:t>
            </a:r>
            <a:r>
              <a:rPr lang="en-US" baseline="0" dirty="0" smtClean="0"/>
              <a:t> limits throughput</a:t>
            </a:r>
          </a:p>
          <a:p>
            <a:pPr lvl="1"/>
            <a:r>
              <a:rPr lang="en-US" i="1" baseline="0" dirty="0" smtClean="0"/>
              <a:t>e.g.</a:t>
            </a:r>
            <a:r>
              <a:rPr lang="en-US" dirty="0" smtClean="0"/>
              <a:t>                                                     or 120μs/pkt</a:t>
            </a:r>
            <a:endParaRPr lang="en-US" i="1" dirty="0" smtClean="0"/>
          </a:p>
          <a:p>
            <a:r>
              <a:rPr lang="en-US" dirty="0" smtClean="0"/>
              <a:t>Queue</a:t>
            </a:r>
          </a:p>
          <a:p>
            <a:pPr lvl="1"/>
            <a:r>
              <a:rPr lang="en-US" dirty="0" smtClean="0"/>
              <a:t>Highly variable, offered load </a:t>
            </a:r>
            <a:r>
              <a:rPr lang="en-US" dirty="0" err="1" smtClean="0"/>
              <a:t>vs</a:t>
            </a:r>
            <a:r>
              <a:rPr lang="en-US" dirty="0" smtClean="0"/>
              <a:t> outgoing b/w</a:t>
            </a:r>
          </a:p>
          <a:p>
            <a:r>
              <a:rPr lang="en-US" dirty="0" smtClean="0"/>
              <a:t>Transmission</a:t>
            </a:r>
          </a:p>
          <a:p>
            <a:pPr lvl="1"/>
            <a:r>
              <a:rPr lang="en-US" dirty="0" smtClean="0"/>
              <a:t>Size/Bandwidth</a:t>
            </a:r>
          </a:p>
          <a:p>
            <a:r>
              <a:rPr lang="en-US" dirty="0" smtClean="0"/>
              <a:t>Propagation</a:t>
            </a:r>
          </a:p>
          <a:p>
            <a:pPr lvl="1"/>
            <a:r>
              <a:rPr lang="en-US" dirty="0" smtClean="0"/>
              <a:t>Distance/Speed of Light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119602" y="2294954"/>
          <a:ext cx="3425041" cy="551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3" imgW="2209800" imgH="355600" progId="Equation.3">
                  <p:embed/>
                </p:oleObj>
              </mc:Choice>
              <mc:Fallback>
                <p:oleObj name="Equation" r:id="rId3" imgW="22098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602" y="2294954"/>
                        <a:ext cx="3425041" cy="5511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202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Reliable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sources of errors in transmission</a:t>
            </a:r>
          </a:p>
          <a:p>
            <a:r>
              <a:rPr lang="en-US" dirty="0" smtClean="0"/>
              <a:t>Error detection can discard bad frames</a:t>
            </a:r>
          </a:p>
          <a:p>
            <a:r>
              <a:rPr lang="en-US" dirty="0" smtClean="0"/>
              <a:t>Problem: if bad packets are lost, how can we ensure reliable delivery?</a:t>
            </a:r>
          </a:p>
          <a:p>
            <a:pPr lvl="1"/>
            <a:r>
              <a:rPr lang="en-US" dirty="0" smtClean="0"/>
              <a:t>Exactly-once semantics = at least once + at most once</a:t>
            </a:r>
          </a:p>
        </p:txBody>
      </p:sp>
    </p:spTree>
    <p:extLst>
      <p:ext uri="{BB962C8B-B14F-4D97-AF65-F5344CB8AC3E}">
        <p14:creationId xmlns:p14="http://schemas.microsoft.com/office/powerpoint/2010/main" val="2745208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Least Once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4125"/>
          </a:xfrm>
        </p:spPr>
        <p:txBody>
          <a:bodyPr/>
          <a:lstStyle/>
          <a:p>
            <a:r>
              <a:rPr lang="en-US" dirty="0" smtClean="0"/>
              <a:t>How can the sender know packet arrived </a:t>
            </a:r>
            <a:r>
              <a:rPr lang="en-US" i="1" dirty="0" smtClean="0"/>
              <a:t>at least</a:t>
            </a:r>
            <a:r>
              <a:rPr lang="en-US" dirty="0" smtClean="0"/>
              <a:t> </a:t>
            </a:r>
            <a:r>
              <a:rPr lang="en-US" i="1" dirty="0" smtClean="0"/>
              <a:t>once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Acknowledgments + Timeout</a:t>
            </a:r>
          </a:p>
          <a:p>
            <a:r>
              <a:rPr lang="en-US" dirty="0" smtClean="0"/>
              <a:t>Stop and Wait Protocol</a:t>
            </a:r>
          </a:p>
          <a:p>
            <a:pPr lvl="1"/>
            <a:r>
              <a:rPr lang="en-US" dirty="0" smtClean="0"/>
              <a:t>S: Send packet, wait</a:t>
            </a:r>
          </a:p>
          <a:p>
            <a:pPr lvl="1"/>
            <a:r>
              <a:rPr lang="en-US" dirty="0" smtClean="0"/>
              <a:t>R: Receive packet, send ACK</a:t>
            </a:r>
          </a:p>
          <a:p>
            <a:pPr lvl="1"/>
            <a:r>
              <a:rPr lang="en-US" dirty="0" smtClean="0"/>
              <a:t>S: Receive ACK, send next packet</a:t>
            </a:r>
          </a:p>
          <a:p>
            <a:pPr lvl="1"/>
            <a:r>
              <a:rPr lang="en-US" dirty="0" smtClean="0"/>
              <a:t>S: No ACK, timeout and retransmit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45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370249" y="1463377"/>
            <a:ext cx="3528027" cy="4335092"/>
            <a:chOff x="2370249" y="1463377"/>
            <a:chExt cx="3528027" cy="4335092"/>
          </a:xfrm>
        </p:grpSpPr>
        <p:pic>
          <p:nvPicPr>
            <p:cNvPr id="4" name="Picture 3" descr="02x20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70249" y="1463377"/>
              <a:ext cx="3528027" cy="4335092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4667250" y="4429125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622800" y="4924425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622800" y="3733800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667250" y="2073275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2800" y="2574925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667250" y="3257550"/>
              <a:ext cx="155575" cy="180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2993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2x19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719" y="233963"/>
            <a:ext cx="5565925" cy="635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03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Stop and Wait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Duplicate data</a:t>
            </a:r>
          </a:p>
          <a:p>
            <a:r>
              <a:rPr lang="en-US" dirty="0" smtClean="0"/>
              <a:t>Duplicate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Slow (channel idle most of the time!)</a:t>
            </a:r>
          </a:p>
          <a:p>
            <a:r>
              <a:rPr lang="en-US" dirty="0" smtClean="0"/>
              <a:t>May be difficult to set the timeout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196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2x20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249" y="1463377"/>
            <a:ext cx="3528027" cy="4335092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Duplicate data: adding </a:t>
            </a:r>
            <a:r>
              <a:rPr lang="en-US" dirty="0"/>
              <a:t>s</a:t>
            </a:r>
            <a:r>
              <a:rPr lang="en-US" dirty="0" smtClean="0"/>
              <a:t>equence 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77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Most Once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601355"/>
          </a:xfrm>
        </p:spPr>
        <p:txBody>
          <a:bodyPr/>
          <a:lstStyle/>
          <a:p>
            <a:r>
              <a:rPr lang="en-US" dirty="0" smtClean="0"/>
              <a:t>How to avoid duplicates?</a:t>
            </a:r>
          </a:p>
          <a:p>
            <a:pPr lvl="1"/>
            <a:r>
              <a:rPr lang="en-US" dirty="0" smtClean="0"/>
              <a:t>Uniquely identify each packet</a:t>
            </a:r>
          </a:p>
          <a:p>
            <a:pPr lvl="1"/>
            <a:r>
              <a:rPr lang="en-US" dirty="0" smtClean="0"/>
              <a:t>Have receiver and sender remember</a:t>
            </a:r>
          </a:p>
          <a:p>
            <a:r>
              <a:rPr lang="en-US" dirty="0" smtClean="0"/>
              <a:t>Stop and Wait: add 1 bit to the header</a:t>
            </a:r>
          </a:p>
          <a:p>
            <a:pPr lvl="1"/>
            <a:r>
              <a:rPr lang="en-US" dirty="0" smtClean="0"/>
              <a:t>Why is it enough?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914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77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Going faster: </a:t>
            </a:r>
            <a:r>
              <a:rPr lang="en-US" dirty="0"/>
              <a:t>s</a:t>
            </a:r>
            <a:r>
              <a:rPr lang="en-US" dirty="0" smtClean="0"/>
              <a:t>liding window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2075421"/>
          </a:xfrm>
        </p:spPr>
        <p:txBody>
          <a:bodyPr/>
          <a:lstStyle/>
          <a:p>
            <a:r>
              <a:rPr lang="en-US" dirty="0" smtClean="0"/>
              <a:t>Still have the problem of keeping pipe full</a:t>
            </a:r>
          </a:p>
          <a:p>
            <a:pPr lvl="1"/>
            <a:r>
              <a:rPr lang="en-US" dirty="0" smtClean="0"/>
              <a:t>Generalize approach with &gt; 1-bit counter</a:t>
            </a:r>
          </a:p>
          <a:p>
            <a:pPr lvl="1"/>
            <a:r>
              <a:rPr lang="en-US" dirty="0" smtClean="0"/>
              <a:t>Allow multiple outstanding (</a:t>
            </a:r>
            <a:r>
              <a:rPr lang="en-US" dirty="0" err="1" smtClean="0"/>
              <a:t>unACKed</a:t>
            </a:r>
            <a:r>
              <a:rPr lang="en-US" dirty="0" smtClean="0"/>
              <a:t>) frames</a:t>
            </a:r>
          </a:p>
          <a:p>
            <a:pPr lvl="1"/>
            <a:r>
              <a:rPr lang="en-US" dirty="0" smtClean="0"/>
              <a:t>Upper bound on </a:t>
            </a:r>
            <a:r>
              <a:rPr lang="en-US" dirty="0" err="1" smtClean="0"/>
              <a:t>unACKed</a:t>
            </a:r>
            <a:r>
              <a:rPr lang="en-US" dirty="0" smtClean="0"/>
              <a:t> frames, called </a:t>
            </a:r>
            <a:r>
              <a:rPr lang="en-US" i="1" dirty="0" smtClean="0"/>
              <a:t>window</a:t>
            </a:r>
            <a:endParaRPr lang="en-US" dirty="0"/>
          </a:p>
        </p:txBody>
      </p:sp>
      <p:pic>
        <p:nvPicPr>
          <p:cNvPr id="4" name="Picture 3" descr="02x2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545" y="3442577"/>
            <a:ext cx="4079705" cy="310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59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big should the window be?</a:t>
            </a:r>
            <a:endParaRPr lang="en-US" dirty="0"/>
          </a:p>
        </p:txBody>
      </p:sp>
      <p:pic>
        <p:nvPicPr>
          <p:cNvPr id="4" name="Picture 3" descr="02x2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545" y="1530107"/>
            <a:ext cx="4079705" cy="310834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38357" y="4885765"/>
            <a:ext cx="8467286" cy="1531468"/>
          </a:xfrm>
        </p:spPr>
        <p:txBody>
          <a:bodyPr>
            <a:normAutofit/>
          </a:bodyPr>
          <a:lstStyle/>
          <a:p>
            <a:r>
              <a:rPr lang="en-US" dirty="0" smtClean="0"/>
              <a:t>How many bytes can we transmit in one RTT?</a:t>
            </a:r>
          </a:p>
          <a:p>
            <a:pPr lvl="1"/>
            <a:r>
              <a:rPr lang="en-US" dirty="0" smtClean="0"/>
              <a:t>BW B/s x RTT s =&gt; “Bandwidth-Delay Product”</a:t>
            </a:r>
          </a:p>
        </p:txBody>
      </p:sp>
    </p:spTree>
    <p:extLst>
      <p:ext uri="{BB962C8B-B14F-4D97-AF65-F5344CB8AC3E}">
        <p14:creationId xmlns:p14="http://schemas.microsoft.com/office/powerpoint/2010/main" val="422112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69" y="2325242"/>
            <a:ext cx="8270462" cy="3994495"/>
          </a:xfrm>
        </p:spPr>
        <p:txBody>
          <a:bodyPr/>
          <a:lstStyle/>
          <a:p>
            <a:r>
              <a:rPr lang="en-US" dirty="0" smtClean="0"/>
              <a:t>Can view network as a pipe</a:t>
            </a:r>
          </a:p>
          <a:p>
            <a:pPr lvl="1"/>
            <a:r>
              <a:rPr lang="en-US" dirty="0" smtClean="0"/>
              <a:t>For full utilization want bytes in flight ≥ bandwidth × delay</a:t>
            </a:r>
          </a:p>
          <a:p>
            <a:pPr lvl="1"/>
            <a:r>
              <a:rPr lang="en-US" dirty="0" smtClean="0"/>
              <a:t>But don’t want to overload the network (future lectures)</a:t>
            </a:r>
          </a:p>
          <a:p>
            <a:r>
              <a:rPr lang="en-US" dirty="0" smtClean="0"/>
              <a:t>What if protocol doesn’t involve bulk transfer?</a:t>
            </a:r>
          </a:p>
          <a:p>
            <a:pPr lvl="1"/>
            <a:r>
              <a:rPr lang="en-US" dirty="0" smtClean="0"/>
              <a:t>Get throughput through concurrency – service multiple clients simultaneously</a:t>
            </a:r>
            <a:endParaRPr lang="en-US" dirty="0"/>
          </a:p>
        </p:txBody>
      </p:sp>
      <p:pic>
        <p:nvPicPr>
          <p:cNvPr id="4" name="Picture 3" descr="bw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1072854"/>
            <a:ext cx="78232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462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Sliding Window Sender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57" y="1203232"/>
            <a:ext cx="8467286" cy="52140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Assign sequence number (</a:t>
            </a:r>
            <a:r>
              <a:rPr lang="en-US" dirty="0" err="1" smtClean="0"/>
              <a:t>SeqNum</a:t>
            </a:r>
            <a:r>
              <a:rPr lang="en-US" dirty="0" smtClean="0"/>
              <a:t>) to each frame</a:t>
            </a:r>
          </a:p>
          <a:p>
            <a:r>
              <a:rPr lang="en-US" dirty="0" smtClean="0"/>
              <a:t>Maintain three state variables</a:t>
            </a:r>
          </a:p>
          <a:p>
            <a:pPr lvl="1"/>
            <a:r>
              <a:rPr lang="en-US" dirty="0" smtClean="0"/>
              <a:t>send window size (SWS)</a:t>
            </a:r>
          </a:p>
          <a:p>
            <a:pPr lvl="1"/>
            <a:r>
              <a:rPr lang="en-US" dirty="0" smtClean="0"/>
              <a:t>last acknowledgment received (LAR)</a:t>
            </a:r>
          </a:p>
          <a:p>
            <a:pPr lvl="1"/>
            <a:r>
              <a:rPr lang="en-US" dirty="0" smtClean="0"/>
              <a:t>last frame sent (LFS)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Maintain invariant: LFS – LAR ≤ SWS</a:t>
            </a:r>
          </a:p>
          <a:p>
            <a:r>
              <a:rPr lang="en-US" dirty="0" smtClean="0"/>
              <a:t>Advance LAR when ACK arrives</a:t>
            </a:r>
          </a:p>
          <a:p>
            <a:r>
              <a:rPr lang="en-US" dirty="0" smtClean="0"/>
              <a:t>Buffer up to SWS frames</a:t>
            </a:r>
          </a:p>
          <a:p>
            <a:pPr lvl="1"/>
            <a:endParaRPr lang="en-US" dirty="0"/>
          </a:p>
        </p:txBody>
      </p:sp>
      <p:pic>
        <p:nvPicPr>
          <p:cNvPr id="4" name="Picture 3" descr="02x2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598" y="3273630"/>
            <a:ext cx="6080176" cy="137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64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Sliding Window Receiver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286793"/>
            <a:ext cx="7569200" cy="528084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Maintain three state variables:</a:t>
            </a:r>
          </a:p>
          <a:p>
            <a:pPr lvl="1"/>
            <a:r>
              <a:rPr lang="en-US" dirty="0" smtClean="0"/>
              <a:t>receive window size (RWS)</a:t>
            </a:r>
          </a:p>
          <a:p>
            <a:pPr lvl="1"/>
            <a:r>
              <a:rPr lang="en-US" dirty="0" smtClean="0"/>
              <a:t>largest acceptable frame (LAF)</a:t>
            </a:r>
          </a:p>
          <a:p>
            <a:pPr lvl="1"/>
            <a:r>
              <a:rPr lang="en-US" dirty="0" smtClean="0"/>
              <a:t>last frame received (LFR)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Maintain invariant: LAF – LFR ≤ RWS</a:t>
            </a:r>
          </a:p>
          <a:p>
            <a:r>
              <a:rPr lang="en-US" dirty="0" smtClean="0"/>
              <a:t>Frame </a:t>
            </a:r>
            <a:r>
              <a:rPr lang="en-US" dirty="0" err="1" smtClean="0"/>
              <a:t>SeqNum</a:t>
            </a:r>
            <a:r>
              <a:rPr lang="en-US" dirty="0" smtClean="0"/>
              <a:t> arrives:</a:t>
            </a:r>
          </a:p>
          <a:p>
            <a:pPr lvl="1"/>
            <a:r>
              <a:rPr lang="en-US" dirty="0" smtClean="0"/>
              <a:t>if LFR &lt; </a:t>
            </a:r>
            <a:r>
              <a:rPr lang="en-US" dirty="0" err="1" smtClean="0"/>
              <a:t>SeqNum</a:t>
            </a:r>
            <a:r>
              <a:rPr lang="en-US" dirty="0" smtClean="0"/>
              <a:t> ≤ LAF, accept</a:t>
            </a:r>
          </a:p>
          <a:p>
            <a:pPr lvl="1"/>
            <a:r>
              <a:rPr lang="en-US" dirty="0" smtClean="0"/>
              <a:t>if </a:t>
            </a:r>
            <a:r>
              <a:rPr lang="en-US" dirty="0" err="1" smtClean="0"/>
              <a:t>SeqNum</a:t>
            </a:r>
            <a:r>
              <a:rPr lang="en-US" dirty="0" smtClean="0"/>
              <a:t> ≤ LFR or </a:t>
            </a:r>
            <a:r>
              <a:rPr lang="en-US" dirty="0" err="1" smtClean="0"/>
              <a:t>SeqNum</a:t>
            </a:r>
            <a:r>
              <a:rPr lang="en-US" dirty="0" smtClean="0"/>
              <a:t> &gt; LAF, discard</a:t>
            </a:r>
          </a:p>
          <a:p>
            <a:r>
              <a:rPr lang="en-US" dirty="0" smtClean="0"/>
              <a:t>Send </a:t>
            </a:r>
            <a:r>
              <a:rPr lang="en-US" i="1" dirty="0" smtClean="0"/>
              <a:t>cumulative</a:t>
            </a:r>
            <a:r>
              <a:rPr lang="en-US" dirty="0" smtClean="0"/>
              <a:t> </a:t>
            </a:r>
            <a:r>
              <a:rPr lang="en-US" dirty="0" err="1" smtClean="0"/>
              <a:t>ACKs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02x23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218" y="2893283"/>
            <a:ext cx="5324561" cy="120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36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Tuning Send Window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65340"/>
          </a:xfrm>
        </p:spPr>
        <p:txBody>
          <a:bodyPr>
            <a:normAutofit/>
          </a:bodyPr>
          <a:lstStyle/>
          <a:p>
            <a:r>
              <a:rPr lang="en-US" dirty="0" smtClean="0"/>
              <a:t>How big should SWS be?</a:t>
            </a:r>
          </a:p>
          <a:p>
            <a:pPr lvl="1"/>
            <a:r>
              <a:rPr lang="en-US" dirty="0" smtClean="0"/>
              <a:t>“Fill the pipe” </a:t>
            </a:r>
          </a:p>
          <a:p>
            <a:r>
              <a:rPr lang="en-US" dirty="0" smtClean="0"/>
              <a:t>How big should RWS be?</a:t>
            </a:r>
          </a:p>
          <a:p>
            <a:pPr lvl="1"/>
            <a:r>
              <a:rPr lang="en-US" dirty="0" smtClean="0"/>
              <a:t>1 ≤ RWS ≤ SWS</a:t>
            </a:r>
          </a:p>
          <a:p>
            <a:r>
              <a:rPr lang="en-US" dirty="0" smtClean="0"/>
              <a:t>How many distinct sequence numbers needed?</a:t>
            </a:r>
          </a:p>
          <a:p>
            <a:pPr lvl="1"/>
            <a:r>
              <a:rPr lang="en-US" dirty="0" smtClean="0"/>
              <a:t>SWS can’t be more than half of the space of valid </a:t>
            </a:r>
            <a:r>
              <a:rPr lang="en-US" dirty="0" err="1" smtClean="0"/>
              <a:t>seq#s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1198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SWS = RWS = 5. Are 6 </a:t>
            </a:r>
            <a:r>
              <a:rPr lang="en-US" dirty="0" err="1" smtClean="0"/>
              <a:t>seq</a:t>
            </a:r>
            <a:r>
              <a:rPr lang="en-US" dirty="0" smtClean="0"/>
              <a:t> #s enough?</a:t>
            </a:r>
          </a:p>
          <a:p>
            <a:r>
              <a:rPr lang="en-US" dirty="0" smtClean="0"/>
              <a:t>Sender sends 0,1,2,3,4</a:t>
            </a:r>
          </a:p>
          <a:p>
            <a:r>
              <a:rPr lang="en-US" dirty="0" smtClean="0"/>
              <a:t>All </a:t>
            </a:r>
            <a:r>
              <a:rPr lang="en-US" dirty="0" err="1" smtClean="0"/>
              <a:t>acks</a:t>
            </a:r>
            <a:r>
              <a:rPr lang="en-US" dirty="0" smtClean="0"/>
              <a:t> are lost</a:t>
            </a:r>
          </a:p>
          <a:p>
            <a:r>
              <a:rPr lang="en-US" dirty="0" smtClean="0"/>
              <a:t>Sender sends 0,1,2,3,4 again</a:t>
            </a:r>
          </a:p>
          <a:p>
            <a:r>
              <a:rPr lang="en-US" dirty="0" smtClean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012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exactly once</a:t>
            </a:r>
          </a:p>
          <a:p>
            <a:pPr lvl="1"/>
            <a:r>
              <a:rPr lang="en-US" dirty="0" smtClean="0"/>
              <a:t>At least once: </a:t>
            </a:r>
            <a:r>
              <a:rPr lang="en-US" dirty="0" err="1" smtClean="0"/>
              <a:t>acks</a:t>
            </a:r>
            <a:r>
              <a:rPr lang="en-US" dirty="0" smtClean="0"/>
              <a:t> + timeouts + retransmissions</a:t>
            </a:r>
          </a:p>
          <a:p>
            <a:pPr lvl="1"/>
            <a:r>
              <a:rPr lang="en-US" dirty="0" smtClean="0"/>
              <a:t>At most once: sequence numbers</a:t>
            </a:r>
          </a:p>
          <a:p>
            <a:r>
              <a:rPr lang="en-US" dirty="0" smtClean="0"/>
              <a:t>Want efficiency</a:t>
            </a:r>
          </a:p>
          <a:p>
            <a:pPr lvl="1"/>
            <a:r>
              <a:rPr lang="en-US" dirty="0" smtClean="0"/>
              <a:t>Sliding window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898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50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6830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Idea: have some codes be </a:t>
            </a:r>
            <a:r>
              <a:rPr lang="en-US" i="1" dirty="0" smtClean="0"/>
              <a:t>invalid</a:t>
            </a:r>
            <a:r>
              <a:rPr lang="en-US" dirty="0" smtClean="0"/>
              <a:t> </a:t>
            </a:r>
            <a:endParaRPr lang="en-US" i="1" dirty="0" smtClean="0"/>
          </a:p>
          <a:p>
            <a:pPr lvl="1"/>
            <a:r>
              <a:rPr lang="en-US" dirty="0" smtClean="0"/>
              <a:t>Must add bits to catch errors in packet</a:t>
            </a:r>
          </a:p>
          <a:p>
            <a:r>
              <a:rPr lang="en-US" dirty="0" smtClean="0"/>
              <a:t>Sometimes can also </a:t>
            </a:r>
            <a:r>
              <a:rPr lang="en-US" i="1" dirty="0" smtClean="0"/>
              <a:t>correct</a:t>
            </a:r>
            <a:r>
              <a:rPr lang="en-US" dirty="0" smtClean="0"/>
              <a:t> errors</a:t>
            </a:r>
          </a:p>
          <a:p>
            <a:pPr lvl="1"/>
            <a:r>
              <a:rPr lang="en-US" dirty="0" smtClean="0"/>
              <a:t>If enough redundancy</a:t>
            </a:r>
          </a:p>
          <a:p>
            <a:pPr lvl="1"/>
            <a:r>
              <a:rPr lang="en-US" dirty="0" smtClean="0"/>
              <a:t>Might have to retransmit</a:t>
            </a:r>
          </a:p>
          <a:p>
            <a:r>
              <a:rPr lang="en-US" dirty="0" smtClean="0"/>
              <a:t>Used in multiple layers</a:t>
            </a:r>
          </a:p>
          <a:p>
            <a:r>
              <a:rPr lang="en-US" dirty="0" smtClean="0"/>
              <a:t>Three examples today:</a:t>
            </a:r>
          </a:p>
          <a:p>
            <a:pPr lvl="1"/>
            <a:r>
              <a:rPr lang="en-US" dirty="0" smtClean="0"/>
              <a:t>Parity</a:t>
            </a:r>
          </a:p>
          <a:p>
            <a:pPr lvl="1"/>
            <a:r>
              <a:rPr lang="en-US" dirty="0" smtClean="0"/>
              <a:t>Internet Checksum</a:t>
            </a:r>
          </a:p>
          <a:p>
            <a:pPr lvl="1"/>
            <a:r>
              <a:rPr lang="en-US" dirty="0" smtClean="0"/>
              <a:t>CRC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Simplest 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Repeat frame </a:t>
            </a:r>
            <a:r>
              <a:rPr lang="en-US" i="1" dirty="0" smtClean="0"/>
              <a:t>n </a:t>
            </a:r>
            <a:r>
              <a:rPr lang="en-US" dirty="0" smtClean="0"/>
              <a:t>times</a:t>
            </a:r>
          </a:p>
          <a:p>
            <a:pPr lvl="1"/>
            <a:r>
              <a:rPr lang="en-US" dirty="0" smtClean="0"/>
              <a:t>Can we detect errors?</a:t>
            </a:r>
          </a:p>
          <a:p>
            <a:pPr lvl="1"/>
            <a:r>
              <a:rPr lang="en-US" dirty="0" smtClean="0"/>
              <a:t>Can we correct errors?</a:t>
            </a:r>
          </a:p>
          <a:p>
            <a:pPr lvl="2"/>
            <a:r>
              <a:rPr lang="en-US" dirty="0" smtClean="0"/>
              <a:t>Voting</a:t>
            </a:r>
          </a:p>
          <a:p>
            <a:pPr lvl="1"/>
            <a:r>
              <a:rPr lang="en-US" dirty="0" smtClean="0"/>
              <a:t>Problem: high redundancy :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</a:p>
          <a:p>
            <a:r>
              <a:rPr lang="en-US" dirty="0" smtClean="0"/>
              <a:t>Example: send each bit 3 times</a:t>
            </a:r>
          </a:p>
          <a:p>
            <a:pPr lvl="1"/>
            <a:r>
              <a:rPr lang="en-US" dirty="0" smtClean="0"/>
              <a:t>Valid codes: 000 111</a:t>
            </a:r>
          </a:p>
          <a:p>
            <a:pPr lvl="1"/>
            <a:r>
              <a:rPr lang="en-US" dirty="0" smtClean="0"/>
              <a:t>Invalid codes : 001 010 011 100 101 110</a:t>
            </a:r>
          </a:p>
          <a:p>
            <a:pPr lvl="1"/>
            <a:r>
              <a:rPr lang="en-US" dirty="0" smtClean="0"/>
              <a:t>Corrections   :    0     0     1      0     1     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Parity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Add a parity bit to the end of a word</a:t>
            </a:r>
          </a:p>
          <a:p>
            <a:pPr lvl="0"/>
            <a:r>
              <a:rPr lang="en-US" dirty="0" smtClean="0"/>
              <a:t>Example with 2 bits:</a:t>
            </a:r>
          </a:p>
          <a:p>
            <a:pPr lvl="1"/>
            <a:r>
              <a:rPr lang="en-US" dirty="0" smtClean="0"/>
              <a:t>Valid: 000 011 011 110</a:t>
            </a:r>
          </a:p>
          <a:p>
            <a:pPr lvl="1"/>
            <a:r>
              <a:rPr lang="en-US" dirty="0" smtClean="0"/>
              <a:t>Invalid: 001 010 010 111</a:t>
            </a:r>
          </a:p>
          <a:p>
            <a:pPr lvl="1"/>
            <a:r>
              <a:rPr lang="en-US" dirty="0" smtClean="0"/>
              <a:t>Can we correct?</a:t>
            </a:r>
          </a:p>
          <a:p>
            <a:pPr lvl="0"/>
            <a:r>
              <a:rPr lang="en-US" dirty="0" smtClean="0"/>
              <a:t>Can detect odd number of bit errors</a:t>
            </a:r>
          </a:p>
          <a:p>
            <a:pPr lvl="1"/>
            <a:r>
              <a:rPr lang="en-US" dirty="0" smtClean="0"/>
              <a:t>No correction</a:t>
            </a:r>
          </a:p>
        </p:txBody>
      </p:sp>
    </p:spTree>
    <p:extLst>
      <p:ext uri="{BB962C8B-B14F-4D97-AF65-F5344CB8AC3E}">
        <p14:creationId xmlns:p14="http://schemas.microsoft.com/office/powerpoint/2010/main" val="1309714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general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Hamming distance: number of bits that are different</a:t>
            </a:r>
          </a:p>
          <a:p>
            <a:pPr lvl="1"/>
            <a:r>
              <a:rPr lang="en-US" dirty="0" smtClean="0"/>
              <a:t>E.g.: HD (0</a:t>
            </a:r>
            <a:r>
              <a:rPr lang="en-US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00</a:t>
            </a: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10, 0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00</a:t>
            </a:r>
            <a:r>
              <a:rPr lang="en-US" dirty="0" smtClean="0">
                <a:solidFill>
                  <a:srgbClr val="FF0000"/>
                </a:solidFill>
              </a:rPr>
              <a:t>01</a:t>
            </a:r>
            <a:r>
              <a:rPr lang="en-US" dirty="0" smtClean="0"/>
              <a:t>10) = 3</a:t>
            </a:r>
          </a:p>
          <a:p>
            <a:r>
              <a:rPr lang="en-US" dirty="0" smtClean="0"/>
              <a:t>If min HD between valid </a:t>
            </a:r>
            <a:r>
              <a:rPr lang="en-US" dirty="0" err="1" smtClean="0"/>
              <a:t>codewords</a:t>
            </a:r>
            <a:r>
              <a:rPr lang="en-US" dirty="0" smtClean="0"/>
              <a:t> is </a:t>
            </a:r>
            <a:r>
              <a:rPr lang="en-US" i="1" dirty="0" smtClean="0"/>
              <a:t>d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Can detect </a:t>
            </a:r>
            <a:r>
              <a:rPr lang="en-US" i="1" dirty="0" smtClean="0"/>
              <a:t>d-</a:t>
            </a:r>
            <a:r>
              <a:rPr lang="en-US" dirty="0" smtClean="0"/>
              <a:t>1 bit error</a:t>
            </a:r>
          </a:p>
          <a:p>
            <a:pPr lvl="1"/>
            <a:r>
              <a:rPr lang="en-US" dirty="0" smtClean="0"/>
              <a:t>Can correct  </a:t>
            </a:r>
            <a:r>
              <a:rPr lang="en-US" dirty="0" smtClean="0">
                <a:latin typeface="STIXGeneral"/>
                <a:cs typeface="STIXGeneral"/>
              </a:rPr>
              <a:t>⌊</a:t>
            </a:r>
            <a:r>
              <a:rPr lang="en-US" dirty="0" smtClean="0"/>
              <a:t>(</a:t>
            </a:r>
            <a:r>
              <a:rPr lang="en-US" i="1" dirty="0" smtClean="0"/>
              <a:t>d-</a:t>
            </a:r>
            <a:r>
              <a:rPr lang="en-US" dirty="0" smtClean="0"/>
              <a:t>1)/2</a:t>
            </a:r>
            <a:r>
              <a:rPr lang="en-US" dirty="0" smtClean="0">
                <a:latin typeface="STIXGeneral"/>
                <a:cs typeface="STIXGeneral"/>
              </a:rPr>
              <a:t>⌋</a:t>
            </a:r>
            <a:r>
              <a:rPr lang="en-US" dirty="0" smtClean="0"/>
              <a:t> bit errors</a:t>
            </a:r>
          </a:p>
          <a:p>
            <a:pPr lvl="0"/>
            <a:r>
              <a:rPr lang="en-US" dirty="0" smtClean="0"/>
              <a:t>What</a:t>
            </a:r>
            <a:r>
              <a:rPr lang="en-US" baseline="0" dirty="0" smtClean="0"/>
              <a:t> is </a:t>
            </a:r>
            <a:r>
              <a:rPr lang="en-US" i="1" baseline="0" dirty="0" smtClean="0"/>
              <a:t>d</a:t>
            </a:r>
            <a:r>
              <a:rPr lang="en-US" i="0" baseline="0" dirty="0" smtClean="0"/>
              <a:t> for parity and 3-voting?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50957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2-D Parity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04958"/>
            <a:ext cx="7569200" cy="241625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Add 1 parity bit for each 7 bits</a:t>
            </a:r>
          </a:p>
          <a:p>
            <a:r>
              <a:rPr lang="en-US" dirty="0" smtClean="0"/>
              <a:t>Add 1 parity bit for each bit position across the frame)</a:t>
            </a:r>
          </a:p>
          <a:p>
            <a:pPr lvl="1"/>
            <a:r>
              <a:rPr lang="en-US" dirty="0" smtClean="0"/>
              <a:t>Can correct single-bit errors</a:t>
            </a:r>
          </a:p>
          <a:p>
            <a:pPr lvl="1"/>
            <a:r>
              <a:rPr lang="en-US" dirty="0" smtClean="0"/>
              <a:t>Can detect 2- and 3-bit errors, most 4-bit errors</a:t>
            </a:r>
          </a:p>
          <a:p>
            <a:r>
              <a:rPr lang="en-US" dirty="0" smtClean="0"/>
              <a:t>Find a 4-bit error that can’t be corrected</a:t>
            </a:r>
          </a:p>
          <a:p>
            <a:endParaRPr lang="en-US" dirty="0"/>
          </a:p>
        </p:txBody>
      </p:sp>
      <p:pic>
        <p:nvPicPr>
          <p:cNvPr id="4" name="Picture 3" descr="parity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248" y="1145734"/>
            <a:ext cx="1689252" cy="26417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69707"/>
            <a:ext cx="7569200" cy="1143000"/>
          </a:xfrm>
        </p:spPr>
        <p:txBody>
          <a:bodyPr/>
          <a:lstStyle/>
          <a:p>
            <a:r>
              <a:rPr lang="en-US" dirty="0" smtClean="0"/>
              <a:t>IP Checksum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156" y="218154"/>
            <a:ext cx="8099688" cy="3994495"/>
          </a:xfrm>
        </p:spPr>
        <p:txBody>
          <a:bodyPr/>
          <a:lstStyle/>
          <a:p>
            <a:r>
              <a:rPr lang="en-US" dirty="0" smtClean="0"/>
              <a:t>Fixed-length code</a:t>
            </a:r>
          </a:p>
          <a:p>
            <a:pPr lvl="1"/>
            <a:r>
              <a:rPr lang="en-US" dirty="0" smtClean="0"/>
              <a:t>n-bit code should capture all but 2</a:t>
            </a:r>
            <a:r>
              <a:rPr lang="en-US" baseline="30000" dirty="0" smtClean="0"/>
              <a:t>-n </a:t>
            </a:r>
            <a:r>
              <a:rPr lang="en-US" dirty="0" smtClean="0"/>
              <a:t>fraction of errors</a:t>
            </a:r>
          </a:p>
          <a:p>
            <a:pPr lvl="2"/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Trick is to make sure that includes all </a:t>
            </a:r>
            <a:r>
              <a:rPr lang="en-US" i="1" dirty="0" smtClean="0"/>
              <a:t>common</a:t>
            </a:r>
            <a:r>
              <a:rPr lang="en-US" dirty="0" smtClean="0"/>
              <a:t> errors</a:t>
            </a:r>
          </a:p>
          <a:p>
            <a:r>
              <a:rPr lang="en-US" dirty="0" smtClean="0"/>
              <a:t>IP Checksum is an example</a:t>
            </a:r>
          </a:p>
          <a:p>
            <a:pPr lvl="1"/>
            <a:r>
              <a:rPr lang="en-US" dirty="0" smtClean="0"/>
              <a:t>1’s complement of 1’s complement sum of every 2 bytes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11206" y="3939472"/>
            <a:ext cx="693010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u</a:t>
            </a:r>
            <a:r>
              <a:rPr lang="en-US" dirty="0" smtClean="0">
                <a:latin typeface="Courier New"/>
                <a:cs typeface="Courier New"/>
              </a:rPr>
              <a:t>int16 </a:t>
            </a:r>
            <a:r>
              <a:rPr lang="en-US" dirty="0" err="1" smtClean="0">
                <a:latin typeface="Courier New"/>
                <a:cs typeface="Courier New"/>
              </a:rPr>
              <a:t>cksum</a:t>
            </a:r>
            <a:r>
              <a:rPr lang="en-US" dirty="0" smtClean="0">
                <a:latin typeface="Courier New"/>
                <a:cs typeface="Courier New"/>
              </a:rPr>
              <a:t>(uint16 *</a:t>
            </a:r>
            <a:r>
              <a:rPr lang="en-US" dirty="0" err="1" smtClean="0">
                <a:latin typeface="Courier New"/>
                <a:cs typeface="Courier New"/>
              </a:rPr>
              <a:t>buf</a:t>
            </a:r>
            <a:r>
              <a:rPr lang="en-US" dirty="0" smtClean="0">
                <a:latin typeface="Courier New"/>
                <a:cs typeface="Courier New"/>
              </a:rPr>
              <a:t>, </a:t>
            </a:r>
            <a:r>
              <a:rPr lang="en-US" dirty="0" err="1" smtClean="0">
                <a:latin typeface="Courier New"/>
                <a:cs typeface="Courier New"/>
              </a:rPr>
              <a:t>int</a:t>
            </a:r>
            <a:r>
              <a:rPr lang="en-US" dirty="0" smtClean="0">
                <a:latin typeface="Courier New"/>
                <a:cs typeface="Courier New"/>
              </a:rPr>
              <a:t> count) {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smtClean="0">
                <a:latin typeface="Courier New"/>
                <a:cs typeface="Courier New"/>
              </a:rPr>
              <a:t>uint32 sum = 0;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smtClean="0">
                <a:latin typeface="Courier New"/>
                <a:cs typeface="Courier New"/>
              </a:rPr>
              <a:t>while (count--)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smtClean="0">
                <a:latin typeface="Courier New"/>
                <a:cs typeface="Courier New"/>
              </a:rPr>
              <a:t>	if ((sum += *</a:t>
            </a:r>
            <a:r>
              <a:rPr lang="en-US" dirty="0" err="1" smtClean="0">
                <a:latin typeface="Courier New"/>
                <a:cs typeface="Courier New"/>
              </a:rPr>
              <a:t>buf</a:t>
            </a:r>
            <a:r>
              <a:rPr lang="en-US" dirty="0" smtClean="0">
                <a:latin typeface="Courier New"/>
                <a:cs typeface="Courier New"/>
              </a:rPr>
              <a:t>++) &amp; 0xffff0000) // carry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smtClean="0">
                <a:latin typeface="Courier New"/>
                <a:cs typeface="Courier New"/>
              </a:rPr>
              <a:t>		sum = (sum &amp; 0xffff) + 1;</a:t>
            </a:r>
          </a:p>
          <a:p>
            <a:r>
              <a:rPr lang="en-US" dirty="0">
                <a:latin typeface="Courier New"/>
                <a:cs typeface="Courier New"/>
              </a:rPr>
              <a:t>	</a:t>
            </a:r>
            <a:r>
              <a:rPr lang="en-US" dirty="0" smtClean="0">
                <a:latin typeface="Courier New"/>
                <a:cs typeface="Courier New"/>
              </a:rPr>
              <a:t>return </a:t>
            </a:r>
            <a:r>
              <a:rPr lang="en-US" dirty="0" smtClean="0">
                <a:latin typeface="Courier New"/>
                <a:cs typeface="Courier New"/>
              </a:rPr>
              <a:t>~(sum &amp; 0xffff);</a:t>
            </a:r>
          </a:p>
          <a:p>
            <a:r>
              <a:rPr lang="en-US" dirty="0">
                <a:latin typeface="Courier New"/>
                <a:cs typeface="Courier New"/>
              </a:rPr>
              <a:t>}</a:t>
            </a:r>
            <a:endParaRPr lang="en-US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good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07009"/>
          </a:xfrm>
        </p:spPr>
        <p:txBody>
          <a:bodyPr>
            <a:normAutofit/>
          </a:bodyPr>
          <a:lstStyle/>
          <a:p>
            <a:r>
              <a:rPr lang="en-US" dirty="0" smtClean="0"/>
              <a:t>16 bits not very long: misses how many errors?</a:t>
            </a:r>
          </a:p>
          <a:p>
            <a:pPr lvl="1"/>
            <a:r>
              <a:rPr lang="en-US" dirty="0" smtClean="0"/>
              <a:t>1 in 2</a:t>
            </a:r>
            <a:r>
              <a:rPr lang="en-US" baseline="30000" dirty="0" smtClean="0"/>
              <a:t>16</a:t>
            </a:r>
            <a:r>
              <a:rPr lang="en-US" dirty="0" smtClean="0"/>
              <a:t>, or 1 in 64K errors</a:t>
            </a:r>
          </a:p>
          <a:p>
            <a:r>
              <a:rPr lang="en-US" dirty="0" smtClean="0"/>
              <a:t>Checksum does catch all 1-bit errors</a:t>
            </a:r>
          </a:p>
          <a:p>
            <a:r>
              <a:rPr lang="en-US" dirty="0" smtClean="0"/>
              <a:t>But not all 2-</a:t>
            </a:r>
            <a:r>
              <a:rPr lang="en-US" smtClean="0"/>
              <a:t>bit errors</a:t>
            </a:r>
          </a:p>
          <a:p>
            <a:pPr lvl="1"/>
            <a:r>
              <a:rPr lang="en-US" smtClean="0"/>
              <a:t>E.g., increment word ending in 0, decrement one ending in 1</a:t>
            </a:r>
          </a:p>
          <a:p>
            <a:r>
              <a:rPr lang="en-US" smtClean="0"/>
              <a:t>Checksum also optional in UDP</a:t>
            </a:r>
          </a:p>
          <a:p>
            <a:pPr lvl="1"/>
            <a:r>
              <a:rPr lang="en-US" smtClean="0"/>
              <a:t>All 0s means no checksums calculated</a:t>
            </a:r>
          </a:p>
          <a:p>
            <a:pPr lvl="1"/>
            <a:r>
              <a:rPr lang="en-US" smtClean="0"/>
              <a:t>If checksum word gets wiped to 0 as part of error, bad news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rfc791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en-US" b="0" i="1" dirty="0"/>
              <a:t>“</a:t>
            </a:r>
            <a:r>
              <a:rPr lang="en-US" b="0" i="1" dirty="0" smtClean="0"/>
              <a:t>This </a:t>
            </a:r>
            <a:r>
              <a:rPr lang="en-US" b="0" i="1" dirty="0"/>
              <a:t>is a simple to compute checksum and experimental evidence indicates it is adequate, but it is provisional and may be replaced by a CRC procedure, depending on further experience</a:t>
            </a:r>
            <a:r>
              <a:rPr lang="en-US" b="0" i="1" dirty="0" smtClean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085921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CRC – Error Detection with Polynomials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5851"/>
          </a:xfrm>
        </p:spPr>
        <p:txBody>
          <a:bodyPr>
            <a:normAutofit/>
          </a:bodyPr>
          <a:lstStyle/>
          <a:p>
            <a:r>
              <a:rPr lang="en-US" dirty="0" smtClean="0"/>
              <a:t>Goal: maximize protection, minimize bits</a:t>
            </a:r>
          </a:p>
          <a:p>
            <a:r>
              <a:rPr lang="en-US" dirty="0" smtClean="0"/>
              <a:t>Consider message to be a polynomial in Z</a:t>
            </a:r>
            <a:r>
              <a:rPr lang="en-US" baseline="-25000" dirty="0" smtClean="0"/>
              <a:t>2</a:t>
            </a:r>
            <a:r>
              <a:rPr lang="en-US" dirty="0" smtClean="0"/>
              <a:t>[x]</a:t>
            </a:r>
          </a:p>
          <a:p>
            <a:pPr lvl="1"/>
            <a:r>
              <a:rPr lang="en-US" dirty="0" smtClean="0"/>
              <a:t>Each bit is one coefficient</a:t>
            </a:r>
          </a:p>
          <a:p>
            <a:pPr lvl="1"/>
            <a:r>
              <a:rPr lang="en-US" dirty="0" smtClean="0"/>
              <a:t>E.g., message 10101001 -&gt; </a:t>
            </a:r>
            <a:r>
              <a:rPr lang="en-US" i="1" dirty="0" err="1" smtClean="0"/>
              <a:t>m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 x</a:t>
            </a:r>
            <a:r>
              <a:rPr lang="en-US" baseline="30000" dirty="0" smtClean="0"/>
              <a:t>7 </a:t>
            </a:r>
            <a:r>
              <a:rPr lang="en-US" dirty="0" smtClean="0"/>
              <a:t>+ x</a:t>
            </a:r>
            <a:r>
              <a:rPr lang="en-US" baseline="30000" dirty="0" smtClean="0"/>
              <a:t>5</a:t>
            </a:r>
            <a:r>
              <a:rPr lang="en-US" dirty="0" smtClean="0"/>
              <a:t>+ x</a:t>
            </a:r>
            <a:r>
              <a:rPr lang="en-US" baseline="30000" dirty="0" smtClean="0"/>
              <a:t>3 </a:t>
            </a:r>
            <a:r>
              <a:rPr lang="en-US" dirty="0" smtClean="0"/>
              <a:t>+ 1</a:t>
            </a:r>
          </a:p>
          <a:p>
            <a:r>
              <a:rPr lang="en-US" dirty="0" smtClean="0"/>
              <a:t>Can reduce one polynomial modulo another</a:t>
            </a:r>
          </a:p>
          <a:p>
            <a:pPr lvl="1"/>
            <a:r>
              <a:rPr lang="en-US" dirty="0" smtClean="0"/>
              <a:t>Let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smtClean="0"/>
              <a:t>m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i="1" dirty="0" smtClean="0"/>
              <a:t>x</a:t>
            </a:r>
            <a:r>
              <a:rPr lang="en-US" baseline="30000" dirty="0" smtClean="0"/>
              <a:t>3</a:t>
            </a:r>
            <a:r>
              <a:rPr lang="en-US" dirty="0" smtClean="0"/>
              <a:t>. Let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= </a:t>
            </a:r>
            <a:r>
              <a:rPr lang="en-US" i="1" dirty="0" smtClean="0"/>
              <a:t>x</a:t>
            </a:r>
            <a:r>
              <a:rPr lang="en-US" baseline="30000" dirty="0" smtClean="0"/>
              <a:t>3</a:t>
            </a:r>
            <a:r>
              <a:rPr lang="en-US" dirty="0" smtClean="0"/>
              <a:t> + </a:t>
            </a:r>
            <a:r>
              <a:rPr lang="en-US" i="1" dirty="0" smtClean="0"/>
              <a:t>x</a:t>
            </a:r>
            <a:r>
              <a:rPr lang="en-US" baseline="30000" dirty="0" smtClean="0"/>
              <a:t>2</a:t>
            </a:r>
            <a:r>
              <a:rPr lang="en-US" dirty="0" smtClean="0"/>
              <a:t> + 1.</a:t>
            </a:r>
          </a:p>
          <a:p>
            <a:pPr lvl="1"/>
            <a:r>
              <a:rPr lang="en-US" i="1" dirty="0"/>
              <a:t>n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 smtClean="0"/>
              <a:t>) “</a:t>
            </a:r>
            <a:r>
              <a:rPr lang="en-US" b="1" dirty="0" smtClean="0"/>
              <a:t>mod</a:t>
            </a:r>
            <a:r>
              <a:rPr lang="en-US" dirty="0" smtClean="0"/>
              <a:t>” </a:t>
            </a:r>
            <a:r>
              <a:rPr lang="en-US" i="1" dirty="0"/>
              <a:t>C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 smtClean="0"/>
              <a:t>) : </a:t>
            </a:r>
            <a:r>
              <a:rPr lang="en-US" i="1" dirty="0" smtClean="0">
                <a:solidFill>
                  <a:srgbClr val="0000FF"/>
                </a:solidFill>
              </a:rPr>
              <a:t>r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i="1" dirty="0" smtClean="0">
                <a:solidFill>
                  <a:srgbClr val="0000FF"/>
                </a:solidFill>
              </a:rPr>
              <a:t>x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1"/>
            <a:r>
              <a:rPr lang="en-US" dirty="0" smtClean="0"/>
              <a:t>Find </a:t>
            </a:r>
            <a:r>
              <a:rPr lang="en-US" i="1" dirty="0" err="1" smtClean="0">
                <a:solidFill>
                  <a:srgbClr val="0000FF"/>
                </a:solidFill>
              </a:rPr>
              <a:t>q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 smtClean="0"/>
              <a:t> and </a:t>
            </a:r>
            <a:r>
              <a:rPr lang="en-US" i="1" dirty="0" err="1" smtClean="0">
                <a:solidFill>
                  <a:srgbClr val="0000FF"/>
                </a:solidFill>
              </a:rPr>
              <a:t>r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smtClean="0"/>
              <a:t>) </a:t>
            </a:r>
            <a:r>
              <a:rPr lang="en-US" dirty="0" err="1" smtClean="0"/>
              <a:t>s.t</a:t>
            </a:r>
            <a:r>
              <a:rPr lang="en-US" dirty="0" smtClean="0"/>
              <a:t>.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err="1" smtClean="0">
                <a:solidFill>
                  <a:srgbClr val="0000FF"/>
                </a:solidFill>
              </a:rPr>
              <a:t>q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err="1" smtClean="0">
                <a:solidFill>
                  <a:srgbClr val="0000FF"/>
                </a:solidFill>
              </a:rPr>
              <a:t>)</a:t>
            </a:r>
            <a:r>
              <a:rPr lang="en-US" i="1" dirty="0" err="1" smtClean="0"/>
              <a:t>C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+ </a:t>
            </a:r>
            <a:r>
              <a:rPr lang="en-US" i="1" dirty="0" err="1" smtClean="0">
                <a:solidFill>
                  <a:srgbClr val="0000FF"/>
                </a:solidFill>
              </a:rPr>
              <a:t>r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 smtClean="0"/>
              <a:t> and degree of </a:t>
            </a:r>
            <a:r>
              <a:rPr lang="en-US" i="1" dirty="0" err="1" smtClean="0"/>
              <a:t>r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&lt; degree of </a:t>
            </a:r>
            <a:r>
              <a:rPr lang="en-US" i="1" dirty="0" err="1" smtClean="0"/>
              <a:t>C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Analogous to taking 11 </a:t>
            </a:r>
            <a:r>
              <a:rPr lang="en-US" b="1" dirty="0" smtClean="0"/>
              <a:t>mod</a:t>
            </a:r>
            <a:r>
              <a:rPr lang="en-US" dirty="0" smtClean="0"/>
              <a:t> 5 = 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Polynomial Division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29" y="1367156"/>
            <a:ext cx="8199942" cy="707967"/>
          </a:xfrm>
        </p:spPr>
        <p:txBody>
          <a:bodyPr/>
          <a:lstStyle/>
          <a:p>
            <a:r>
              <a:rPr lang="en-US" dirty="0" smtClean="0"/>
              <a:t>Just long division, but addition/subtraction is XOR</a:t>
            </a:r>
            <a:endParaRPr lang="en-US" dirty="0"/>
          </a:p>
        </p:txBody>
      </p:sp>
      <p:pic>
        <p:nvPicPr>
          <p:cNvPr id="4" name="Picture 3" descr="er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680" y="2075123"/>
            <a:ext cx="5210227" cy="376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902" y="1148114"/>
            <a:ext cx="8300196" cy="4717638"/>
          </a:xfrm>
        </p:spPr>
        <p:txBody>
          <a:bodyPr/>
          <a:lstStyle/>
          <a:p>
            <a:r>
              <a:rPr lang="en-US" dirty="0" smtClean="0"/>
              <a:t>Select a divisor polynomial </a:t>
            </a:r>
            <a:r>
              <a:rPr lang="en-US" dirty="0" err="1" smtClean="0"/>
              <a:t>C(x</a:t>
            </a:r>
            <a:r>
              <a:rPr lang="en-US" dirty="0" smtClean="0"/>
              <a:t>), degree </a:t>
            </a:r>
            <a:r>
              <a:rPr lang="en-US" dirty="0" err="1" smtClean="0"/>
              <a:t>k</a:t>
            </a:r>
            <a:endParaRPr lang="en-US" dirty="0" smtClean="0"/>
          </a:p>
          <a:p>
            <a:pPr lvl="1"/>
            <a:r>
              <a:rPr lang="en-US" dirty="0" err="1" smtClean="0"/>
              <a:t>C(x</a:t>
            </a:r>
            <a:r>
              <a:rPr lang="en-US" dirty="0" smtClean="0"/>
              <a:t>) should be </a:t>
            </a:r>
            <a:r>
              <a:rPr lang="en-US" i="1" dirty="0" smtClean="0"/>
              <a:t>irreducible</a:t>
            </a:r>
            <a:r>
              <a:rPr lang="en-US" dirty="0" smtClean="0"/>
              <a:t> – not expressible as a product of two lower-degree polynomials in Z</a:t>
            </a:r>
            <a:r>
              <a:rPr lang="en-US" baseline="-25000" dirty="0" smtClean="0"/>
              <a:t>2</a:t>
            </a:r>
            <a:r>
              <a:rPr lang="en-US" dirty="0" smtClean="0"/>
              <a:t>[x]</a:t>
            </a:r>
          </a:p>
          <a:p>
            <a:r>
              <a:rPr lang="en-US" dirty="0" smtClean="0"/>
              <a:t>Add </a:t>
            </a:r>
            <a:r>
              <a:rPr lang="en-US" dirty="0" err="1" smtClean="0"/>
              <a:t>k</a:t>
            </a:r>
            <a:r>
              <a:rPr lang="en-US" dirty="0" smtClean="0"/>
              <a:t> bits to message</a:t>
            </a:r>
          </a:p>
          <a:p>
            <a:pPr lvl="1"/>
            <a:r>
              <a:rPr lang="en-US" dirty="0" smtClean="0"/>
              <a:t>Let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err="1" smtClean="0"/>
              <a:t>m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err="1" smtClean="0"/>
              <a:t>)</a:t>
            </a:r>
            <a:r>
              <a:rPr lang="en-US" i="1" dirty="0" err="1" smtClean="0"/>
              <a:t>x</a:t>
            </a:r>
            <a:r>
              <a:rPr lang="en-US" i="1" baseline="30000" dirty="0" err="1" smtClean="0"/>
              <a:t>k</a:t>
            </a:r>
            <a:r>
              <a:rPr lang="en-US" dirty="0" smtClean="0"/>
              <a:t> (add </a:t>
            </a:r>
            <a:r>
              <a:rPr lang="en-US" i="1" dirty="0" err="1" smtClean="0"/>
              <a:t>k</a:t>
            </a:r>
            <a:r>
              <a:rPr lang="en-US" dirty="0" smtClean="0"/>
              <a:t> 0’s to </a:t>
            </a:r>
            <a:r>
              <a:rPr lang="en-US" i="1" dirty="0" err="1" smtClean="0"/>
              <a:t>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Compute </a:t>
            </a:r>
            <a:r>
              <a:rPr lang="en-US" i="1" dirty="0" err="1" smtClean="0"/>
              <a:t>r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mod </a:t>
            </a:r>
            <a:r>
              <a:rPr lang="en-US" i="1" dirty="0" err="1" smtClean="0"/>
              <a:t>C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Compute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dirty="0" err="1" smtClean="0"/>
              <a:t>n(x</a:t>
            </a:r>
            <a:r>
              <a:rPr lang="en-US" dirty="0" smtClean="0"/>
              <a:t>) – </a:t>
            </a:r>
            <a:r>
              <a:rPr lang="en-US" dirty="0" err="1" smtClean="0"/>
              <a:t>r(x</a:t>
            </a:r>
            <a:r>
              <a:rPr lang="en-US" dirty="0" smtClean="0"/>
              <a:t>) (will be divisible by </a:t>
            </a:r>
            <a:r>
              <a:rPr lang="en-US" dirty="0" err="1" smtClean="0"/>
              <a:t>C(x</a:t>
            </a:r>
            <a:r>
              <a:rPr lang="en-US" dirty="0" smtClean="0"/>
              <a:t>)) (subtraction is XOR, just set </a:t>
            </a:r>
            <a:r>
              <a:rPr lang="en-US" dirty="0" err="1" smtClean="0"/>
              <a:t>k</a:t>
            </a:r>
            <a:r>
              <a:rPr lang="en-US" dirty="0" smtClean="0"/>
              <a:t> lowest bits to </a:t>
            </a:r>
            <a:r>
              <a:rPr lang="en-US" dirty="0" err="1" smtClean="0"/>
              <a:t>r(x</a:t>
            </a:r>
            <a:r>
              <a:rPr lang="en-US" dirty="0" smtClean="0"/>
              <a:t>)!)</a:t>
            </a:r>
          </a:p>
          <a:p>
            <a:r>
              <a:rPr lang="en-US" dirty="0" smtClean="0"/>
              <a:t>Checking CRC is easy</a:t>
            </a:r>
          </a:p>
          <a:p>
            <a:pPr lvl="1"/>
            <a:r>
              <a:rPr lang="en-US" dirty="0" smtClean="0"/>
              <a:t>Reduce message by </a:t>
            </a:r>
            <a:r>
              <a:rPr lang="en-US" dirty="0" err="1" smtClean="0"/>
              <a:t>C(x</a:t>
            </a:r>
            <a:r>
              <a:rPr lang="en-US" dirty="0" smtClean="0"/>
              <a:t>), make sure remainder is 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good?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611" y="1509685"/>
            <a:ext cx="8266778" cy="4506471"/>
          </a:xfrm>
        </p:spPr>
        <p:txBody>
          <a:bodyPr>
            <a:normAutofit/>
          </a:bodyPr>
          <a:lstStyle/>
          <a:p>
            <a:r>
              <a:rPr lang="en-US" dirty="0" smtClean="0"/>
              <a:t>Suppose you send </a:t>
            </a:r>
            <a:r>
              <a:rPr lang="en-US" dirty="0" err="1" smtClean="0"/>
              <a:t>m(x</a:t>
            </a:r>
            <a:r>
              <a:rPr lang="en-US" dirty="0" smtClean="0"/>
              <a:t>), recipient gets </a:t>
            </a:r>
            <a:r>
              <a:rPr lang="en-US" dirty="0" err="1" smtClean="0"/>
              <a:t>m’(x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E(x</a:t>
            </a:r>
            <a:r>
              <a:rPr lang="en-US" dirty="0" smtClean="0"/>
              <a:t>) = </a:t>
            </a:r>
            <a:r>
              <a:rPr lang="en-US" dirty="0" err="1" smtClean="0"/>
              <a:t>m’(x</a:t>
            </a:r>
            <a:r>
              <a:rPr lang="en-US" dirty="0" smtClean="0"/>
              <a:t>) – </a:t>
            </a:r>
            <a:r>
              <a:rPr lang="en-US" dirty="0" err="1" smtClean="0"/>
              <a:t>m(x</a:t>
            </a:r>
            <a:r>
              <a:rPr lang="en-US" dirty="0" smtClean="0"/>
              <a:t>) (all the incorrect bits)</a:t>
            </a:r>
          </a:p>
          <a:p>
            <a:pPr lvl="1"/>
            <a:r>
              <a:rPr lang="en-US" dirty="0" smtClean="0"/>
              <a:t>If CRC passes, </a:t>
            </a:r>
            <a:r>
              <a:rPr lang="en-US" dirty="0" err="1" smtClean="0"/>
              <a:t>C(x</a:t>
            </a:r>
            <a:r>
              <a:rPr lang="en-US" dirty="0" smtClean="0"/>
              <a:t>) divides </a:t>
            </a:r>
            <a:r>
              <a:rPr lang="en-US" dirty="0" err="1" smtClean="0"/>
              <a:t>m’(x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Therefore, </a:t>
            </a:r>
            <a:r>
              <a:rPr lang="en-US" dirty="0" err="1" smtClean="0"/>
              <a:t>C(x</a:t>
            </a:r>
            <a:r>
              <a:rPr lang="en-US" dirty="0" smtClean="0"/>
              <a:t>) must divide </a:t>
            </a:r>
            <a:r>
              <a:rPr lang="en-US" dirty="0" err="1" smtClean="0"/>
              <a:t>E(x</a:t>
            </a:r>
            <a:r>
              <a:rPr lang="en-US" dirty="0" smtClean="0"/>
              <a:t>)</a:t>
            </a:r>
          </a:p>
          <a:p>
            <a:r>
              <a:rPr lang="en-US" dirty="0" smtClean="0"/>
              <a:t>Choose </a:t>
            </a:r>
            <a:r>
              <a:rPr lang="en-US" dirty="0" err="1" smtClean="0"/>
              <a:t>C(x</a:t>
            </a:r>
            <a:r>
              <a:rPr lang="en-US" dirty="0" smtClean="0"/>
              <a:t>) that doesn’t divide any common errors!</a:t>
            </a:r>
          </a:p>
          <a:p>
            <a:pPr lvl="1"/>
            <a:r>
              <a:rPr lang="en-US" dirty="0" smtClean="0"/>
              <a:t>All single-bit errors caught if </a:t>
            </a:r>
            <a:r>
              <a:rPr lang="en-US" dirty="0" err="1" smtClean="0"/>
              <a:t>x</a:t>
            </a:r>
            <a:r>
              <a:rPr lang="en-US" baseline="30000" dirty="0" err="1" smtClean="0"/>
              <a:t>k</a:t>
            </a:r>
            <a:r>
              <a:rPr lang="en-US" dirty="0" smtClean="0"/>
              <a:t>, x</a:t>
            </a:r>
            <a:r>
              <a:rPr lang="en-US" baseline="30000" dirty="0" smtClean="0"/>
              <a:t>0</a:t>
            </a:r>
            <a:r>
              <a:rPr lang="en-US" dirty="0" smtClean="0"/>
              <a:t> coefficients in </a:t>
            </a:r>
            <a:r>
              <a:rPr lang="en-US" dirty="0" err="1" smtClean="0"/>
              <a:t>C(x</a:t>
            </a:r>
            <a:r>
              <a:rPr lang="en-US" dirty="0" smtClean="0"/>
              <a:t>) are 1</a:t>
            </a:r>
          </a:p>
          <a:p>
            <a:pPr lvl="1"/>
            <a:r>
              <a:rPr lang="en-US" dirty="0" smtClean="0"/>
              <a:t>All 2-bit errors caught if at least 3 terms in </a:t>
            </a:r>
            <a:r>
              <a:rPr lang="en-US" dirty="0" err="1" smtClean="0"/>
              <a:t>C(x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Any odd number of errors if last two terms (</a:t>
            </a:r>
            <a:r>
              <a:rPr lang="en-US" dirty="0" err="1" smtClean="0"/>
              <a:t>x</a:t>
            </a:r>
            <a:r>
              <a:rPr lang="en-US" dirty="0" smtClean="0"/>
              <a:t> + 1)</a:t>
            </a:r>
          </a:p>
          <a:p>
            <a:pPr lvl="1"/>
            <a:r>
              <a:rPr lang="en-US" dirty="0" smtClean="0"/>
              <a:t>Any error burst less than length </a:t>
            </a:r>
            <a:r>
              <a:rPr lang="en-US" dirty="0" err="1" smtClean="0"/>
              <a:t>k</a:t>
            </a:r>
            <a:r>
              <a:rPr lang="en-US" dirty="0" smtClean="0"/>
              <a:t> caught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CRC Polynomials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Polynomials not trivial to find</a:t>
            </a:r>
          </a:p>
          <a:p>
            <a:pPr lvl="1"/>
            <a:r>
              <a:rPr lang="en-US" dirty="0" smtClean="0"/>
              <a:t>Some studies used (almost) exhaustive search</a:t>
            </a:r>
          </a:p>
          <a:p>
            <a:r>
              <a:rPr lang="en-US" dirty="0" smtClean="0"/>
              <a:t>CRC-8: x</a:t>
            </a:r>
            <a:r>
              <a:rPr lang="en-US" baseline="30000" dirty="0" smtClean="0"/>
              <a:t>8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+ x</a:t>
            </a:r>
            <a:r>
              <a:rPr lang="en-US" baseline="30000" dirty="0" smtClean="0"/>
              <a:t>1</a:t>
            </a:r>
            <a:r>
              <a:rPr lang="en-US" dirty="0" smtClean="0"/>
              <a:t> + 1</a:t>
            </a:r>
          </a:p>
          <a:p>
            <a:r>
              <a:rPr lang="en-US" dirty="0" smtClean="0"/>
              <a:t>CRC-16: x</a:t>
            </a:r>
            <a:r>
              <a:rPr lang="en-US" baseline="30000" dirty="0" smtClean="0"/>
              <a:t>16</a:t>
            </a:r>
            <a:r>
              <a:rPr lang="en-US" dirty="0" smtClean="0"/>
              <a:t> + x</a:t>
            </a:r>
            <a:r>
              <a:rPr lang="en-US" baseline="30000" dirty="0" smtClean="0"/>
              <a:t>15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smtClean="0"/>
              <a:t>+ 1</a:t>
            </a:r>
            <a:endParaRPr lang="en-US" baseline="30000" dirty="0" smtClean="0"/>
          </a:p>
          <a:p>
            <a:r>
              <a:rPr lang="en-US" dirty="0" smtClean="0"/>
              <a:t>CRC-32: x</a:t>
            </a:r>
            <a:r>
              <a:rPr lang="en-US" baseline="30000" dirty="0" smtClean="0"/>
              <a:t>32</a:t>
            </a:r>
            <a:r>
              <a:rPr lang="en-US" dirty="0" smtClean="0"/>
              <a:t> + x</a:t>
            </a:r>
            <a:r>
              <a:rPr lang="en-US" baseline="30000" dirty="0" smtClean="0"/>
              <a:t>26</a:t>
            </a:r>
            <a:r>
              <a:rPr lang="en-US" dirty="0" smtClean="0"/>
              <a:t> + x</a:t>
            </a:r>
            <a:r>
              <a:rPr lang="en-US" baseline="30000" dirty="0" smtClean="0"/>
              <a:t>23</a:t>
            </a:r>
            <a:r>
              <a:rPr lang="en-US" dirty="0" smtClean="0"/>
              <a:t> + x</a:t>
            </a:r>
            <a:r>
              <a:rPr lang="en-US" baseline="30000" dirty="0" smtClean="0"/>
              <a:t>22</a:t>
            </a:r>
            <a:r>
              <a:rPr lang="en-US" dirty="0" smtClean="0"/>
              <a:t> + x</a:t>
            </a:r>
            <a:r>
              <a:rPr lang="en-US" baseline="30000" dirty="0" smtClean="0"/>
              <a:t>16</a:t>
            </a:r>
            <a:r>
              <a:rPr lang="en-US" dirty="0" smtClean="0"/>
              <a:t> + x</a:t>
            </a:r>
            <a:r>
              <a:rPr lang="en-US" baseline="30000" dirty="0" smtClean="0"/>
              <a:t>12</a:t>
            </a:r>
            <a:r>
              <a:rPr lang="en-US" dirty="0" smtClean="0"/>
              <a:t> + x</a:t>
            </a:r>
            <a:r>
              <a:rPr lang="en-US" baseline="30000" dirty="0" smtClean="0"/>
              <a:t>11</a:t>
            </a:r>
            <a:r>
              <a:rPr lang="en-US" dirty="0" smtClean="0"/>
              <a:t> + x</a:t>
            </a:r>
            <a:r>
              <a:rPr lang="en-US" baseline="30000" dirty="0" smtClean="0"/>
              <a:t>10</a:t>
            </a:r>
            <a:r>
              <a:rPr lang="en-US" dirty="0" smtClean="0"/>
              <a:t> + x</a:t>
            </a:r>
            <a:r>
              <a:rPr lang="en-US" baseline="30000" dirty="0" smtClean="0"/>
              <a:t>8</a:t>
            </a:r>
            <a:r>
              <a:rPr lang="en-US" dirty="0" smtClean="0"/>
              <a:t> + x</a:t>
            </a:r>
            <a:r>
              <a:rPr lang="en-US" baseline="30000" dirty="0" smtClean="0"/>
              <a:t>7</a:t>
            </a:r>
            <a:r>
              <a:rPr lang="en-US" dirty="0" smtClean="0"/>
              <a:t> + x</a:t>
            </a:r>
            <a:r>
              <a:rPr lang="en-US" baseline="30000" dirty="0" smtClean="0"/>
              <a:t>5</a:t>
            </a:r>
            <a:r>
              <a:rPr lang="en-US" dirty="0" smtClean="0"/>
              <a:t> + x</a:t>
            </a:r>
            <a:r>
              <a:rPr lang="en-US" baseline="30000" dirty="0" smtClean="0"/>
              <a:t>4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+ x</a:t>
            </a:r>
            <a:r>
              <a:rPr lang="en-US" baseline="30000" dirty="0" smtClean="0"/>
              <a:t>1</a:t>
            </a:r>
            <a:r>
              <a:rPr lang="en-US" dirty="0" smtClean="0"/>
              <a:t> + 1</a:t>
            </a:r>
          </a:p>
          <a:p>
            <a:r>
              <a:rPr lang="en-US" dirty="0" smtClean="0"/>
              <a:t>CRC easily computable in hardware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alternative for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Erasure coding</a:t>
            </a:r>
          </a:p>
          <a:p>
            <a:pPr lvl="1"/>
            <a:r>
              <a:rPr lang="en-US" dirty="0" smtClean="0"/>
              <a:t>Assume you can detect errors</a:t>
            </a:r>
          </a:p>
          <a:p>
            <a:pPr lvl="1"/>
            <a:r>
              <a:rPr lang="en-US" dirty="0" smtClean="0"/>
              <a:t>Code is designed to tolerate entire missing frames</a:t>
            </a:r>
          </a:p>
          <a:p>
            <a:pPr lvl="2"/>
            <a:r>
              <a:rPr lang="en-US" dirty="0" smtClean="0"/>
              <a:t>Collisions, noise, drops because of bit errors</a:t>
            </a:r>
          </a:p>
          <a:p>
            <a:pPr lvl="1"/>
            <a:r>
              <a:rPr lang="en-US" dirty="0" smtClean="0"/>
              <a:t>Forward error correction</a:t>
            </a:r>
          </a:p>
          <a:p>
            <a:r>
              <a:rPr lang="en-US" dirty="0" smtClean="0"/>
              <a:t>Examples: Reed-Solomon codes, LT Codes, Raptor Codes</a:t>
            </a:r>
          </a:p>
          <a:p>
            <a:r>
              <a:rPr lang="en-US" dirty="0" smtClean="0"/>
              <a:t>Property:</a:t>
            </a:r>
          </a:p>
          <a:p>
            <a:pPr lvl="1"/>
            <a:r>
              <a:rPr lang="en-US" dirty="0" smtClean="0"/>
              <a:t>From K source frames, produce B &gt; K encoded frames</a:t>
            </a:r>
          </a:p>
          <a:p>
            <a:pPr lvl="1"/>
            <a:r>
              <a:rPr lang="en-US" dirty="0" smtClean="0"/>
              <a:t>Receiver can reconstruct source with </a:t>
            </a:r>
            <a:r>
              <a:rPr lang="en-US" i="1" dirty="0" smtClean="0"/>
              <a:t>any </a:t>
            </a:r>
            <a:r>
              <a:rPr lang="en-US" dirty="0" smtClean="0"/>
              <a:t>K’ frames, with K’ </a:t>
            </a:r>
            <a:r>
              <a:rPr lang="en-US" i="1" dirty="0" smtClean="0"/>
              <a:t>slightly </a:t>
            </a:r>
            <a:r>
              <a:rPr lang="en-US" dirty="0" smtClean="0"/>
              <a:t>larger than K</a:t>
            </a:r>
          </a:p>
          <a:p>
            <a:pPr lvl="1"/>
            <a:r>
              <a:rPr lang="en-US" dirty="0" smtClean="0"/>
              <a:t>Some codes can make B as large as needed, on the fly</a:t>
            </a:r>
          </a:p>
        </p:txBody>
      </p:sp>
    </p:spTree>
    <p:extLst>
      <p:ext uri="{BB962C8B-B14F-4D97-AF65-F5344CB8AC3E}">
        <p14:creationId xmlns:p14="http://schemas.microsoft.com/office/powerpoint/2010/main" val="995399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LT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/>
          <a:lstStyle/>
          <a:p>
            <a:r>
              <a:rPr lang="en-US" dirty="0" err="1" smtClean="0"/>
              <a:t>Luby</a:t>
            </a:r>
            <a:r>
              <a:rPr lang="en-US" dirty="0" smtClean="0"/>
              <a:t> Transform Codes</a:t>
            </a:r>
          </a:p>
          <a:p>
            <a:pPr lvl="1"/>
            <a:r>
              <a:rPr lang="en-US" dirty="0" smtClean="0"/>
              <a:t>Michael </a:t>
            </a:r>
            <a:r>
              <a:rPr lang="en-US" dirty="0" err="1" smtClean="0"/>
              <a:t>Luby</a:t>
            </a:r>
            <a:r>
              <a:rPr lang="en-US" dirty="0" smtClean="0"/>
              <a:t>, circa 1998</a:t>
            </a:r>
            <a:endParaRPr lang="en-US" dirty="0"/>
          </a:p>
          <a:p>
            <a:r>
              <a:rPr lang="en-US" dirty="0" smtClean="0"/>
              <a:t>Encoder: repeat B times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Pick a degree </a:t>
            </a:r>
            <a:r>
              <a:rPr lang="en-US" i="1" dirty="0" smtClean="0"/>
              <a:t>d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Randomly select </a:t>
            </a:r>
            <a:r>
              <a:rPr lang="en-US" i="1" dirty="0" smtClean="0"/>
              <a:t>d</a:t>
            </a:r>
            <a:r>
              <a:rPr lang="en-US" dirty="0" smtClean="0"/>
              <a:t> source blocks. Encoded block </a:t>
            </a:r>
            <a:r>
              <a:rPr lang="en-US" i="1" dirty="0" err="1" smtClean="0"/>
              <a:t>t</a:t>
            </a:r>
            <a:r>
              <a:rPr lang="en-US" i="1" baseline="-25000" dirty="0" err="1" smtClean="0"/>
              <a:t>n</a:t>
            </a:r>
            <a:r>
              <a:rPr lang="en-US" i="1" dirty="0" smtClean="0"/>
              <a:t>= </a:t>
            </a:r>
            <a:r>
              <a:rPr lang="en-US" dirty="0" smtClean="0"/>
              <a:t>XOR or selected blocks</a:t>
            </a:r>
          </a:p>
        </p:txBody>
      </p:sp>
    </p:spTree>
    <p:extLst>
      <p:ext uri="{BB962C8B-B14F-4D97-AF65-F5344CB8AC3E}">
        <p14:creationId xmlns:p14="http://schemas.microsoft.com/office/powerpoint/2010/main" val="2554443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" lvl="0" indent="0">
              <a:buFont typeface="Arial"/>
              <a:buNone/>
            </a:pPr>
            <a:r>
              <a:rPr lang="en-US" dirty="0" smtClean="0"/>
              <a:t>LT Decoder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501"/>
          </a:xfrm>
        </p:spPr>
        <p:txBody>
          <a:bodyPr/>
          <a:lstStyle/>
          <a:p>
            <a:r>
              <a:rPr lang="en-US" dirty="0" smtClean="0"/>
              <a:t>Find an encoded block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r>
              <a:rPr lang="en-US" dirty="0" smtClean="0"/>
              <a:t>  with </a:t>
            </a:r>
            <a:r>
              <a:rPr lang="en-US" i="1" dirty="0" smtClean="0"/>
              <a:t>d</a:t>
            </a:r>
            <a:r>
              <a:rPr lang="en-US" dirty="0" smtClean="0"/>
              <a:t>=1</a:t>
            </a:r>
          </a:p>
          <a:p>
            <a:r>
              <a:rPr lang="en-US" dirty="0" smtClean="0"/>
              <a:t>Set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 =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endParaRPr lang="en-US" baseline="-25000" dirty="0" smtClean="0"/>
          </a:p>
          <a:p>
            <a:r>
              <a:rPr lang="en-US" dirty="0" smtClean="0"/>
              <a:t>For all other blocks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r>
              <a:rPr lang="en-US" baseline="-25000" dirty="0" smtClean="0"/>
              <a:t>’</a:t>
            </a:r>
            <a:r>
              <a:rPr lang="en-US" dirty="0" smtClean="0"/>
              <a:t> that include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en-US" dirty="0" smtClean="0"/>
              <a:t> ,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set 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 smtClean="0"/>
              <a:t>’</a:t>
            </a:r>
            <a:r>
              <a:rPr lang="en-US" dirty="0" smtClean="0"/>
              <a:t>=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 smtClean="0"/>
              <a:t>’ </a:t>
            </a:r>
            <a:r>
              <a:rPr lang="en-US" dirty="0" smtClean="0"/>
              <a:t>XOR 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endParaRPr lang="en-US" dirty="0" smtClean="0"/>
          </a:p>
          <a:p>
            <a:r>
              <a:rPr lang="en-US" dirty="0" smtClean="0"/>
              <a:t>Delete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en-US" dirty="0"/>
              <a:t> </a:t>
            </a:r>
            <a:r>
              <a:rPr lang="en-US" dirty="0" smtClean="0"/>
              <a:t>from all encoding lists</a:t>
            </a:r>
          </a:p>
          <a:p>
            <a:r>
              <a:rPr lang="en-US" dirty="0" smtClean="0"/>
              <a:t>Finish if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You decode all source blocks, or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You run out out blocks of degree 1</a:t>
            </a:r>
          </a:p>
        </p:txBody>
      </p:sp>
    </p:spTree>
    <p:extLst>
      <p:ext uri="{BB962C8B-B14F-4D97-AF65-F5344CB8AC3E}">
        <p14:creationId xmlns:p14="http://schemas.microsoft.com/office/powerpoint/2010/main" val="3220241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 Layer II</a:t>
            </a:r>
          </a:p>
          <a:p>
            <a:pPr lvl="1"/>
            <a:r>
              <a:rPr lang="en-US" dirty="0" smtClean="0"/>
              <a:t>Ethernet: dominant link layer technology</a:t>
            </a:r>
          </a:p>
          <a:p>
            <a:pPr lvl="2"/>
            <a:r>
              <a:rPr lang="en-US" dirty="0" smtClean="0"/>
              <a:t>Framing, MAC, Addressing</a:t>
            </a:r>
          </a:p>
          <a:p>
            <a:pPr lvl="1"/>
            <a:r>
              <a:rPr lang="en-US" dirty="0" smtClean="0"/>
              <a:t>Switching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086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22628</TotalTime>
  <Words>1898</Words>
  <Application>Microsoft Macintosh PowerPoint</Application>
  <PresentationFormat>On-screen Show (4:3)</PresentationFormat>
  <Paragraphs>284</Paragraphs>
  <Slides>41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cs168</vt:lpstr>
      <vt:lpstr>Equation</vt:lpstr>
      <vt:lpstr>CSCI-1680 Link Layer Reliability </vt:lpstr>
      <vt:lpstr>PowerPoint Presentation</vt:lpstr>
      <vt:lpstr>Sending Frames Across</vt:lpstr>
      <vt:lpstr>Sending Frames Across</vt:lpstr>
      <vt:lpstr>Which matters most, bandwidth or delay?</vt:lpstr>
      <vt:lpstr>Performance Metrics</vt:lpstr>
      <vt:lpstr>Latency</vt:lpstr>
      <vt:lpstr>Reliable Delivery</vt:lpstr>
      <vt:lpstr>At Least Once Semantics</vt:lpstr>
      <vt:lpstr>PowerPoint Presentation</vt:lpstr>
      <vt:lpstr>PowerPoint Presentation</vt:lpstr>
      <vt:lpstr>Stop and Wait Problems</vt:lpstr>
      <vt:lpstr>Duplicate data: adding sequence numbers</vt:lpstr>
      <vt:lpstr>At Most Once Semantics</vt:lpstr>
      <vt:lpstr>PowerPoint Presentation</vt:lpstr>
      <vt:lpstr>Going faster: sliding window protocol</vt:lpstr>
      <vt:lpstr>How big should the window be?</vt:lpstr>
      <vt:lpstr>Maximizing Throughput</vt:lpstr>
      <vt:lpstr>Sliding Window Sender</vt:lpstr>
      <vt:lpstr>Sliding Window Receiver</vt:lpstr>
      <vt:lpstr>Tuning Send Window</vt:lpstr>
      <vt:lpstr>Example</vt:lpstr>
      <vt:lpstr>Summary</vt:lpstr>
      <vt:lpstr>PowerPoint Presentation</vt:lpstr>
      <vt:lpstr>Error Detection</vt:lpstr>
      <vt:lpstr>Simplest Schemes</vt:lpstr>
      <vt:lpstr>Parity</vt:lpstr>
      <vt:lpstr>In general</vt:lpstr>
      <vt:lpstr>2-D Parity</vt:lpstr>
      <vt:lpstr>IP Checksum</vt:lpstr>
      <vt:lpstr>How good is it?</vt:lpstr>
      <vt:lpstr>From rfc791 (IP)</vt:lpstr>
      <vt:lpstr>CRC – Error Detection with Polynomials</vt:lpstr>
      <vt:lpstr>Polynomial Division Example</vt:lpstr>
      <vt:lpstr>CRC</vt:lpstr>
      <vt:lpstr>Why is this good?</vt:lpstr>
      <vt:lpstr>Common CRC Polynomials</vt:lpstr>
      <vt:lpstr>An alternative for reliability</vt:lpstr>
      <vt:lpstr>LT Codes</vt:lpstr>
      <vt:lpstr>LT Decoder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68</cp:revision>
  <dcterms:created xsi:type="dcterms:W3CDTF">2011-02-10T13:32:22Z</dcterms:created>
  <dcterms:modified xsi:type="dcterms:W3CDTF">2014-09-19T17:29:10Z</dcterms:modified>
</cp:coreProperties>
</file>