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9" r:id="rId3"/>
    <p:sldId id="260" r:id="rId4"/>
    <p:sldId id="306" r:id="rId5"/>
    <p:sldId id="308" r:id="rId6"/>
    <p:sldId id="309" r:id="rId7"/>
    <p:sldId id="314" r:id="rId8"/>
    <p:sldId id="315" r:id="rId9"/>
    <p:sldId id="316" r:id="rId10"/>
    <p:sldId id="328" r:id="rId11"/>
    <p:sldId id="318" r:id="rId12"/>
    <p:sldId id="319" r:id="rId13"/>
    <p:sldId id="305" r:id="rId14"/>
    <p:sldId id="303" r:id="rId15"/>
    <p:sldId id="320" r:id="rId16"/>
    <p:sldId id="321" r:id="rId17"/>
    <p:sldId id="307" r:id="rId18"/>
    <p:sldId id="313" r:id="rId19"/>
    <p:sldId id="322" r:id="rId20"/>
    <p:sldId id="323" r:id="rId21"/>
    <p:sldId id="324" r:id="rId22"/>
    <p:sldId id="325" r:id="rId23"/>
    <p:sldId id="312" r:id="rId24"/>
    <p:sldId id="326" r:id="rId25"/>
    <p:sldId id="327" r:id="rId26"/>
    <p:sldId id="266" r:id="rId27"/>
    <p:sldId id="275" r:id="rId28"/>
    <p:sldId id="277" r:id="rId29"/>
    <p:sldId id="276" r:id="rId30"/>
    <p:sldId id="280" r:id="rId31"/>
    <p:sldId id="283" r:id="rId32"/>
    <p:sldId id="284" r:id="rId33"/>
    <p:sldId id="285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87" d="100"/>
          <a:sy n="87" d="100"/>
        </p:scale>
        <p:origin x="-99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0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deliver a letter</a:t>
            </a:r>
          </a:p>
          <a:p>
            <a:r>
              <a:rPr lang="en-US" dirty="0" smtClean="0"/>
              <a:t>Interfaces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6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Independent evolution: horse to truck to plane</a:t>
            </a:r>
          </a:p>
          <a:p>
            <a:r>
              <a:rPr lang="en-US" dirty="0" smtClean="0"/>
              <a:t>Interface: envelope, address; road signs; how to ride a horse</a:t>
            </a:r>
          </a:p>
          <a:p>
            <a:r>
              <a:rPr lang="en-US" dirty="0" smtClean="0"/>
              <a:t>Mail</a:t>
            </a:r>
            <a:r>
              <a:rPr lang="en-US" baseline="0" dirty="0" smtClean="0"/>
              <a:t> bag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1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Guiding principle: if</a:t>
            </a:r>
            <a:r>
              <a:rPr lang="en-US" baseline="0" dirty="0" smtClean="0"/>
              <a:t> you offer functionality in one layer, you force everyone above you to use it, even if they don’t need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32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1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Layering and 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0:</a:t>
            </a:r>
          </a:p>
          <a:p>
            <a:pPr lvl="1"/>
            <a:r>
              <a:rPr lang="en-US" dirty="0" smtClean="0"/>
              <a:t>Sign </a:t>
            </a:r>
            <a:r>
              <a:rPr lang="en-US" dirty="0" smtClean="0"/>
              <a:t>and hand in Collaboration </a:t>
            </a:r>
            <a:r>
              <a:rPr lang="en-US" dirty="0" smtClean="0"/>
              <a:t>Policy</a:t>
            </a:r>
          </a:p>
          <a:p>
            <a:pPr lvl="1"/>
            <a:r>
              <a:rPr lang="en-US" dirty="0" smtClean="0"/>
              <a:t>Sign up for Piazza</a:t>
            </a:r>
          </a:p>
          <a:p>
            <a:pPr lvl="1"/>
            <a:r>
              <a:rPr lang="en-US" dirty="0" smtClean="0"/>
              <a:t>Send us your </a:t>
            </a:r>
            <a:r>
              <a:rPr lang="en-US" dirty="0" err="1" smtClean="0"/>
              <a:t>github</a:t>
            </a:r>
            <a:r>
              <a:rPr lang="en-US" dirty="0" smtClean="0"/>
              <a:t> account</a:t>
            </a:r>
            <a:endParaRPr lang="en-US" dirty="0" smtClean="0"/>
          </a:p>
          <a:p>
            <a:r>
              <a:rPr lang="en-US" dirty="0" smtClean="0"/>
              <a:t>Signup for </a:t>
            </a:r>
            <a:r>
              <a:rPr lang="en-US" dirty="0" err="1" smtClean="0"/>
              <a:t>Snowcast</a:t>
            </a:r>
            <a:r>
              <a:rPr lang="en-US" dirty="0" smtClean="0"/>
              <a:t> milestone</a:t>
            </a:r>
          </a:p>
          <a:p>
            <a:pPr lvl="1"/>
            <a:r>
              <a:rPr lang="en-US" dirty="0" smtClean="0"/>
              <a:t>Thursday from </a:t>
            </a:r>
            <a:r>
              <a:rPr lang="en-US" dirty="0" smtClean="0"/>
              <a:t>4pm </a:t>
            </a:r>
            <a:r>
              <a:rPr lang="en-US" dirty="0" smtClean="0"/>
              <a:t>to </a:t>
            </a:r>
            <a:r>
              <a:rPr lang="en-US" dirty="0" smtClean="0"/>
              <a:t>7pm (tentative)</a:t>
            </a:r>
            <a:endParaRPr lang="en-US" dirty="0" smtClean="0"/>
          </a:p>
          <a:p>
            <a:pPr lvl="1"/>
            <a:r>
              <a:rPr lang="en-US" dirty="0" smtClean="0"/>
              <a:t>See Piazza for </a:t>
            </a:r>
            <a:r>
              <a:rPr lang="en-US" dirty="0" smtClean="0"/>
              <a:t>details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60856"/>
          </a:xfrm>
        </p:spPr>
        <p:txBody>
          <a:bodyPr/>
          <a:lstStyle/>
          <a:p>
            <a:r>
              <a:rPr lang="en-US" dirty="0" smtClean="0"/>
              <a:t>Review</a:t>
            </a:r>
          </a:p>
          <a:p>
            <a:pPr lvl="1"/>
            <a:r>
              <a:rPr lang="en-US" dirty="0" smtClean="0"/>
              <a:t>Switching, Multiplexing</a:t>
            </a:r>
          </a:p>
          <a:p>
            <a:endParaRPr lang="en-US" dirty="0" smtClean="0"/>
          </a:p>
          <a:p>
            <a:r>
              <a:rPr lang="en-US" dirty="0" smtClean="0"/>
              <a:t>Layering </a:t>
            </a:r>
            <a:r>
              <a:rPr lang="en-US" dirty="0"/>
              <a:t>and Encapsulation</a:t>
            </a:r>
          </a:p>
          <a:p>
            <a:r>
              <a:rPr lang="en-US" dirty="0" smtClean="0"/>
              <a:t>Intro to IP</a:t>
            </a:r>
            <a:r>
              <a:rPr lang="en-US" dirty="0"/>
              <a:t>, TCP, </a:t>
            </a:r>
            <a:r>
              <a:rPr lang="en-US" dirty="0" smtClean="0"/>
              <a:t>UDP</a:t>
            </a:r>
          </a:p>
          <a:p>
            <a:endParaRPr lang="en-US" dirty="0"/>
          </a:p>
          <a:p>
            <a:r>
              <a:rPr lang="en-US" dirty="0" smtClean="0"/>
              <a:t>Extra material: sockets primer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Taxonomy of networks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05200" y="1703691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3" rIns="91423" bIns="45713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A4A4A4"/>
                </a:solidFill>
                <a:latin typeface="PMingLiU" charset="0"/>
              </a:rPr>
              <a:t>Communication Network</a:t>
            </a:r>
            <a:endParaRPr lang="en-US" sz="2400" b="0" i="1" dirty="0">
              <a:solidFill>
                <a:srgbClr val="A4A4A4"/>
              </a:solidFill>
              <a:latin typeface="PMingLiU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065213" y="2160891"/>
            <a:ext cx="2816225" cy="1490662"/>
            <a:chOff x="1065213" y="2160891"/>
            <a:chExt cx="2816225" cy="149066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065213" y="2699053"/>
              <a:ext cx="2055812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1828800" y="2160891"/>
              <a:ext cx="2052638" cy="5381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57800" y="2159303"/>
            <a:ext cx="2884488" cy="1562100"/>
            <a:chOff x="5257800" y="2159303"/>
            <a:chExt cx="2884488" cy="156210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084888" y="2768903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Broadcast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257800" y="2159303"/>
              <a:ext cx="18288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4025" y="3529316"/>
            <a:ext cx="2057400" cy="1498600"/>
            <a:chOff x="454025" y="3529316"/>
            <a:chExt cx="2057400" cy="1498600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4025" y="40754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Circuit-Switched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1370013" y="3529316"/>
              <a:ext cx="836612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06625" y="3529316"/>
            <a:ext cx="2362200" cy="1409700"/>
            <a:chOff x="2206625" y="3529316"/>
            <a:chExt cx="2362200" cy="1409700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511425" y="39865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Packet-Switched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06625" y="3529316"/>
              <a:ext cx="1450975" cy="465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22450" y="4832653"/>
            <a:ext cx="2058988" cy="1131888"/>
            <a:chOff x="1822450" y="4832653"/>
            <a:chExt cx="2058988" cy="1131888"/>
          </a:xfrm>
        </p:grpSpPr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822450" y="5256516"/>
              <a:ext cx="2058988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Datagram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2890838" y="4832653"/>
              <a:ext cx="766762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00438" y="4832653"/>
            <a:ext cx="2057400" cy="737003"/>
            <a:chOff x="3500438" y="4832653"/>
            <a:chExt cx="2057400" cy="737003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500438" y="5231116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defPPr>
                <a:defRPr lang="en-US"/>
              </a:defPPr>
              <a:lvl1pPr algn="ctr" eaLnBrk="0" hangingPunct="0">
                <a:spcBef>
                  <a:spcPct val="50000"/>
                </a:spcBef>
                <a:spcAft>
                  <a:spcPts val="1000"/>
                </a:spcAft>
                <a:defRPr sz="1600" b="1">
                  <a:solidFill>
                    <a:srgbClr val="A4A4A4"/>
                  </a:solidFill>
                  <a:latin typeface="PMingLiU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9pPr>
            </a:lstStyle>
            <a:p>
              <a:r>
                <a:rPr lang="en-US" dirty="0"/>
                <a:t>Virtual Circuit Network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657600" y="4832653"/>
              <a:ext cx="831850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60154" y="4062716"/>
            <a:ext cx="3459163" cy="1337670"/>
            <a:chOff x="5360154" y="4062716"/>
            <a:chExt cx="3459163" cy="1337670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360154" y="4062716"/>
              <a:ext cx="3459163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b="0" dirty="0">
                  <a:latin typeface="Arial" charset="0"/>
                </a:rPr>
                <a:t>A hybrid of circuits and packets; headers include a </a:t>
              </a:r>
              <a:r>
                <a:rPr lang="ja-JP" altLang="en-US" sz="1800" b="0" dirty="0">
                  <a:latin typeface="Arial" charset="0"/>
                </a:rPr>
                <a:t>“</a:t>
              </a:r>
              <a:r>
                <a:rPr lang="en-US" altLang="ja-JP" sz="1800" b="0" dirty="0">
                  <a:latin typeface="Arial" charset="0"/>
                </a:rPr>
                <a:t>circuit identifier</a:t>
              </a:r>
              <a:r>
                <a:rPr lang="ja-JP" altLang="en-US" sz="1800" b="0" dirty="0">
                  <a:latin typeface="Arial" charset="0"/>
                </a:rPr>
                <a:t>”</a:t>
              </a:r>
              <a:r>
                <a:rPr lang="en-US" altLang="ja-JP" sz="1800" b="0" dirty="0">
                  <a:latin typeface="Arial" charset="0"/>
                </a:rPr>
                <a:t> established during a setup phase</a:t>
              </a:r>
              <a:endParaRPr lang="en-US" sz="1800" b="0" dirty="0">
                <a:latin typeface="Arial" charset="0"/>
              </a:endParaRPr>
            </a:p>
          </p:txBody>
        </p:sp>
        <p:cxnSp>
          <p:nvCxnSpPr>
            <p:cNvPr id="18" name="AutoShape 18"/>
            <p:cNvCxnSpPr>
              <a:cxnSpLocks noChangeShapeType="1"/>
              <a:stCxn id="17" idx="2"/>
              <a:endCxn id="14" idx="3"/>
            </p:cNvCxnSpPr>
            <p:nvPr/>
          </p:nvCxnSpPr>
          <p:spPr bwMode="auto">
            <a:xfrm rot="5400000">
              <a:off x="6226452" y="4537102"/>
              <a:ext cx="194670" cy="15318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3500438" y="2311703"/>
            <a:ext cx="2057400" cy="948140"/>
            <a:chOff x="3500438" y="2311703"/>
            <a:chExt cx="2057400" cy="948140"/>
          </a:xfrm>
        </p:grpSpPr>
        <p:sp>
          <p:nvSpPr>
            <p:cNvPr id="24" name="Line 8"/>
            <p:cNvSpPr>
              <a:spLocks noChangeShapeType="1"/>
            </p:cNvSpPr>
            <p:nvPr/>
          </p:nvSpPr>
          <p:spPr bwMode="auto">
            <a:xfrm>
              <a:off x="4568825" y="2311703"/>
              <a:ext cx="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3500438" y="2921303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 smtClean="0">
                  <a:solidFill>
                    <a:srgbClr val="A4A4A4"/>
                  </a:solidFill>
                  <a:latin typeface="PMingLiU" charset="0"/>
                </a:rPr>
                <a:t>Point-to-point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4085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691" y="2111313"/>
            <a:ext cx="7569200" cy="44229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Guaranteed allocation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Time division / Frequency division multiplexing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Low space overhead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Easy to reason about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Failures: must re-establish connection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any failures along path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Overload: all or nothing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graceful degradation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Waste: allocate for peak, waste for less than peak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Set up time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0971"/>
          </a:xfrm>
        </p:spPr>
        <p:txBody>
          <a:bodyPr>
            <a:normAutofit/>
          </a:bodyPr>
          <a:lstStyle/>
          <a:p>
            <a:r>
              <a:rPr lang="en-US" dirty="0" smtClean="0"/>
              <a:t>Break information in small chunks: </a:t>
            </a:r>
            <a:r>
              <a:rPr lang="en-US" i="1" dirty="0" smtClean="0"/>
              <a:t>packets</a:t>
            </a:r>
            <a:endParaRPr lang="en-US" dirty="0" smtClean="0"/>
          </a:p>
          <a:p>
            <a:r>
              <a:rPr lang="en-US" dirty="0" smtClean="0"/>
              <a:t>Each packet forwarded independently</a:t>
            </a:r>
          </a:p>
          <a:p>
            <a:pPr lvl="1"/>
            <a:r>
              <a:rPr lang="en-US" dirty="0" smtClean="0"/>
              <a:t>Must add metadata to each packet</a:t>
            </a:r>
          </a:p>
          <a:p>
            <a:r>
              <a:rPr lang="en-US" dirty="0" smtClean="0"/>
              <a:t>Allows statistical multiplexing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High utilization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Very flexible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Fairness not automatic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Highly variable </a:t>
            </a:r>
            <a:r>
              <a:rPr lang="en-US" dirty="0" err="1" smtClean="0">
                <a:solidFill>
                  <a:srgbClr val="FF0000"/>
                </a:solidFill>
              </a:rPr>
              <a:t>queueing</a:t>
            </a:r>
            <a:r>
              <a:rPr lang="en-US" dirty="0" smtClean="0">
                <a:solidFill>
                  <a:srgbClr val="FF0000"/>
                </a:solidFill>
              </a:rPr>
              <a:t> delays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Different paths for each packet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417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72" y="15488"/>
            <a:ext cx="6827319" cy="6827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245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1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Very</a:t>
            </a:r>
            <a:r>
              <a:rPr lang="en-US" dirty="0" smtClean="0"/>
              <a:t> large number of computers</a:t>
            </a:r>
          </a:p>
          <a:p>
            <a:r>
              <a:rPr lang="en-US" dirty="0"/>
              <a:t>Incredible variety of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Each with very different constraints</a:t>
            </a:r>
            <a:endParaRPr lang="en-US" dirty="0"/>
          </a:p>
          <a:p>
            <a:r>
              <a:rPr lang="en-US" dirty="0" smtClean="0"/>
              <a:t>No single administrative entity</a:t>
            </a:r>
          </a:p>
          <a:p>
            <a:r>
              <a:rPr lang="en-US" dirty="0" smtClean="0"/>
              <a:t>Evolving demands, protocols, applications</a:t>
            </a:r>
          </a:p>
          <a:p>
            <a:pPr lvl="1"/>
            <a:r>
              <a:rPr lang="en-US" dirty="0" smtClean="0"/>
              <a:t>Each with very different requirements!</a:t>
            </a:r>
          </a:p>
          <a:p>
            <a:endParaRPr lang="en-US" dirty="0"/>
          </a:p>
          <a:p>
            <a:r>
              <a:rPr lang="en-US" dirty="0" smtClean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19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/>
          </a:bodyPr>
          <a:lstStyle/>
          <a:p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Break problem into separate parts</a:t>
            </a:r>
          </a:p>
          <a:p>
            <a:pPr lvl="1"/>
            <a:r>
              <a:rPr lang="en-US" dirty="0" smtClean="0"/>
              <a:t>Solve each one independently</a:t>
            </a:r>
          </a:p>
          <a:p>
            <a:pPr lvl="1"/>
            <a:r>
              <a:rPr lang="en-US" dirty="0" smtClean="0"/>
              <a:t>Tie together through common interfaces: abstraction</a:t>
            </a:r>
          </a:p>
          <a:p>
            <a:pPr lvl="1"/>
            <a:r>
              <a:rPr lang="en-US" dirty="0" smtClean="0"/>
              <a:t>Encapsulate data from the layer above inside data from the layer below</a:t>
            </a:r>
          </a:p>
          <a:p>
            <a:pPr lvl="1"/>
            <a:r>
              <a:rPr lang="en-US" dirty="0" smtClean="0"/>
              <a:t>Allow independent evolution</a:t>
            </a:r>
          </a:p>
          <a:p>
            <a:endParaRPr lang="en-US" dirty="0" smtClean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49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Analogy to Delivering a Letter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64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– sends individual bits</a:t>
            </a:r>
          </a:p>
        </p:txBody>
      </p:sp>
    </p:spTree>
    <p:extLst>
      <p:ext uri="{BB962C8B-B14F-4D97-AF65-F5344CB8AC3E}">
        <p14:creationId xmlns:p14="http://schemas.microsoft.com/office/powerpoint/2010/main" val="1818507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1323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7400" y="3323595"/>
            <a:ext cx="2924075" cy="115310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Layer N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13591" y="3534545"/>
            <a:ext cx="4895909" cy="751905"/>
            <a:chOff x="3813591" y="3534545"/>
            <a:chExt cx="4895909" cy="751905"/>
          </a:xfrm>
        </p:grpSpPr>
        <p:grpSp>
          <p:nvGrpSpPr>
            <p:cNvPr id="28" name="Group 27"/>
            <p:cNvGrpSpPr/>
            <p:nvPr/>
          </p:nvGrpSpPr>
          <p:grpSpPr>
            <a:xfrm>
              <a:off x="3813591" y="3534545"/>
              <a:ext cx="1388029" cy="751905"/>
              <a:chOff x="3813591" y="3534545"/>
              <a:chExt cx="1388029" cy="751905"/>
            </a:xfrm>
          </p:grpSpPr>
          <p:sp>
            <p:nvSpPr>
              <p:cNvPr id="15" name="Down Arrow 14"/>
              <p:cNvSpPr/>
              <p:nvPr/>
            </p:nvSpPr>
            <p:spPr>
              <a:xfrm rot="16200000">
                <a:off x="4608417" y="3693248"/>
                <a:ext cx="751905" cy="434500"/>
              </a:xfrm>
              <a:prstGeom prst="down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42383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27987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3591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317751" y="3565969"/>
              <a:ext cx="3391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Protocol: rules for communication</a:t>
              </a:r>
            </a:p>
            <a:p>
              <a:r>
                <a:rPr lang="en-US" dirty="0" smtClean="0"/>
                <a:t>within same layer </a:t>
              </a:r>
              <a:endParaRPr lang="en-US" dirty="0"/>
            </a:p>
          </p:txBody>
        </p:sp>
      </p:grpSp>
      <p:sp>
        <p:nvSpPr>
          <p:cNvPr id="23" name="Document 22"/>
          <p:cNvSpPr/>
          <p:nvPr/>
        </p:nvSpPr>
        <p:spPr>
          <a:xfrm>
            <a:off x="787400" y="4929905"/>
            <a:ext cx="2924075" cy="1153102"/>
          </a:xfrm>
          <a:prstGeom prst="flowChartDocumen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Layer N-1</a:t>
            </a:r>
            <a:endParaRPr lang="en-US" dirty="0"/>
          </a:p>
        </p:txBody>
      </p:sp>
      <p:sp>
        <p:nvSpPr>
          <p:cNvPr id="24" name="Document 23"/>
          <p:cNvSpPr/>
          <p:nvPr/>
        </p:nvSpPr>
        <p:spPr>
          <a:xfrm rot="10800000">
            <a:off x="787400" y="1735993"/>
            <a:ext cx="2924075" cy="1153102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06396" y="1952414"/>
            <a:ext cx="112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Layer N+1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1923613" y="2677264"/>
            <a:ext cx="6201337" cy="646331"/>
            <a:chOff x="1923613" y="2677264"/>
            <a:chExt cx="6201337" cy="646331"/>
          </a:xfrm>
        </p:grpSpPr>
        <p:sp>
          <p:nvSpPr>
            <p:cNvPr id="20" name="Down Arrow 19"/>
            <p:cNvSpPr/>
            <p:nvPr/>
          </p:nvSpPr>
          <p:spPr>
            <a:xfrm>
              <a:off x="1923613" y="2889095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3591" y="2677264"/>
              <a:ext cx="431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Service: abstraction provided to layer above</a:t>
              </a:r>
            </a:p>
            <a:p>
              <a:r>
                <a:rPr lang="en-US" dirty="0" smtClean="0"/>
                <a:t>API: concrete way of using the service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923613" y="4411844"/>
            <a:ext cx="6970004" cy="646331"/>
            <a:chOff x="1923613" y="4411844"/>
            <a:chExt cx="6970004" cy="646331"/>
          </a:xfrm>
        </p:grpSpPr>
        <p:sp>
          <p:nvSpPr>
            <p:cNvPr id="14" name="Down Arrow 13"/>
            <p:cNvSpPr/>
            <p:nvPr/>
          </p:nvSpPr>
          <p:spPr>
            <a:xfrm>
              <a:off x="1923613" y="4476697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59779" y="4411844"/>
              <a:ext cx="50338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Layer N uses the services provided by N-1 to</a:t>
              </a:r>
            </a:p>
            <a:p>
              <a:r>
                <a:rPr lang="en-US" dirty="0" smtClean="0"/>
                <a:t>implement its protocol and provide its own services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36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Transport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packets to any other node in the network</a:t>
            </a:r>
          </a:p>
          <a:p>
            <a:r>
              <a:rPr lang="en-US" dirty="0" smtClean="0"/>
              <a:t>IP: Unreliable, best-effort service model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multiplexing applications</a:t>
            </a:r>
          </a:p>
          <a:p>
            <a:r>
              <a:rPr lang="en-US" dirty="0" smtClean="0"/>
              <a:t>Reliable byte stream to other node (TCP), </a:t>
            </a:r>
          </a:p>
          <a:p>
            <a:r>
              <a:rPr lang="en-US" dirty="0" smtClean="0"/>
              <a:t>Unreliable datagram (UDP)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user-facing application.</a:t>
            </a:r>
          </a:p>
          <a:p>
            <a:r>
              <a:rPr lang="en-US" dirty="0" smtClean="0"/>
              <a:t>Application-defined 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94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need to communicate?</a:t>
            </a:r>
          </a:p>
          <a:p>
            <a:pPr lvl="1"/>
            <a:r>
              <a:rPr lang="en-US" dirty="0" smtClean="0"/>
              <a:t>Definition of message formats</a:t>
            </a:r>
          </a:p>
          <a:p>
            <a:pPr lvl="1"/>
            <a:r>
              <a:rPr lang="en-US" dirty="0" smtClean="0"/>
              <a:t>Definition of the semantics of messages</a:t>
            </a:r>
          </a:p>
          <a:p>
            <a:pPr lvl="1"/>
            <a:r>
              <a:rPr lang="en-US" dirty="0" smtClean="0"/>
              <a:t>Definition of valid sequences of messages</a:t>
            </a:r>
          </a:p>
          <a:p>
            <a:pPr lvl="2"/>
            <a:r>
              <a:rPr lang="en-US" dirty="0" smtClean="0"/>
              <a:t>Including valid timings</a:t>
            </a:r>
          </a:p>
          <a:p>
            <a:r>
              <a:rPr lang="en-US" dirty="0" smtClean="0"/>
              <a:t>Also, who do you talk to?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56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81026" y="6109001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within the relevant scope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79118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on how to factor the problem</a:t>
            </a:r>
          </a:p>
          <a:p>
            <a:pPr lvl="1"/>
            <a:r>
              <a:rPr lang="en-US" dirty="0" smtClean="0"/>
              <a:t>What services at which layer?</a:t>
            </a:r>
          </a:p>
          <a:p>
            <a:pPr lvl="1"/>
            <a:r>
              <a:rPr lang="en-US" dirty="0" smtClean="0"/>
              <a:t>What to leave out?</a:t>
            </a:r>
          </a:p>
          <a:p>
            <a:pPr lvl="1"/>
            <a:r>
              <a:rPr lang="en-US" dirty="0" smtClean="0"/>
              <a:t>More on this later (End-to-end principle)</a:t>
            </a:r>
          </a:p>
          <a:p>
            <a:r>
              <a:rPr lang="en-US" dirty="0" smtClean="0"/>
              <a:t>For example: </a:t>
            </a:r>
          </a:p>
          <a:p>
            <a:pPr lvl="1"/>
            <a:r>
              <a:rPr lang="en-US" dirty="0" smtClean="0"/>
              <a:t>IP offers pretty crappy service, even on top of reliable links… why?</a:t>
            </a:r>
          </a:p>
          <a:p>
            <a:pPr lvl="1"/>
            <a:r>
              <a:rPr lang="en-US" dirty="0" smtClean="0"/>
              <a:t>TCP: offers reliable, in-order, no-duplicates service. Why would you want UDP?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23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8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(next lecture)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program?</a:t>
            </a:r>
          </a:p>
        </p:txBody>
      </p:sp>
    </p:spTree>
    <p:extLst>
      <p:ext uri="{BB962C8B-B14F-4D97-AF65-F5344CB8AC3E}">
        <p14:creationId xmlns:p14="http://schemas.microsoft.com/office/powerpoint/2010/main" val="57892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29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</a:t>
            </a:r>
            <a:r>
              <a:rPr lang="en-US" dirty="0" smtClean="0"/>
              <a:t>Internet</a:t>
            </a:r>
          </a:p>
          <a:p>
            <a:pPr lvl="1"/>
            <a:r>
              <a:rPr lang="en-US" dirty="0" smtClean="0"/>
              <a:t>Adds multiplexing on top of IP</a:t>
            </a:r>
            <a:endParaRPr lang="en-US" dirty="0" smtClean="0"/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2277999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(don’t need to worry about taking down the network</a:t>
            </a:r>
          </a:p>
          <a:p>
            <a:r>
              <a:rPr lang="en-US" dirty="0" smtClean="0"/>
              <a:t>Servers typically listen on well-know 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  <p:extLst>
      <p:ext uri="{BB962C8B-B14F-4D97-AF65-F5344CB8AC3E}">
        <p14:creationId xmlns:p14="http://schemas.microsoft.com/office/powerpoint/2010/main" val="1862383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</a:t>
            </a:r>
            <a:r>
              <a:rPr lang="en-US" dirty="0" smtClean="0"/>
              <a:t>Internet</a:t>
            </a:r>
          </a:p>
          <a:p>
            <a:pPr lvl="1"/>
            <a:r>
              <a:rPr lang="en-US" dirty="0"/>
              <a:t>Adds multiplexing on top of </a:t>
            </a:r>
            <a:r>
              <a:rPr lang="en-US" dirty="0" smtClean="0"/>
              <a:t>IP</a:t>
            </a:r>
            <a:endParaRPr lang="en-US" dirty="0" smtClean="0"/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34871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20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didn’t cover these in class, but these concepts about the socket API are useful for, and exercised by, the </a:t>
            </a:r>
            <a:r>
              <a:rPr lang="en-US" dirty="0" err="1" smtClean="0"/>
              <a:t>Snowcast</a:t>
            </a:r>
            <a:r>
              <a:rPr lang="en-US" dirty="0" smtClean="0"/>
              <a:t> assignment!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4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08666"/>
            <a:ext cx="7569200" cy="1143000"/>
          </a:xfrm>
        </p:spPr>
        <p:txBody>
          <a:bodyPr/>
          <a:lstStyle/>
          <a:p>
            <a:r>
              <a:rPr lang="en-US" dirty="0" smtClean="0"/>
              <a:t>Using TCP/IP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08" y="1509685"/>
            <a:ext cx="8326984" cy="3994495"/>
          </a:xfrm>
        </p:spPr>
        <p:txBody>
          <a:bodyPr/>
          <a:lstStyle/>
          <a:p>
            <a:r>
              <a:rPr lang="en-US" dirty="0" smtClean="0"/>
              <a:t>How can applications use the network?</a:t>
            </a:r>
          </a:p>
          <a:p>
            <a:r>
              <a:rPr lang="en-US" i="1" dirty="0" smtClean="0"/>
              <a:t>Sockets</a:t>
            </a:r>
            <a:r>
              <a:rPr lang="en-US" dirty="0" smtClean="0"/>
              <a:t> API. </a:t>
            </a:r>
          </a:p>
          <a:p>
            <a:pPr lvl="1"/>
            <a:r>
              <a:rPr lang="en-US" dirty="0" smtClean="0"/>
              <a:t>Originally from BSD, widely implemented (*BSD, Linux, Mac OS X, Windows, …)</a:t>
            </a:r>
          </a:p>
          <a:p>
            <a:pPr lvl="1"/>
            <a:r>
              <a:rPr lang="en-US" dirty="0" smtClean="0"/>
              <a:t>Important do know and do once</a:t>
            </a:r>
          </a:p>
          <a:p>
            <a:pPr lvl="1"/>
            <a:r>
              <a:rPr lang="en-US" dirty="0" smtClean="0"/>
              <a:t>Higher-level APIs build on them</a:t>
            </a:r>
          </a:p>
          <a:p>
            <a:r>
              <a:rPr lang="en-US" dirty="0" smtClean="0"/>
              <a:t>After basic setup, much like files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4" y="224156"/>
            <a:ext cx="80481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Sockets: Communication Between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00" y="1161717"/>
            <a:ext cx="8574800" cy="4484772"/>
          </a:xfrm>
        </p:spPr>
        <p:txBody>
          <a:bodyPr>
            <a:normAutofit/>
          </a:bodyPr>
          <a:lstStyle/>
          <a:p>
            <a:r>
              <a:rPr lang="en-US" dirty="0" smtClean="0"/>
              <a:t>Network sockets are file descriptors too</a:t>
            </a:r>
          </a:p>
          <a:p>
            <a:r>
              <a:rPr lang="en-US" dirty="0" smtClean="0"/>
              <a:t>Datagram sockets: unreliable message delivery</a:t>
            </a:r>
          </a:p>
          <a:p>
            <a:pPr lvl="1"/>
            <a:r>
              <a:rPr lang="en-US" dirty="0" smtClean="0"/>
              <a:t>With IP, gives you UDP</a:t>
            </a:r>
          </a:p>
          <a:p>
            <a:pPr lvl="1"/>
            <a:r>
              <a:rPr lang="en-US" dirty="0" smtClean="0"/>
              <a:t>Send atomic messages, which may be reordered or lost</a:t>
            </a:r>
          </a:p>
          <a:p>
            <a:pPr lvl="1"/>
            <a:r>
              <a:rPr lang="en-US" dirty="0" smtClean="0"/>
              <a:t>Special system calls to read/write: </a:t>
            </a:r>
            <a:r>
              <a:rPr lang="en-US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dirty="0" err="1" smtClean="0">
                <a:latin typeface="Courier"/>
                <a:cs typeface="Courier"/>
              </a:rPr>
              <a:t>recv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Stream sockets: bi-directional pipes</a:t>
            </a:r>
          </a:p>
          <a:p>
            <a:pPr lvl="1"/>
            <a:r>
              <a:rPr lang="en-US" dirty="0" smtClean="0"/>
              <a:t>With IP, gives you TCP</a:t>
            </a:r>
          </a:p>
          <a:p>
            <a:pPr lvl="1"/>
            <a:r>
              <a:rPr lang="en-US" dirty="0" smtClean="0"/>
              <a:t>Bytes written on one end read on another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Reads may not return full amount requested, must re-read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calls for</a:t>
            </a:r>
            <a:r>
              <a:rPr lang="en-US" baseline="0" dirty="0" smtClean="0"/>
              <a:t> using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39" y="1509685"/>
            <a:ext cx="8141122" cy="4794563"/>
          </a:xfrm>
        </p:spPr>
        <p:txBody>
          <a:bodyPr>
            <a:normAutofit fontScale="92500"/>
          </a:bodyPr>
          <a:lstStyle/>
          <a:p>
            <a:pPr>
              <a:buNone/>
              <a:tabLst>
                <a:tab pos="3654425" algn="l"/>
              </a:tabLst>
            </a:pPr>
            <a:r>
              <a:rPr lang="en-US" u="sng" dirty="0" smtClean="0"/>
              <a:t>Client</a:t>
            </a:r>
            <a:r>
              <a:rPr lang="en-US" dirty="0" smtClean="0"/>
              <a:t>	</a:t>
            </a:r>
            <a:r>
              <a:rPr lang="en-US" u="sng" dirty="0" smtClean="0"/>
              <a:t>Server   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bind</a:t>
            </a:r>
            <a:r>
              <a:rPr lang="en-US" dirty="0" smtClean="0"/>
              <a:t> – assign address, port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listen</a:t>
            </a:r>
            <a:r>
              <a:rPr lang="en-US" dirty="0" smtClean="0"/>
              <a:t> – listen for clients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bind*</a:t>
            </a:r>
            <a:r>
              <a:rPr lang="en-US" dirty="0" smtClean="0"/>
              <a:t> – assign address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connect</a:t>
            </a:r>
            <a:r>
              <a:rPr lang="en-US" dirty="0" smtClean="0"/>
              <a:t> – connect to listening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accept</a:t>
            </a:r>
            <a:r>
              <a:rPr lang="en-US" dirty="0" smtClean="0"/>
              <a:t> – accept connection</a:t>
            </a:r>
          </a:p>
          <a:p>
            <a:pPr>
              <a:buNone/>
              <a:tabLst>
                <a:tab pos="3654425" algn="l"/>
              </a:tabLst>
            </a:pPr>
            <a:endParaRPr lang="en-US" dirty="0" smtClean="0"/>
          </a:p>
          <a:p>
            <a:pPr algn="r">
              <a:buFontTx/>
              <a:buChar char="•"/>
              <a:tabLst>
                <a:tab pos="3654425" algn="l"/>
              </a:tabLst>
            </a:pPr>
            <a:r>
              <a:rPr lang="en-US" sz="2400" dirty="0" smtClean="0"/>
              <a:t>This call to bind is optional, connect can choose address &amp; port.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2" y="1509685"/>
            <a:ext cx="8203076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Recall how TCP &amp; UDP name communication endpoints</a:t>
            </a:r>
          </a:p>
          <a:p>
            <a:pPr lvl="1"/>
            <a:r>
              <a:rPr lang="en-US" dirty="0" smtClean="0"/>
              <a:t>IP address specifies host (128.148.32.110)</a:t>
            </a:r>
          </a:p>
          <a:p>
            <a:pPr lvl="1"/>
            <a:r>
              <a:rPr lang="en-US" dirty="0" smtClean="0"/>
              <a:t>16-bit port number </a:t>
            </a:r>
            <a:r>
              <a:rPr lang="en-US" dirty="0" err="1" smtClean="0"/>
              <a:t>demultiplexes</a:t>
            </a:r>
            <a:r>
              <a:rPr lang="en-US" dirty="0" smtClean="0"/>
              <a:t> within host</a:t>
            </a:r>
          </a:p>
          <a:p>
            <a:pPr lvl="1"/>
            <a:r>
              <a:rPr lang="en-US" dirty="0" smtClean="0"/>
              <a:t>Well-known services listen on standard ports (</a:t>
            </a:r>
            <a:r>
              <a:rPr lang="en-US" i="1" dirty="0" smtClean="0"/>
              <a:t>e.g.</a:t>
            </a:r>
            <a:r>
              <a:rPr lang="en-US" dirty="0" smtClean="0"/>
              <a:t> </a:t>
            </a:r>
            <a:r>
              <a:rPr lang="en-US" dirty="0" err="1" smtClean="0"/>
              <a:t>ssh</a:t>
            </a:r>
            <a:r>
              <a:rPr lang="en-US" dirty="0" smtClean="0"/>
              <a:t> – 22, http – 80, mail – 25, see /etc/services for list)</a:t>
            </a:r>
          </a:p>
          <a:p>
            <a:pPr lvl="1"/>
            <a:r>
              <a:rPr lang="en-US" dirty="0" smtClean="0"/>
              <a:t>Clients connect from arbitrary ports to well known ports</a:t>
            </a:r>
          </a:p>
          <a:p>
            <a:r>
              <a:rPr lang="en-US" dirty="0" smtClean="0"/>
              <a:t>A connection is named by 5 components</a:t>
            </a:r>
          </a:p>
          <a:p>
            <a:pPr lvl="1"/>
            <a:r>
              <a:rPr lang="en-US" dirty="0" smtClean="0"/>
              <a:t>Protocol, local IP, local port, remote IP, remote port</a:t>
            </a:r>
          </a:p>
          <a:p>
            <a:pPr lvl="1"/>
            <a:r>
              <a:rPr lang="en-US" dirty="0" smtClean="0"/>
              <a:t>TCP requires connected sockets, but not UDP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Address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421343"/>
          </a:xfrm>
        </p:spPr>
        <p:txBody>
          <a:bodyPr/>
          <a:lstStyle/>
          <a:p>
            <a:r>
              <a:rPr lang="en-US" dirty="0" smtClean="0"/>
              <a:t>All values in network byte order (Big </a:t>
            </a:r>
            <a:r>
              <a:rPr lang="en-US" dirty="0" err="1" smtClean="0"/>
              <a:t>Endian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htonl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htons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host to network, 32 and 16 bits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ntohl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ntohs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network to host, 32 and 16 bits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Remember to always convert!</a:t>
            </a:r>
          </a:p>
          <a:p>
            <a:r>
              <a:rPr lang="en-US" dirty="0" smtClean="0"/>
              <a:t>All address types begin with family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sa_family</a:t>
            </a:r>
            <a:r>
              <a:rPr lang="en-US" dirty="0" smtClean="0"/>
              <a:t> in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tells you actual type</a:t>
            </a:r>
          </a:p>
          <a:p>
            <a:r>
              <a:rPr lang="en-US" dirty="0" smtClean="0"/>
              <a:t>Not all addresses are the same size</a:t>
            </a:r>
          </a:p>
          <a:p>
            <a:pPr lvl="1"/>
            <a:r>
              <a:rPr lang="en-US" dirty="0" smtClean="0"/>
              <a:t>e.g.,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sockaddr_in6</a:t>
            </a:r>
            <a:r>
              <a:rPr lang="en-US" dirty="0" smtClean="0"/>
              <a:t> is typically 28 bytes, yet generic 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is only 16 bytes</a:t>
            </a:r>
          </a:p>
          <a:p>
            <a:pPr lvl="1"/>
            <a:r>
              <a:rPr lang="en-US" dirty="0" smtClean="0"/>
              <a:t>So most calls require passing around socket length</a:t>
            </a:r>
          </a:p>
          <a:p>
            <a:pPr lvl="1"/>
            <a:r>
              <a:rPr lang="en-US" dirty="0" smtClean="0"/>
              <a:t>New </a:t>
            </a:r>
            <a:r>
              <a:rPr lang="en-US" sz="2000" dirty="0" err="1" smtClean="0">
                <a:latin typeface="Courier"/>
                <a:cs typeface="Courier"/>
              </a:rPr>
              <a:t>sockaddr_storage</a:t>
            </a:r>
            <a:r>
              <a:rPr lang="en-US" dirty="0" smtClean="0"/>
              <a:t> is big enough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</a:t>
            </a:r>
            <a:r>
              <a:rPr lang="en-US" baseline="0" dirty="0" smtClean="0"/>
              <a:t> Skeleton (IPv4)</a:t>
            </a:r>
            <a:endParaRPr lang="en-US" dirty="0"/>
          </a:p>
        </p:txBody>
      </p:sp>
      <p:pic>
        <p:nvPicPr>
          <p:cNvPr id="4" name="Content Placeholder 3" descr="cl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904" r="-23904"/>
          <a:stretch>
            <a:fillRect/>
          </a:stretch>
        </p:blipFill>
        <p:spPr>
          <a:xfrm>
            <a:off x="0" y="1122446"/>
            <a:ext cx="9584228" cy="505788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Skeleton (IPv4)</a:t>
            </a:r>
            <a:endParaRPr lang="en-US" dirty="0"/>
          </a:p>
        </p:txBody>
      </p:sp>
      <p:pic>
        <p:nvPicPr>
          <p:cNvPr id="4" name="Content Placeholder 3" descr="srv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438" r="-23438"/>
          <a:stretch>
            <a:fillRect/>
          </a:stretch>
        </p:blipFill>
        <p:spPr>
          <a:xfrm>
            <a:off x="-304969" y="1129764"/>
            <a:ext cx="10590314" cy="558882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UDP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67156"/>
            <a:ext cx="8839200" cy="49525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Call socket with SOCK_DGRAM, bind as before</a:t>
            </a:r>
          </a:p>
          <a:p>
            <a:r>
              <a:rPr lang="en-US" dirty="0" smtClean="0"/>
              <a:t>New calls for sending/receiving individual packets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sendto(int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const void *</a:t>
            </a:r>
            <a:r>
              <a:rPr lang="en-US" sz="2000" dirty="0" err="1" smtClean="0">
                <a:latin typeface="Courier"/>
                <a:cs typeface="Courier"/>
              </a:rPr>
              <a:t>msg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const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*to,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recvfrom(int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void *</a:t>
            </a:r>
            <a:r>
              <a:rPr lang="en-US" sz="2000" dirty="0" err="1" smtClean="0">
                <a:latin typeface="Courier"/>
                <a:cs typeface="Courier"/>
              </a:rPr>
              <a:t>buf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*from,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*</a:t>
            </a:r>
            <a:r>
              <a:rPr lang="en-US" sz="2000" dirty="0" err="1" smtClean="0">
                <a:latin typeface="Courier"/>
                <a:cs typeface="Courier"/>
              </a:rPr>
              <a:t>fromlen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Must send/get peer address  with each packet</a:t>
            </a:r>
          </a:p>
          <a:p>
            <a:r>
              <a:rPr lang="en-US" dirty="0" smtClean="0"/>
              <a:t>Example: </a:t>
            </a:r>
            <a:r>
              <a:rPr lang="en-US" sz="2400" b="0" dirty="0" err="1" smtClean="0">
                <a:latin typeface="Courier"/>
                <a:cs typeface="Courier"/>
              </a:rPr>
              <a:t>udpecho.c</a:t>
            </a:r>
            <a:endParaRPr lang="en-US" sz="2000" b="0" dirty="0" smtClean="0">
              <a:latin typeface="Courier"/>
              <a:cs typeface="Courier"/>
            </a:endParaRPr>
          </a:p>
          <a:p>
            <a:r>
              <a:rPr lang="en-US" dirty="0" smtClean="0"/>
              <a:t>Can use UDP in connected mode (Why?)</a:t>
            </a:r>
          </a:p>
          <a:p>
            <a:pPr lvl="1"/>
            <a:r>
              <a:rPr lang="en-US" dirty="0" smtClean="0"/>
              <a:t>connect assigns remote address</a:t>
            </a: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</a:t>
            </a:r>
            <a:r>
              <a:rPr lang="en-US" dirty="0" smtClean="0"/>
              <a:t> </a:t>
            </a:r>
            <a:r>
              <a:rPr lang="en-US" dirty="0" err="1" smtClean="0"/>
              <a:t>syscalls</a:t>
            </a:r>
            <a:r>
              <a:rPr lang="en-US" dirty="0" smtClean="0"/>
              <a:t>, like </a:t>
            </a:r>
            <a:r>
              <a:rPr lang="en-US" sz="2000" dirty="0" err="1" smtClean="0">
                <a:latin typeface="Courier"/>
                <a:cs typeface="Courier"/>
              </a:rPr>
              <a:t>sendto</a:t>
            </a:r>
            <a:r>
              <a:rPr lang="en-US" dirty="0" err="1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recvfrom</a:t>
            </a:r>
            <a:r>
              <a:rPr lang="en-US" dirty="0" smtClean="0"/>
              <a:t> w/o last two arguments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UDP Connected 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1509685"/>
            <a:ext cx="8357960" cy="3994495"/>
          </a:xfrm>
        </p:spPr>
        <p:txBody>
          <a:bodyPr/>
          <a:lstStyle/>
          <a:p>
            <a:r>
              <a:rPr lang="en-US" dirty="0" smtClean="0"/>
              <a:t>Kernel </a:t>
            </a:r>
            <a:r>
              <a:rPr lang="en-US" dirty="0" err="1" smtClean="0"/>
              <a:t>demultiplexes</a:t>
            </a:r>
            <a:r>
              <a:rPr lang="en-US" dirty="0" smtClean="0"/>
              <a:t> packets based on port</a:t>
            </a:r>
          </a:p>
          <a:p>
            <a:pPr lvl="1"/>
            <a:r>
              <a:rPr lang="en-US" dirty="0" smtClean="0"/>
              <a:t>Can have different processes getting UDP packets from different peers</a:t>
            </a:r>
          </a:p>
          <a:p>
            <a:r>
              <a:rPr lang="en-US" dirty="0" smtClean="0"/>
              <a:t>Feedback based on ICMP messages (future lecture)</a:t>
            </a:r>
          </a:p>
          <a:p>
            <a:pPr lvl="1"/>
            <a:r>
              <a:rPr lang="en-US" dirty="0" smtClean="0"/>
              <a:t>Say no process has bound UDP port you sent packet to</a:t>
            </a:r>
          </a:p>
          <a:p>
            <a:pPr lvl="1"/>
            <a:r>
              <a:rPr lang="en-US" dirty="0" smtClean="0"/>
              <a:t>Server sends port unreachable message, but you will only receive it when using connected socket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Serving Multiple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6227"/>
            <a:ext cx="7569200" cy="5235469"/>
          </a:xfrm>
        </p:spPr>
        <p:txBody>
          <a:bodyPr/>
          <a:lstStyle/>
          <a:p>
            <a:r>
              <a:rPr lang="en-US" dirty="0" smtClean="0"/>
              <a:t>A server may block when talking to a client</a:t>
            </a:r>
          </a:p>
          <a:p>
            <a:pPr lvl="1"/>
            <a:r>
              <a:rPr lang="en-US" dirty="0" smtClean="0"/>
              <a:t>Read or write of a socket connected to a slow client can block</a:t>
            </a:r>
          </a:p>
          <a:p>
            <a:pPr lvl="1"/>
            <a:r>
              <a:rPr lang="en-US" dirty="0" smtClean="0"/>
              <a:t>Server may be busy with CPU</a:t>
            </a:r>
          </a:p>
          <a:p>
            <a:pPr lvl="1"/>
            <a:r>
              <a:rPr lang="en-US" dirty="0" smtClean="0"/>
              <a:t>Server might be blocked waiting for disk I/O</a:t>
            </a:r>
          </a:p>
          <a:p>
            <a:r>
              <a:rPr lang="en-US" dirty="0" smtClean="0"/>
              <a:t>Concurrency through multiple processes</a:t>
            </a:r>
          </a:p>
          <a:p>
            <a:pPr lvl="1"/>
            <a:r>
              <a:rPr lang="en-US" dirty="0" smtClean="0"/>
              <a:t>Accept, fork, close in parent; child services request</a:t>
            </a:r>
          </a:p>
          <a:p>
            <a:r>
              <a:rPr lang="en-US" dirty="0" smtClean="0"/>
              <a:t>Advantages of one process per client</a:t>
            </a:r>
          </a:p>
          <a:p>
            <a:pPr lvl="1"/>
            <a:r>
              <a:rPr lang="en-US" dirty="0" smtClean="0"/>
              <a:t>Don’t block on slow clients</a:t>
            </a:r>
          </a:p>
          <a:p>
            <a:pPr lvl="1"/>
            <a:r>
              <a:rPr lang="en-US" dirty="0" smtClean="0"/>
              <a:t>May use multiple cores</a:t>
            </a:r>
          </a:p>
          <a:p>
            <a:pPr lvl="1"/>
            <a:r>
              <a:rPr lang="en-US" dirty="0" smtClean="0"/>
              <a:t>Can keep disk queues full for disk-heavy workloads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14540"/>
          </a:xfrm>
        </p:spPr>
        <p:txBody>
          <a:bodyPr>
            <a:normAutofit/>
          </a:bodyPr>
          <a:lstStyle/>
          <a:p>
            <a:r>
              <a:rPr lang="en-US" dirty="0" smtClean="0"/>
              <a:t>One process per client has disadvantages:</a:t>
            </a:r>
          </a:p>
          <a:p>
            <a:pPr lvl="1"/>
            <a:r>
              <a:rPr lang="en-US" dirty="0" smtClean="0"/>
              <a:t>High overhead – fork + exit ~100μsec</a:t>
            </a:r>
          </a:p>
          <a:p>
            <a:pPr lvl="1"/>
            <a:r>
              <a:rPr lang="en-US" dirty="0" smtClean="0"/>
              <a:t>Hard to share state across clients</a:t>
            </a:r>
          </a:p>
          <a:p>
            <a:pPr lvl="1"/>
            <a:r>
              <a:rPr lang="en-US" dirty="0" smtClean="0"/>
              <a:t>Maximum number of processes limited</a:t>
            </a:r>
          </a:p>
          <a:p>
            <a:r>
              <a:rPr lang="en-US" dirty="0" smtClean="0"/>
              <a:t>Can use threads for concurrency</a:t>
            </a:r>
          </a:p>
          <a:p>
            <a:pPr lvl="1"/>
            <a:r>
              <a:rPr lang="en-US" dirty="0" smtClean="0"/>
              <a:t>Data races and deadlocks make programming tricky</a:t>
            </a:r>
          </a:p>
          <a:p>
            <a:pPr lvl="1"/>
            <a:r>
              <a:rPr lang="en-US" dirty="0" smtClean="0"/>
              <a:t>Must allocate one stack per request</a:t>
            </a:r>
          </a:p>
          <a:p>
            <a:pPr lvl="1"/>
            <a:r>
              <a:rPr lang="en-US" dirty="0" smtClean="0"/>
              <a:t>Many thread implementations block on some I/O or have heavy thread-switch overhead	</a:t>
            </a:r>
          </a:p>
          <a:p>
            <a:pPr>
              <a:buNone/>
            </a:pPr>
            <a:r>
              <a:rPr lang="en-US" b="0" dirty="0" smtClean="0"/>
              <a:t>Rough equivalents to </a:t>
            </a:r>
            <a:r>
              <a:rPr lang="en-US" sz="2400" b="0" dirty="0" smtClean="0">
                <a:latin typeface="Courier"/>
                <a:cs typeface="Courier"/>
              </a:rPr>
              <a:t>fork()</a:t>
            </a:r>
            <a:r>
              <a:rPr lang="en-US" b="0" dirty="0" smtClean="0"/>
              <a:t>, </a:t>
            </a:r>
            <a:r>
              <a:rPr lang="en-US" sz="2400" b="0" dirty="0" err="1" smtClean="0">
                <a:latin typeface="Courier"/>
                <a:cs typeface="Courier"/>
              </a:rPr>
              <a:t>waitpid</a:t>
            </a:r>
            <a:r>
              <a:rPr lang="en-US" sz="2400" b="0" dirty="0" smtClean="0">
                <a:latin typeface="Courier"/>
                <a:cs typeface="Courier"/>
              </a:rPr>
              <a:t>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exit()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kill()</a:t>
            </a:r>
            <a:r>
              <a:rPr lang="en-US" b="0" dirty="0" smtClean="0"/>
              <a:t>, plus locking primitives.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Non-blocking</a:t>
            </a:r>
            <a:r>
              <a:rPr lang="en-US" baseline="0" dirty="0" smtClean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161717"/>
            <a:ext cx="8481868" cy="5111552"/>
          </a:xfrm>
        </p:spPr>
        <p:txBody>
          <a:bodyPr/>
          <a:lstStyle/>
          <a:p>
            <a:r>
              <a:rPr lang="en-US" dirty="0" err="1" smtClean="0"/>
              <a:t>fcntl</a:t>
            </a:r>
            <a:r>
              <a:rPr lang="en-US" dirty="0" smtClean="0"/>
              <a:t> sets O_NONBLOCK flag on descriptor</a:t>
            </a:r>
          </a:p>
          <a:p>
            <a:pPr marL="1023938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;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if ((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 = 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F_GETFL)) &gt;= 0)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F_SETFL, </a:t>
            </a:r>
            <a:r>
              <a:rPr lang="en-US" sz="2000" b="0" dirty="0" err="1" smtClean="0">
                <a:latin typeface="Courier"/>
                <a:cs typeface="Courier"/>
              </a:rPr>
              <a:t>n|O_NONBLOCK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/>
              <a:t>Non-blocking semantics of system calls:</a:t>
            </a:r>
          </a:p>
          <a:p>
            <a:pPr lvl="1"/>
            <a:r>
              <a:rPr lang="en-US" dirty="0" smtClean="0"/>
              <a:t>read immediately returns -1 with </a:t>
            </a:r>
            <a:r>
              <a:rPr lang="en-US" dirty="0" err="1" smtClean="0"/>
              <a:t>errno</a:t>
            </a:r>
            <a:r>
              <a:rPr lang="en-US" dirty="0" smtClean="0"/>
              <a:t> EAGAIN if no data</a:t>
            </a:r>
          </a:p>
          <a:p>
            <a:pPr lvl="1"/>
            <a:r>
              <a:rPr lang="en-US" dirty="0" smtClean="0"/>
              <a:t>write may not write all data, or may return EAGAIN</a:t>
            </a:r>
          </a:p>
          <a:p>
            <a:pPr lvl="1"/>
            <a:r>
              <a:rPr lang="en-US" dirty="0" smtClean="0"/>
              <a:t>connect may fail with EINPROGRESS (or may succeed, or may fail with a real error like ECONNREFUSED)</a:t>
            </a:r>
          </a:p>
          <a:p>
            <a:pPr lvl="1"/>
            <a:r>
              <a:rPr lang="en-US" dirty="0" smtClean="0"/>
              <a:t>accept may fail with EAGAIN or EWOULDBLOCK if no connections present to be accepted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ec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52550"/>
            <a:ext cx="7874000" cy="415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know when to read/write?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505450"/>
            <a:ext cx="7569200" cy="609481"/>
          </a:xfrm>
        </p:spPr>
        <p:txBody>
          <a:bodyPr/>
          <a:lstStyle/>
          <a:p>
            <a:r>
              <a:rPr lang="en-US" dirty="0" smtClean="0"/>
              <a:t>Entire program runs in an </a:t>
            </a:r>
            <a:r>
              <a:rPr lang="en-US" i="1" dirty="0" smtClean="0"/>
              <a:t>event loop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Event-driven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Quite different from processes/threads</a:t>
            </a:r>
          </a:p>
          <a:p>
            <a:pPr lvl="1"/>
            <a:r>
              <a:rPr lang="en-US" dirty="0" smtClean="0"/>
              <a:t>Race conditions, deadlocks rare</a:t>
            </a:r>
          </a:p>
          <a:p>
            <a:pPr lvl="1"/>
            <a:r>
              <a:rPr lang="en-US" dirty="0" smtClean="0"/>
              <a:t>Often more efficient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Unusual programming model</a:t>
            </a:r>
          </a:p>
          <a:p>
            <a:pPr lvl="1"/>
            <a:r>
              <a:rPr lang="en-US" dirty="0" smtClean="0"/>
              <a:t>Sometimes difficult to avoid blocking</a:t>
            </a:r>
          </a:p>
          <a:p>
            <a:pPr lvl="1"/>
            <a:r>
              <a:rPr lang="en-US" dirty="0" smtClean="0"/>
              <a:t>Scaling to more CPUs is more complex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class: Physical Layer</a:t>
            </a:r>
          </a:p>
          <a:p>
            <a:r>
              <a:rPr lang="en-US" dirty="0" smtClean="0"/>
              <a:t>Thu </a:t>
            </a:r>
            <a:r>
              <a:rPr lang="en-US" dirty="0" smtClean="0"/>
              <a:t>11th</a:t>
            </a:r>
            <a:r>
              <a:rPr lang="en-US" dirty="0" smtClean="0"/>
              <a:t>: </a:t>
            </a:r>
            <a:r>
              <a:rPr lang="en-US" dirty="0" err="1" smtClean="0"/>
              <a:t>Snowcast</a:t>
            </a:r>
            <a:r>
              <a:rPr lang="en-US" dirty="0" smtClean="0"/>
              <a:t> milestones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3316</TotalTime>
  <Words>2028</Words>
  <Application>Microsoft Macintosh PowerPoint</Application>
  <PresentationFormat>On-screen Show (4:3)</PresentationFormat>
  <Paragraphs>309</Paragraphs>
  <Slides>40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Layering and Encapsulation</vt:lpstr>
      <vt:lpstr>Administrivia</vt:lpstr>
      <vt:lpstr>Today</vt:lpstr>
      <vt:lpstr>A Taxonomy of networks</vt:lpstr>
      <vt:lpstr>Circuit Switching</vt:lpstr>
      <vt:lpstr>Packet Switching</vt:lpstr>
      <vt:lpstr>PowerPoint Presentation</vt:lpstr>
      <vt:lpstr>Managing Complexity</vt:lpstr>
      <vt:lpstr>Layering</vt:lpstr>
      <vt:lpstr>Analogy to Delivering a Letter</vt:lpstr>
      <vt:lpstr>Layers</vt:lpstr>
      <vt:lpstr>OSI Reference Model</vt:lpstr>
      <vt:lpstr>Layers, Services, Protocols</vt:lpstr>
      <vt:lpstr>Layers, Services, Protocols</vt:lpstr>
      <vt:lpstr>Protocols</vt:lpstr>
      <vt:lpstr>Addressing</vt:lpstr>
      <vt:lpstr>Challenge</vt:lpstr>
      <vt:lpstr>IP as the Narrow Waist</vt:lpstr>
      <vt:lpstr>Network Layer: Internet Protocol (IP)</vt:lpstr>
      <vt:lpstr>Inter-process Communication</vt:lpstr>
      <vt:lpstr>Transport: UDP and TCP</vt:lpstr>
      <vt:lpstr>Uses of TCP</vt:lpstr>
      <vt:lpstr>Transport: UDP and TCP</vt:lpstr>
      <vt:lpstr>Internet Layering</vt:lpstr>
      <vt:lpstr>PowerPoint Presentation</vt:lpstr>
      <vt:lpstr>Using TCP/IP</vt:lpstr>
      <vt:lpstr>Sockets: Communication Between Machines</vt:lpstr>
      <vt:lpstr>System calls for using TCP</vt:lpstr>
      <vt:lpstr>Socket Naming</vt:lpstr>
      <vt:lpstr>Dealing with Address Types</vt:lpstr>
      <vt:lpstr>Client Skeleton (IPv4)</vt:lpstr>
      <vt:lpstr>Server Skeleton (IPv4)</vt:lpstr>
      <vt:lpstr>Using UDP</vt:lpstr>
      <vt:lpstr>Uses of UDP Connected Sockets</vt:lpstr>
      <vt:lpstr>Serving Multiple Clients</vt:lpstr>
      <vt:lpstr>Threads</vt:lpstr>
      <vt:lpstr>Non-blocking I/O</vt:lpstr>
      <vt:lpstr>How do you know when to read/write?</vt:lpstr>
      <vt:lpstr>Event-driven servers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52</cp:revision>
  <dcterms:created xsi:type="dcterms:W3CDTF">2011-02-01T07:09:22Z</dcterms:created>
  <dcterms:modified xsi:type="dcterms:W3CDTF">2014-09-09T16:50:59Z</dcterms:modified>
</cp:coreProperties>
</file>