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8"/>
  </p:notesMasterIdLst>
  <p:sldIdLst>
    <p:sldId id="256" r:id="rId2"/>
    <p:sldId id="303" r:id="rId3"/>
    <p:sldId id="257" r:id="rId4"/>
    <p:sldId id="304" r:id="rId5"/>
    <p:sldId id="258" r:id="rId6"/>
    <p:sldId id="266" r:id="rId7"/>
    <p:sldId id="267" r:id="rId8"/>
    <p:sldId id="268" r:id="rId9"/>
    <p:sldId id="270" r:id="rId10"/>
    <p:sldId id="264" r:id="rId11"/>
    <p:sldId id="269" r:id="rId12"/>
    <p:sldId id="271" r:id="rId13"/>
    <p:sldId id="273" r:id="rId14"/>
    <p:sldId id="272" r:id="rId15"/>
    <p:sldId id="274" r:id="rId16"/>
    <p:sldId id="275" r:id="rId17"/>
    <p:sldId id="276" r:id="rId18"/>
    <p:sldId id="277" r:id="rId19"/>
    <p:sldId id="261" r:id="rId20"/>
    <p:sldId id="279" r:id="rId21"/>
    <p:sldId id="281" r:id="rId22"/>
    <p:sldId id="280" r:id="rId23"/>
    <p:sldId id="305" r:id="rId24"/>
    <p:sldId id="263" r:id="rId25"/>
    <p:sldId id="282" r:id="rId26"/>
    <p:sldId id="289" r:id="rId27"/>
    <p:sldId id="283" r:id="rId28"/>
    <p:sldId id="284" r:id="rId29"/>
    <p:sldId id="285" r:id="rId30"/>
    <p:sldId id="286" r:id="rId31"/>
    <p:sldId id="287" r:id="rId32"/>
    <p:sldId id="288" r:id="rId33"/>
    <p:sldId id="278" r:id="rId34"/>
    <p:sldId id="292" r:id="rId35"/>
    <p:sldId id="265" r:id="rId36"/>
    <p:sldId id="260" r:id="rId37"/>
    <p:sldId id="293" r:id="rId38"/>
    <p:sldId id="294" r:id="rId39"/>
    <p:sldId id="295" r:id="rId40"/>
    <p:sldId id="296" r:id="rId41"/>
    <p:sldId id="297" r:id="rId42"/>
    <p:sldId id="298" r:id="rId43"/>
    <p:sldId id="299" r:id="rId44"/>
    <p:sldId id="300" r:id="rId45"/>
    <p:sldId id="301" r:id="rId46"/>
    <p:sldId id="302"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6" autoAdjust="0"/>
    <p:restoredTop sz="86386" autoAdjust="0"/>
  </p:normalViewPr>
  <p:slideViewPr>
    <p:cSldViewPr snapToGrid="0" snapToObjects="1">
      <p:cViewPr varScale="1">
        <p:scale>
          <a:sx n="82" d="100"/>
          <a:sy n="82" d="100"/>
        </p:scale>
        <p:origin x="-65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339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12/6/12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24059233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see this: what is the chance of a packet arriving successfully? 0.9 &amp; 0.9 &amp; … 0.9</a:t>
            </a:r>
          </a:p>
          <a:p>
            <a:r>
              <a:rPr lang="en-US" baseline="0" dirty="0" smtClean="0"/>
              <a:t>If you do retransmissions, what is the chance of a packet NOT making it through a link? 0.1</a:t>
            </a:r>
            <a:r>
              <a:rPr lang="en-US" baseline="0" dirty="0" smtClean="0"/>
              <a:t>^3 = 0.001</a:t>
            </a:r>
          </a:p>
          <a:p>
            <a:r>
              <a:rPr lang="en-US" baseline="0" dirty="0" smtClean="0"/>
              <a:t>Now, 0.999^10 = 99%!</a:t>
            </a:r>
            <a:endParaRPr lang="en-US" dirty="0"/>
          </a:p>
        </p:txBody>
      </p:sp>
      <p:sp>
        <p:nvSpPr>
          <p:cNvPr id="4" name="Slide Number Placeholder 3"/>
          <p:cNvSpPr>
            <a:spLocks noGrp="1"/>
          </p:cNvSpPr>
          <p:nvPr>
            <p:ph type="sldNum" sz="quarter" idx="10"/>
          </p:nvPr>
        </p:nvSpPr>
        <p:spPr/>
        <p:txBody>
          <a:bodyPr/>
          <a:lstStyle/>
          <a:p>
            <a:fld id="{AAD4D5AE-91A4-BE4E-B7FC-F1521B88728F}" type="slidenum">
              <a:rPr lang="en-US" smtClean="0"/>
              <a:pPr/>
              <a:t>16</a:t>
            </a:fld>
            <a:endParaRPr lang="en-US"/>
          </a:p>
        </p:txBody>
      </p:sp>
    </p:spTree>
    <p:extLst>
      <p:ext uri="{BB962C8B-B14F-4D97-AF65-F5344CB8AC3E}">
        <p14:creationId xmlns:p14="http://schemas.microsoft.com/office/powerpoint/2010/main" val="1100389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12/6/12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12/6/12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12/6/12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12/6/12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12/6/12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12/6/12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12/6/12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12/6/12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p:blipFill>
          <a:blip r:embed="rId13"/>
          <a:srcRect r="66510"/>
          <a:stretch>
            <a:fillRect/>
          </a:stretch>
        </p:blipFill>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smtClean="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 Id="rId3" Type="http://schemas.openxmlformats.org/officeDocument/2006/relationships/image" Target="../media/image5.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smtClean="0"/>
              <a:t>CSCI-1680</a:t>
            </a:r>
            <a:br>
              <a:rPr lang="en-US" dirty="0" smtClean="0"/>
            </a:br>
            <a:r>
              <a:rPr lang="en-US" dirty="0" smtClean="0"/>
              <a:t>Wrap-up Lecture</a:t>
            </a:r>
            <a:br>
              <a:rPr lang="en-US" dirty="0" smtClean="0"/>
            </a:br>
            <a:endParaRPr lang="en-US" dirty="0" smtClean="0"/>
          </a:p>
        </p:txBody>
      </p:sp>
      <p:sp>
        <p:nvSpPr>
          <p:cNvPr id="5" name="Subtitle 4"/>
          <p:cNvSpPr>
            <a:spLocks noGrp="1"/>
          </p:cNvSpPr>
          <p:nvPr>
            <p:ph type="subTitle" idx="1"/>
          </p:nvPr>
        </p:nvSpPr>
        <p:spPr/>
        <p:txBody>
          <a:bodyPr/>
          <a:lstStyle/>
          <a:p>
            <a:r>
              <a:rPr lang="en-US" dirty="0" smtClean="0"/>
              <a:t>Rodrigo Fonseca</a:t>
            </a:r>
          </a:p>
        </p:txBody>
      </p:sp>
      <p:sp>
        <p:nvSpPr>
          <p:cNvPr id="4" name="TextBox 3"/>
          <p:cNvSpPr txBox="1"/>
          <p:nvPr/>
        </p:nvSpPr>
        <p:spPr>
          <a:xfrm>
            <a:off x="5469121" y="6488668"/>
            <a:ext cx="3674879" cy="369332"/>
          </a:xfrm>
          <a:prstGeom prst="rect">
            <a:avLst/>
          </a:prstGeom>
          <a:noFill/>
        </p:spPr>
        <p:txBody>
          <a:bodyPr wrap="none" rtlCol="0">
            <a:spAutoFit/>
          </a:bodyPr>
          <a:lstStyle/>
          <a:p>
            <a:r>
              <a:rPr lang="en-US" dirty="0" smtClean="0"/>
              <a:t>With some material from Jen Rexford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idx="1"/>
          </p:nvPr>
        </p:nvSpPr>
        <p:spPr>
          <a:xfrm>
            <a:off x="787400" y="1509685"/>
            <a:ext cx="7569200" cy="5038500"/>
          </a:xfrm>
        </p:spPr>
        <p:txBody>
          <a:bodyPr>
            <a:normAutofit/>
          </a:bodyPr>
          <a:lstStyle/>
          <a:p>
            <a:r>
              <a:rPr lang="en-US" dirty="0" smtClean="0"/>
              <a:t>Today is the last class!</a:t>
            </a:r>
          </a:p>
          <a:p>
            <a:r>
              <a:rPr lang="en-US" dirty="0" smtClean="0"/>
              <a:t>Two more things to go:</a:t>
            </a:r>
          </a:p>
          <a:p>
            <a:pPr lvl="1"/>
            <a:r>
              <a:rPr lang="en-US" dirty="0" smtClean="0"/>
              <a:t>Final project, due this </a:t>
            </a:r>
            <a:r>
              <a:rPr lang="en-US" dirty="0" smtClean="0"/>
              <a:t>Friday</a:t>
            </a:r>
            <a:endParaRPr lang="en-US" dirty="0" smtClean="0"/>
          </a:p>
          <a:p>
            <a:pPr lvl="1"/>
            <a:r>
              <a:rPr lang="en-US" dirty="0" smtClean="0"/>
              <a:t>Final </a:t>
            </a:r>
            <a:r>
              <a:rPr lang="en-US" dirty="0" smtClean="0"/>
              <a:t>Exam</a:t>
            </a:r>
            <a:r>
              <a:rPr lang="en-US" dirty="0" smtClean="0"/>
              <a:t>: Thursday, </a:t>
            </a:r>
            <a:r>
              <a:rPr lang="en-US" dirty="0" smtClean="0"/>
              <a:t>Dec 13</a:t>
            </a:r>
            <a:r>
              <a:rPr lang="en-US" baseline="30000" dirty="0" smtClean="0"/>
              <a:t>th</a:t>
            </a:r>
            <a:r>
              <a:rPr lang="en-US" dirty="0" smtClean="0"/>
              <a:t>, </a:t>
            </a:r>
            <a:r>
              <a:rPr lang="en-US" dirty="0" smtClean="0"/>
              <a:t>9AM-12PM, </a:t>
            </a:r>
            <a:r>
              <a:rPr lang="en-US" dirty="0" smtClean="0"/>
              <a:t>CIT </a:t>
            </a:r>
            <a:r>
              <a:rPr lang="en-US" dirty="0" smtClean="0"/>
              <a:t>165</a:t>
            </a:r>
            <a:endParaRPr lang="en-US" dirty="0" smtClean="0"/>
          </a:p>
          <a:p>
            <a:r>
              <a:rPr lang="en-US" dirty="0" smtClean="0"/>
              <a:t>How do you study?</a:t>
            </a:r>
          </a:p>
          <a:p>
            <a:pPr lvl="1"/>
            <a:r>
              <a:rPr lang="en-US" dirty="0" smtClean="0"/>
              <a:t>Any covered topic is fair game, but more emphasis on content given </a:t>
            </a:r>
            <a:r>
              <a:rPr lang="en-US" i="1" dirty="0" smtClean="0"/>
              <a:t>after</a:t>
            </a:r>
            <a:r>
              <a:rPr lang="en-US" dirty="0" smtClean="0"/>
              <a:t> midterm (TCP on)</a:t>
            </a:r>
          </a:p>
          <a:p>
            <a:pPr lvl="1"/>
            <a:r>
              <a:rPr lang="en-US" dirty="0" smtClean="0"/>
              <a:t>Lecture slides, </a:t>
            </a:r>
            <a:r>
              <a:rPr lang="en-US" dirty="0" err="1" smtClean="0"/>
              <a:t>homeworks</a:t>
            </a:r>
            <a:r>
              <a:rPr lang="en-US" dirty="0" smtClean="0"/>
              <a:t>, plus relevant sections of the </a:t>
            </a:r>
            <a:r>
              <a:rPr lang="en-US" dirty="0" smtClean="0"/>
              <a:t>book</a:t>
            </a:r>
            <a:endParaRPr lang="en-US" dirty="0" smtClean="0"/>
          </a:p>
          <a:p>
            <a:pPr lvl="1"/>
            <a:r>
              <a:rPr lang="en-US" dirty="0" smtClean="0"/>
              <a:t>If in doubt, no topic not covered in class will be on the exam</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944" y="0"/>
            <a:ext cx="7569200" cy="1143000"/>
          </a:xfrm>
        </p:spPr>
        <p:txBody>
          <a:bodyPr>
            <a:normAutofit fontScale="90000"/>
          </a:bodyPr>
          <a:lstStyle/>
          <a:p>
            <a:r>
              <a:rPr lang="en-US" dirty="0" smtClean="0"/>
              <a:t>What you </a:t>
            </a:r>
            <a:r>
              <a:rPr lang="en-US" sz="2000" dirty="0" smtClean="0"/>
              <a:t>(hopefully)</a:t>
            </a:r>
            <a:r>
              <a:rPr lang="en-US" dirty="0" smtClean="0"/>
              <a:t> learned from this course</a:t>
            </a:r>
            <a:endParaRPr lang="en-US" dirty="0"/>
          </a:p>
        </p:txBody>
      </p:sp>
      <p:sp>
        <p:nvSpPr>
          <p:cNvPr id="3" name="Content Placeholder 2"/>
          <p:cNvSpPr>
            <a:spLocks noGrp="1"/>
          </p:cNvSpPr>
          <p:nvPr>
            <p:ph idx="1"/>
          </p:nvPr>
        </p:nvSpPr>
        <p:spPr>
          <a:xfrm>
            <a:off x="270234" y="1367156"/>
            <a:ext cx="6018298" cy="5064433"/>
          </a:xfrm>
        </p:spPr>
        <p:txBody>
          <a:bodyPr>
            <a:normAutofit fontScale="92500" lnSpcReduction="10000"/>
          </a:bodyPr>
          <a:lstStyle/>
          <a:p>
            <a:r>
              <a:rPr lang="en-US" dirty="0" smtClean="0"/>
              <a:t>Skill: Network programming</a:t>
            </a:r>
          </a:p>
          <a:p>
            <a:pPr lvl="1"/>
            <a:r>
              <a:rPr lang="en-US" dirty="0" smtClean="0"/>
              <a:t>C programming (most of you)</a:t>
            </a:r>
          </a:p>
          <a:p>
            <a:pPr lvl="1"/>
            <a:r>
              <a:rPr lang="en-US" dirty="0" smtClean="0"/>
              <a:t>Socket programming</a:t>
            </a:r>
          </a:p>
          <a:p>
            <a:pPr lvl="1"/>
            <a:r>
              <a:rPr lang="en-US" dirty="0" smtClean="0"/>
              <a:t>Server programming</a:t>
            </a:r>
          </a:p>
          <a:p>
            <a:pPr lvl="1"/>
            <a:r>
              <a:rPr lang="en-US" dirty="0" smtClean="0"/>
              <a:t>Implementing protocols</a:t>
            </a:r>
          </a:p>
          <a:p>
            <a:r>
              <a:rPr lang="en-US" dirty="0" smtClean="0"/>
              <a:t>Knowledge: How the Internet Works</a:t>
            </a:r>
          </a:p>
          <a:p>
            <a:pPr lvl="1"/>
            <a:r>
              <a:rPr lang="en-US" dirty="0" smtClean="0"/>
              <a:t>IP Protocol suite</a:t>
            </a:r>
          </a:p>
          <a:p>
            <a:pPr lvl="1"/>
            <a:r>
              <a:rPr lang="en-US" dirty="0" smtClean="0"/>
              <a:t>Internet Architecture</a:t>
            </a:r>
          </a:p>
          <a:p>
            <a:pPr lvl="1"/>
            <a:r>
              <a:rPr lang="en-US" dirty="0" smtClean="0"/>
              <a:t>Applications (Web, DNS, P2P, …)</a:t>
            </a:r>
          </a:p>
          <a:p>
            <a:r>
              <a:rPr lang="en-US" dirty="0" smtClean="0"/>
              <a:t>Insight: key concepts</a:t>
            </a:r>
          </a:p>
          <a:p>
            <a:pPr lvl="1"/>
            <a:r>
              <a:rPr lang="en-US" dirty="0" smtClean="0"/>
              <a:t>Protocols</a:t>
            </a:r>
          </a:p>
          <a:p>
            <a:pPr lvl="1"/>
            <a:r>
              <a:rPr lang="en-US" dirty="0" smtClean="0"/>
              <a:t>Layering</a:t>
            </a:r>
          </a:p>
          <a:p>
            <a:pPr lvl="1"/>
            <a:r>
              <a:rPr lang="en-US" dirty="0" smtClean="0"/>
              <a:t>Naming</a:t>
            </a:r>
          </a:p>
        </p:txBody>
      </p:sp>
      <p:pic>
        <p:nvPicPr>
          <p:cNvPr id="4" name="Picture 3"/>
          <p:cNvPicPr>
            <a:picLocks noChangeAspect="1"/>
          </p:cNvPicPr>
          <p:nvPr/>
        </p:nvPicPr>
        <p:blipFill>
          <a:blip r:embed="rId2"/>
          <a:srcRect l="12243" r="32176"/>
          <a:stretch>
            <a:fillRect/>
          </a:stretch>
        </p:blipFill>
        <p:spPr>
          <a:xfrm>
            <a:off x="5884980" y="994468"/>
            <a:ext cx="3259020" cy="586353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p:txBody>
          <a:bodyPr/>
          <a:lstStyle/>
          <a:p>
            <a:r>
              <a:rPr lang="en-US" dirty="0" smtClean="0"/>
              <a:t>Cut across protocols, identify </a:t>
            </a:r>
            <a:r>
              <a:rPr lang="en-US" i="1" dirty="0" smtClean="0">
                <a:solidFill>
                  <a:srgbClr val="FF0000"/>
                </a:solidFill>
              </a:rPr>
              <a:t>principles</a:t>
            </a:r>
          </a:p>
          <a:p>
            <a:r>
              <a:rPr lang="en-US" dirty="0" smtClean="0"/>
              <a:t>Internet Architecture</a:t>
            </a:r>
          </a:p>
          <a:p>
            <a:pPr lvl="1"/>
            <a:r>
              <a:rPr lang="en-US" dirty="0" smtClean="0"/>
              <a:t>Virtues and challenges going forward!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Networking Principles</a:t>
            </a:r>
            <a:endParaRPr lang="en-US" dirty="0"/>
          </a:p>
        </p:txBody>
      </p:sp>
      <p:sp>
        <p:nvSpPr>
          <p:cNvPr id="3" name="Content Placeholder 2"/>
          <p:cNvSpPr>
            <a:spLocks noGrp="1"/>
          </p:cNvSpPr>
          <p:nvPr>
            <p:ph idx="1"/>
          </p:nvPr>
        </p:nvSpPr>
        <p:spPr>
          <a:xfrm>
            <a:off x="787400" y="1555582"/>
            <a:ext cx="7569200" cy="4854908"/>
          </a:xfrm>
        </p:spPr>
        <p:txBody>
          <a:bodyPr>
            <a:normAutofit fontScale="92500" lnSpcReduction="10000"/>
          </a:bodyPr>
          <a:lstStyle/>
          <a:p>
            <a:r>
              <a:rPr lang="en-US" dirty="0" smtClean="0"/>
              <a:t>We saw many layers and protocols, but some principles are </a:t>
            </a:r>
            <a:r>
              <a:rPr lang="en-US" dirty="0" smtClean="0"/>
              <a:t>common </a:t>
            </a:r>
            <a:r>
              <a:rPr lang="en-US" dirty="0" smtClean="0"/>
              <a:t>to many</a:t>
            </a:r>
          </a:p>
          <a:p>
            <a:r>
              <a:rPr lang="en-US" dirty="0" smtClean="0"/>
              <a:t>Some are general CS concepts</a:t>
            </a:r>
          </a:p>
          <a:p>
            <a:pPr lvl="1"/>
            <a:r>
              <a:rPr lang="en-US" dirty="0" smtClean="0"/>
              <a:t>Hierarchy</a:t>
            </a:r>
          </a:p>
          <a:p>
            <a:pPr lvl="1"/>
            <a:r>
              <a:rPr lang="en-US" dirty="0" smtClean="0"/>
              <a:t>Indirection</a:t>
            </a:r>
          </a:p>
          <a:p>
            <a:pPr lvl="1"/>
            <a:r>
              <a:rPr lang="en-US" dirty="0" smtClean="0"/>
              <a:t>Caching</a:t>
            </a:r>
          </a:p>
          <a:p>
            <a:pPr lvl="1"/>
            <a:r>
              <a:rPr lang="en-US" dirty="0" smtClean="0"/>
              <a:t>Randomization</a:t>
            </a:r>
          </a:p>
          <a:p>
            <a:r>
              <a:rPr lang="en-US" dirty="0" smtClean="0"/>
              <a:t>Some are somewhat </a:t>
            </a:r>
            <a:r>
              <a:rPr lang="en-US" dirty="0" smtClean="0"/>
              <a:t>networking</a:t>
            </a:r>
            <a:r>
              <a:rPr lang="en-US" dirty="0" smtClean="0"/>
              <a:t>-specific</a:t>
            </a:r>
          </a:p>
          <a:p>
            <a:pPr lvl="1"/>
            <a:r>
              <a:rPr lang="en-US" dirty="0" smtClean="0"/>
              <a:t>Layering</a:t>
            </a:r>
          </a:p>
          <a:p>
            <a:pPr lvl="1"/>
            <a:r>
              <a:rPr lang="en-US" dirty="0" smtClean="0"/>
              <a:t>Multiplexing</a:t>
            </a:r>
          </a:p>
          <a:p>
            <a:pPr lvl="1"/>
            <a:r>
              <a:rPr lang="en-US" dirty="0" smtClean="0"/>
              <a:t>End-to-end argument</a:t>
            </a:r>
          </a:p>
          <a:p>
            <a:pPr lvl="1"/>
            <a:r>
              <a:rPr lang="en-US" dirty="0" smtClean="0"/>
              <a:t>Soft-state</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a:t>
            </a:r>
            <a:endParaRPr lang="en-US" dirty="0"/>
          </a:p>
        </p:txBody>
      </p:sp>
      <p:sp>
        <p:nvSpPr>
          <p:cNvPr id="3" name="Content Placeholder 2"/>
          <p:cNvSpPr>
            <a:spLocks noGrp="1"/>
          </p:cNvSpPr>
          <p:nvPr>
            <p:ph idx="1"/>
          </p:nvPr>
        </p:nvSpPr>
        <p:spPr>
          <a:xfrm>
            <a:off x="787400" y="1509685"/>
            <a:ext cx="7569200" cy="5084399"/>
          </a:xfrm>
        </p:spPr>
        <p:txBody>
          <a:bodyPr/>
          <a:lstStyle/>
          <a:p>
            <a:r>
              <a:rPr lang="en-US" dirty="0" smtClean="0"/>
              <a:t>Strong form of encapsulation, abstraction</a:t>
            </a:r>
          </a:p>
          <a:p>
            <a:r>
              <a:rPr lang="en-US" dirty="0" smtClean="0"/>
              <a:t>Each layer has </a:t>
            </a:r>
            <a:r>
              <a:rPr lang="en-US" i="1" dirty="0" smtClean="0"/>
              <a:t>three </a:t>
            </a:r>
            <a:r>
              <a:rPr lang="en-US" dirty="0" smtClean="0"/>
              <a:t>interfaces:</a:t>
            </a:r>
          </a:p>
          <a:p>
            <a:pPr lvl="1"/>
            <a:r>
              <a:rPr lang="en-US" dirty="0" smtClean="0"/>
              <a:t>Services provided to upper layer</a:t>
            </a:r>
          </a:p>
          <a:p>
            <a:pPr lvl="1"/>
            <a:r>
              <a:rPr lang="en-US" dirty="0" smtClean="0"/>
              <a:t>Protocol to communicate with peer at the same layer</a:t>
            </a:r>
          </a:p>
          <a:p>
            <a:pPr lvl="1"/>
            <a:r>
              <a:rPr lang="en-US" dirty="0" smtClean="0"/>
              <a:t>Using the services of the lower layer</a:t>
            </a:r>
          </a:p>
          <a:p>
            <a:r>
              <a:rPr lang="en-US" dirty="0" smtClean="0"/>
              <a:t>Provided interface hides all details of internal interface and lower layers</a:t>
            </a:r>
          </a:p>
          <a:p>
            <a:r>
              <a:rPr lang="en-US" dirty="0" smtClean="0"/>
              <a:t>Can be highly recursive</a:t>
            </a:r>
          </a:p>
          <a:p>
            <a:pPr lvl="1"/>
            <a:r>
              <a:rPr lang="en-US" dirty="0" smtClean="0"/>
              <a:t>E.g., IP over DNS, File system over Gmail!</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on the Internet</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2"/>
          <p:cNvSpPr>
            <a:spLocks noGrp="1"/>
          </p:cNvSpPr>
          <p:nvPr>
            <p:ph type="sldNum" sz="quarter" idx="10"/>
          </p:nvPr>
        </p:nvSpPr>
        <p:spPr>
          <a:xfrm>
            <a:off x="8001000" y="6324600"/>
            <a:ext cx="914400" cy="381000"/>
          </a:xfrm>
        </p:spPr>
        <p:txBody>
          <a:bodyPr/>
          <a:lstStyle/>
          <a:p>
            <a:fld id="{EA0E385B-C065-B343-BD0C-2A6DD1F5A2C8}" type="slidenum">
              <a:rPr lang="en-US"/>
              <a:pPr/>
              <a:t>7</a:t>
            </a:fld>
            <a:endParaRPr lang="en-US"/>
          </a:p>
        </p:txBody>
      </p:sp>
      <p:sp>
        <p:nvSpPr>
          <p:cNvPr id="5" name="Rectangle 3"/>
          <p:cNvSpPr>
            <a:spLocks noChangeArrowheads="1"/>
          </p:cNvSpPr>
          <p:nvPr/>
        </p:nvSpPr>
        <p:spPr bwMode="auto">
          <a:xfrm>
            <a:off x="693738"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6" name="Rectangle 4"/>
          <p:cNvSpPr>
            <a:spLocks noChangeArrowheads="1"/>
          </p:cNvSpPr>
          <p:nvPr/>
        </p:nvSpPr>
        <p:spPr bwMode="auto">
          <a:xfrm>
            <a:off x="703263"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7" name="Text Box 5"/>
          <p:cNvSpPr txBox="1">
            <a:spLocks noChangeArrowheads="1"/>
          </p:cNvSpPr>
          <p:nvPr/>
        </p:nvSpPr>
        <p:spPr bwMode="auto">
          <a:xfrm>
            <a:off x="806450"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8" name="Text Box 6"/>
          <p:cNvSpPr txBox="1">
            <a:spLocks noChangeArrowheads="1"/>
          </p:cNvSpPr>
          <p:nvPr/>
        </p:nvSpPr>
        <p:spPr bwMode="auto">
          <a:xfrm>
            <a:off x="890588"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grpSp>
        <p:nvGrpSpPr>
          <p:cNvPr id="9" name="Group 7"/>
          <p:cNvGrpSpPr>
            <a:grpSpLocks/>
          </p:cNvGrpSpPr>
          <p:nvPr/>
        </p:nvGrpSpPr>
        <p:grpSpPr bwMode="auto">
          <a:xfrm>
            <a:off x="688975" y="4119563"/>
            <a:ext cx="914400" cy="582612"/>
            <a:chOff x="323" y="2664"/>
            <a:chExt cx="576" cy="367"/>
          </a:xfrm>
        </p:grpSpPr>
        <p:sp>
          <p:nvSpPr>
            <p:cNvPr id="10" name="Rectangle 8"/>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12" name="Rectangle 10"/>
          <p:cNvSpPr>
            <a:spLocks noChangeArrowheads="1"/>
          </p:cNvSpPr>
          <p:nvPr/>
        </p:nvSpPr>
        <p:spPr bwMode="auto">
          <a:xfrm>
            <a:off x="669925" y="53498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 name="Text Box 11"/>
          <p:cNvSpPr txBox="1">
            <a:spLocks noChangeArrowheads="1"/>
          </p:cNvSpPr>
          <p:nvPr/>
        </p:nvSpPr>
        <p:spPr bwMode="auto">
          <a:xfrm>
            <a:off x="677863" y="53879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14" name="Line 12"/>
          <p:cNvSpPr>
            <a:spLocks noChangeShapeType="1"/>
          </p:cNvSpPr>
          <p:nvPr/>
        </p:nvSpPr>
        <p:spPr bwMode="auto">
          <a:xfrm>
            <a:off x="1147763"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5" name="Line 13"/>
          <p:cNvSpPr>
            <a:spLocks noChangeShapeType="1"/>
          </p:cNvSpPr>
          <p:nvPr/>
        </p:nvSpPr>
        <p:spPr bwMode="auto">
          <a:xfrm>
            <a:off x="1147763"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6" name="Line 14"/>
          <p:cNvSpPr>
            <a:spLocks noChangeShapeType="1"/>
          </p:cNvSpPr>
          <p:nvPr/>
        </p:nvSpPr>
        <p:spPr bwMode="auto">
          <a:xfrm>
            <a:off x="1147763"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7" name="Rectangle 15"/>
          <p:cNvSpPr>
            <a:spLocks noChangeArrowheads="1"/>
          </p:cNvSpPr>
          <p:nvPr/>
        </p:nvSpPr>
        <p:spPr bwMode="auto">
          <a:xfrm>
            <a:off x="538163" y="1538288"/>
            <a:ext cx="1303337"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18" name="Rectangle 16"/>
          <p:cNvSpPr>
            <a:spLocks noChangeArrowheads="1"/>
          </p:cNvSpPr>
          <p:nvPr/>
        </p:nvSpPr>
        <p:spPr bwMode="auto">
          <a:xfrm>
            <a:off x="7648575"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9" name="Rectangle 17"/>
          <p:cNvSpPr>
            <a:spLocks noChangeArrowheads="1"/>
          </p:cNvSpPr>
          <p:nvPr/>
        </p:nvSpPr>
        <p:spPr bwMode="auto">
          <a:xfrm>
            <a:off x="7658100"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20" name="Rectangle 18"/>
          <p:cNvSpPr>
            <a:spLocks noChangeArrowheads="1"/>
          </p:cNvSpPr>
          <p:nvPr/>
        </p:nvSpPr>
        <p:spPr bwMode="auto">
          <a:xfrm>
            <a:off x="7643813" y="4119563"/>
            <a:ext cx="914400" cy="582612"/>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 name="Rectangle 19"/>
          <p:cNvSpPr>
            <a:spLocks noChangeArrowheads="1"/>
          </p:cNvSpPr>
          <p:nvPr/>
        </p:nvSpPr>
        <p:spPr bwMode="auto">
          <a:xfrm>
            <a:off x="7659688" y="5310188"/>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20"/>
          <p:cNvSpPr txBox="1">
            <a:spLocks noChangeArrowheads="1"/>
          </p:cNvSpPr>
          <p:nvPr/>
        </p:nvSpPr>
        <p:spPr bwMode="auto">
          <a:xfrm>
            <a:off x="7761288"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23" name="Text Box 21"/>
          <p:cNvSpPr txBox="1">
            <a:spLocks noChangeArrowheads="1"/>
          </p:cNvSpPr>
          <p:nvPr/>
        </p:nvSpPr>
        <p:spPr bwMode="auto">
          <a:xfrm>
            <a:off x="7845425"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sp>
        <p:nvSpPr>
          <p:cNvPr id="24" name="Text Box 22"/>
          <p:cNvSpPr txBox="1">
            <a:spLocks noChangeArrowheads="1"/>
          </p:cNvSpPr>
          <p:nvPr/>
        </p:nvSpPr>
        <p:spPr bwMode="auto">
          <a:xfrm>
            <a:off x="7940675" y="4235450"/>
            <a:ext cx="3873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sp>
        <p:nvSpPr>
          <p:cNvPr id="25" name="Text Box 23"/>
          <p:cNvSpPr txBox="1">
            <a:spLocks noChangeArrowheads="1"/>
          </p:cNvSpPr>
          <p:nvPr/>
        </p:nvSpPr>
        <p:spPr bwMode="auto">
          <a:xfrm>
            <a:off x="7683500"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26" name="Line 24"/>
          <p:cNvSpPr>
            <a:spLocks noChangeShapeType="1"/>
          </p:cNvSpPr>
          <p:nvPr/>
        </p:nvSpPr>
        <p:spPr bwMode="auto">
          <a:xfrm>
            <a:off x="8102600"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7" name="Line 25"/>
          <p:cNvSpPr>
            <a:spLocks noChangeShapeType="1"/>
          </p:cNvSpPr>
          <p:nvPr/>
        </p:nvSpPr>
        <p:spPr bwMode="auto">
          <a:xfrm>
            <a:off x="8102600"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8" name="Line 26"/>
          <p:cNvSpPr>
            <a:spLocks noChangeShapeType="1"/>
          </p:cNvSpPr>
          <p:nvPr/>
        </p:nvSpPr>
        <p:spPr bwMode="auto">
          <a:xfrm>
            <a:off x="8102600"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9" name="Rectangle 27"/>
          <p:cNvSpPr>
            <a:spLocks noChangeArrowheads="1"/>
          </p:cNvSpPr>
          <p:nvPr/>
        </p:nvSpPr>
        <p:spPr bwMode="auto">
          <a:xfrm>
            <a:off x="7493000" y="1538288"/>
            <a:ext cx="1303338"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30" name="Line 28"/>
          <p:cNvSpPr>
            <a:spLocks noChangeShapeType="1"/>
          </p:cNvSpPr>
          <p:nvPr/>
        </p:nvSpPr>
        <p:spPr bwMode="auto">
          <a:xfrm>
            <a:off x="1139825" y="5935663"/>
            <a:ext cx="0" cy="373062"/>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31" name="Line 29"/>
          <p:cNvSpPr>
            <a:spLocks noChangeShapeType="1"/>
          </p:cNvSpPr>
          <p:nvPr/>
        </p:nvSpPr>
        <p:spPr bwMode="auto">
          <a:xfrm>
            <a:off x="808038" y="63087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grpSp>
        <p:nvGrpSpPr>
          <p:cNvPr id="32" name="Group 30"/>
          <p:cNvGrpSpPr>
            <a:grpSpLocks/>
          </p:cNvGrpSpPr>
          <p:nvPr/>
        </p:nvGrpSpPr>
        <p:grpSpPr bwMode="auto">
          <a:xfrm>
            <a:off x="2905125" y="4148138"/>
            <a:ext cx="914400" cy="582612"/>
            <a:chOff x="323" y="2664"/>
            <a:chExt cx="576" cy="367"/>
          </a:xfrm>
        </p:grpSpPr>
        <p:sp>
          <p:nvSpPr>
            <p:cNvPr id="33" name="Rectangle 31"/>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4" name="Text Box 32"/>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grpSp>
        <p:nvGrpSpPr>
          <p:cNvPr id="35" name="Group 33"/>
          <p:cNvGrpSpPr>
            <a:grpSpLocks/>
          </p:cNvGrpSpPr>
          <p:nvPr/>
        </p:nvGrpSpPr>
        <p:grpSpPr bwMode="auto">
          <a:xfrm>
            <a:off x="5549900" y="4148138"/>
            <a:ext cx="914400" cy="582612"/>
            <a:chOff x="323" y="2664"/>
            <a:chExt cx="576" cy="367"/>
          </a:xfrm>
        </p:grpSpPr>
        <p:sp>
          <p:nvSpPr>
            <p:cNvPr id="36" name="Rectangle 34"/>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 name="Text Box 35"/>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38" name="Rectangle 36"/>
          <p:cNvSpPr>
            <a:spLocks noChangeArrowheads="1"/>
          </p:cNvSpPr>
          <p:nvPr/>
        </p:nvSpPr>
        <p:spPr bwMode="auto">
          <a:xfrm>
            <a:off x="2306638" y="53498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 name="Text Box 37"/>
          <p:cNvSpPr txBox="1">
            <a:spLocks noChangeArrowheads="1"/>
          </p:cNvSpPr>
          <p:nvPr/>
        </p:nvSpPr>
        <p:spPr bwMode="auto">
          <a:xfrm>
            <a:off x="2306638" y="53498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nvGrpSpPr>
          <p:cNvPr id="40" name="Group 38"/>
          <p:cNvGrpSpPr>
            <a:grpSpLocks/>
          </p:cNvGrpSpPr>
          <p:nvPr/>
        </p:nvGrpSpPr>
        <p:grpSpPr bwMode="auto">
          <a:xfrm>
            <a:off x="6205538" y="5324475"/>
            <a:ext cx="914400" cy="606425"/>
            <a:chOff x="323" y="3421"/>
            <a:chExt cx="581" cy="367"/>
          </a:xfrm>
        </p:grpSpPr>
        <p:sp>
          <p:nvSpPr>
            <p:cNvPr id="41" name="Rectangle 39"/>
            <p:cNvSpPr>
              <a:spLocks noChangeArrowheads="1"/>
            </p:cNvSpPr>
            <p:nvPr/>
          </p:nvSpPr>
          <p:spPr bwMode="auto">
            <a:xfrm>
              <a:off x="323" y="3421"/>
              <a:ext cx="576" cy="367"/>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 name="Text Box 40"/>
            <p:cNvSpPr txBox="1">
              <a:spLocks noChangeArrowheads="1"/>
            </p:cNvSpPr>
            <p:nvPr/>
          </p:nvSpPr>
          <p:spPr bwMode="auto">
            <a:xfrm>
              <a:off x="333" y="3429"/>
              <a:ext cx="571" cy="322"/>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sp>
        <p:nvSpPr>
          <p:cNvPr id="43" name="Line 41"/>
          <p:cNvSpPr>
            <a:spLocks noChangeShapeType="1"/>
          </p:cNvSpPr>
          <p:nvPr/>
        </p:nvSpPr>
        <p:spPr bwMode="auto">
          <a:xfrm flipH="1">
            <a:off x="2744788" y="5964238"/>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4" name="Line 42"/>
          <p:cNvSpPr>
            <a:spLocks noChangeShapeType="1"/>
          </p:cNvSpPr>
          <p:nvPr/>
        </p:nvSpPr>
        <p:spPr bwMode="auto">
          <a:xfrm flipH="1">
            <a:off x="2725738" y="4727575"/>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5" name="Line 43"/>
          <p:cNvSpPr>
            <a:spLocks noChangeShapeType="1"/>
          </p:cNvSpPr>
          <p:nvPr/>
        </p:nvSpPr>
        <p:spPr bwMode="auto">
          <a:xfrm>
            <a:off x="3529013" y="4741863"/>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6" name="Rectangle 44"/>
          <p:cNvSpPr>
            <a:spLocks noChangeArrowheads="1"/>
          </p:cNvSpPr>
          <p:nvPr/>
        </p:nvSpPr>
        <p:spPr bwMode="auto">
          <a:xfrm>
            <a:off x="3614738" y="53244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7" name="Text Box 45"/>
          <p:cNvSpPr txBox="1">
            <a:spLocks noChangeArrowheads="1"/>
          </p:cNvSpPr>
          <p:nvPr/>
        </p:nvSpPr>
        <p:spPr bwMode="auto">
          <a:xfrm>
            <a:off x="3635375"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48" name="Rectangle 46"/>
          <p:cNvSpPr>
            <a:spLocks noChangeArrowheads="1"/>
          </p:cNvSpPr>
          <p:nvPr/>
        </p:nvSpPr>
        <p:spPr bwMode="auto">
          <a:xfrm>
            <a:off x="4889500" y="53371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 name="Text Box 47"/>
          <p:cNvSpPr txBox="1">
            <a:spLocks noChangeArrowheads="1"/>
          </p:cNvSpPr>
          <p:nvPr/>
        </p:nvSpPr>
        <p:spPr bwMode="auto">
          <a:xfrm>
            <a:off x="4902200" y="53879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50" name="Line 48"/>
          <p:cNvSpPr>
            <a:spLocks noChangeShapeType="1"/>
          </p:cNvSpPr>
          <p:nvPr/>
        </p:nvSpPr>
        <p:spPr bwMode="auto">
          <a:xfrm flipH="1">
            <a:off x="6680200" y="5924550"/>
            <a:ext cx="0" cy="360363"/>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1" name="Line 49"/>
          <p:cNvSpPr>
            <a:spLocks noChangeShapeType="1"/>
          </p:cNvSpPr>
          <p:nvPr/>
        </p:nvSpPr>
        <p:spPr bwMode="auto">
          <a:xfrm flipH="1">
            <a:off x="6223000" y="62706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2" name="Line 50"/>
          <p:cNvSpPr>
            <a:spLocks noChangeShapeType="1"/>
          </p:cNvSpPr>
          <p:nvPr/>
        </p:nvSpPr>
        <p:spPr bwMode="auto">
          <a:xfrm>
            <a:off x="8132763" y="5927725"/>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3" name="Line 51"/>
          <p:cNvSpPr>
            <a:spLocks noChangeShapeType="1"/>
          </p:cNvSpPr>
          <p:nvPr/>
        </p:nvSpPr>
        <p:spPr bwMode="auto">
          <a:xfrm flipH="1">
            <a:off x="5302250" y="4754563"/>
            <a:ext cx="541338"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4" name="Line 52"/>
          <p:cNvSpPr>
            <a:spLocks noChangeShapeType="1"/>
          </p:cNvSpPr>
          <p:nvPr/>
        </p:nvSpPr>
        <p:spPr bwMode="auto">
          <a:xfrm>
            <a:off x="6119813" y="4754563"/>
            <a:ext cx="527050" cy="595312"/>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5" name="Rectangle 53"/>
          <p:cNvSpPr>
            <a:spLocks noChangeArrowheads="1"/>
          </p:cNvSpPr>
          <p:nvPr/>
        </p:nvSpPr>
        <p:spPr bwMode="auto">
          <a:xfrm>
            <a:off x="2144713"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6" name="Rectangle 54"/>
          <p:cNvSpPr>
            <a:spLocks noChangeArrowheads="1"/>
          </p:cNvSpPr>
          <p:nvPr/>
        </p:nvSpPr>
        <p:spPr bwMode="auto">
          <a:xfrm>
            <a:off x="4776788"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7" name="Line 55"/>
          <p:cNvSpPr>
            <a:spLocks noChangeShapeType="1"/>
          </p:cNvSpPr>
          <p:nvPr/>
        </p:nvSpPr>
        <p:spPr bwMode="auto">
          <a:xfrm flipH="1">
            <a:off x="4054475" y="59261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8" name="Line 56"/>
          <p:cNvSpPr>
            <a:spLocks noChangeShapeType="1"/>
          </p:cNvSpPr>
          <p:nvPr/>
        </p:nvSpPr>
        <p:spPr bwMode="auto">
          <a:xfrm flipH="1">
            <a:off x="5314950" y="59388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9" name="Line 57"/>
          <p:cNvSpPr>
            <a:spLocks noChangeShapeType="1"/>
          </p:cNvSpPr>
          <p:nvPr/>
        </p:nvSpPr>
        <p:spPr bwMode="auto">
          <a:xfrm>
            <a:off x="4071938" y="6270625"/>
            <a:ext cx="1246187"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60" name="Text Box 60"/>
          <p:cNvSpPr txBox="1">
            <a:spLocks noChangeArrowheads="1"/>
          </p:cNvSpPr>
          <p:nvPr/>
        </p:nvSpPr>
        <p:spPr bwMode="auto">
          <a:xfrm>
            <a:off x="2981325" y="3544888"/>
            <a:ext cx="8064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1" name="Text Box 61"/>
          <p:cNvSpPr txBox="1">
            <a:spLocks noChangeArrowheads="1"/>
          </p:cNvSpPr>
          <p:nvPr/>
        </p:nvSpPr>
        <p:spPr bwMode="auto">
          <a:xfrm>
            <a:off x="5611813" y="3559175"/>
            <a:ext cx="8064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2" name="Line 62"/>
          <p:cNvSpPr>
            <a:spLocks noChangeShapeType="1"/>
          </p:cNvSpPr>
          <p:nvPr/>
        </p:nvSpPr>
        <p:spPr bwMode="auto">
          <a:xfrm>
            <a:off x="1619250" y="2036763"/>
            <a:ext cx="60642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3" name="Line 63"/>
          <p:cNvSpPr>
            <a:spLocks noChangeShapeType="1"/>
          </p:cNvSpPr>
          <p:nvPr/>
        </p:nvSpPr>
        <p:spPr bwMode="auto">
          <a:xfrm>
            <a:off x="1647825" y="3227388"/>
            <a:ext cx="6040438"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4" name="Text Box 64"/>
          <p:cNvSpPr txBox="1">
            <a:spLocks noChangeArrowheads="1"/>
          </p:cNvSpPr>
          <p:nvPr/>
        </p:nvSpPr>
        <p:spPr bwMode="auto">
          <a:xfrm>
            <a:off x="4005263" y="1644650"/>
            <a:ext cx="16637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HTTP</a:t>
            </a:r>
            <a:r>
              <a:rPr lang="en-US" sz="1800">
                <a:solidFill>
                  <a:srgbClr val="FF9900"/>
                </a:solidFill>
                <a:latin typeface="Times New Roman" charset="0"/>
              </a:rPr>
              <a:t> </a:t>
            </a:r>
            <a:r>
              <a:rPr lang="en-US" sz="1800">
                <a:solidFill>
                  <a:srgbClr val="FF3300"/>
                </a:solidFill>
                <a:latin typeface="Times New Roman" charset="0"/>
              </a:rPr>
              <a:t>message</a:t>
            </a:r>
          </a:p>
        </p:txBody>
      </p:sp>
      <p:sp>
        <p:nvSpPr>
          <p:cNvPr id="65" name="Text Box 65"/>
          <p:cNvSpPr txBox="1">
            <a:spLocks noChangeArrowheads="1"/>
          </p:cNvSpPr>
          <p:nvPr/>
        </p:nvSpPr>
        <p:spPr bwMode="auto">
          <a:xfrm>
            <a:off x="4103688" y="2849563"/>
            <a:ext cx="149860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TCP segment</a:t>
            </a:r>
          </a:p>
        </p:txBody>
      </p:sp>
      <p:sp>
        <p:nvSpPr>
          <p:cNvPr id="66" name="Line 66"/>
          <p:cNvSpPr>
            <a:spLocks noChangeShapeType="1"/>
          </p:cNvSpPr>
          <p:nvPr/>
        </p:nvSpPr>
        <p:spPr bwMode="auto">
          <a:xfrm flipV="1">
            <a:off x="1620838" y="4432300"/>
            <a:ext cx="13017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7" name="Line 67"/>
          <p:cNvSpPr>
            <a:spLocks noChangeShapeType="1"/>
          </p:cNvSpPr>
          <p:nvPr/>
        </p:nvSpPr>
        <p:spPr bwMode="auto">
          <a:xfrm flipV="1">
            <a:off x="3851275" y="4446588"/>
            <a:ext cx="1744663"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8" name="Line 68"/>
          <p:cNvSpPr>
            <a:spLocks noChangeShapeType="1"/>
          </p:cNvSpPr>
          <p:nvPr/>
        </p:nvSpPr>
        <p:spPr bwMode="auto">
          <a:xfrm flipV="1">
            <a:off x="6469063" y="4432300"/>
            <a:ext cx="1176337"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9" name="Text Box 69"/>
          <p:cNvSpPr txBox="1">
            <a:spLocks noChangeArrowheads="1"/>
          </p:cNvSpPr>
          <p:nvPr/>
        </p:nvSpPr>
        <p:spPr bwMode="auto">
          <a:xfrm>
            <a:off x="1776413" y="4105275"/>
            <a:ext cx="1014412"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0" name="Text Box 70"/>
          <p:cNvSpPr txBox="1">
            <a:spLocks noChangeArrowheads="1"/>
          </p:cNvSpPr>
          <p:nvPr/>
        </p:nvSpPr>
        <p:spPr bwMode="auto">
          <a:xfrm>
            <a:off x="6597650" y="4133850"/>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a:t>
            </a:r>
            <a:r>
              <a:rPr lang="en-US" sz="1600">
                <a:solidFill>
                  <a:srgbClr val="FF9900"/>
                </a:solidFill>
                <a:latin typeface="Times New Roman" charset="0"/>
              </a:rPr>
              <a:t> </a:t>
            </a:r>
            <a:r>
              <a:rPr lang="en-US" sz="1600">
                <a:solidFill>
                  <a:srgbClr val="FF3300"/>
                </a:solidFill>
                <a:latin typeface="Times New Roman" charset="0"/>
              </a:rPr>
              <a:t>packet</a:t>
            </a:r>
          </a:p>
        </p:txBody>
      </p:sp>
      <p:sp>
        <p:nvSpPr>
          <p:cNvPr id="71" name="Text Box 71"/>
          <p:cNvSpPr txBox="1">
            <a:spLocks noChangeArrowheads="1"/>
          </p:cNvSpPr>
          <p:nvPr/>
        </p:nvSpPr>
        <p:spPr bwMode="auto">
          <a:xfrm>
            <a:off x="4200525" y="4119563"/>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2" name="Text Box 72"/>
          <p:cNvSpPr txBox="1">
            <a:spLocks noChangeArrowheads="1"/>
          </p:cNvSpPr>
          <p:nvPr/>
        </p:nvSpPr>
        <p:spPr bwMode="auto">
          <a:xfrm>
            <a:off x="1116013" y="63246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a:t>
            </a:r>
            <a:r>
              <a:rPr lang="en-US" sz="1800">
                <a:solidFill>
                  <a:srgbClr val="FF9900"/>
                </a:solidFill>
                <a:latin typeface="Times New Roman" charset="0"/>
              </a:rPr>
              <a:t> </a:t>
            </a:r>
            <a:r>
              <a:rPr lang="en-US" sz="1800">
                <a:solidFill>
                  <a:srgbClr val="FF3300"/>
                </a:solidFill>
                <a:latin typeface="Times New Roman" charset="0"/>
              </a:rPr>
              <a:t>frame</a:t>
            </a:r>
          </a:p>
        </p:txBody>
      </p:sp>
      <p:sp>
        <p:nvSpPr>
          <p:cNvPr id="73" name="Text Box 73"/>
          <p:cNvSpPr txBox="1">
            <a:spLocks noChangeArrowheads="1"/>
          </p:cNvSpPr>
          <p:nvPr/>
        </p:nvSpPr>
        <p:spPr bwMode="auto">
          <a:xfrm>
            <a:off x="6723063" y="63627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 frame</a:t>
            </a:r>
            <a:endParaRPr lang="en-US" sz="2400">
              <a:solidFill>
                <a:srgbClr val="FF3300"/>
              </a:solidFill>
              <a:latin typeface="Times New Roman" charset="0"/>
            </a:endParaRPr>
          </a:p>
        </p:txBody>
      </p:sp>
      <p:sp>
        <p:nvSpPr>
          <p:cNvPr id="74" name="Text Box 74"/>
          <p:cNvSpPr txBox="1">
            <a:spLocks noChangeArrowheads="1"/>
          </p:cNvSpPr>
          <p:nvPr/>
        </p:nvSpPr>
        <p:spPr bwMode="auto">
          <a:xfrm>
            <a:off x="3897313" y="6324600"/>
            <a:ext cx="16002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SONET frame</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74638"/>
            <a:ext cx="7569200" cy="1143000"/>
          </a:xfrm>
        </p:spPr>
        <p:txBody>
          <a:bodyPr/>
          <a:lstStyle/>
          <a:p>
            <a:r>
              <a:rPr lang="en-US" dirty="0" smtClean="0"/>
              <a:t>Layering: IP as a Narrow Waist</a:t>
            </a:r>
            <a:endParaRPr lang="en-US" dirty="0"/>
          </a:p>
        </p:txBody>
      </p:sp>
      <p:sp>
        <p:nvSpPr>
          <p:cNvPr id="3" name="Content Placeholder 2"/>
          <p:cNvSpPr>
            <a:spLocks noGrp="1"/>
          </p:cNvSpPr>
          <p:nvPr>
            <p:ph idx="1"/>
          </p:nvPr>
        </p:nvSpPr>
        <p:spPr>
          <a:xfrm>
            <a:off x="787400" y="4151200"/>
            <a:ext cx="7569200" cy="2470627"/>
          </a:xfrm>
        </p:spPr>
        <p:txBody>
          <a:bodyPr>
            <a:normAutofit fontScale="92500"/>
          </a:bodyPr>
          <a:lstStyle/>
          <a:p>
            <a:r>
              <a:rPr lang="en-US" dirty="0" smtClean="0"/>
              <a:t>Many applications protocols on top of UDP &amp; TCP</a:t>
            </a:r>
          </a:p>
          <a:p>
            <a:r>
              <a:rPr lang="en-US" dirty="0" smtClean="0"/>
              <a:t>IP works over many types of networks</a:t>
            </a:r>
          </a:p>
          <a:p>
            <a:r>
              <a:rPr lang="en-US" dirty="0" smtClean="0"/>
              <a:t>This is the “Hourglass” architecture of the Internet. </a:t>
            </a:r>
          </a:p>
          <a:p>
            <a:pPr lvl="1"/>
            <a:r>
              <a:rPr lang="en-US" dirty="0" smtClean="0"/>
              <a:t>If every network supports IP, applications run over many different networks (</a:t>
            </a:r>
            <a:r>
              <a:rPr lang="en-US" i="1" dirty="0" smtClean="0"/>
              <a:t>e.g.</a:t>
            </a:r>
            <a:r>
              <a:rPr lang="en-US" dirty="0" smtClean="0"/>
              <a:t>, cellular network)</a:t>
            </a:r>
          </a:p>
        </p:txBody>
      </p:sp>
      <p:pic>
        <p:nvPicPr>
          <p:cNvPr id="4" name="Picture 3" descr="01x14.eps"/>
          <p:cNvPicPr>
            <a:picLocks noChangeAspect="1"/>
          </p:cNvPicPr>
          <p:nvPr/>
        </p:nvPicPr>
        <p:blipFill>
          <a:blip r:embed="rId2"/>
          <a:stretch>
            <a:fillRect/>
          </a:stretch>
        </p:blipFill>
        <p:spPr>
          <a:xfrm>
            <a:off x="2400941" y="1300276"/>
            <a:ext cx="3735694" cy="285092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Data Encapsulation</a:t>
            </a:r>
            <a:endParaRPr lang="en-US" dirty="0"/>
          </a:p>
        </p:txBody>
      </p:sp>
      <p:sp>
        <p:nvSpPr>
          <p:cNvPr id="3" name="Content Placeholder 2"/>
          <p:cNvSpPr>
            <a:spLocks noGrp="1"/>
          </p:cNvSpPr>
          <p:nvPr>
            <p:ph idx="1"/>
          </p:nvPr>
        </p:nvSpPr>
        <p:spPr>
          <a:xfrm>
            <a:off x="787399" y="1509685"/>
            <a:ext cx="8148131" cy="3994495"/>
          </a:xfrm>
        </p:spPr>
        <p:txBody>
          <a:bodyPr>
            <a:normAutofit/>
          </a:bodyPr>
          <a:lstStyle/>
          <a:p>
            <a:r>
              <a:rPr lang="en-US" dirty="0" smtClean="0"/>
              <a:t>One layer’s data is the (opaque) payload of the next</a:t>
            </a:r>
          </a:p>
          <a:p>
            <a:pPr lvl="1">
              <a:buNone/>
            </a:pPr>
            <a:r>
              <a:rPr lang="en-US" dirty="0" smtClean="0"/>
              <a:t>Stream (Application)</a:t>
            </a:r>
          </a:p>
          <a:p>
            <a:pPr lvl="1">
              <a:buNone/>
            </a:pPr>
            <a:r>
              <a:rPr lang="en-US" dirty="0" smtClean="0"/>
              <a:t> 	Segments (TCP)</a:t>
            </a:r>
          </a:p>
          <a:p>
            <a:pPr lvl="1">
              <a:buNone/>
            </a:pPr>
            <a:r>
              <a:rPr lang="en-US" dirty="0" smtClean="0"/>
              <a:t> 			Packets (IP)</a:t>
            </a:r>
          </a:p>
          <a:p>
            <a:pPr lvl="1">
              <a:buNone/>
            </a:pPr>
            <a:r>
              <a:rPr lang="en-US" dirty="0" smtClean="0"/>
              <a:t> 					Frames (Ethernet)</a:t>
            </a:r>
          </a:p>
          <a:p>
            <a:pPr lvl="1">
              <a:buNone/>
            </a:pPr>
            <a:r>
              <a:rPr lang="en-US" dirty="0" smtClean="0"/>
              <a:t> 							Encoding: bits -&gt; chips</a:t>
            </a:r>
          </a:p>
          <a:p>
            <a:pPr lvl="1">
              <a:buNone/>
            </a:pPr>
            <a:r>
              <a:rPr lang="en-US" dirty="0" smtClean="0"/>
              <a:t> 	 							Modulation: chips -&gt; signal variations</a:t>
            </a:r>
            <a:endParaRPr lang="en-US" dirty="0"/>
          </a:p>
        </p:txBody>
      </p:sp>
      <p:sp>
        <p:nvSpPr>
          <p:cNvPr id="4" name="Rectangle 3"/>
          <p:cNvSpPr/>
          <p:nvPr/>
        </p:nvSpPr>
        <p:spPr>
          <a:xfrm>
            <a:off x="1132242" y="5783210"/>
            <a:ext cx="7803288" cy="795574"/>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Ethernet Frame</a:t>
            </a:r>
            <a:endParaRPr lang="en-US" dirty="0"/>
          </a:p>
        </p:txBody>
      </p:sp>
      <p:sp>
        <p:nvSpPr>
          <p:cNvPr id="5" name="Rectangle 4"/>
          <p:cNvSpPr/>
          <p:nvPr/>
        </p:nvSpPr>
        <p:spPr>
          <a:xfrm>
            <a:off x="2723500" y="5867400"/>
            <a:ext cx="5875417" cy="62660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IP Packet</a:t>
            </a:r>
            <a:endParaRPr lang="en-US" dirty="0"/>
          </a:p>
        </p:txBody>
      </p:sp>
      <p:sp>
        <p:nvSpPr>
          <p:cNvPr id="6" name="Rectangle 5"/>
          <p:cNvSpPr/>
          <p:nvPr/>
        </p:nvSpPr>
        <p:spPr>
          <a:xfrm>
            <a:off x="3840442" y="5951590"/>
            <a:ext cx="4541559" cy="52541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TCP Segment</a:t>
            </a:r>
            <a:endParaRPr lang="en-US" dirty="0"/>
          </a:p>
        </p:txBody>
      </p:sp>
      <p:sp>
        <p:nvSpPr>
          <p:cNvPr id="7" name="Rectangle 6"/>
          <p:cNvSpPr/>
          <p:nvPr/>
        </p:nvSpPr>
        <p:spPr>
          <a:xfrm>
            <a:off x="5324597" y="5989497"/>
            <a:ext cx="3042103" cy="44921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Application data</a:t>
            </a:r>
            <a:endParaRPr lang="en-US" dirty="0">
              <a:solidFill>
                <a:schemeClr val="tx1"/>
              </a:solidFill>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064487" cy="1143000"/>
          </a:xfrm>
        </p:spPr>
        <p:txBody>
          <a:bodyPr/>
          <a:lstStyle/>
          <a:p>
            <a:r>
              <a:rPr lang="en-US" dirty="0" smtClean="0"/>
              <a:t>Protocols</a:t>
            </a:r>
            <a:endParaRPr lang="en-US" dirty="0"/>
          </a:p>
        </p:txBody>
      </p:sp>
      <p:sp>
        <p:nvSpPr>
          <p:cNvPr id="3" name="Content Placeholder 2"/>
          <p:cNvSpPr>
            <a:spLocks noGrp="1"/>
          </p:cNvSpPr>
          <p:nvPr>
            <p:ph idx="1"/>
          </p:nvPr>
        </p:nvSpPr>
        <p:spPr>
          <a:xfrm>
            <a:off x="443716" y="1367156"/>
            <a:ext cx="7569200" cy="4809008"/>
          </a:xfrm>
        </p:spPr>
        <p:txBody>
          <a:bodyPr>
            <a:normAutofit lnSpcReduction="10000"/>
          </a:bodyPr>
          <a:lstStyle/>
          <a:p>
            <a:r>
              <a:rPr lang="en-US" dirty="0" smtClean="0"/>
              <a:t>Specifications for communication</a:t>
            </a:r>
          </a:p>
          <a:p>
            <a:pPr lvl="1"/>
            <a:r>
              <a:rPr lang="en-US" dirty="0" smtClean="0"/>
              <a:t>Data formats</a:t>
            </a:r>
          </a:p>
          <a:p>
            <a:pPr lvl="1"/>
            <a:r>
              <a:rPr lang="en-US" dirty="0" smtClean="0"/>
              <a:t>Behaviors (</a:t>
            </a:r>
            <a:r>
              <a:rPr lang="en-US" dirty="0" err="1" smtClean="0"/>
              <a:t>FSMs</a:t>
            </a:r>
            <a:r>
              <a:rPr lang="en-US" dirty="0" smtClean="0"/>
              <a:t>)</a:t>
            </a:r>
          </a:p>
          <a:p>
            <a:r>
              <a:rPr lang="en-US" dirty="0" smtClean="0"/>
              <a:t>Allow</a:t>
            </a:r>
          </a:p>
          <a:p>
            <a:pPr lvl="1"/>
            <a:r>
              <a:rPr lang="en-US" dirty="0" smtClean="0"/>
              <a:t>Interoperability</a:t>
            </a:r>
          </a:p>
          <a:p>
            <a:pPr lvl="1"/>
            <a:r>
              <a:rPr lang="en-US" dirty="0" smtClean="0"/>
              <a:t>Independent implementations</a:t>
            </a:r>
          </a:p>
          <a:p>
            <a:pPr lvl="1"/>
            <a:r>
              <a:rPr lang="en-US" dirty="0" smtClean="0"/>
              <a:t>Don’t need to specify everything</a:t>
            </a:r>
          </a:p>
          <a:p>
            <a:pPr lvl="2"/>
            <a:r>
              <a:rPr lang="en-US" dirty="0" smtClean="0"/>
              <a:t>E.g., TCP Congestion Control</a:t>
            </a:r>
          </a:p>
          <a:p>
            <a:r>
              <a:rPr lang="en-US" dirty="0" err="1" smtClean="0"/>
              <a:t>Postel’s</a:t>
            </a:r>
            <a:r>
              <a:rPr lang="en-US" dirty="0" smtClean="0"/>
              <a:t> Robustness Principle</a:t>
            </a:r>
          </a:p>
          <a:p>
            <a:pPr lvl="1"/>
            <a:r>
              <a:rPr lang="en-US" dirty="0" smtClean="0"/>
              <a:t>"Be liberal in what you accept, and conservative in what you send” (RFC 1122)</a:t>
            </a:r>
            <a:endParaRPr lang="en-US" dirty="0"/>
          </a:p>
        </p:txBody>
      </p:sp>
      <p:pic>
        <p:nvPicPr>
          <p:cNvPr id="5" name="Picture 4"/>
          <p:cNvPicPr>
            <a:picLocks noChangeAspect="1"/>
          </p:cNvPicPr>
          <p:nvPr/>
        </p:nvPicPr>
        <p:blipFill>
          <a:blip r:embed="rId2"/>
          <a:stretch>
            <a:fillRect/>
          </a:stretch>
        </p:blipFill>
        <p:spPr>
          <a:xfrm>
            <a:off x="6161895" y="595493"/>
            <a:ext cx="3047304" cy="1828383"/>
          </a:xfrm>
          <a:prstGeom prst="rect">
            <a:avLst/>
          </a:prstGeom>
        </p:spPr>
      </p:pic>
      <p:pic>
        <p:nvPicPr>
          <p:cNvPr id="19" name="Picture 18"/>
          <p:cNvPicPr>
            <a:picLocks noChangeAspect="1"/>
          </p:cNvPicPr>
          <p:nvPr/>
        </p:nvPicPr>
        <p:blipFill>
          <a:blip r:embed="rId3"/>
          <a:stretch>
            <a:fillRect/>
          </a:stretch>
        </p:blipFill>
        <p:spPr>
          <a:xfrm>
            <a:off x="6161895" y="2847765"/>
            <a:ext cx="2737296" cy="252446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a:t>
            </a:r>
            <a:endParaRPr lang="en-US" dirty="0"/>
          </a:p>
        </p:txBody>
      </p:sp>
      <p:sp>
        <p:nvSpPr>
          <p:cNvPr id="3" name="Content Placeholder 2"/>
          <p:cNvSpPr>
            <a:spLocks noGrp="1"/>
          </p:cNvSpPr>
          <p:nvPr>
            <p:ph idx="1"/>
          </p:nvPr>
        </p:nvSpPr>
        <p:spPr>
          <a:xfrm>
            <a:off x="787400" y="1509685"/>
            <a:ext cx="7569200" cy="4717211"/>
          </a:xfrm>
        </p:spPr>
        <p:txBody>
          <a:bodyPr>
            <a:normAutofit/>
          </a:bodyPr>
          <a:lstStyle/>
          <a:p>
            <a:r>
              <a:rPr lang="en-US" dirty="0" smtClean="0"/>
              <a:t>Multiple streams/flows can share at different levels</a:t>
            </a:r>
          </a:p>
          <a:p>
            <a:pPr lvl="1"/>
            <a:r>
              <a:rPr lang="en-US" dirty="0" smtClean="0"/>
              <a:t>Important to be able to de-multiplex: need naming </a:t>
            </a:r>
          </a:p>
          <a:p>
            <a:r>
              <a:rPr lang="en-US" dirty="0" smtClean="0"/>
              <a:t>Sharing</a:t>
            </a:r>
          </a:p>
          <a:p>
            <a:pPr lvl="1"/>
            <a:r>
              <a:rPr lang="en-US" dirty="0" smtClean="0"/>
              <a:t>Cost: infrastructure sharing</a:t>
            </a:r>
          </a:p>
          <a:p>
            <a:pPr lvl="1"/>
            <a:r>
              <a:rPr lang="en-US" dirty="0" smtClean="0"/>
              <a:t>Access: single channel sharing</a:t>
            </a:r>
          </a:p>
          <a:p>
            <a:pPr lvl="1"/>
            <a:r>
              <a:rPr lang="en-US" dirty="0" smtClean="0"/>
              <a:t>Reuse: Implementation sharing</a:t>
            </a:r>
          </a:p>
          <a:p>
            <a:pPr>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142193" cy="1143000"/>
          </a:xfrm>
        </p:spPr>
        <p:txBody>
          <a:bodyPr/>
          <a:lstStyle/>
          <a:p>
            <a:r>
              <a:rPr lang="en-US" dirty="0" smtClean="0"/>
              <a:t>Multiplexing: Cost</a:t>
            </a:r>
            <a:endParaRPr lang="en-US" dirty="0"/>
          </a:p>
        </p:txBody>
      </p:sp>
      <p:sp>
        <p:nvSpPr>
          <p:cNvPr id="3" name="Content Placeholder 2"/>
          <p:cNvSpPr>
            <a:spLocks noGrp="1"/>
          </p:cNvSpPr>
          <p:nvPr>
            <p:ph idx="1"/>
          </p:nvPr>
        </p:nvSpPr>
        <p:spPr>
          <a:xfrm>
            <a:off x="787400" y="1509685"/>
            <a:ext cx="5142193" cy="4460212"/>
          </a:xfrm>
        </p:spPr>
        <p:txBody>
          <a:bodyPr/>
          <a:lstStyle/>
          <a:p>
            <a:pPr>
              <a:buNone/>
            </a:pPr>
            <a:r>
              <a:rPr lang="en-US" dirty="0" smtClean="0"/>
              <a:t>Multiple flows/streams can share a link/path</a:t>
            </a:r>
          </a:p>
          <a:p>
            <a:pPr lvl="1"/>
            <a:r>
              <a:rPr lang="en-US" dirty="0" smtClean="0"/>
              <a:t>Packet switching</a:t>
            </a:r>
          </a:p>
          <a:p>
            <a:pPr lvl="1"/>
            <a:r>
              <a:rPr lang="en-US" dirty="0" smtClean="0"/>
              <a:t>Circuit switching</a:t>
            </a:r>
          </a:p>
          <a:p>
            <a:r>
              <a:rPr lang="en-US" dirty="0" smtClean="0"/>
              <a:t>Issues</a:t>
            </a:r>
          </a:p>
          <a:p>
            <a:pPr lvl="1"/>
            <a:r>
              <a:rPr lang="en-US" dirty="0" smtClean="0"/>
              <a:t>Coordinate access</a:t>
            </a:r>
          </a:p>
          <a:p>
            <a:pPr lvl="2"/>
            <a:r>
              <a:rPr lang="en-US" dirty="0" smtClean="0"/>
              <a:t>In time, in space, in frequency</a:t>
            </a:r>
          </a:p>
          <a:p>
            <a:pPr lvl="1"/>
            <a:r>
              <a:rPr lang="en-US" dirty="0" smtClean="0"/>
              <a:t>De-multiplexing (name, id)</a:t>
            </a:r>
          </a:p>
        </p:txBody>
      </p:sp>
      <p:pic>
        <p:nvPicPr>
          <p:cNvPr id="5" name="Picture 4"/>
          <p:cNvPicPr>
            <a:picLocks noChangeAspect="1"/>
          </p:cNvPicPr>
          <p:nvPr/>
        </p:nvPicPr>
        <p:blipFill>
          <a:blip r:embed="rId2"/>
          <a:stretch>
            <a:fillRect/>
          </a:stretch>
        </p:blipFill>
        <p:spPr>
          <a:xfrm>
            <a:off x="5929593" y="224156"/>
            <a:ext cx="3404799" cy="3871743"/>
          </a:xfrm>
          <a:prstGeom prst="rect">
            <a:avLst/>
          </a:prstGeom>
        </p:spPr>
      </p:pic>
      <p:grpSp>
        <p:nvGrpSpPr>
          <p:cNvPr id="6" name="Group 5"/>
          <p:cNvGrpSpPr/>
          <p:nvPr/>
        </p:nvGrpSpPr>
        <p:grpSpPr>
          <a:xfrm>
            <a:off x="5409152" y="4243497"/>
            <a:ext cx="3531370" cy="2396887"/>
            <a:chOff x="867354" y="1461180"/>
            <a:chExt cx="3531370" cy="2396887"/>
          </a:xfrm>
        </p:grpSpPr>
        <p:pic>
          <p:nvPicPr>
            <p:cNvPr id="7" name="Content Placeholder 4" descr="01x02.eps"/>
            <p:cNvPicPr>
              <a:picLocks noChangeAspect="1"/>
            </p:cNvPicPr>
            <p:nvPr/>
          </p:nvPicPr>
          <p:blipFill>
            <a:blip r:embed="rId3"/>
            <a:srcRect l="5172" t="-3746" r="81103" b="68451"/>
            <a:stretch>
              <a:fillRect/>
            </a:stretch>
          </p:blipFill>
          <p:spPr>
            <a:xfrm>
              <a:off x="867354" y="1989138"/>
              <a:ext cx="836377" cy="1055913"/>
            </a:xfrm>
            <a:prstGeom prst="rect">
              <a:avLst/>
            </a:prstGeom>
          </p:spPr>
        </p:pic>
        <p:pic>
          <p:nvPicPr>
            <p:cNvPr id="8" name="Content Placeholder 4" descr="01x02.eps"/>
            <p:cNvPicPr>
              <a:picLocks noChangeAspect="1"/>
            </p:cNvPicPr>
            <p:nvPr/>
          </p:nvPicPr>
          <p:blipFill>
            <a:blip r:embed="rId3"/>
            <a:srcRect l="5172" t="-3746" r="81103" b="68451"/>
            <a:stretch>
              <a:fillRect/>
            </a:stretch>
          </p:blipFill>
          <p:spPr>
            <a:xfrm>
              <a:off x="1703731" y="1461181"/>
              <a:ext cx="836377" cy="1055913"/>
            </a:xfrm>
            <a:prstGeom prst="rect">
              <a:avLst/>
            </a:prstGeom>
          </p:spPr>
        </p:pic>
        <p:pic>
          <p:nvPicPr>
            <p:cNvPr id="9" name="Content Placeholder 4" descr="01x02.eps"/>
            <p:cNvPicPr>
              <a:picLocks noChangeAspect="1"/>
            </p:cNvPicPr>
            <p:nvPr/>
          </p:nvPicPr>
          <p:blipFill>
            <a:blip r:embed="rId3"/>
            <a:srcRect l="5172" t="-3746" r="81103" b="68451"/>
            <a:stretch>
              <a:fillRect/>
            </a:stretch>
          </p:blipFill>
          <p:spPr>
            <a:xfrm>
              <a:off x="2725970" y="1461180"/>
              <a:ext cx="836377" cy="1055913"/>
            </a:xfrm>
            <a:prstGeom prst="rect">
              <a:avLst/>
            </a:prstGeom>
          </p:spPr>
        </p:pic>
        <p:pic>
          <p:nvPicPr>
            <p:cNvPr id="10" name="Content Placeholder 4" descr="01x02.eps"/>
            <p:cNvPicPr>
              <a:picLocks noChangeAspect="1"/>
            </p:cNvPicPr>
            <p:nvPr/>
          </p:nvPicPr>
          <p:blipFill>
            <a:blip r:embed="rId3"/>
            <a:srcRect l="5172" t="-3746" r="81103" b="68451"/>
            <a:stretch>
              <a:fillRect/>
            </a:stretch>
          </p:blipFill>
          <p:spPr>
            <a:xfrm>
              <a:off x="3562347" y="2131667"/>
              <a:ext cx="836377" cy="1055913"/>
            </a:xfrm>
            <a:prstGeom prst="rect">
              <a:avLst/>
            </a:prstGeom>
          </p:spPr>
        </p:pic>
        <p:pic>
          <p:nvPicPr>
            <p:cNvPr id="11" name="Content Placeholder 4" descr="01x02.eps"/>
            <p:cNvPicPr>
              <a:picLocks noChangeAspect="1"/>
            </p:cNvPicPr>
            <p:nvPr/>
          </p:nvPicPr>
          <p:blipFill>
            <a:blip r:embed="rId3"/>
            <a:srcRect l="5172" t="-3746" r="81103" b="68451"/>
            <a:stretch>
              <a:fillRect/>
            </a:stretch>
          </p:blipFill>
          <p:spPr>
            <a:xfrm>
              <a:off x="2725970" y="2802154"/>
              <a:ext cx="836377" cy="1055913"/>
            </a:xfrm>
            <a:prstGeom prst="rect">
              <a:avLst/>
            </a:prstGeom>
          </p:spPr>
        </p:pic>
        <p:pic>
          <p:nvPicPr>
            <p:cNvPr id="12" name="Content Placeholder 4" descr="01x02.eps"/>
            <p:cNvPicPr>
              <a:picLocks noChangeAspect="1"/>
            </p:cNvPicPr>
            <p:nvPr/>
          </p:nvPicPr>
          <p:blipFill>
            <a:blip r:embed="rId3"/>
            <a:srcRect l="5172" t="-3746" r="81103" b="68451"/>
            <a:stretch>
              <a:fillRect/>
            </a:stretch>
          </p:blipFill>
          <p:spPr>
            <a:xfrm>
              <a:off x="1703731" y="2802154"/>
              <a:ext cx="836377" cy="1055913"/>
            </a:xfrm>
            <a:prstGeom prst="rect">
              <a:avLst/>
            </a:prstGeom>
          </p:spPr>
        </p:pic>
        <p:cxnSp>
          <p:nvCxnSpPr>
            <p:cNvPr id="13" name="Straight Connector 12"/>
            <p:cNvCxnSpPr/>
            <p:nvPr/>
          </p:nvCxnSpPr>
          <p:spPr>
            <a:xfrm>
              <a:off x="2174879" y="2131675"/>
              <a:ext cx="1038219" cy="840127"/>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6200000" flipH="1">
              <a:off x="1754811" y="2551734"/>
              <a:ext cx="840133"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flipV="1">
              <a:off x="1703734" y="2131673"/>
              <a:ext cx="471145"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174877" y="2131666"/>
              <a:ext cx="1038219" cy="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174879" y="2131675"/>
              <a:ext cx="1681748"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13096" y="2131666"/>
              <a:ext cx="643526" cy="38543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10800000" flipV="1">
              <a:off x="3213097" y="2517097"/>
              <a:ext cx="643531"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0800000" flipV="1">
              <a:off x="2174879" y="2517098"/>
              <a:ext cx="1681750" cy="45470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a:endCxn id="7" idx="3"/>
            </p:cNvCxnSpPr>
            <p:nvPr/>
          </p:nvCxnSpPr>
          <p:spPr>
            <a:xfrm rot="10800000">
              <a:off x="1703732" y="2517096"/>
              <a:ext cx="2152891" cy="3"/>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rot="16200000" flipV="1">
              <a:off x="2793032" y="2551736"/>
              <a:ext cx="840130"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10800000">
              <a:off x="2174880" y="2971801"/>
              <a:ext cx="1038221" cy="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endCxn id="7" idx="3"/>
            </p:cNvCxnSpPr>
            <p:nvPr/>
          </p:nvCxnSpPr>
          <p:spPr>
            <a:xfrm rot="10800000">
              <a:off x="1703732" y="2517096"/>
              <a:ext cx="1509365"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2174877" y="2131675"/>
              <a:ext cx="1038223" cy="84013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1703731" y="2131666"/>
              <a:ext cx="1509369" cy="38543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a:endCxn id="7" idx="3"/>
            </p:cNvCxnSpPr>
            <p:nvPr/>
          </p:nvCxnSpPr>
          <p:spPr>
            <a:xfrm rot="10800000">
              <a:off x="1703731" y="2517095"/>
              <a:ext cx="471146" cy="45471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Access</a:t>
            </a:r>
            <a:endParaRPr lang="en-US" dirty="0"/>
          </a:p>
        </p:txBody>
      </p:sp>
      <p:sp>
        <p:nvSpPr>
          <p:cNvPr id="3" name="Content Placeholder 2"/>
          <p:cNvSpPr>
            <a:spLocks noGrp="1"/>
          </p:cNvSpPr>
          <p:nvPr>
            <p:ph idx="1"/>
          </p:nvPr>
        </p:nvSpPr>
        <p:spPr/>
        <p:txBody>
          <a:bodyPr/>
          <a:lstStyle/>
          <a:p>
            <a:r>
              <a:rPr lang="en-US" dirty="0" smtClean="0"/>
              <a:t>Sharing a single channel</a:t>
            </a:r>
          </a:p>
          <a:p>
            <a:r>
              <a:rPr lang="en-US" dirty="0" smtClean="0"/>
              <a:t>E.g.,</a:t>
            </a:r>
          </a:p>
          <a:p>
            <a:pPr lvl="1"/>
            <a:r>
              <a:rPr lang="en-US" dirty="0" smtClean="0"/>
              <a:t>NAT: multiple nodes share a single IP address</a:t>
            </a:r>
          </a:p>
          <a:p>
            <a:pPr lvl="2"/>
            <a:r>
              <a:rPr lang="en-US" dirty="0" smtClean="0"/>
              <a:t>De-multiplexing: NAT uses 5-tuple to disambiguate</a:t>
            </a:r>
          </a:p>
          <a:p>
            <a:pPr lvl="1"/>
            <a:r>
              <a:rPr lang="en-US" dirty="0" smtClean="0"/>
              <a:t>SSH port forwarding</a:t>
            </a:r>
          </a:p>
          <a:p>
            <a:pPr lvl="2"/>
            <a:r>
              <a:rPr lang="en-US" dirty="0" smtClean="0"/>
              <a:t>Only port 22 is open, can tunnel other ports</a:t>
            </a:r>
          </a:p>
          <a:p>
            <a:pPr lvl="2"/>
            <a:r>
              <a:rPr lang="en-US" dirty="0" err="1" smtClean="0"/>
              <a:t>ssh</a:t>
            </a:r>
            <a:r>
              <a:rPr lang="en-US" dirty="0" smtClean="0"/>
              <a:t> </a:t>
            </a:r>
            <a:r>
              <a:rPr lang="en-US" dirty="0" err="1" smtClean="0"/>
              <a:t>other.host.com</a:t>
            </a:r>
            <a:r>
              <a:rPr lang="en-US" dirty="0" smtClean="0"/>
              <a:t> –L 5900:other.host.com:5900</a:t>
            </a:r>
          </a:p>
          <a:p>
            <a:pPr lvl="1"/>
            <a:r>
              <a:rPr lang="en-US" dirty="0" smtClean="0"/>
              <a:t>VPN</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Reuse</a:t>
            </a:r>
            <a:endParaRPr lang="en-US" dirty="0"/>
          </a:p>
        </p:txBody>
      </p:sp>
      <p:sp>
        <p:nvSpPr>
          <p:cNvPr id="3" name="Content Placeholder 2"/>
          <p:cNvSpPr>
            <a:spLocks noGrp="1"/>
          </p:cNvSpPr>
          <p:nvPr>
            <p:ph idx="1"/>
          </p:nvPr>
        </p:nvSpPr>
        <p:spPr>
          <a:xfrm>
            <a:off x="437979" y="1509685"/>
            <a:ext cx="8268042" cy="3994495"/>
          </a:xfrm>
        </p:spPr>
        <p:txBody>
          <a:bodyPr/>
          <a:lstStyle/>
          <a:p>
            <a:r>
              <a:rPr lang="en-US" dirty="0" smtClean="0"/>
              <a:t>No need to re-implement functionality</a:t>
            </a:r>
          </a:p>
          <a:p>
            <a:pPr lvl="1"/>
            <a:r>
              <a:rPr lang="en-US" dirty="0" smtClean="0"/>
              <a:t>Several streams/flows can use the services of a protocol</a:t>
            </a:r>
          </a:p>
          <a:p>
            <a:r>
              <a:rPr lang="en-US" dirty="0" smtClean="0"/>
              <a:t>E.g.:</a:t>
            </a:r>
          </a:p>
          <a:p>
            <a:pPr lvl="1"/>
            <a:r>
              <a:rPr lang="en-US" dirty="0" smtClean="0"/>
              <a:t>IP/ARP/AppleTalk on Ethernet: </a:t>
            </a:r>
            <a:r>
              <a:rPr lang="en-US" dirty="0" err="1" smtClean="0"/>
              <a:t>demux</a:t>
            </a:r>
            <a:r>
              <a:rPr lang="en-US" dirty="0" smtClean="0"/>
              <a:t> </a:t>
            </a:r>
            <a:r>
              <a:rPr lang="en-US" dirty="0" err="1" smtClean="0"/>
              <a:t>EtherType</a:t>
            </a:r>
            <a:endParaRPr lang="en-US" dirty="0" smtClean="0"/>
          </a:p>
          <a:p>
            <a:pPr lvl="1"/>
            <a:r>
              <a:rPr lang="en-US" dirty="0" smtClean="0"/>
              <a:t>TCP/UDP/DCCP/… on IP: </a:t>
            </a:r>
            <a:r>
              <a:rPr lang="en-US" dirty="0" err="1" smtClean="0"/>
              <a:t>demux</a:t>
            </a:r>
            <a:r>
              <a:rPr lang="en-US" dirty="0" smtClean="0"/>
              <a:t> Protocol ID</a:t>
            </a:r>
          </a:p>
          <a:p>
            <a:pPr lvl="1"/>
            <a:r>
              <a:rPr lang="en-US" dirty="0" smtClean="0"/>
              <a:t>HTTP/SIP/SMTP/… on TCP/UDP: </a:t>
            </a:r>
            <a:r>
              <a:rPr lang="en-US" dirty="0" err="1" smtClean="0"/>
              <a:t>demux</a:t>
            </a:r>
            <a:r>
              <a:rPr lang="en-US" dirty="0" smtClean="0"/>
              <a:t> on Port</a:t>
            </a:r>
          </a:p>
          <a:p>
            <a:pPr lvl="1"/>
            <a:r>
              <a:rPr lang="en-US" dirty="0" smtClean="0"/>
              <a:t>Multiple hosts on one HTTP server: </a:t>
            </a:r>
            <a:r>
              <a:rPr lang="en-US" dirty="0" err="1" smtClean="0"/>
              <a:t>demux</a:t>
            </a:r>
            <a:r>
              <a:rPr lang="en-US" dirty="0" smtClean="0"/>
              <a:t> on Host: field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4518317"/>
          </a:xfrm>
        </p:spPr>
        <p:txBody>
          <a:bodyPr>
            <a:normAutofit/>
          </a:bodyPr>
          <a:lstStyle/>
          <a:p>
            <a:pPr algn="ctr">
              <a:buNone/>
            </a:pPr>
            <a:r>
              <a:rPr lang="en-US" sz="2400" dirty="0" smtClean="0"/>
              <a:t>“The end knows best”</a:t>
            </a:r>
          </a:p>
          <a:p>
            <a:pPr algn="ctr">
              <a:buNone/>
            </a:pPr>
            <a:endParaRPr lang="en-US" sz="2400" dirty="0" smtClean="0"/>
          </a:p>
          <a:p>
            <a:pPr>
              <a:buNone/>
            </a:pPr>
            <a:r>
              <a:rPr lang="en-US" sz="2400" dirty="0" smtClean="0"/>
              <a:t>“The function in question can completely and correctly be implemented only with the knowledge and help of the application standing at the end points of the communication system. Therefore, providing that questioned function as a feature of the communication system itself is not possible. (Sometimes an incomplete version of the function provided by the communication system may be useful as a </a:t>
            </a:r>
            <a:r>
              <a:rPr lang="en-US" sz="2400" i="1" dirty="0" smtClean="0"/>
              <a:t>performance enhancement</a:t>
            </a:r>
            <a:r>
              <a:rPr lang="en-US" sz="2400" dirty="0" smtClean="0"/>
              <a:t>.)”</a:t>
            </a:r>
            <a:endParaRPr lang="en-US" sz="2400" dirty="0"/>
          </a:p>
        </p:txBody>
      </p:sp>
      <p:sp>
        <p:nvSpPr>
          <p:cNvPr id="4" name="TextBox 3"/>
          <p:cNvSpPr txBox="1"/>
          <p:nvPr/>
        </p:nvSpPr>
        <p:spPr>
          <a:xfrm>
            <a:off x="686223" y="6332311"/>
            <a:ext cx="8457777" cy="369332"/>
          </a:xfrm>
          <a:prstGeom prst="rect">
            <a:avLst/>
          </a:prstGeom>
          <a:noFill/>
        </p:spPr>
        <p:txBody>
          <a:bodyPr wrap="none" rtlCol="0">
            <a:spAutoFit/>
          </a:bodyPr>
          <a:lstStyle/>
          <a:p>
            <a:r>
              <a:rPr lang="en-US" dirty="0" smtClean="0"/>
              <a:t>End-to-end arguments in system design. </a:t>
            </a:r>
            <a:r>
              <a:rPr lang="en-US" dirty="0" err="1" smtClean="0"/>
              <a:t>Saltzer</a:t>
            </a:r>
            <a:r>
              <a:rPr lang="en-US" dirty="0" smtClean="0"/>
              <a:t>, Reed, and Clark. Technology (100), 1984</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5114998"/>
          </a:xfrm>
        </p:spPr>
        <p:txBody>
          <a:bodyPr>
            <a:normAutofit lnSpcReduction="10000"/>
          </a:bodyPr>
          <a:lstStyle/>
          <a:p>
            <a:r>
              <a:rPr lang="en-US" dirty="0" smtClean="0"/>
              <a:t>Reliability: </a:t>
            </a:r>
          </a:p>
          <a:p>
            <a:pPr lvl="1"/>
            <a:r>
              <a:rPr lang="en-US" dirty="0" smtClean="0"/>
              <a:t>File transfer application: even through TCP, has to check for file correctness (e.g., </a:t>
            </a:r>
            <a:r>
              <a:rPr lang="en-US" dirty="0" err="1" smtClean="0"/>
              <a:t>BitTorrent</a:t>
            </a:r>
            <a:r>
              <a:rPr lang="en-US" dirty="0" smtClean="0"/>
              <a:t> hashes)</a:t>
            </a:r>
          </a:p>
          <a:p>
            <a:pPr lvl="1"/>
            <a:r>
              <a:rPr lang="en-US" dirty="0" smtClean="0"/>
              <a:t>So reliability by the transport layer is redundant</a:t>
            </a:r>
          </a:p>
          <a:p>
            <a:pPr lvl="1"/>
            <a:r>
              <a:rPr lang="en-US" dirty="0" smtClean="0"/>
              <a:t>Would work even on top of UDP</a:t>
            </a:r>
          </a:p>
          <a:p>
            <a:r>
              <a:rPr lang="en-US" dirty="0" err="1" smtClean="0"/>
              <a:t>Multihop</a:t>
            </a:r>
            <a:r>
              <a:rPr lang="en-US" dirty="0" smtClean="0"/>
              <a:t> wireless:</a:t>
            </a:r>
          </a:p>
          <a:p>
            <a:pPr lvl="1"/>
            <a:r>
              <a:rPr lang="en-US" dirty="0" smtClean="0"/>
              <a:t>10 hops, 10% chance of packet loss per hop:</a:t>
            </a:r>
          </a:p>
          <a:p>
            <a:pPr lvl="1"/>
            <a:r>
              <a:rPr lang="en-US" dirty="0" smtClean="0"/>
              <a:t>Chance of success: 0.9</a:t>
            </a:r>
            <a:r>
              <a:rPr lang="en-US" baseline="30000" dirty="0" smtClean="0"/>
              <a:t>10</a:t>
            </a:r>
            <a:r>
              <a:rPr lang="en-US" dirty="0" smtClean="0"/>
              <a:t> ~ 35%</a:t>
            </a:r>
          </a:p>
          <a:p>
            <a:pPr lvl="1"/>
            <a:r>
              <a:rPr lang="en-US" dirty="0" smtClean="0"/>
              <a:t>If you do up to 3 retransmissions per hop, loss drops to 0.1</a:t>
            </a:r>
            <a:r>
              <a:rPr lang="en-US" baseline="30000" dirty="0" smtClean="0"/>
              <a:t>3</a:t>
            </a:r>
            <a:r>
              <a:rPr lang="en-US" dirty="0" smtClean="0"/>
              <a:t> = 0.001 per hop =&gt; chance of success 0.999</a:t>
            </a:r>
            <a:r>
              <a:rPr lang="en-US" baseline="30000" dirty="0" smtClean="0"/>
              <a:t>10</a:t>
            </a:r>
            <a:r>
              <a:rPr lang="en-US" dirty="0" smtClean="0"/>
              <a:t> ~ 99% !</a:t>
            </a:r>
          </a:p>
          <a:p>
            <a:pPr lvl="2"/>
            <a:r>
              <a:rPr lang="en-US" dirty="0" smtClean="0"/>
              <a:t>But can’t make it 0 =&gt; still require end-to-end check!</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 examples</a:t>
            </a:r>
            <a:endParaRPr lang="en-US" dirty="0"/>
          </a:p>
        </p:txBody>
      </p:sp>
      <p:sp>
        <p:nvSpPr>
          <p:cNvPr id="3" name="Content Placeholder 2"/>
          <p:cNvSpPr>
            <a:spLocks noGrp="1"/>
          </p:cNvSpPr>
          <p:nvPr>
            <p:ph idx="1"/>
          </p:nvPr>
        </p:nvSpPr>
        <p:spPr>
          <a:xfrm>
            <a:off x="787400" y="1509685"/>
            <a:ext cx="7569200" cy="5007901"/>
          </a:xfrm>
        </p:spPr>
        <p:txBody>
          <a:bodyPr>
            <a:normAutofit lnSpcReduction="10000"/>
          </a:bodyPr>
          <a:lstStyle/>
          <a:p>
            <a:r>
              <a:rPr lang="en-US" dirty="0" smtClean="0"/>
              <a:t>Encryption: need assurance of no tampering, can only prove if the end point encrypted the message</a:t>
            </a:r>
          </a:p>
          <a:p>
            <a:pPr lvl="1"/>
            <a:r>
              <a:rPr lang="en-US" dirty="0" smtClean="0"/>
              <a:t>Doesn’t matter if the network automatically encrypts</a:t>
            </a:r>
          </a:p>
          <a:p>
            <a:r>
              <a:rPr lang="en-US" dirty="0" smtClean="0"/>
              <a:t>Duplicate suppression</a:t>
            </a:r>
          </a:p>
          <a:p>
            <a:pPr lvl="1"/>
            <a:r>
              <a:rPr lang="en-US" dirty="0" smtClean="0"/>
              <a:t>“Don’t click submit twice”: even though TCP is underneath, two requests will be different data for the network, application must enforce at-most-once</a:t>
            </a:r>
          </a:p>
          <a:p>
            <a:r>
              <a:rPr lang="en-US" dirty="0" smtClean="0"/>
              <a:t>Automatic recovery</a:t>
            </a:r>
          </a:p>
          <a:p>
            <a:pPr lvl="1"/>
            <a:r>
              <a:rPr lang="en-US" dirty="0" smtClean="0"/>
              <a:t>Airline reservation: rather than guaranteeing that every request can survive system crashes, rely on operators to retry.</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269672" y="1509685"/>
            <a:ext cx="8604656" cy="4931404"/>
          </a:xfrm>
        </p:spPr>
        <p:txBody>
          <a:bodyPr>
            <a:normAutofit lnSpcReduction="10000"/>
          </a:bodyPr>
          <a:lstStyle/>
          <a:p>
            <a:r>
              <a:rPr lang="en-US" dirty="0" smtClean="0"/>
              <a:t>Instinctively we like modularity and clean interfaces</a:t>
            </a:r>
          </a:p>
          <a:p>
            <a:pPr lvl="1"/>
            <a:r>
              <a:rPr lang="en-US" dirty="0" smtClean="0"/>
              <a:t>Which means putting functionality in low-level abstractions</a:t>
            </a:r>
          </a:p>
          <a:p>
            <a:r>
              <a:rPr lang="en-US" dirty="0" smtClean="0"/>
              <a:t>Examples: reliability, in-order delivery, security</a:t>
            </a:r>
          </a:p>
          <a:p>
            <a:r>
              <a:rPr lang="en-US" dirty="0" smtClean="0"/>
              <a:t>But some applications won’t be able to rely on this</a:t>
            </a:r>
          </a:p>
          <a:p>
            <a:pPr lvl="1"/>
            <a:r>
              <a:rPr lang="en-US" dirty="0" smtClean="0"/>
              <a:t>Low level functionality might be redundant</a:t>
            </a:r>
          </a:p>
          <a:p>
            <a:pPr lvl="1"/>
            <a:r>
              <a:rPr lang="en-US" dirty="0" smtClean="0"/>
              <a:t>Or might be insufficient</a:t>
            </a:r>
          </a:p>
          <a:p>
            <a:pPr lvl="1"/>
            <a:r>
              <a:rPr lang="en-US" dirty="0" smtClean="0"/>
              <a:t>Or might be useless for some applications</a:t>
            </a:r>
          </a:p>
          <a:p>
            <a:pPr lvl="1"/>
            <a:r>
              <a:rPr lang="en-US" dirty="0" smtClean="0"/>
              <a:t>Or might be harmful – e.g., real-time audio over a reliable, in-order delivery channel</a:t>
            </a:r>
          </a:p>
          <a:p>
            <a:r>
              <a:rPr lang="en-US" dirty="0" smtClean="0"/>
              <a:t>Use as a guiding principle or where to place functionality</a:t>
            </a:r>
          </a:p>
          <a:p>
            <a:pPr lvl="1"/>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a:t>
            </a:r>
            <a:endParaRPr lang="en-US" dirty="0"/>
          </a:p>
        </p:txBody>
      </p:sp>
      <p:sp>
        <p:nvSpPr>
          <p:cNvPr id="3" name="Content Placeholder 2"/>
          <p:cNvSpPr>
            <a:spLocks noGrp="1"/>
          </p:cNvSpPr>
          <p:nvPr>
            <p:ph idx="1"/>
          </p:nvPr>
        </p:nvSpPr>
        <p:spPr>
          <a:xfrm>
            <a:off x="787400" y="1509685"/>
            <a:ext cx="7569200" cy="4885505"/>
          </a:xfrm>
        </p:spPr>
        <p:txBody>
          <a:bodyPr>
            <a:normAutofit/>
          </a:bodyPr>
          <a:lstStyle/>
          <a:p>
            <a:r>
              <a:rPr lang="en-US" dirty="0" smtClean="0"/>
              <a:t>Scalability of large systems</a:t>
            </a:r>
          </a:p>
          <a:p>
            <a:pPr lvl="1"/>
            <a:r>
              <a:rPr lang="en-US" dirty="0" smtClean="0"/>
              <a:t>Cannot store all information everywhere</a:t>
            </a:r>
          </a:p>
          <a:p>
            <a:pPr lvl="1"/>
            <a:r>
              <a:rPr lang="en-US" dirty="0" smtClean="0"/>
              <a:t>Cannot centrally control every component</a:t>
            </a:r>
          </a:p>
          <a:p>
            <a:r>
              <a:rPr lang="en-US" dirty="0" smtClean="0"/>
              <a:t>Hierarchy as a way to manage scale</a:t>
            </a:r>
          </a:p>
          <a:p>
            <a:pPr lvl="1"/>
            <a:r>
              <a:rPr lang="en-US" dirty="0" smtClean="0"/>
              <a:t>Divide large system in smaller pieces</a:t>
            </a:r>
          </a:p>
          <a:p>
            <a:pPr lvl="1"/>
            <a:r>
              <a:rPr lang="en-US" dirty="0" smtClean="0"/>
              <a:t>Summarize information about each piece</a:t>
            </a:r>
          </a:p>
          <a:p>
            <a:r>
              <a:rPr lang="en-US" dirty="0" smtClean="0"/>
              <a:t>Hierarchy as a way to divide control </a:t>
            </a:r>
          </a:p>
          <a:p>
            <a:pPr lvl="1"/>
            <a:r>
              <a:rPr lang="en-US" dirty="0" smtClean="0"/>
              <a:t>Decentralized management of pieces</a:t>
            </a:r>
          </a:p>
          <a:p>
            <a:r>
              <a:rPr lang="en-US" dirty="0" smtClean="0"/>
              <a:t>Many examples of hierarchy in the Internet</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a:xfrm>
            <a:off x="787400" y="1509685"/>
            <a:ext cx="7569200" cy="4854906"/>
          </a:xfrm>
        </p:spPr>
        <p:txBody>
          <a:bodyPr>
            <a:normAutofit/>
          </a:bodyPr>
          <a:lstStyle/>
          <a:p>
            <a:r>
              <a:rPr lang="en-US" dirty="0" smtClean="0"/>
              <a:t>IP Addressing</a:t>
            </a:r>
          </a:p>
          <a:p>
            <a:pPr lvl="1"/>
            <a:r>
              <a:rPr lang="en-US" dirty="0" smtClean="0"/>
              <a:t>Hierarchical assignment of address blocks</a:t>
            </a:r>
          </a:p>
          <a:p>
            <a:pPr lvl="1"/>
            <a:r>
              <a:rPr lang="en-US" dirty="0" smtClean="0"/>
              <a:t>IANA -&gt; Regional Internet Registries -&gt; ISPs</a:t>
            </a:r>
          </a:p>
          <a:p>
            <a:pPr lvl="1"/>
            <a:r>
              <a:rPr lang="en-US" dirty="0" smtClean="0"/>
              <a:t>Decentralized </a:t>
            </a:r>
            <a:r>
              <a:rPr lang="en-US" i="1" dirty="0" smtClean="0"/>
              <a:t>control</a:t>
            </a:r>
            <a:endParaRPr lang="en-US" dirty="0" smtClean="0"/>
          </a:p>
          <a:p>
            <a:r>
              <a:rPr lang="en-US" dirty="0" smtClean="0"/>
              <a:t>Topology</a:t>
            </a:r>
          </a:p>
          <a:p>
            <a:pPr lvl="1"/>
            <a:r>
              <a:rPr lang="en-US" dirty="0" smtClean="0"/>
              <a:t>(Roughly) correlated with addressing</a:t>
            </a:r>
          </a:p>
          <a:p>
            <a:pPr lvl="1"/>
            <a:r>
              <a:rPr lang="en-US" dirty="0" smtClean="0"/>
              <a:t>Allows aggregation (CIDR)</a:t>
            </a:r>
          </a:p>
          <a:p>
            <a:pPr lvl="2"/>
            <a:r>
              <a:rPr lang="en-US" dirty="0" smtClean="0"/>
              <a:t>Brown owns 128.148.0.0/16</a:t>
            </a:r>
          </a:p>
          <a:p>
            <a:pPr lvl="1"/>
            <a:r>
              <a:rPr lang="en-US" dirty="0" smtClean="0"/>
              <a:t>Decreases size of routing tables!</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p:txBody>
          <a:bodyPr/>
          <a:lstStyle/>
          <a:p>
            <a:r>
              <a:rPr lang="en-US" dirty="0" smtClean="0"/>
              <a:t>AS-level Topology</a:t>
            </a:r>
          </a:p>
          <a:p>
            <a:pPr lvl="1"/>
            <a:r>
              <a:rPr lang="en-US" dirty="0" smtClean="0"/>
              <a:t>Separates intra and inter-domain routing</a:t>
            </a:r>
          </a:p>
          <a:p>
            <a:pPr lvl="1"/>
            <a:r>
              <a:rPr lang="en-US" dirty="0" err="1" smtClean="0"/>
              <a:t>ASs</a:t>
            </a:r>
            <a:r>
              <a:rPr lang="en-US" dirty="0" smtClean="0"/>
              <a:t> have own economic interests</a:t>
            </a:r>
          </a:p>
          <a:p>
            <a:pPr lvl="1"/>
            <a:r>
              <a:rPr lang="en-US" dirty="0" smtClean="0"/>
              <a:t>Delegation of control</a:t>
            </a:r>
          </a:p>
          <a:p>
            <a:pPr lvl="2"/>
            <a:r>
              <a:rPr lang="en-US" dirty="0" smtClean="0"/>
              <a:t>Policy in inter-domain routing</a:t>
            </a:r>
          </a:p>
          <a:p>
            <a:pPr lvl="2"/>
            <a:r>
              <a:rPr lang="en-US" dirty="0" smtClean="0"/>
              <a:t>Complete control of intra-domain routing</a:t>
            </a:r>
          </a:p>
          <a:p>
            <a:r>
              <a:rPr lang="en-US" dirty="0" smtClean="0"/>
              <a:t>Hierarchical Topology</a:t>
            </a:r>
          </a:p>
          <a:p>
            <a:pPr lvl="1"/>
            <a:r>
              <a:rPr lang="en-US" dirty="0" smtClean="0"/>
              <a:t>Transit, Multi-homed, Stub </a:t>
            </a:r>
            <a:r>
              <a:rPr lang="en-US" dirty="0" err="1" smtClean="0"/>
              <a:t>ASs</a:t>
            </a:r>
            <a:endParaRPr lang="en-US" dirty="0"/>
          </a:p>
        </p:txBody>
      </p:sp>
      <p:pic>
        <p:nvPicPr>
          <p:cNvPr id="18" name="Picture 17"/>
          <p:cNvPicPr>
            <a:picLocks noChangeAspect="1"/>
          </p:cNvPicPr>
          <p:nvPr/>
        </p:nvPicPr>
        <p:blipFill>
          <a:blip r:embed="rId2"/>
          <a:stretch>
            <a:fillRect/>
          </a:stretch>
        </p:blipFill>
        <p:spPr>
          <a:xfrm>
            <a:off x="4506988" y="4696947"/>
            <a:ext cx="4280815" cy="185994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DNS</a:t>
            </a:r>
            <a:endParaRPr lang="en-US" dirty="0"/>
          </a:p>
        </p:txBody>
      </p:sp>
      <p:sp>
        <p:nvSpPr>
          <p:cNvPr id="3" name="Content Placeholder 2"/>
          <p:cNvSpPr>
            <a:spLocks noGrp="1"/>
          </p:cNvSpPr>
          <p:nvPr>
            <p:ph idx="1"/>
          </p:nvPr>
        </p:nvSpPr>
        <p:spPr>
          <a:xfrm>
            <a:off x="787400" y="1509685"/>
            <a:ext cx="7569200" cy="4854906"/>
          </a:xfrm>
        </p:spPr>
        <p:txBody>
          <a:bodyPr/>
          <a:lstStyle/>
          <a:p>
            <a:r>
              <a:rPr lang="en-US" dirty="0" smtClean="0"/>
              <a:t>Hierarchical name database</a:t>
            </a:r>
          </a:p>
          <a:p>
            <a:r>
              <a:rPr lang="en-US" dirty="0" smtClean="0"/>
              <a:t>Allows delegation of control</a:t>
            </a:r>
          </a:p>
          <a:p>
            <a:pPr lvl="1"/>
            <a:r>
              <a:rPr lang="en-US" dirty="0" smtClean="0"/>
              <a:t>Each organization controls a sub-tree</a:t>
            </a:r>
          </a:p>
          <a:p>
            <a:pPr lvl="1"/>
            <a:r>
              <a:rPr lang="en-US" dirty="0" smtClean="0"/>
              <a:t>May delegate control</a:t>
            </a:r>
          </a:p>
          <a:p>
            <a:r>
              <a:rPr lang="en-US" dirty="0" smtClean="0"/>
              <a:t>Allows scaling of the infrastructure</a:t>
            </a:r>
          </a:p>
          <a:p>
            <a:pPr lvl="1"/>
            <a:r>
              <a:rPr lang="en-US" dirty="0" smtClean="0"/>
              <a:t>A DNS server only needs to know about its sub-domains</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 MAC Addresses</a:t>
            </a:r>
            <a:endParaRPr lang="en-US" dirty="0"/>
          </a:p>
        </p:txBody>
      </p:sp>
      <p:sp>
        <p:nvSpPr>
          <p:cNvPr id="3" name="Content Placeholder 2"/>
          <p:cNvSpPr>
            <a:spLocks noGrp="1"/>
          </p:cNvSpPr>
          <p:nvPr>
            <p:ph idx="1"/>
          </p:nvPr>
        </p:nvSpPr>
        <p:spPr/>
        <p:txBody>
          <a:bodyPr/>
          <a:lstStyle/>
          <a:p>
            <a:r>
              <a:rPr lang="en-US" dirty="0" smtClean="0"/>
              <a:t>Ethernet MAC addresses are globally unique identifiers</a:t>
            </a:r>
          </a:p>
          <a:p>
            <a:pPr lvl="1"/>
            <a:r>
              <a:rPr lang="en-US" dirty="0" smtClean="0"/>
              <a:t>First 3 bytes: manufacturer, allocated by consortium</a:t>
            </a:r>
          </a:p>
          <a:p>
            <a:pPr lvl="1"/>
            <a:r>
              <a:rPr lang="en-US" dirty="0" smtClean="0"/>
              <a:t>Last 3 bytes: allocated by manufacturer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Indirection</a:t>
            </a:r>
            <a:endParaRPr lang="en-US" dirty="0"/>
          </a:p>
        </p:txBody>
      </p:sp>
      <p:sp>
        <p:nvSpPr>
          <p:cNvPr id="3" name="Content Placeholder 2"/>
          <p:cNvSpPr>
            <a:spLocks noGrp="1"/>
          </p:cNvSpPr>
          <p:nvPr>
            <p:ph idx="1"/>
          </p:nvPr>
        </p:nvSpPr>
        <p:spPr>
          <a:xfrm>
            <a:off x="315574" y="1123558"/>
            <a:ext cx="8512852" cy="5277242"/>
          </a:xfrm>
        </p:spPr>
        <p:txBody>
          <a:bodyPr/>
          <a:lstStyle/>
          <a:p>
            <a:r>
              <a:rPr lang="en-US" dirty="0" smtClean="0"/>
              <a:t>Referencing by name</a:t>
            </a:r>
          </a:p>
          <a:p>
            <a:r>
              <a:rPr lang="en-US" dirty="0" smtClean="0"/>
              <a:t>“</a:t>
            </a:r>
            <a:r>
              <a:rPr lang="en-US" i="1" dirty="0" smtClean="0"/>
              <a:t>Any problem in computer science can be solved with another level of indirection... Except for the problem of too many layers of indirection</a:t>
            </a:r>
            <a:r>
              <a:rPr lang="en-US" dirty="0" smtClean="0"/>
              <a:t>” </a:t>
            </a:r>
            <a:r>
              <a:rPr lang="en-US" sz="2000" dirty="0" smtClean="0"/>
              <a:t>David Wheeler</a:t>
            </a:r>
          </a:p>
          <a:p>
            <a:r>
              <a:rPr lang="en-US" dirty="0" smtClean="0"/>
              <a:t>Goes hand in hand with the layering abstractions</a:t>
            </a:r>
          </a:p>
          <a:p>
            <a:r>
              <a:rPr lang="en-US" dirty="0" smtClean="0"/>
              <a:t>Benefits</a:t>
            </a:r>
          </a:p>
          <a:p>
            <a:pPr lvl="1"/>
            <a:r>
              <a:rPr lang="en-US" dirty="0" smtClean="0"/>
              <a:t>Human convenience</a:t>
            </a:r>
          </a:p>
          <a:p>
            <a:pPr lvl="1"/>
            <a:r>
              <a:rPr lang="en-US" dirty="0" smtClean="0"/>
              <a:t>Makes underlying changes transparent</a:t>
            </a:r>
          </a:p>
          <a:p>
            <a:r>
              <a:rPr lang="en-US" dirty="0" smtClean="0"/>
              <a:t>Examples</a:t>
            </a:r>
          </a:p>
          <a:p>
            <a:pPr lvl="1"/>
            <a:r>
              <a:rPr lang="en-US" dirty="0" smtClean="0"/>
              <a:t>Host names versus IP addresses</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Names versus addresses</a:t>
            </a:r>
            <a:endParaRPr lang="en-US" dirty="0"/>
          </a:p>
        </p:txBody>
      </p:sp>
      <p:sp>
        <p:nvSpPr>
          <p:cNvPr id="3" name="Content Placeholder 2"/>
          <p:cNvSpPr>
            <a:spLocks noGrp="1"/>
          </p:cNvSpPr>
          <p:nvPr>
            <p:ph idx="1"/>
          </p:nvPr>
        </p:nvSpPr>
        <p:spPr/>
        <p:txBody>
          <a:bodyPr/>
          <a:lstStyle/>
          <a:p>
            <a:r>
              <a:rPr lang="en-US" dirty="0" smtClean="0"/>
              <a:t>Names are easier to remember</a:t>
            </a:r>
          </a:p>
          <a:p>
            <a:r>
              <a:rPr lang="en-US" dirty="0" smtClean="0"/>
              <a:t>Addresses can change underneath</a:t>
            </a:r>
          </a:p>
          <a:p>
            <a:r>
              <a:rPr lang="en-US" dirty="0" smtClean="0"/>
              <a:t>Name could map to multiple IP addresses</a:t>
            </a:r>
          </a:p>
          <a:p>
            <a:pPr lvl="1"/>
            <a:r>
              <a:rPr lang="en-US" dirty="0" smtClean="0"/>
              <a:t>E.g. load balancing, or geographically closer server</a:t>
            </a:r>
          </a:p>
          <a:p>
            <a:r>
              <a:rPr lang="en-US" dirty="0" smtClean="0"/>
              <a:t>Multiple names for the same address</a:t>
            </a:r>
          </a:p>
          <a:p>
            <a:r>
              <a:rPr lang="en-US" dirty="0" smtClean="0"/>
              <a:t>Need a way to map one to the other</a:t>
            </a:r>
          </a:p>
          <a:p>
            <a:pPr lvl="1"/>
            <a:r>
              <a:rPr lang="en-US" dirty="0" smtClean="0"/>
              <a:t>DNS hierarchy</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Many Translations</a:t>
            </a:r>
            <a:endParaRPr lang="en-US" dirty="0"/>
          </a:p>
        </p:txBody>
      </p:sp>
      <p:sp>
        <p:nvSpPr>
          <p:cNvPr id="3" name="Content Placeholder 2"/>
          <p:cNvSpPr>
            <a:spLocks noGrp="1"/>
          </p:cNvSpPr>
          <p:nvPr>
            <p:ph idx="1"/>
          </p:nvPr>
        </p:nvSpPr>
        <p:spPr>
          <a:xfrm>
            <a:off x="392077" y="1509685"/>
            <a:ext cx="8359846" cy="4992602"/>
          </a:xfrm>
        </p:spPr>
        <p:txBody>
          <a:bodyPr/>
          <a:lstStyle/>
          <a:p>
            <a:r>
              <a:rPr lang="en-US" dirty="0" smtClean="0"/>
              <a:t>DHCP: Given a MAC Address, assign an IP address</a:t>
            </a:r>
          </a:p>
          <a:p>
            <a:pPr lvl="1"/>
            <a:r>
              <a:rPr lang="en-US" dirty="0" smtClean="0"/>
              <a:t>Uses IP broadcast to find server</a:t>
            </a:r>
          </a:p>
          <a:p>
            <a:r>
              <a:rPr lang="en-US" dirty="0" smtClean="0"/>
              <a:t>ARP: Given an IP address, find Ethernet MAC Addresses</a:t>
            </a:r>
          </a:p>
          <a:p>
            <a:pPr lvl="1"/>
            <a:r>
              <a:rPr lang="en-US" dirty="0" smtClean="0"/>
              <a:t>Uses Link Layer broadcast to find node</a:t>
            </a:r>
          </a:p>
          <a:p>
            <a:r>
              <a:rPr lang="en-US" dirty="0" smtClean="0"/>
              <a:t>DNS: Given a Name, find an IP address</a:t>
            </a:r>
          </a:p>
          <a:p>
            <a:pPr lvl="1"/>
            <a:r>
              <a:rPr lang="en-US" dirty="0" smtClean="0"/>
              <a:t>Uses IP unicast/</a:t>
            </a:r>
            <a:r>
              <a:rPr lang="en-US" dirty="0" err="1" smtClean="0"/>
              <a:t>anycast</a:t>
            </a:r>
            <a:r>
              <a:rPr lang="en-US" dirty="0" smtClean="0"/>
              <a:t> to well known roots, to bootstrap</a:t>
            </a:r>
          </a:p>
          <a:p>
            <a:pPr lvl="1"/>
            <a:r>
              <a:rPr lang="en-US" dirty="0" smtClean="0"/>
              <a:t>Relies on IP routing infrastructure, DNS hierarchy</a:t>
            </a:r>
          </a:p>
          <a:p>
            <a:r>
              <a:rPr lang="en-US" dirty="0" smtClean="0"/>
              <a:t>DHT: Given a key, find a node</a:t>
            </a:r>
          </a:p>
          <a:p>
            <a:pPr lvl="1"/>
            <a:r>
              <a:rPr lang="en-US" dirty="0" smtClean="0"/>
              <a:t>Uses IP unicast plus efficient flat namespace routing</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Caching</a:t>
            </a:r>
            <a:endParaRPr lang="en-US" dirty="0"/>
          </a:p>
        </p:txBody>
      </p:sp>
      <p:sp>
        <p:nvSpPr>
          <p:cNvPr id="3" name="Content Placeholder 2"/>
          <p:cNvSpPr>
            <a:spLocks noGrp="1"/>
          </p:cNvSpPr>
          <p:nvPr>
            <p:ph idx="1"/>
          </p:nvPr>
        </p:nvSpPr>
        <p:spPr>
          <a:xfrm>
            <a:off x="787400" y="1509685"/>
            <a:ext cx="7569200" cy="4946703"/>
          </a:xfrm>
        </p:spPr>
        <p:txBody>
          <a:bodyPr>
            <a:normAutofit lnSpcReduction="10000"/>
          </a:bodyPr>
          <a:lstStyle/>
          <a:p>
            <a:r>
              <a:rPr lang="en-US" dirty="0" smtClean="0"/>
              <a:t>Duplicate data stored elsewhere</a:t>
            </a:r>
          </a:p>
          <a:p>
            <a:pPr lvl="1"/>
            <a:r>
              <a:rPr lang="en-US" dirty="0" smtClean="0"/>
              <a:t>Reduce latency for accessing the data</a:t>
            </a:r>
          </a:p>
          <a:p>
            <a:pPr lvl="1"/>
            <a:r>
              <a:rPr lang="en-US" dirty="0" smtClean="0"/>
              <a:t>Reduce the load on other parts of the system</a:t>
            </a:r>
          </a:p>
          <a:p>
            <a:r>
              <a:rPr lang="en-US" dirty="0" smtClean="0"/>
              <a:t>Often quite effective</a:t>
            </a:r>
          </a:p>
          <a:p>
            <a:pPr lvl="1"/>
            <a:r>
              <a:rPr lang="en-US" dirty="0" smtClean="0"/>
              <a:t>Locality of reference: temporal locality and small set of popular items</a:t>
            </a:r>
          </a:p>
          <a:p>
            <a:r>
              <a:rPr lang="en-US" dirty="0" smtClean="0"/>
              <a:t>Examples:</a:t>
            </a:r>
          </a:p>
          <a:p>
            <a:pPr lvl="1"/>
            <a:r>
              <a:rPr lang="en-US" dirty="0" smtClean="0"/>
              <a:t>Web caching</a:t>
            </a:r>
          </a:p>
          <a:p>
            <a:pPr lvl="1"/>
            <a:r>
              <a:rPr lang="en-US" dirty="0" smtClean="0"/>
              <a:t>DNS caching</a:t>
            </a:r>
          </a:p>
          <a:p>
            <a:pPr lvl="1"/>
            <a:r>
              <a:rPr lang="en-US" dirty="0" smtClean="0"/>
              <a:t>ARP caching</a:t>
            </a:r>
          </a:p>
          <a:p>
            <a:pPr lvl="1"/>
            <a:r>
              <a:rPr lang="en-US" dirty="0" smtClean="0"/>
              <a:t>Learning bridges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DNS Caching</a:t>
            </a:r>
            <a:endParaRPr lang="en-US" dirty="0"/>
          </a:p>
        </p:txBody>
      </p:sp>
      <p:sp>
        <p:nvSpPr>
          <p:cNvPr id="3" name="Content Placeholder 2"/>
          <p:cNvSpPr>
            <a:spLocks noGrp="1"/>
          </p:cNvSpPr>
          <p:nvPr>
            <p:ph idx="1"/>
          </p:nvPr>
        </p:nvSpPr>
        <p:spPr>
          <a:xfrm>
            <a:off x="787400" y="1509685"/>
            <a:ext cx="7569200" cy="4763109"/>
          </a:xfrm>
        </p:spPr>
        <p:txBody>
          <a:bodyPr>
            <a:normAutofit/>
          </a:bodyPr>
          <a:lstStyle/>
          <a:p>
            <a:r>
              <a:rPr lang="en-US" dirty="0" smtClean="0"/>
              <a:t>What is cached?</a:t>
            </a:r>
          </a:p>
          <a:p>
            <a:pPr lvl="1"/>
            <a:r>
              <a:rPr lang="en-US" dirty="0" smtClean="0"/>
              <a:t>Mapping of names to IP addresses</a:t>
            </a:r>
          </a:p>
          <a:p>
            <a:pPr lvl="1"/>
            <a:r>
              <a:rPr lang="en-US" dirty="0" smtClean="0"/>
              <a:t>Lookups that failed</a:t>
            </a:r>
          </a:p>
          <a:p>
            <a:pPr lvl="1"/>
            <a:r>
              <a:rPr lang="en-US" dirty="0" smtClean="0"/>
              <a:t>IP addresses of name servers</a:t>
            </a:r>
          </a:p>
          <a:p>
            <a:r>
              <a:rPr lang="en-US" dirty="0" smtClean="0"/>
              <a:t>Reduces latency</a:t>
            </a:r>
          </a:p>
          <a:p>
            <a:r>
              <a:rPr lang="en-US" dirty="0" smtClean="0"/>
              <a:t>Reduces load on hierarchy</a:t>
            </a:r>
          </a:p>
          <a:p>
            <a:r>
              <a:rPr lang="en-US" dirty="0" smtClean="0"/>
              <a:t>Why is it effective?</a:t>
            </a:r>
          </a:p>
          <a:p>
            <a:pPr lvl="1"/>
            <a:r>
              <a:rPr lang="en-US" dirty="0" smtClean="0"/>
              <a:t>Mostly read database</a:t>
            </a:r>
          </a:p>
          <a:p>
            <a:pPr lvl="1"/>
            <a:r>
              <a:rPr lang="en-US" dirty="0" smtClean="0"/>
              <a:t>Doesn’t change very often</a:t>
            </a:r>
          </a:p>
          <a:p>
            <a:pPr lvl="1"/>
            <a:r>
              <a:rPr lang="en-US" dirty="0" smtClean="0"/>
              <a:t>Popular sites are visited often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 Caching</a:t>
            </a:r>
            <a:endParaRPr lang="en-US" dirty="0"/>
          </a:p>
        </p:txBody>
      </p:sp>
      <p:sp>
        <p:nvSpPr>
          <p:cNvPr id="3" name="Content Placeholder 2"/>
          <p:cNvSpPr>
            <a:spLocks noGrp="1"/>
          </p:cNvSpPr>
          <p:nvPr>
            <p:ph idx="1"/>
          </p:nvPr>
        </p:nvSpPr>
        <p:spPr>
          <a:xfrm>
            <a:off x="787400" y="1509685"/>
            <a:ext cx="7569200" cy="4992602"/>
          </a:xfrm>
        </p:spPr>
        <p:txBody>
          <a:bodyPr/>
          <a:lstStyle/>
          <a:p>
            <a:r>
              <a:rPr lang="en-US" dirty="0" smtClean="0"/>
              <a:t>What is cached?</a:t>
            </a:r>
          </a:p>
          <a:p>
            <a:pPr lvl="1"/>
            <a:r>
              <a:rPr lang="en-US" dirty="0" smtClean="0"/>
              <a:t>Web objects</a:t>
            </a:r>
          </a:p>
          <a:p>
            <a:r>
              <a:rPr lang="en-US" dirty="0" smtClean="0"/>
              <a:t>Where is it cached?</a:t>
            </a:r>
          </a:p>
          <a:p>
            <a:pPr lvl="1"/>
            <a:r>
              <a:rPr lang="en-US" dirty="0" smtClean="0"/>
              <a:t>Browser, proxy-cache, main memory on server</a:t>
            </a:r>
          </a:p>
          <a:p>
            <a:r>
              <a:rPr lang="en-US" dirty="0" smtClean="0"/>
              <a:t>Reduces latency, load</a:t>
            </a:r>
          </a:p>
          <a:p>
            <a:r>
              <a:rPr lang="en-US" dirty="0" smtClean="0"/>
              <a:t>What contributes to high hit rates?</a:t>
            </a:r>
          </a:p>
          <a:p>
            <a:pPr lvl="1"/>
            <a:r>
              <a:rPr lang="en-US" dirty="0" smtClean="0"/>
              <a:t>Cacheable content (mostly static)</a:t>
            </a:r>
          </a:p>
          <a:p>
            <a:pPr lvl="1"/>
            <a:r>
              <a:rPr lang="en-US" dirty="0" smtClean="0"/>
              <a:t>Sharing the cache among multiple users</a:t>
            </a:r>
          </a:p>
          <a:p>
            <a:pPr lvl="1"/>
            <a:r>
              <a:rPr lang="en-US" dirty="0" smtClean="0"/>
              <a:t>Small amount of popular content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Randomization</a:t>
            </a:r>
            <a:endParaRPr lang="en-US" dirty="0"/>
          </a:p>
        </p:txBody>
      </p:sp>
      <p:sp>
        <p:nvSpPr>
          <p:cNvPr id="3" name="Content Placeholder 2"/>
          <p:cNvSpPr>
            <a:spLocks noGrp="1"/>
          </p:cNvSpPr>
          <p:nvPr>
            <p:ph idx="1"/>
          </p:nvPr>
        </p:nvSpPr>
        <p:spPr>
          <a:xfrm>
            <a:off x="787400" y="1509685"/>
            <a:ext cx="7569200" cy="4839607"/>
          </a:xfrm>
        </p:spPr>
        <p:txBody>
          <a:bodyPr/>
          <a:lstStyle/>
          <a:p>
            <a:r>
              <a:rPr lang="en-US" dirty="0" smtClean="0"/>
              <a:t>Distributed adaptive algorithms</a:t>
            </a:r>
          </a:p>
          <a:p>
            <a:r>
              <a:rPr lang="en-US" dirty="0" smtClean="0"/>
              <a:t>Risk of synchronization</a:t>
            </a:r>
          </a:p>
          <a:p>
            <a:pPr lvl="1"/>
            <a:r>
              <a:rPr lang="en-US" dirty="0" smtClean="0"/>
              <a:t>Many parties respond to the same conditions in the same way</a:t>
            </a:r>
          </a:p>
          <a:p>
            <a:pPr lvl="1"/>
            <a:r>
              <a:rPr lang="en-US" dirty="0" smtClean="0"/>
              <a:t>May lead to bad aggregate behavior</a:t>
            </a:r>
          </a:p>
          <a:p>
            <a:r>
              <a:rPr lang="en-US" dirty="0" smtClean="0"/>
              <a:t>Randomization can de-synchronize</a:t>
            </a:r>
          </a:p>
          <a:p>
            <a:pPr lvl="1"/>
            <a:r>
              <a:rPr lang="en-US" dirty="0" smtClean="0"/>
              <a:t>Example: Ethernet </a:t>
            </a:r>
            <a:r>
              <a:rPr lang="en-US" dirty="0" err="1" smtClean="0"/>
              <a:t>backoff</a:t>
            </a:r>
            <a:r>
              <a:rPr lang="en-US" dirty="0" smtClean="0"/>
              <a:t> mechanism</a:t>
            </a:r>
          </a:p>
          <a:p>
            <a:pPr lvl="1"/>
            <a:r>
              <a:rPr lang="en-US" dirty="0" smtClean="0"/>
              <a:t>Example: Random Early Drop</a:t>
            </a:r>
            <a:endParaRPr lang="en-US" dirty="0"/>
          </a:p>
        </p:txBody>
      </p:sp>
      <p:sp>
        <p:nvSpPr>
          <p:cNvPr id="4" name="TextBox 3"/>
          <p:cNvSpPr txBox="1"/>
          <p:nvPr/>
        </p:nvSpPr>
        <p:spPr>
          <a:xfrm>
            <a:off x="1716742" y="6227516"/>
            <a:ext cx="7427258" cy="646331"/>
          </a:xfrm>
          <a:prstGeom prst="rect">
            <a:avLst/>
          </a:prstGeom>
          <a:noFill/>
        </p:spPr>
        <p:txBody>
          <a:bodyPr wrap="none" rtlCol="0">
            <a:spAutoFit/>
          </a:bodyPr>
          <a:lstStyle/>
          <a:p>
            <a:r>
              <a:rPr lang="en-US" dirty="0" smtClean="0"/>
              <a:t>Interesting (extra) read: </a:t>
            </a:r>
            <a:r>
              <a:rPr lang="en-US" dirty="0" smtClean="0"/>
              <a:t>“The Synchronization of Periodic Routing Messages”, </a:t>
            </a:r>
          </a:p>
          <a:p>
            <a:r>
              <a:rPr lang="en-US" dirty="0" smtClean="0"/>
              <a:t>Sally Floyd and Van Jacobson, </a:t>
            </a:r>
            <a:r>
              <a:rPr lang="en-US" dirty="0" err="1" smtClean="0"/>
              <a:t>Sigcomm</a:t>
            </a:r>
            <a:r>
              <a:rPr lang="en-US" dirty="0" smtClean="0"/>
              <a:t> 1993</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a:t>
            </a:r>
            <a:endParaRPr lang="en-US" dirty="0"/>
          </a:p>
        </p:txBody>
      </p:sp>
      <p:sp>
        <p:nvSpPr>
          <p:cNvPr id="3" name="Content Placeholder 2"/>
          <p:cNvSpPr>
            <a:spLocks noGrp="1"/>
          </p:cNvSpPr>
          <p:nvPr>
            <p:ph idx="1"/>
          </p:nvPr>
        </p:nvSpPr>
        <p:spPr>
          <a:xfrm>
            <a:off x="787400" y="1130737"/>
            <a:ext cx="7569200" cy="5310352"/>
          </a:xfrm>
        </p:spPr>
        <p:txBody>
          <a:bodyPr>
            <a:normAutofit fontScale="92500" lnSpcReduction="10000"/>
          </a:bodyPr>
          <a:lstStyle/>
          <a:p>
            <a:r>
              <a:rPr lang="en-US" dirty="0" smtClean="0"/>
              <a:t>State is stored in nodes by network protocols</a:t>
            </a:r>
          </a:p>
          <a:p>
            <a:pPr lvl="1"/>
            <a:r>
              <a:rPr lang="en-US" dirty="0" smtClean="0"/>
              <a:t>E.g., a mapping, routing entry, cached object</a:t>
            </a:r>
          </a:p>
          <a:p>
            <a:r>
              <a:rPr lang="en-US" dirty="0" smtClean="0"/>
              <a:t>Key issue: how to deal with changes?</a:t>
            </a:r>
          </a:p>
          <a:p>
            <a:r>
              <a:rPr lang="en-US" dirty="0" smtClean="0"/>
              <a:t>Hard state: “valid unless told otherwise”</a:t>
            </a:r>
          </a:p>
          <a:p>
            <a:pPr lvl="1"/>
            <a:r>
              <a:rPr lang="en-US" dirty="0" smtClean="0"/>
              <a:t>“Managed” by originator of state</a:t>
            </a:r>
          </a:p>
          <a:p>
            <a:pPr lvl="1"/>
            <a:r>
              <a:rPr lang="en-US" dirty="0" smtClean="0"/>
              <a:t>Kept consistent, explicit invalidation</a:t>
            </a:r>
          </a:p>
          <a:p>
            <a:r>
              <a:rPr lang="en-US" dirty="0" smtClean="0"/>
              <a:t>Soft state: “valid if fresh”</a:t>
            </a:r>
          </a:p>
          <a:p>
            <a:pPr lvl="1"/>
            <a:r>
              <a:rPr lang="en-US" dirty="0" smtClean="0"/>
              <a:t>Removed by storing node on </a:t>
            </a:r>
            <a:r>
              <a:rPr lang="en-US" i="1" dirty="0" smtClean="0"/>
              <a:t>timeout</a:t>
            </a:r>
          </a:p>
          <a:p>
            <a:pPr lvl="1"/>
            <a:r>
              <a:rPr lang="en-US" dirty="0" smtClean="0"/>
              <a:t>Periodically refreshed as needed</a:t>
            </a:r>
          </a:p>
          <a:p>
            <a:pPr lvl="2"/>
            <a:r>
              <a:rPr lang="en-US" dirty="0" smtClean="0"/>
              <a:t>May need extra cost (on-demand revalidation or check)</a:t>
            </a:r>
          </a:p>
          <a:p>
            <a:pPr lvl="1"/>
            <a:r>
              <a:rPr lang="en-US" dirty="0" smtClean="0"/>
              <a:t>Can be seen as a </a:t>
            </a:r>
            <a:r>
              <a:rPr lang="en-US" dirty="0" smtClean="0">
                <a:solidFill>
                  <a:srgbClr val="FF0000"/>
                </a:solidFill>
              </a:rPr>
              <a:t>hint</a:t>
            </a:r>
          </a:p>
          <a:p>
            <a:r>
              <a:rPr lang="en-US" dirty="0" smtClean="0"/>
              <a:t>Soft state reduces </a:t>
            </a:r>
            <a:r>
              <a:rPr lang="en-US" dirty="0" smtClean="0"/>
              <a:t>complexity</a:t>
            </a:r>
          </a:p>
          <a:p>
            <a:pPr lvl="1"/>
            <a:r>
              <a:rPr lang="en-US" dirty="0" smtClean="0"/>
              <a:t>At the cost of some unpredictability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 examples</a:t>
            </a:r>
            <a:endParaRPr lang="en-US" dirty="0"/>
          </a:p>
        </p:txBody>
      </p:sp>
      <p:sp>
        <p:nvSpPr>
          <p:cNvPr id="3" name="Content Placeholder 2"/>
          <p:cNvSpPr>
            <a:spLocks noGrp="1"/>
          </p:cNvSpPr>
          <p:nvPr>
            <p:ph idx="1"/>
          </p:nvPr>
        </p:nvSpPr>
        <p:spPr>
          <a:xfrm>
            <a:off x="787400" y="1509685"/>
            <a:ext cx="7569200" cy="4962003"/>
          </a:xfrm>
        </p:spPr>
        <p:txBody>
          <a:bodyPr>
            <a:normAutofit/>
          </a:bodyPr>
          <a:lstStyle/>
          <a:p>
            <a:r>
              <a:rPr lang="en-US" dirty="0" smtClean="0"/>
              <a:t>DNS Caching</a:t>
            </a:r>
          </a:p>
          <a:p>
            <a:pPr lvl="1"/>
            <a:r>
              <a:rPr lang="en-US" dirty="0" smtClean="0"/>
              <a:t>TTL</a:t>
            </a:r>
          </a:p>
          <a:p>
            <a:pPr lvl="1"/>
            <a:r>
              <a:rPr lang="en-US" dirty="0" smtClean="0"/>
              <a:t>Can be wrong, check with origin on error</a:t>
            </a:r>
          </a:p>
          <a:p>
            <a:r>
              <a:rPr lang="en-US" dirty="0" smtClean="0"/>
              <a:t>Alternative</a:t>
            </a:r>
          </a:p>
          <a:p>
            <a:pPr lvl="1"/>
            <a:r>
              <a:rPr lang="en-US" dirty="0" smtClean="0"/>
              <a:t>Origin keeps track of copies</a:t>
            </a:r>
          </a:p>
          <a:p>
            <a:pPr lvl="1"/>
            <a:r>
              <a:rPr lang="en-US" dirty="0" smtClean="0"/>
              <a:t>Refresh copies on change in mapping</a:t>
            </a:r>
          </a:p>
          <a:p>
            <a:r>
              <a:rPr lang="en-US" dirty="0" smtClean="0"/>
              <a:t>Cache coherence is hard</a:t>
            </a:r>
          </a:p>
          <a:p>
            <a:pPr lvl="1"/>
            <a:r>
              <a:rPr lang="en-US" dirty="0" smtClean="0"/>
              <a:t>And expensive at scale!</a:t>
            </a:r>
          </a:p>
          <a:p>
            <a:r>
              <a:rPr lang="en-US" dirty="0" smtClean="0"/>
              <a:t>Others</a:t>
            </a:r>
          </a:p>
          <a:p>
            <a:pPr lvl="1"/>
            <a:r>
              <a:rPr lang="en-US" dirty="0" smtClean="0"/>
              <a:t>DHCP lease</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Internet Architecture</a:t>
            </a:r>
            <a:endParaRPr lang="en-US" dirty="0"/>
          </a:p>
        </p:txBody>
      </p:sp>
      <p:sp>
        <p:nvSpPr>
          <p:cNvPr id="3" name="Content Placeholder 2"/>
          <p:cNvSpPr>
            <a:spLocks noGrp="1"/>
          </p:cNvSpPr>
          <p:nvPr>
            <p:ph idx="1"/>
          </p:nvPr>
        </p:nvSpPr>
        <p:spPr/>
        <p:txBody>
          <a:bodyPr/>
          <a:lstStyle/>
          <a:p>
            <a:r>
              <a:rPr lang="en-US" dirty="0" smtClean="0"/>
              <a:t>A Radical Idea</a:t>
            </a:r>
          </a:p>
          <a:p>
            <a:pPr lvl="1"/>
            <a:r>
              <a:rPr lang="en-US" dirty="0" smtClean="0"/>
              <a:t>Dumb network</a:t>
            </a:r>
          </a:p>
          <a:p>
            <a:pPr lvl="1"/>
            <a:r>
              <a:rPr lang="en-US" dirty="0" smtClean="0"/>
              <a:t>Lowest common denominator (best-effort service)</a:t>
            </a:r>
          </a:p>
          <a:p>
            <a:pPr lvl="1"/>
            <a:r>
              <a:rPr lang="en-US" dirty="0" smtClean="0"/>
              <a:t>No reservations: statistical multiplexing, packets</a:t>
            </a:r>
          </a:p>
          <a:p>
            <a:r>
              <a:rPr lang="en-US" dirty="0" smtClean="0"/>
              <a:t>Amazingly successful</a:t>
            </a:r>
          </a:p>
          <a:p>
            <a:pPr lvl="1"/>
            <a:r>
              <a:rPr lang="en-US" dirty="0" smtClean="0"/>
              <a:t>Architecture has scaled in size…</a:t>
            </a:r>
          </a:p>
          <a:p>
            <a:pPr lvl="1"/>
            <a:r>
              <a:rPr lang="en-US" dirty="0" smtClean="0"/>
              <a:t>Many orders of magnitude difference in bandwidth, latency, jitter, reliability, …</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46138"/>
            <a:ext cx="9144000" cy="5711483"/>
          </a:xfrm>
          <a:prstGeom prst="rect">
            <a:avLst/>
          </a:prstGeom>
        </p:spPr>
      </p:pic>
      <p:sp>
        <p:nvSpPr>
          <p:cNvPr id="2" name="Title 1"/>
          <p:cNvSpPr>
            <a:spLocks noGrp="1"/>
          </p:cNvSpPr>
          <p:nvPr>
            <p:ph type="title"/>
          </p:nvPr>
        </p:nvSpPr>
        <p:spPr>
          <a:xfrm>
            <a:off x="787400" y="274638"/>
            <a:ext cx="7569200" cy="1143000"/>
          </a:xfrm>
        </p:spPr>
        <p:txBody>
          <a:bodyPr/>
          <a:lstStyle/>
          <a:p>
            <a:r>
              <a:rPr lang="en-US" dirty="0" smtClean="0"/>
              <a:t>Growth of the Internet</a:t>
            </a:r>
            <a:endParaRPr lang="en-US" dirty="0"/>
          </a:p>
        </p:txBody>
      </p:sp>
      <p:sp>
        <p:nvSpPr>
          <p:cNvPr id="5" name="TextBox 4"/>
          <p:cNvSpPr txBox="1"/>
          <p:nvPr/>
        </p:nvSpPr>
        <p:spPr>
          <a:xfrm>
            <a:off x="6256403" y="6488668"/>
            <a:ext cx="2863134" cy="369332"/>
          </a:xfrm>
          <a:prstGeom prst="rect">
            <a:avLst/>
          </a:prstGeom>
          <a:noFill/>
        </p:spPr>
        <p:txBody>
          <a:bodyPr wrap="none" rtlCol="0">
            <a:spAutoFit/>
          </a:bodyPr>
          <a:lstStyle/>
          <a:p>
            <a:r>
              <a:rPr lang="en-US" dirty="0" smtClean="0"/>
              <a:t>Source: Miguel Angel </a:t>
            </a:r>
            <a:r>
              <a:rPr lang="en-US" dirty="0" err="1" smtClean="0"/>
              <a:t>Todaro</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Original Design Principles of the Internet</a:t>
            </a:r>
            <a:endParaRPr lang="en-US" dirty="0"/>
          </a:p>
        </p:txBody>
      </p:sp>
      <p:sp>
        <p:nvSpPr>
          <p:cNvPr id="3" name="Content Placeholder 2"/>
          <p:cNvSpPr>
            <a:spLocks noGrp="1"/>
          </p:cNvSpPr>
          <p:nvPr>
            <p:ph idx="1"/>
          </p:nvPr>
        </p:nvSpPr>
        <p:spPr>
          <a:xfrm>
            <a:off x="787400" y="1509685"/>
            <a:ext cx="7569200" cy="5114998"/>
          </a:xfrm>
        </p:spPr>
        <p:txBody>
          <a:bodyPr>
            <a:normAutofit fontScale="92500" lnSpcReduction="10000"/>
          </a:bodyPr>
          <a:lstStyle/>
          <a:p>
            <a:r>
              <a:rPr lang="en-US" dirty="0" smtClean="0"/>
              <a:t>David Clark, 1988 “The Design Philosophy of the DARPA Internet Protocols”</a:t>
            </a:r>
          </a:p>
          <a:p>
            <a:r>
              <a:rPr lang="en-US" dirty="0" smtClean="0"/>
              <a:t>Fundamental Goal: </a:t>
            </a:r>
          </a:p>
          <a:p>
            <a:pPr lvl="1"/>
            <a:r>
              <a:rPr lang="en-US" dirty="0" smtClean="0"/>
              <a:t>Effective technique for multiplexed utilization of existing interconnected networks</a:t>
            </a:r>
          </a:p>
          <a:p>
            <a:r>
              <a:rPr lang="en-US" dirty="0" smtClean="0"/>
              <a:t>Secondary Goals:</a:t>
            </a:r>
          </a:p>
          <a:p>
            <a:pPr lvl="1"/>
            <a:r>
              <a:rPr lang="en-US" dirty="0" smtClean="0"/>
              <a:t>Communication should continue despite loss of nodes</a:t>
            </a:r>
          </a:p>
          <a:p>
            <a:pPr lvl="1"/>
            <a:r>
              <a:rPr lang="en-US" dirty="0" smtClean="0"/>
              <a:t>Multiple types of service</a:t>
            </a:r>
          </a:p>
          <a:p>
            <a:pPr lvl="1"/>
            <a:r>
              <a:rPr lang="en-US" dirty="0" smtClean="0"/>
              <a:t>Variety of networks</a:t>
            </a:r>
          </a:p>
          <a:p>
            <a:pPr lvl="1"/>
            <a:r>
              <a:rPr lang="en-US" dirty="0" smtClean="0"/>
              <a:t>Distributed management of resources</a:t>
            </a:r>
          </a:p>
          <a:p>
            <a:pPr lvl="1"/>
            <a:r>
              <a:rPr lang="en-US" dirty="0" smtClean="0"/>
              <a:t>Cost effective</a:t>
            </a:r>
          </a:p>
          <a:p>
            <a:pPr lvl="1"/>
            <a:r>
              <a:rPr lang="en-US" dirty="0" smtClean="0"/>
              <a:t>Low-effort host attachment</a:t>
            </a:r>
          </a:p>
          <a:p>
            <a:pPr lvl="1"/>
            <a:r>
              <a:rPr lang="en-US" dirty="0" smtClean="0"/>
              <a:t>Resources must be accountable</a:t>
            </a:r>
          </a:p>
          <a:p>
            <a:pPr lvl="1"/>
            <a:endParaRPr lang="en-US" dirty="0" smtClean="0"/>
          </a:p>
        </p:txBody>
      </p:sp>
      <p:cxnSp>
        <p:nvCxnSpPr>
          <p:cNvPr id="5" name="Straight Connector 4"/>
          <p:cNvCxnSpPr/>
          <p:nvPr/>
        </p:nvCxnSpPr>
        <p:spPr>
          <a:xfrm flipH="1">
            <a:off x="1538941" y="6051176"/>
            <a:ext cx="3645647" cy="19423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There are BIG Challenges</a:t>
            </a:r>
            <a:endParaRPr lang="en-US" dirty="0"/>
          </a:p>
        </p:txBody>
      </p:sp>
      <p:sp>
        <p:nvSpPr>
          <p:cNvPr id="3" name="Content Placeholder 2"/>
          <p:cNvSpPr>
            <a:spLocks noGrp="1"/>
          </p:cNvSpPr>
          <p:nvPr>
            <p:ph idx="1"/>
          </p:nvPr>
        </p:nvSpPr>
        <p:spPr>
          <a:xfrm>
            <a:off x="787400" y="1509685"/>
            <a:ext cx="7569200" cy="3994495"/>
          </a:xfrm>
        </p:spPr>
        <p:txBody>
          <a:bodyPr/>
          <a:lstStyle/>
          <a:p>
            <a:r>
              <a:rPr lang="en-US" dirty="0" smtClean="0"/>
              <a:t>Designed in a different environment, with different uses</a:t>
            </a:r>
          </a:p>
          <a:p>
            <a:pPr lvl="1"/>
            <a:r>
              <a:rPr lang="en-US" dirty="0" smtClean="0"/>
              <a:t>Identity / Accountability</a:t>
            </a:r>
          </a:p>
          <a:p>
            <a:pPr lvl="1"/>
            <a:r>
              <a:rPr lang="en-US" dirty="0" smtClean="0"/>
              <a:t>Access model</a:t>
            </a:r>
          </a:p>
          <a:p>
            <a:pPr lvl="1"/>
            <a:r>
              <a:rPr lang="en-US" dirty="0" smtClean="0"/>
              <a:t>Security</a:t>
            </a:r>
          </a:p>
          <a:p>
            <a:pPr lvl="1"/>
            <a:r>
              <a:rPr lang="en-US" dirty="0" smtClean="0"/>
              <a:t>Challenges to openness</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0"/>
            <a:ext cx="7569200" cy="1143000"/>
          </a:xfrm>
        </p:spPr>
        <p:txBody>
          <a:bodyPr/>
          <a:lstStyle/>
          <a:p>
            <a:r>
              <a:rPr lang="en-US" dirty="0" smtClean="0"/>
              <a:t>Identity</a:t>
            </a:r>
            <a:endParaRPr lang="en-US" dirty="0"/>
          </a:p>
        </p:txBody>
      </p:sp>
      <p:sp>
        <p:nvSpPr>
          <p:cNvPr id="3" name="Content Placeholder 2"/>
          <p:cNvSpPr>
            <a:spLocks noGrp="1"/>
          </p:cNvSpPr>
          <p:nvPr>
            <p:ph idx="1"/>
          </p:nvPr>
        </p:nvSpPr>
        <p:spPr>
          <a:xfrm>
            <a:off x="5722410" y="990600"/>
            <a:ext cx="3090715" cy="5526985"/>
          </a:xfrm>
        </p:spPr>
        <p:txBody>
          <a:bodyPr/>
          <a:lstStyle/>
          <a:p>
            <a:r>
              <a:rPr lang="en-US" dirty="0" smtClean="0"/>
              <a:t>Leads to</a:t>
            </a:r>
          </a:p>
          <a:p>
            <a:pPr lvl="1"/>
            <a:r>
              <a:rPr lang="en-US" dirty="0" smtClean="0"/>
              <a:t>Spoofing</a:t>
            </a:r>
          </a:p>
          <a:p>
            <a:pPr lvl="1"/>
            <a:r>
              <a:rPr lang="en-US" dirty="0" smtClean="0"/>
              <a:t>Spam</a:t>
            </a:r>
          </a:p>
          <a:p>
            <a:pPr lvl="1"/>
            <a:r>
              <a:rPr lang="en-US" dirty="0" smtClean="0"/>
              <a:t>Denial of service</a:t>
            </a:r>
          </a:p>
          <a:p>
            <a:pPr lvl="2"/>
            <a:r>
              <a:rPr lang="en-US" dirty="0" smtClean="0"/>
              <a:t>Amplification attacks</a:t>
            </a:r>
          </a:p>
          <a:p>
            <a:pPr lvl="1"/>
            <a:r>
              <a:rPr lang="en-US" dirty="0" smtClean="0"/>
              <a:t>Route hijacking</a:t>
            </a:r>
          </a:p>
          <a:p>
            <a:pPr lvl="1"/>
            <a:r>
              <a:rPr lang="en-US" dirty="0" smtClean="0"/>
              <a:t>DNS cache poisoning</a:t>
            </a:r>
            <a:endParaRPr lang="en-US" dirty="0"/>
          </a:p>
        </p:txBody>
      </p:sp>
      <p:pic>
        <p:nvPicPr>
          <p:cNvPr id="4" name="Picture 3" descr="internet_dog"/>
          <p:cNvPicPr>
            <a:picLocks noChangeAspect="1" noChangeArrowheads="1"/>
          </p:cNvPicPr>
          <p:nvPr/>
        </p:nvPicPr>
        <p:blipFill>
          <a:blip r:embed="rId2"/>
          <a:srcRect/>
          <a:stretch>
            <a:fillRect/>
          </a:stretch>
        </p:blipFill>
        <p:spPr bwMode="auto">
          <a:xfrm>
            <a:off x="215900" y="990600"/>
            <a:ext cx="5253038" cy="58674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Protocols designed based on trust</a:t>
            </a:r>
            <a:endParaRPr lang="en-US" dirty="0"/>
          </a:p>
        </p:txBody>
      </p:sp>
      <p:sp>
        <p:nvSpPr>
          <p:cNvPr id="3" name="Content Placeholder 2"/>
          <p:cNvSpPr>
            <a:spLocks noGrp="1"/>
          </p:cNvSpPr>
          <p:nvPr>
            <p:ph idx="1"/>
          </p:nvPr>
        </p:nvSpPr>
        <p:spPr>
          <a:xfrm>
            <a:off x="787400" y="1367156"/>
            <a:ext cx="7790479" cy="4962003"/>
          </a:xfrm>
        </p:spPr>
        <p:txBody>
          <a:bodyPr>
            <a:normAutofit/>
          </a:bodyPr>
          <a:lstStyle/>
          <a:p>
            <a:r>
              <a:rPr lang="en-US" dirty="0" smtClean="0"/>
              <a:t>That you don’t spoof your address</a:t>
            </a:r>
          </a:p>
          <a:p>
            <a:pPr lvl="1"/>
            <a:r>
              <a:rPr lang="en-US" dirty="0" smtClean="0"/>
              <a:t>MAC spoofing, IP spoofing, email spoofing</a:t>
            </a:r>
          </a:p>
          <a:p>
            <a:r>
              <a:rPr lang="en-US" dirty="0" smtClean="0"/>
              <a:t>That you are who you say you are</a:t>
            </a:r>
          </a:p>
          <a:p>
            <a:pPr lvl="1"/>
            <a:r>
              <a:rPr lang="en-US" dirty="0" smtClean="0"/>
              <a:t>BGP announcements, Websites, DNS servers</a:t>
            </a:r>
          </a:p>
          <a:p>
            <a:r>
              <a:rPr lang="en-US" dirty="0" smtClean="0"/>
              <a:t>That you adhere to the protocol</a:t>
            </a:r>
          </a:p>
          <a:p>
            <a:pPr lvl="1"/>
            <a:r>
              <a:rPr lang="en-US" dirty="0" smtClean="0"/>
              <a:t>Ethernet exponential </a:t>
            </a:r>
            <a:r>
              <a:rPr lang="en-US" dirty="0" err="1" smtClean="0"/>
              <a:t>backoff</a:t>
            </a:r>
            <a:r>
              <a:rPr lang="en-US" dirty="0" smtClean="0"/>
              <a:t> after a collision</a:t>
            </a:r>
          </a:p>
          <a:p>
            <a:pPr lvl="1"/>
            <a:r>
              <a:rPr lang="en-US" dirty="0" smtClean="0"/>
              <a:t>TCP-friendliness</a:t>
            </a:r>
          </a:p>
          <a:p>
            <a:r>
              <a:rPr lang="en-US" dirty="0" smtClean="0"/>
              <a:t>That protocol specifications are public</a:t>
            </a:r>
          </a:p>
          <a:p>
            <a:pPr lvl="1"/>
            <a:r>
              <a:rPr lang="en-US" dirty="0" smtClean="0"/>
              <a:t>So that others can build interoperable implementations</a:t>
            </a: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Nobody in charge</a:t>
            </a:r>
            <a:endParaRPr lang="en-US" dirty="0"/>
          </a:p>
        </p:txBody>
      </p:sp>
      <p:sp>
        <p:nvSpPr>
          <p:cNvPr id="3" name="Content Placeholder 2"/>
          <p:cNvSpPr>
            <a:spLocks noGrp="1"/>
          </p:cNvSpPr>
          <p:nvPr>
            <p:ph idx="1"/>
          </p:nvPr>
        </p:nvSpPr>
        <p:spPr/>
        <p:txBody>
          <a:bodyPr/>
          <a:lstStyle/>
          <a:p>
            <a:r>
              <a:rPr lang="en-US" dirty="0" smtClean="0"/>
              <a:t>Traffic traverses many Ass</a:t>
            </a:r>
          </a:p>
          <a:p>
            <a:pPr lvl="1"/>
            <a:r>
              <a:rPr lang="en-US" dirty="0" smtClean="0"/>
              <a:t>Who’s at fault when things go wrong?</a:t>
            </a:r>
          </a:p>
          <a:p>
            <a:pPr lvl="1"/>
            <a:r>
              <a:rPr lang="en-US" dirty="0" smtClean="0"/>
              <a:t>How do you upgrade functionality?</a:t>
            </a:r>
          </a:p>
          <a:p>
            <a:r>
              <a:rPr lang="en-US" dirty="0" smtClean="0"/>
              <a:t>Anyone can add any application</a:t>
            </a:r>
          </a:p>
          <a:p>
            <a:pPr lvl="1"/>
            <a:r>
              <a:rPr lang="en-US" dirty="0" smtClean="0"/>
              <a:t>Whether it is legal, moral, good, well-behaved, etc.</a:t>
            </a:r>
          </a:p>
          <a:p>
            <a:r>
              <a:rPr lang="en-US" dirty="0" smtClean="0"/>
              <a:t>Nobody knows how big the Internet is</a:t>
            </a:r>
          </a:p>
          <a:p>
            <a:r>
              <a:rPr lang="en-US" dirty="0" smtClean="0"/>
              <a:t>Spans many countries</a:t>
            </a:r>
          </a:p>
          <a:p>
            <a:pPr lvl="1"/>
            <a:r>
              <a:rPr lang="en-US" dirty="0" smtClean="0"/>
              <a:t>So no government can be in charge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Models</a:t>
            </a:r>
            <a:endParaRPr lang="en-US" dirty="0"/>
          </a:p>
        </p:txBody>
      </p:sp>
      <p:sp>
        <p:nvSpPr>
          <p:cNvPr id="3" name="Content Placeholder 2"/>
          <p:cNvSpPr>
            <a:spLocks noGrp="1"/>
          </p:cNvSpPr>
          <p:nvPr>
            <p:ph idx="1"/>
          </p:nvPr>
        </p:nvSpPr>
        <p:spPr/>
        <p:txBody>
          <a:bodyPr/>
          <a:lstStyle/>
          <a:p>
            <a:r>
              <a:rPr lang="en-US" dirty="0" smtClean="0"/>
              <a:t>“On by default”</a:t>
            </a:r>
          </a:p>
          <a:p>
            <a:pPr lvl="1"/>
            <a:r>
              <a:rPr lang="en-US" dirty="0" smtClean="0"/>
              <a:t>Any node can talk to any node (IP, email, web)</a:t>
            </a:r>
          </a:p>
          <a:p>
            <a:pPr lvl="1"/>
            <a:r>
              <a:rPr lang="en-US" dirty="0" smtClean="0"/>
              <a:t>Allows for Denial of Service Attacks!</a:t>
            </a:r>
          </a:p>
          <a:p>
            <a:pPr lvl="1"/>
            <a:r>
              <a:rPr lang="en-US" dirty="0" smtClean="0"/>
              <a:t>Can use a firewall…</a:t>
            </a:r>
          </a:p>
          <a:p>
            <a:pPr lvl="2"/>
            <a:r>
              <a:rPr lang="en-US" dirty="0" smtClean="0"/>
              <a:t>But won’t stop attackers from saturating the paths to you!</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Host versus Data centric</a:t>
            </a:r>
            <a:endParaRPr lang="en-US" dirty="0"/>
          </a:p>
        </p:txBody>
      </p:sp>
      <p:sp>
        <p:nvSpPr>
          <p:cNvPr id="3" name="Content Placeholder 2"/>
          <p:cNvSpPr>
            <a:spLocks noGrp="1"/>
          </p:cNvSpPr>
          <p:nvPr>
            <p:ph idx="1"/>
          </p:nvPr>
        </p:nvSpPr>
        <p:spPr>
          <a:xfrm>
            <a:off x="526608" y="1509685"/>
            <a:ext cx="8090784" cy="4964949"/>
          </a:xfrm>
        </p:spPr>
        <p:txBody>
          <a:bodyPr>
            <a:normAutofit fontScale="92500"/>
          </a:bodyPr>
          <a:lstStyle/>
          <a:p>
            <a:r>
              <a:rPr lang="en-US" dirty="0" smtClean="0"/>
              <a:t>IP is host-to-host protocol</a:t>
            </a:r>
          </a:p>
          <a:p>
            <a:pPr lvl="1">
              <a:buNone/>
            </a:pPr>
            <a:r>
              <a:rPr lang="en-US" dirty="0" smtClean="0">
                <a:solidFill>
                  <a:srgbClr val="000090"/>
                </a:solidFill>
              </a:rPr>
              <a:t>telnet </a:t>
            </a:r>
            <a:r>
              <a:rPr lang="en-US" dirty="0" err="1" smtClean="0">
                <a:solidFill>
                  <a:srgbClr val="000090"/>
                </a:solidFill>
              </a:rPr>
              <a:t>myhost.mycompany.com</a:t>
            </a:r>
            <a:endParaRPr lang="en-US" dirty="0" smtClean="0">
              <a:solidFill>
                <a:srgbClr val="000090"/>
              </a:solidFill>
            </a:endParaRPr>
          </a:p>
          <a:p>
            <a:r>
              <a:rPr lang="en-US" dirty="0" smtClean="0"/>
              <a:t>Today</a:t>
            </a:r>
          </a:p>
          <a:p>
            <a:pPr lvl="1"/>
            <a:r>
              <a:rPr lang="en-US" dirty="0" smtClean="0"/>
              <a:t>Users want content, not servers</a:t>
            </a:r>
          </a:p>
          <a:p>
            <a:pPr lvl="1"/>
            <a:r>
              <a:rPr lang="en-US" dirty="0" smtClean="0"/>
              <a:t>Web: many redirections, lots of URLs are not “human readable”</a:t>
            </a:r>
          </a:p>
          <a:p>
            <a:pPr lvl="1">
              <a:buNone/>
            </a:pPr>
            <a:r>
              <a:rPr lang="en-US" dirty="0" smtClean="0"/>
              <a:t>	</a:t>
            </a:r>
            <a:r>
              <a:rPr lang="en-US" dirty="0" smtClean="0">
                <a:solidFill>
                  <a:srgbClr val="000090"/>
                </a:solidFill>
              </a:rPr>
              <a:t>http://a7.sphotos.ak.fbcdn.net/hphotos-ak-ash1/167898_788691982781_7555_40937029_2012165_n.jpg</a:t>
            </a:r>
          </a:p>
          <a:p>
            <a:pPr lvl="1"/>
            <a:r>
              <a:rPr lang="en-US" dirty="0" smtClean="0"/>
              <a:t>“Lookup” through search engines</a:t>
            </a:r>
          </a:p>
          <a:p>
            <a:pPr lvl="1"/>
            <a:r>
              <a:rPr lang="en-US" dirty="0" err="1" smtClean="0"/>
              <a:t>BitTorrent</a:t>
            </a:r>
            <a:r>
              <a:rPr lang="en-US" dirty="0" smtClean="0"/>
              <a:t>: torrent file describes content, specific peers are irrelevant</a:t>
            </a:r>
          </a:p>
          <a:p>
            <a:r>
              <a:rPr lang="en-US" dirty="0" smtClean="0"/>
              <a:t>Can the architecture support this better?</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a:t>
            </a:r>
            <a:endParaRPr lang="en-US" dirty="0"/>
          </a:p>
        </p:txBody>
      </p:sp>
      <p:sp>
        <p:nvSpPr>
          <p:cNvPr id="3" name="Content Placeholder 2"/>
          <p:cNvSpPr>
            <a:spLocks noGrp="1"/>
          </p:cNvSpPr>
          <p:nvPr>
            <p:ph idx="1"/>
          </p:nvPr>
        </p:nvSpPr>
        <p:spPr/>
        <p:txBody>
          <a:bodyPr/>
          <a:lstStyle/>
          <a:p>
            <a:r>
              <a:rPr lang="en-US" dirty="0" smtClean="0"/>
              <a:t>Last class</a:t>
            </a:r>
          </a:p>
          <a:p>
            <a:r>
              <a:rPr lang="en-US" dirty="0" smtClean="0"/>
              <a:t>Huge challenges</a:t>
            </a:r>
          </a:p>
          <a:p>
            <a:pPr lvl="1"/>
            <a:r>
              <a:rPr lang="en-US" dirty="0" smtClean="0"/>
              <a:t>Public Key Infrastructure</a:t>
            </a:r>
          </a:p>
          <a:p>
            <a:pPr lvl="1"/>
            <a:r>
              <a:rPr lang="en-US" dirty="0" smtClean="0"/>
              <a:t>S-BGP, DNSSEC, IPSec</a:t>
            </a:r>
          </a:p>
          <a:p>
            <a:r>
              <a:rPr lang="en-US" dirty="0" smtClean="0"/>
              <a:t>Spoofing, Poisoning, Phishing</a:t>
            </a:r>
          </a:p>
          <a:p>
            <a:r>
              <a:rPr lang="en-US" dirty="0" smtClean="0"/>
              <a:t>Denial of Service attacks</a:t>
            </a:r>
          </a:p>
          <a:p>
            <a:r>
              <a:rPr lang="en-US" dirty="0" smtClean="0"/>
              <a:t>Cyber-security</a:t>
            </a:r>
          </a:p>
          <a:p>
            <a:pPr lvl="1"/>
            <a:r>
              <a:rPr lang="en-US" dirty="0" smtClean="0"/>
              <a:t>Cyber-war (talk to John Savage)</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to Openness</a:t>
            </a:r>
            <a:endParaRPr lang="en-US" dirty="0"/>
          </a:p>
        </p:txBody>
      </p:sp>
      <p:sp>
        <p:nvSpPr>
          <p:cNvPr id="3" name="Content Placeholder 2"/>
          <p:cNvSpPr>
            <a:spLocks noGrp="1"/>
          </p:cNvSpPr>
          <p:nvPr>
            <p:ph idx="1"/>
          </p:nvPr>
        </p:nvSpPr>
        <p:spPr>
          <a:xfrm>
            <a:off x="787400" y="1509685"/>
            <a:ext cx="7569200" cy="4964949"/>
          </a:xfrm>
        </p:spPr>
        <p:txBody>
          <a:bodyPr>
            <a:normAutofit fontScale="92500" lnSpcReduction="10000"/>
          </a:bodyPr>
          <a:lstStyle/>
          <a:p>
            <a:r>
              <a:rPr lang="en-US" dirty="0" smtClean="0"/>
              <a:t>Walled Gardens</a:t>
            </a:r>
          </a:p>
          <a:p>
            <a:pPr lvl="1"/>
            <a:r>
              <a:rPr lang="en-US" dirty="0" smtClean="0"/>
              <a:t>E.g., </a:t>
            </a:r>
            <a:r>
              <a:rPr lang="en-US" dirty="0" err="1" smtClean="0"/>
              <a:t>Facebook</a:t>
            </a:r>
            <a:r>
              <a:rPr lang="en-US" dirty="0" smtClean="0"/>
              <a:t>, Google</a:t>
            </a:r>
          </a:p>
          <a:p>
            <a:pPr lvl="1"/>
            <a:r>
              <a:rPr lang="en-US" dirty="0" smtClean="0"/>
              <a:t>Convenient, easy to use, network effects</a:t>
            </a:r>
          </a:p>
          <a:p>
            <a:pPr lvl="1"/>
            <a:r>
              <a:rPr lang="en-US" dirty="0" smtClean="0"/>
              <a:t>Intrusive data collection</a:t>
            </a:r>
          </a:p>
          <a:p>
            <a:pPr lvl="1"/>
            <a:r>
              <a:rPr lang="en-US" dirty="0" smtClean="0"/>
              <a:t>No control of own data, hard to migrate</a:t>
            </a:r>
          </a:p>
          <a:p>
            <a:pPr lvl="1"/>
            <a:r>
              <a:rPr lang="en-US" dirty="0" smtClean="0"/>
              <a:t>Centralization of trust</a:t>
            </a:r>
          </a:p>
          <a:p>
            <a:pPr lvl="1"/>
            <a:r>
              <a:rPr lang="en-US" dirty="0" smtClean="0"/>
              <a:t>Proprietary protocols</a:t>
            </a:r>
          </a:p>
          <a:p>
            <a:r>
              <a:rPr lang="en-US" dirty="0" smtClean="0"/>
              <a:t>Network Neutrality</a:t>
            </a:r>
          </a:p>
          <a:p>
            <a:pPr lvl="1"/>
            <a:r>
              <a:rPr lang="en-US" dirty="0" smtClean="0"/>
              <a:t>Should all packets be treated equally?</a:t>
            </a:r>
          </a:p>
          <a:p>
            <a:pPr lvl="1"/>
            <a:r>
              <a:rPr lang="en-US" dirty="0" smtClean="0"/>
              <a:t>ISPs are commoditized, want to make money</a:t>
            </a:r>
          </a:p>
          <a:p>
            <a:pPr lvl="1"/>
            <a:r>
              <a:rPr lang="en-US" dirty="0" smtClean="0"/>
              <a:t>Can prioritize own traffic, charge to carry other traffic</a:t>
            </a:r>
          </a:p>
          <a:p>
            <a:pPr lvl="1"/>
            <a:r>
              <a:rPr lang="en-US" dirty="0" smtClean="0"/>
              <a:t>Very hot debate topic</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Challenges</a:t>
            </a:r>
            <a:endParaRPr lang="en-US" dirty="0"/>
          </a:p>
        </p:txBody>
      </p:sp>
      <p:sp>
        <p:nvSpPr>
          <p:cNvPr id="3" name="Content Placeholder 2"/>
          <p:cNvSpPr>
            <a:spLocks noGrp="1"/>
          </p:cNvSpPr>
          <p:nvPr>
            <p:ph idx="1"/>
          </p:nvPr>
        </p:nvSpPr>
        <p:spPr>
          <a:xfrm>
            <a:off x="787400" y="1509685"/>
            <a:ext cx="7569200" cy="4701626"/>
          </a:xfrm>
        </p:spPr>
        <p:txBody>
          <a:bodyPr>
            <a:normAutofit/>
          </a:bodyPr>
          <a:lstStyle/>
          <a:p>
            <a:r>
              <a:rPr lang="en-US" dirty="0" smtClean="0"/>
              <a:t>Extreme mobility</a:t>
            </a:r>
          </a:p>
          <a:p>
            <a:pPr lvl="1"/>
            <a:r>
              <a:rPr lang="en-US" dirty="0" smtClean="0"/>
              <a:t>Mobile with no fixed attachment point</a:t>
            </a:r>
          </a:p>
          <a:p>
            <a:pPr lvl="1"/>
            <a:r>
              <a:rPr lang="en-US" dirty="0" smtClean="0"/>
              <a:t>How to maintain efficient routing?</a:t>
            </a:r>
          </a:p>
          <a:p>
            <a:r>
              <a:rPr lang="en-US" dirty="0" smtClean="0"/>
              <a:t>Large number of nodes</a:t>
            </a:r>
          </a:p>
          <a:p>
            <a:pPr lvl="1"/>
            <a:r>
              <a:rPr lang="en-US" dirty="0" smtClean="0"/>
              <a:t>Billions of small networked devices (e.g., sensors)</a:t>
            </a:r>
          </a:p>
          <a:p>
            <a:pPr lvl="1"/>
            <a:r>
              <a:rPr lang="en-US" dirty="0" smtClean="0"/>
              <a:t>“Internet of Things”</a:t>
            </a:r>
          </a:p>
          <a:p>
            <a:r>
              <a:rPr lang="en-US" dirty="0" smtClean="0"/>
              <a:t>Sometimes-connected nodes</a:t>
            </a:r>
          </a:p>
          <a:p>
            <a:pPr lvl="1"/>
            <a:r>
              <a:rPr lang="en-US" dirty="0" smtClean="0"/>
              <a:t>Developing regions with intermittent connectivity</a:t>
            </a:r>
          </a:p>
          <a:p>
            <a:r>
              <a:rPr lang="en-US" dirty="0" smtClean="0"/>
              <a:t>Real-time applications</a:t>
            </a:r>
          </a:p>
          <a:p>
            <a:pPr lvl="1"/>
            <a:r>
              <a:rPr lang="en-US" dirty="0" smtClean="0"/>
              <a:t>VoIP, gaming, IPTV</a:t>
            </a: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the Internet</a:t>
            </a:r>
            <a:endParaRPr lang="en-US" dirty="0"/>
          </a:p>
        </p:txBody>
      </p:sp>
      <p:sp>
        <p:nvSpPr>
          <p:cNvPr id="3" name="Content Placeholder 2"/>
          <p:cNvSpPr>
            <a:spLocks noGrp="1"/>
          </p:cNvSpPr>
          <p:nvPr>
            <p:ph idx="1"/>
          </p:nvPr>
        </p:nvSpPr>
        <p:spPr>
          <a:xfrm>
            <a:off x="787400" y="1509685"/>
            <a:ext cx="7569200" cy="4670647"/>
          </a:xfrm>
        </p:spPr>
        <p:txBody>
          <a:bodyPr/>
          <a:lstStyle/>
          <a:p>
            <a:r>
              <a:rPr lang="en-US" dirty="0" smtClean="0"/>
              <a:t>Can we fix these problems</a:t>
            </a:r>
          </a:p>
          <a:p>
            <a:pPr lvl="1"/>
            <a:r>
              <a:rPr lang="en-US" dirty="0" smtClean="0"/>
              <a:t>Security</a:t>
            </a:r>
          </a:p>
          <a:p>
            <a:pPr lvl="1"/>
            <a:r>
              <a:rPr lang="en-US" dirty="0" smtClean="0"/>
              <a:t>Performance</a:t>
            </a:r>
          </a:p>
          <a:p>
            <a:pPr lvl="1"/>
            <a:r>
              <a:rPr lang="en-US" dirty="0" smtClean="0"/>
              <a:t>Upgradability</a:t>
            </a:r>
          </a:p>
          <a:p>
            <a:pPr lvl="1"/>
            <a:r>
              <a:rPr lang="en-US" dirty="0" smtClean="0"/>
              <a:t>Manageability</a:t>
            </a:r>
          </a:p>
          <a:p>
            <a:pPr lvl="1"/>
            <a:r>
              <a:rPr lang="en-US" dirty="0" smtClean="0"/>
              <a:t>… your favorite ailment here …</a:t>
            </a:r>
          </a:p>
          <a:p>
            <a:r>
              <a:rPr lang="en-US" dirty="0" smtClean="0"/>
              <a:t>Without disrupting a critical infrastructure?</a:t>
            </a:r>
          </a:p>
          <a:p>
            <a:endParaRPr lang="en-US" dirty="0" smtClean="0"/>
          </a:p>
          <a:p>
            <a:r>
              <a:rPr lang="en-US" dirty="0" smtClean="0"/>
              <a:t>Open technical and policy question…</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912036"/>
            <a:ext cx="7569200" cy="1143000"/>
          </a:xfrm>
        </p:spPr>
        <p:txBody>
          <a:bodyPr/>
          <a:lstStyle/>
          <a:p>
            <a:r>
              <a:rPr lang="en-US" dirty="0" smtClean="0"/>
              <a:t>Thank you!</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36973</TotalTime>
  <Words>2363</Words>
  <Application>Microsoft Macintosh PowerPoint</Application>
  <PresentationFormat>On-screen Show (4:3)</PresentationFormat>
  <Paragraphs>428</Paragraphs>
  <Slides>46</Slides>
  <Notes>1</Notes>
  <HiddenSlides>1</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cs168</vt:lpstr>
      <vt:lpstr>CSCI-1680 Wrap-up Lecture </vt:lpstr>
      <vt:lpstr>Administrivia</vt:lpstr>
      <vt:lpstr>What you (hopefully) learned from this course</vt:lpstr>
      <vt:lpstr>Today</vt:lpstr>
      <vt:lpstr>Networking Principles</vt:lpstr>
      <vt:lpstr>Layering</vt:lpstr>
      <vt:lpstr>Layering on the Internet</vt:lpstr>
      <vt:lpstr>Layering: IP as a Narrow Waist</vt:lpstr>
      <vt:lpstr>Layering: Data Encapsulation</vt:lpstr>
      <vt:lpstr>Protocols</vt:lpstr>
      <vt:lpstr>Multiplexing</vt:lpstr>
      <vt:lpstr>Multiplexing: Cost</vt:lpstr>
      <vt:lpstr>Multiplexing: Access</vt:lpstr>
      <vt:lpstr>Multiplexing: Reuse</vt:lpstr>
      <vt:lpstr>End-to-End Argument</vt:lpstr>
      <vt:lpstr>End-to-end argument</vt:lpstr>
      <vt:lpstr>End-to-end argument: examples</vt:lpstr>
      <vt:lpstr>End-to-end argument</vt:lpstr>
      <vt:lpstr>Hierarchy</vt:lpstr>
      <vt:lpstr>Hierarchy Examples: IP Routing</vt:lpstr>
      <vt:lpstr>Hierarchy Examples: IP Routing</vt:lpstr>
      <vt:lpstr>Hierarchy Examples: DNS</vt:lpstr>
      <vt:lpstr>Hierarchy Example: MAC Addresses</vt:lpstr>
      <vt:lpstr>Indirection</vt:lpstr>
      <vt:lpstr>Names versus addresses</vt:lpstr>
      <vt:lpstr>Many Translations</vt:lpstr>
      <vt:lpstr>Caching</vt:lpstr>
      <vt:lpstr>DNS Caching</vt:lpstr>
      <vt:lpstr>HTTP Caching</vt:lpstr>
      <vt:lpstr>Randomization</vt:lpstr>
      <vt:lpstr>Soft State</vt:lpstr>
      <vt:lpstr>Soft state examples</vt:lpstr>
      <vt:lpstr>Internet Architecture</vt:lpstr>
      <vt:lpstr>Growth of the Internet</vt:lpstr>
      <vt:lpstr>Original Design Principles of the Internet</vt:lpstr>
      <vt:lpstr>But… There are BIG Challenges</vt:lpstr>
      <vt:lpstr>Identity</vt:lpstr>
      <vt:lpstr>Protocols designed based on trust</vt:lpstr>
      <vt:lpstr>Nobody in charge</vt:lpstr>
      <vt:lpstr>Access Models</vt:lpstr>
      <vt:lpstr>Host versus Data centric</vt:lpstr>
      <vt:lpstr>Security</vt:lpstr>
      <vt:lpstr>Challenges to Openness</vt:lpstr>
      <vt:lpstr>Other Challenges</vt:lpstr>
      <vt:lpstr>Future of the Internet</vt:lpstr>
      <vt:lpstr>Thank you!</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Rodrigo Fonseca</cp:lastModifiedBy>
  <cp:revision>101</cp:revision>
  <dcterms:created xsi:type="dcterms:W3CDTF">2011-04-28T04:26:05Z</dcterms:created>
  <dcterms:modified xsi:type="dcterms:W3CDTF">2012-12-06T15:13:30Z</dcterms:modified>
</cp:coreProperties>
</file>