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3"/>
  </p:notesMasterIdLst>
  <p:sldIdLst>
    <p:sldId id="256" r:id="rId2"/>
    <p:sldId id="258" r:id="rId3"/>
    <p:sldId id="259" r:id="rId4"/>
    <p:sldId id="260" r:id="rId5"/>
    <p:sldId id="265" r:id="rId6"/>
    <p:sldId id="266" r:id="rId7"/>
    <p:sldId id="273" r:id="rId8"/>
    <p:sldId id="267" r:id="rId9"/>
    <p:sldId id="268" r:id="rId10"/>
    <p:sldId id="269" r:id="rId11"/>
    <p:sldId id="270" r:id="rId12"/>
    <p:sldId id="271" r:id="rId13"/>
    <p:sldId id="262" r:id="rId14"/>
    <p:sldId id="263" r:id="rId15"/>
    <p:sldId id="310" r:id="rId16"/>
    <p:sldId id="264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306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307" r:id="rId36"/>
    <p:sldId id="308" r:id="rId37"/>
    <p:sldId id="292" r:id="rId38"/>
    <p:sldId id="293" r:id="rId39"/>
    <p:sldId id="294" r:id="rId40"/>
    <p:sldId id="321" r:id="rId41"/>
    <p:sldId id="322" r:id="rId42"/>
    <p:sldId id="295" r:id="rId43"/>
    <p:sldId id="296" r:id="rId44"/>
    <p:sldId id="297" r:id="rId45"/>
    <p:sldId id="313" r:id="rId46"/>
    <p:sldId id="298" r:id="rId47"/>
    <p:sldId id="300" r:id="rId48"/>
    <p:sldId id="314" r:id="rId49"/>
    <p:sldId id="320" r:id="rId50"/>
    <p:sldId id="312" r:id="rId51"/>
    <p:sldId id="309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76" d="100"/>
          <a:sy n="76" d="100"/>
        </p:scale>
        <p:origin x="-8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4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3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9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9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03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70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85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6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2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68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19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30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7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07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03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53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08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46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45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9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992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99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020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569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43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428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559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71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040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19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464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YHeyuD89n1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Software-Defined Networking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</a:t>
            </a:r>
            <a:r>
              <a:rPr lang="en-US" dirty="0" smtClean="0"/>
              <a:t>Fonseca</a:t>
            </a:r>
          </a:p>
          <a:p>
            <a:r>
              <a:rPr lang="en-US" sz="2000" dirty="0" smtClean="0"/>
              <a:t>Most content from lecture notes by Scott </a:t>
            </a:r>
            <a:r>
              <a:rPr lang="en-US" sz="2000" dirty="0" err="1" smtClean="0"/>
              <a:t>Shenker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399" y="1509685"/>
            <a:ext cx="8069643" cy="47744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For now: a new paradigm for network management</a:t>
            </a:r>
          </a:p>
          <a:p>
            <a:r>
              <a:rPr lang="en-US" dirty="0" smtClean="0"/>
              <a:t>SDN </a:t>
            </a:r>
            <a:r>
              <a:rPr lang="en-US" dirty="0" smtClean="0"/>
              <a:t>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~1000 engineers at latest Open Networking Summit</a:t>
            </a:r>
          </a:p>
          <a:p>
            <a:pPr lvl="1"/>
            <a:r>
              <a:rPr lang="en-US" dirty="0"/>
              <a:t>Commercialized, in production use (few places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E.g., controls Google’s WAN; NTT moving to deploy</a:t>
            </a:r>
            <a:endParaRPr lang="en-US" dirty="0"/>
          </a:p>
          <a:p>
            <a:pPr lvl="1"/>
            <a:r>
              <a:rPr lang="en-US" i="1" dirty="0" smtClean="0"/>
              <a:t>Much more acceptance in industry than in academia</a:t>
            </a:r>
          </a:p>
          <a:p>
            <a:pPr lvl="8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n insane level of SDN hype, and backlash…</a:t>
            </a:r>
          </a:p>
          <a:p>
            <a:pPr lvl="1"/>
            <a:r>
              <a:rPr lang="en-US" dirty="0" smtClean="0"/>
              <a:t>SDN doesn’t work miracles, merely makes things easier</a:t>
            </a:r>
          </a:p>
          <a:p>
            <a:pPr lvl="8"/>
            <a:endParaRPr lang="en-US" dirty="0"/>
          </a:p>
          <a:p>
            <a:r>
              <a:rPr lang="en-US" dirty="0" smtClean="0"/>
              <a:t>If SDN is the solution, what is the problem?</a:t>
            </a:r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9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with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So, what is the problem that justified such excitement?</a:t>
            </a:r>
          </a:p>
          <a:p>
            <a:r>
              <a:rPr lang="en-US" dirty="0" smtClean="0"/>
              <a:t>The management of networks</a:t>
            </a:r>
          </a:p>
          <a:p>
            <a:pPr lvl="1"/>
            <a:r>
              <a:rPr lang="en-US" dirty="0" smtClean="0"/>
              <a:t>Loosely, everything related to the </a:t>
            </a:r>
            <a:r>
              <a:rPr lang="en-US" i="1" dirty="0" smtClean="0"/>
              <a:t>control plane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 real problem: networking as a discipline is built on weak foundations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991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 Artifact, Not a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8144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Other </a:t>
            </a:r>
            <a:r>
              <a:rPr lang="en-US" dirty="0"/>
              <a:t>fields in “systems”</a:t>
            </a:r>
            <a:r>
              <a:rPr lang="en-US" dirty="0" smtClean="0"/>
              <a:t>: OS, DB, etc.</a:t>
            </a:r>
            <a:endParaRPr lang="en-US" dirty="0"/>
          </a:p>
          <a:p>
            <a:pPr lvl="1"/>
            <a:r>
              <a:rPr lang="en-US" dirty="0"/>
              <a:t>Teach basic principles</a:t>
            </a:r>
          </a:p>
          <a:p>
            <a:pPr lvl="1"/>
            <a:r>
              <a:rPr lang="en-US" dirty="0"/>
              <a:t>Are easily managed</a:t>
            </a:r>
          </a:p>
          <a:p>
            <a:pPr lvl="1"/>
            <a:r>
              <a:rPr lang="en-US" dirty="0"/>
              <a:t>Continue to evolve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Networking:</a:t>
            </a:r>
          </a:p>
          <a:p>
            <a:pPr lvl="1"/>
            <a:r>
              <a:rPr lang="en-US" dirty="0" smtClean="0"/>
              <a:t>Study of an artifact: the Internet</a:t>
            </a:r>
            <a:endParaRPr lang="en-US" dirty="0" smtClean="0"/>
          </a:p>
          <a:p>
            <a:pPr lvl="1"/>
            <a:r>
              <a:rPr lang="en-US" dirty="0" smtClean="0"/>
              <a:t>Teach (mostly) big </a:t>
            </a:r>
            <a:r>
              <a:rPr lang="en-US" dirty="0"/>
              <a:t>bag of </a:t>
            </a:r>
            <a:r>
              <a:rPr lang="en-US" dirty="0" smtClean="0"/>
              <a:t>protocols</a:t>
            </a:r>
          </a:p>
          <a:p>
            <a:pPr lvl="1"/>
            <a:r>
              <a:rPr lang="en-US" dirty="0" smtClean="0"/>
              <a:t>Notoriously </a:t>
            </a:r>
            <a:r>
              <a:rPr lang="en-US" dirty="0"/>
              <a:t>difficult to manage</a:t>
            </a:r>
          </a:p>
          <a:p>
            <a:pPr lvl="1"/>
            <a:r>
              <a:rPr lang="en-US" dirty="0"/>
              <a:t>Evolves very </a:t>
            </a:r>
            <a:r>
              <a:rPr lang="en-US" dirty="0" smtClean="0"/>
              <a:t>slowly</a:t>
            </a:r>
          </a:p>
          <a:p>
            <a:pPr lvl="1"/>
            <a:endParaRPr lang="en-US" dirty="0"/>
          </a:p>
          <a:p>
            <a:r>
              <a:rPr lang="en-US" b="1" i="1" dirty="0"/>
              <a:t>N</a:t>
            </a:r>
            <a:r>
              <a:rPr lang="en-US" b="1" i="1" dirty="0" smtClean="0"/>
              <a:t>etworks are much more primitive and less understood than other computer systems</a:t>
            </a: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Network Management?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27920"/>
          </a:xfrm>
        </p:spPr>
        <p:txBody>
          <a:bodyPr>
            <a:normAutofit/>
          </a:bodyPr>
          <a:lstStyle/>
          <a:p>
            <a:r>
              <a:rPr lang="en-US" dirty="0" smtClean="0"/>
              <a:t>Recall the two “planes”</a:t>
            </a:r>
          </a:p>
          <a:p>
            <a:pPr lvl="6"/>
            <a:endParaRPr lang="en-US" dirty="0"/>
          </a:p>
          <a:p>
            <a:r>
              <a:rPr lang="en-US" b="1" dirty="0" smtClean="0"/>
              <a:t>Data plane</a:t>
            </a:r>
            <a:r>
              <a:rPr lang="en-US" dirty="0" smtClean="0"/>
              <a:t>: forwarding packets</a:t>
            </a:r>
          </a:p>
          <a:p>
            <a:pPr lvl="1"/>
            <a:r>
              <a:rPr lang="en-US" dirty="0" smtClean="0"/>
              <a:t>Based on local forwarding state</a:t>
            </a:r>
          </a:p>
          <a:p>
            <a:pPr lvl="5"/>
            <a:endParaRPr lang="en-US" dirty="0"/>
          </a:p>
          <a:p>
            <a:r>
              <a:rPr lang="en-US" b="1" dirty="0" smtClean="0"/>
              <a:t>Control plane</a:t>
            </a:r>
            <a:r>
              <a:rPr lang="en-US" dirty="0" smtClean="0"/>
              <a:t>: computing that forwarding state</a:t>
            </a:r>
          </a:p>
          <a:p>
            <a:pPr lvl="1"/>
            <a:r>
              <a:rPr lang="en-US" dirty="0" smtClean="0"/>
              <a:t>Involves coordination with rest of system</a:t>
            </a:r>
          </a:p>
          <a:p>
            <a:pPr lvl="1"/>
            <a:endParaRPr lang="en-US" dirty="0"/>
          </a:p>
          <a:p>
            <a:r>
              <a:rPr lang="en-US" dirty="0" smtClean="0"/>
              <a:t>Broad definition of “network management”:</a:t>
            </a:r>
          </a:p>
          <a:p>
            <a:pPr lvl="1"/>
            <a:r>
              <a:rPr lang="en-US" b="1" i="1" dirty="0"/>
              <a:t>E</a:t>
            </a:r>
            <a:r>
              <a:rPr lang="en-US" b="1" i="1" dirty="0" smtClean="0"/>
              <a:t>verything having to do with the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23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goals for the control 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Basic connectivity</a:t>
            </a:r>
            <a:r>
              <a:rPr lang="en-US" dirty="0" smtClean="0"/>
              <a:t>: route packets to destination</a:t>
            </a:r>
          </a:p>
          <a:p>
            <a:pPr lvl="1"/>
            <a:r>
              <a:rPr lang="en-US" dirty="0" smtClean="0"/>
              <a:t>Local state computed by routing protocols</a:t>
            </a:r>
          </a:p>
          <a:p>
            <a:pPr lvl="1"/>
            <a:r>
              <a:rPr lang="en-US" dirty="0" smtClean="0"/>
              <a:t>Globally distributed algorithms</a:t>
            </a:r>
          </a:p>
          <a:p>
            <a:pPr lvl="1"/>
            <a:endParaRPr lang="en-US" dirty="0"/>
          </a:p>
          <a:p>
            <a:r>
              <a:rPr lang="en-US" b="1" dirty="0" err="1" smtClean="0"/>
              <a:t>Interdomain</a:t>
            </a:r>
            <a:r>
              <a:rPr lang="en-US" b="1" dirty="0" smtClean="0"/>
              <a:t> policy</a:t>
            </a:r>
            <a:r>
              <a:rPr lang="en-US" dirty="0" smtClean="0"/>
              <a:t>: find policy-compliant paths</a:t>
            </a:r>
          </a:p>
          <a:p>
            <a:pPr lvl="1"/>
            <a:r>
              <a:rPr lang="en-US" dirty="0" smtClean="0"/>
              <a:t>Done by fully distributed BGP</a:t>
            </a:r>
          </a:p>
          <a:p>
            <a:pPr lvl="1"/>
            <a:endParaRPr lang="en-US" dirty="0"/>
          </a:p>
          <a:p>
            <a:r>
              <a:rPr lang="en-US" dirty="0" smtClean="0"/>
              <a:t>For long time, these were the only relevant goals!</a:t>
            </a:r>
          </a:p>
          <a:p>
            <a:pPr lvl="1"/>
            <a:r>
              <a:rPr lang="en-US" dirty="0" smtClean="0"/>
              <a:t>What other goals are there in running a network?</a:t>
            </a:r>
          </a:p>
        </p:txBody>
      </p:sp>
    </p:spTree>
    <p:extLst>
      <p:ext uri="{BB962C8B-B14F-4D97-AF65-F5344CB8AC3E}">
        <p14:creationId xmlns:p14="http://schemas.microsoft.com/office/powerpoint/2010/main" val="354298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</a:p>
          <a:p>
            <a:r>
              <a:rPr lang="en-US" dirty="0" smtClean="0"/>
              <a:t>Access Control</a:t>
            </a:r>
          </a:p>
          <a:p>
            <a:r>
              <a:rPr lang="en-US" dirty="0" smtClean="0"/>
              <a:t>Traffic Engineering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2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multiple LANs on single physical network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Packets on LAN don’t pass through routers</a:t>
            </a:r>
          </a:p>
          <a:p>
            <a:pPr lvl="1"/>
            <a:r>
              <a:rPr lang="en-US" dirty="0" smtClean="0"/>
              <a:t>But routers used to impose various controls (later)</a:t>
            </a:r>
          </a:p>
          <a:p>
            <a:pPr lvl="8"/>
            <a:endParaRPr lang="en-US" dirty="0" smtClean="0"/>
          </a:p>
          <a:p>
            <a:r>
              <a:rPr lang="en-US" dirty="0"/>
              <a:t>Use VLANs (virtual LANs) tags in L2 </a:t>
            </a:r>
            <a:r>
              <a:rPr lang="en-US" dirty="0" smtClean="0"/>
              <a:t>headers</a:t>
            </a:r>
            <a:endParaRPr lang="en-US" dirty="0"/>
          </a:p>
          <a:p>
            <a:pPr lvl="1"/>
            <a:r>
              <a:rPr lang="en-US" dirty="0"/>
              <a:t>Controls where broadcast packets </a:t>
            </a:r>
            <a:r>
              <a:rPr lang="en-US" dirty="0" smtClean="0"/>
              <a:t>go</a:t>
            </a:r>
            <a:endParaRPr lang="en-US" dirty="0"/>
          </a:p>
          <a:p>
            <a:pPr lvl="1"/>
            <a:r>
              <a:rPr lang="en-US" dirty="0"/>
              <a:t>Gives support for logical L2 </a:t>
            </a:r>
            <a:r>
              <a:rPr lang="en-US" dirty="0" smtClean="0"/>
              <a:t>networks</a:t>
            </a:r>
          </a:p>
          <a:p>
            <a:pPr lvl="1"/>
            <a:r>
              <a:rPr lang="en-US" dirty="0" smtClean="0"/>
              <a:t>Routers connect these logical L2 networks</a:t>
            </a:r>
            <a:endParaRPr lang="en-US" dirty="0"/>
          </a:p>
          <a:p>
            <a:pPr lvl="8"/>
            <a:endParaRPr lang="en-US" dirty="0"/>
          </a:p>
          <a:p>
            <a:r>
              <a:rPr lang="en-US" dirty="0"/>
              <a:t>No universal method for setting VLAN state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635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71954" cy="4846665"/>
          </a:xfrm>
        </p:spPr>
        <p:txBody>
          <a:bodyPr/>
          <a:lstStyle/>
          <a:p>
            <a:r>
              <a:rPr lang="en-US" dirty="0" smtClean="0"/>
              <a:t>Operators want to limit access to various hosts</a:t>
            </a:r>
          </a:p>
          <a:p>
            <a:pPr lvl="1"/>
            <a:r>
              <a:rPr lang="en-US" dirty="0" smtClean="0"/>
              <a:t>Don’t let laptops access backend database machines</a:t>
            </a:r>
          </a:p>
          <a:p>
            <a:pPr lvl="1"/>
            <a:endParaRPr lang="en-US" dirty="0"/>
          </a:p>
          <a:p>
            <a:r>
              <a:rPr lang="en-US" dirty="0" smtClean="0"/>
              <a:t>This can be imposed by routers using ACLs</a:t>
            </a:r>
          </a:p>
          <a:p>
            <a:pPr lvl="1"/>
            <a:r>
              <a:rPr lang="en-US" dirty="0" smtClean="0"/>
              <a:t>ACL: Access control list</a:t>
            </a:r>
          </a:p>
          <a:p>
            <a:pPr lvl="1"/>
            <a:endParaRPr lang="en-US" dirty="0"/>
          </a:p>
          <a:p>
            <a:r>
              <a:rPr lang="en-US" dirty="0" smtClean="0"/>
              <a:t>Example entry in ACL: &lt;header template; drop&gt; </a:t>
            </a:r>
          </a:p>
        </p:txBody>
      </p:sp>
    </p:spTree>
    <p:extLst>
      <p:ext uri="{BB962C8B-B14F-4D97-AF65-F5344CB8AC3E}">
        <p14:creationId xmlns:p14="http://schemas.microsoft.com/office/powerpoint/2010/main" val="233926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98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to avoid persistent overloads on links</a:t>
            </a:r>
          </a:p>
          <a:p>
            <a:pPr lvl="7"/>
            <a:endParaRPr lang="en-US" dirty="0"/>
          </a:p>
          <a:p>
            <a:r>
              <a:rPr lang="en-US" dirty="0" smtClean="0"/>
              <a:t>Choose routes to spread traffic load across links</a:t>
            </a:r>
          </a:p>
          <a:p>
            <a:pPr lvl="7"/>
            <a:endParaRPr lang="en-US" dirty="0"/>
          </a:p>
          <a:p>
            <a:r>
              <a:rPr lang="en-US" dirty="0" smtClean="0"/>
              <a:t>Two main methods:</a:t>
            </a:r>
          </a:p>
          <a:p>
            <a:pPr lvl="1"/>
            <a:r>
              <a:rPr lang="en-US" dirty="0" smtClean="0"/>
              <a:t>Setting up MPLS tunnels</a:t>
            </a:r>
          </a:p>
          <a:p>
            <a:pPr lvl="1"/>
            <a:r>
              <a:rPr lang="en-US" dirty="0" smtClean="0"/>
              <a:t>Adjusting weights in OSPF</a:t>
            </a:r>
          </a:p>
          <a:p>
            <a:pPr lvl="6"/>
            <a:endParaRPr lang="en-US" dirty="0"/>
          </a:p>
          <a:p>
            <a:r>
              <a:rPr lang="en-US" dirty="0" smtClean="0"/>
              <a:t>Often done with centralized computation</a:t>
            </a:r>
          </a:p>
          <a:p>
            <a:pPr lvl="1"/>
            <a:r>
              <a:rPr lang="en-US" dirty="0" smtClean="0"/>
              <a:t>Take snapshot of topology</a:t>
            </a:r>
          </a:p>
          <a:p>
            <a:pPr lvl="1"/>
            <a:r>
              <a:rPr lang="en-US" dirty="0" smtClean="0"/>
              <a:t>Compute appropriate MPLS/OSPF state</a:t>
            </a:r>
          </a:p>
          <a:p>
            <a:pPr lvl="1"/>
            <a:r>
              <a:rPr lang="en-US" dirty="0" smtClean="0"/>
              <a:t>Send to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5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management has many goals</a:t>
            </a:r>
            <a:endParaRPr lang="en-US" dirty="0" smtClean="0"/>
          </a:p>
          <a:p>
            <a:pPr lvl="4"/>
            <a:endParaRPr lang="en-US" dirty="0"/>
          </a:p>
          <a:p>
            <a:r>
              <a:rPr lang="en-US" dirty="0" smtClean="0"/>
              <a:t>Achieving these goals is job of the control plane…</a:t>
            </a:r>
          </a:p>
          <a:p>
            <a:pPr lvl="3"/>
            <a:endParaRPr lang="en-US" dirty="0"/>
          </a:p>
          <a:p>
            <a:r>
              <a:rPr lang="en-US" dirty="0" smtClean="0"/>
              <a:t>…which currently involves many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6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4441"/>
          </a:xfrm>
        </p:spPr>
        <p:txBody>
          <a:bodyPr anchor="t"/>
          <a:lstStyle/>
          <a:p>
            <a:pPr>
              <a:lnSpc>
                <a:spcPct val="120000"/>
              </a:lnSpc>
            </a:pPr>
            <a:r>
              <a:rPr lang="en-US" dirty="0"/>
              <a:t>Many different control plane </a:t>
            </a:r>
            <a:r>
              <a:rPr lang="en-US" dirty="0" smtClean="0"/>
              <a:t>mechanisms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Designed from scratch for specific goal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Variety of implementations</a:t>
            </a:r>
            <a:endParaRPr lang="en-US" b="1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Globally </a:t>
            </a:r>
            <a:r>
              <a:rPr lang="en-US" b="1" dirty="0" smtClean="0"/>
              <a:t>distributed:</a:t>
            </a:r>
            <a:r>
              <a:rPr lang="en-US" dirty="0" smtClean="0"/>
              <a:t> </a:t>
            </a:r>
            <a:r>
              <a:rPr lang="en-US" b="0" dirty="0" smtClean="0"/>
              <a:t>routing </a:t>
            </a:r>
            <a:r>
              <a:rPr lang="en-US" b="0" dirty="0" smtClean="0"/>
              <a:t>algorithms</a:t>
            </a:r>
          </a:p>
          <a:p>
            <a:pPr lvl="1">
              <a:lnSpc>
                <a:spcPct val="120000"/>
              </a:lnSpc>
            </a:pPr>
            <a:r>
              <a:rPr lang="en-US" b="1" dirty="0" smtClean="0"/>
              <a:t>Manual</a:t>
            </a:r>
            <a:r>
              <a:rPr lang="en-US" b="1" dirty="0" smtClean="0"/>
              <a:t>/scripted configuration:</a:t>
            </a:r>
            <a:r>
              <a:rPr lang="en-US" dirty="0" smtClean="0"/>
              <a:t> </a:t>
            </a:r>
            <a:r>
              <a:rPr lang="en-US" b="0" dirty="0" smtClean="0"/>
              <a:t>ACLs, </a:t>
            </a:r>
            <a:r>
              <a:rPr lang="en-US" b="0" dirty="0" smtClean="0"/>
              <a:t>VLANs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Centralized computation:</a:t>
            </a:r>
            <a:r>
              <a:rPr lang="en-US" dirty="0" smtClean="0"/>
              <a:t> </a:t>
            </a:r>
            <a:r>
              <a:rPr lang="en-US" b="0" dirty="0" smtClean="0"/>
              <a:t>Traffic </a:t>
            </a:r>
            <a:r>
              <a:rPr lang="en-US" b="0" dirty="0" smtClean="0"/>
              <a:t>engineering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Network control plane is a complicated mess!</a:t>
            </a:r>
          </a:p>
          <a:p>
            <a:pPr lvl="5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b="0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Have We Managed To Survive?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4516" cy="4846665"/>
          </a:xfrm>
        </p:spPr>
        <p:txBody>
          <a:bodyPr/>
          <a:lstStyle/>
          <a:p>
            <a:r>
              <a:rPr lang="en-US" dirty="0"/>
              <a:t>Net. admins miraculously </a:t>
            </a:r>
            <a:r>
              <a:rPr lang="en-US" dirty="0">
                <a:solidFill>
                  <a:srgbClr val="FF0000"/>
                </a:solidFill>
              </a:rPr>
              <a:t>master this </a:t>
            </a:r>
            <a:r>
              <a:rPr lang="en-US" dirty="0" smtClean="0">
                <a:solidFill>
                  <a:srgbClr val="FF0000"/>
                </a:solidFill>
              </a:rPr>
              <a:t>complexity</a:t>
            </a:r>
          </a:p>
          <a:p>
            <a:pPr lvl="1"/>
            <a:r>
              <a:rPr lang="en-US" dirty="0" smtClean="0"/>
              <a:t>Understand all aspects of networks</a:t>
            </a:r>
          </a:p>
          <a:p>
            <a:pPr lvl="1"/>
            <a:r>
              <a:rPr lang="en-US" dirty="0" smtClean="0"/>
              <a:t>Must keep myriad details in mind</a:t>
            </a:r>
            <a:endParaRPr lang="en-US" dirty="0"/>
          </a:p>
          <a:p>
            <a:pPr lvl="4"/>
            <a:endParaRPr lang="en-US" dirty="0"/>
          </a:p>
          <a:p>
            <a:r>
              <a:rPr lang="en-US" dirty="0"/>
              <a:t>This ability to master complexity is both a blessing</a:t>
            </a:r>
          </a:p>
          <a:p>
            <a:pPr lvl="1"/>
            <a:r>
              <a:rPr lang="en-US" b="1" dirty="0"/>
              <a:t>…and a curse!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8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Mastering Complexity versus </a:t>
            </a:r>
            <a:br>
              <a:rPr lang="en-US" dirty="0" smtClean="0"/>
            </a:br>
            <a:r>
              <a:rPr lang="en-US" dirty="0" smtClean="0"/>
              <a:t>Extracting Simplicity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0962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ability to </a:t>
            </a:r>
            <a:r>
              <a:rPr lang="en-US" b="1" dirty="0"/>
              <a:t>master complexity </a:t>
            </a:r>
            <a:r>
              <a:rPr lang="en-US" dirty="0" smtClean="0"/>
              <a:t>is valuable</a:t>
            </a:r>
          </a:p>
          <a:p>
            <a:pPr lvl="1"/>
            <a:r>
              <a:rPr lang="en-US" dirty="0" smtClean="0"/>
              <a:t>But not </a:t>
            </a:r>
            <a:r>
              <a:rPr lang="en-US" dirty="0"/>
              <a:t>the same as the ability to </a:t>
            </a:r>
            <a:r>
              <a:rPr lang="en-US" b="1" dirty="0"/>
              <a:t>extract </a:t>
            </a:r>
            <a:r>
              <a:rPr lang="en-US" b="1" dirty="0" smtClean="0"/>
              <a:t>simplicity</a:t>
            </a:r>
            <a:endParaRPr lang="en-US" b="1" dirty="0"/>
          </a:p>
          <a:p>
            <a:pPr lvl="1"/>
            <a:endParaRPr lang="en-US" b="1" dirty="0"/>
          </a:p>
          <a:p>
            <a:r>
              <a:rPr lang="en-US" dirty="0" smtClean="0"/>
              <a:t>Each has its role: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first getting </a:t>
            </a:r>
            <a:r>
              <a:rPr lang="en-US" dirty="0" smtClean="0"/>
              <a:t>systems </a:t>
            </a:r>
            <a:r>
              <a:rPr lang="en-US" dirty="0"/>
              <a:t>to </a:t>
            </a:r>
            <a:r>
              <a:rPr lang="en-US" dirty="0" smtClean="0"/>
              <a:t>work, </a:t>
            </a:r>
            <a:r>
              <a:rPr lang="en-US" i="1" dirty="0" smtClean="0"/>
              <a:t>master complexity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making system easy to </a:t>
            </a:r>
            <a:r>
              <a:rPr lang="en-US" dirty="0" smtClean="0"/>
              <a:t>use, </a:t>
            </a:r>
            <a:r>
              <a:rPr lang="en-US" i="1" dirty="0" smtClean="0"/>
              <a:t>extract simplicity</a:t>
            </a:r>
          </a:p>
          <a:p>
            <a:pPr lvl="1"/>
            <a:endParaRPr lang="en-US" dirty="0"/>
          </a:p>
          <a:p>
            <a:r>
              <a:rPr lang="en-US" dirty="0" smtClean="0"/>
              <a:t>You will never succeed in extracting simplicity</a:t>
            </a:r>
          </a:p>
          <a:p>
            <a:pPr lvl="1"/>
            <a:r>
              <a:rPr lang="en-US" dirty="0" smtClean="0"/>
              <a:t>If you don’t recognize it is a different skill set than mastering complexity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9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39" y="1367156"/>
            <a:ext cx="3064636" cy="5148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94" y="1986174"/>
            <a:ext cx="3069339" cy="17866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975" y="2328056"/>
            <a:ext cx="2729859" cy="27298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00" y="4082126"/>
            <a:ext cx="1522692" cy="229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18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Networking </a:t>
            </a:r>
            <a:r>
              <a:rPr lang="en-US" dirty="0"/>
              <a:t>has never </a:t>
            </a:r>
            <a:r>
              <a:rPr lang="en-US" dirty="0" smtClean="0"/>
              <a:t>made the distinction…</a:t>
            </a:r>
          </a:p>
          <a:p>
            <a:pPr lvl="1"/>
            <a:r>
              <a:rPr lang="en-US" dirty="0"/>
              <a:t>And therefore has never made the </a:t>
            </a:r>
            <a:r>
              <a:rPr lang="en-US" dirty="0" smtClean="0"/>
              <a:t>transition from mastering complexity to extracting simplicity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Still focused on mastering complexity</a:t>
            </a:r>
          </a:p>
          <a:p>
            <a:pPr lvl="1"/>
            <a:r>
              <a:rPr lang="en-US" dirty="0" smtClean="0"/>
              <a:t>Networking </a:t>
            </a:r>
            <a:r>
              <a:rPr lang="en-US" dirty="0"/>
              <a:t>“experts” are those that know all the details</a:t>
            </a:r>
          </a:p>
          <a:p>
            <a:pPr lvl="1"/>
            <a:endParaRPr lang="en-US" dirty="0" smtClean="0"/>
          </a:p>
          <a:p>
            <a:r>
              <a:rPr lang="en-US" i="1" dirty="0" smtClean="0"/>
              <a:t>Extracting simplicity lays intellectual foundations</a:t>
            </a:r>
            <a:endParaRPr lang="en-US" dirty="0"/>
          </a:p>
          <a:p>
            <a:pPr lvl="1"/>
            <a:r>
              <a:rPr lang="en-US" dirty="0"/>
              <a:t>This is why networking </a:t>
            </a:r>
            <a:r>
              <a:rPr lang="en-US" dirty="0" smtClean="0"/>
              <a:t>has weak foundation</a:t>
            </a:r>
            <a:endParaRPr lang="en-US" dirty="0"/>
          </a:p>
          <a:p>
            <a:pPr lvl="1"/>
            <a:r>
              <a:rPr lang="en-US" dirty="0" smtClean="0"/>
              <a:t>We are </a:t>
            </a:r>
            <a:r>
              <a:rPr lang="en-US" b="1" i="1" u="sng" dirty="0" smtClean="0"/>
              <a:t>still</a:t>
            </a:r>
            <a:r>
              <a:rPr lang="en-US" dirty="0" smtClean="0"/>
              <a:t> building the artifact, not the discipline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Mastering Complexity versus </a:t>
            </a:r>
            <a:br>
              <a:rPr lang="en-US" dirty="0"/>
            </a:br>
            <a:r>
              <a:rPr lang="en-US" dirty="0"/>
              <a:t>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24542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make the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39561"/>
          </a:xfrm>
        </p:spPr>
        <p:txBody>
          <a:bodyPr anchor="t"/>
          <a:lstStyle/>
          <a:p>
            <a:r>
              <a:rPr lang="en-US" dirty="0" smtClean="0"/>
              <a:t>Complexity has increased to </a:t>
            </a:r>
            <a:r>
              <a:rPr lang="en-US" dirty="0" smtClean="0"/>
              <a:t>“unmanageable” levels</a:t>
            </a:r>
          </a:p>
          <a:p>
            <a:r>
              <a:rPr lang="en-US" dirty="0" smtClean="0"/>
              <a:t>Consider datacenters:</a:t>
            </a:r>
          </a:p>
          <a:p>
            <a:pPr lvl="1"/>
            <a:r>
              <a:rPr lang="en-US" dirty="0" smtClean="0"/>
              <a:t>100,000s machines, 10,000s switches</a:t>
            </a:r>
          </a:p>
          <a:p>
            <a:pPr lvl="1"/>
            <a:r>
              <a:rPr lang="en-US" dirty="0" smtClean="0"/>
              <a:t>1000s of customers</a:t>
            </a:r>
          </a:p>
          <a:p>
            <a:pPr lvl="2"/>
            <a:r>
              <a:rPr lang="en-US" dirty="0" smtClean="0"/>
              <a:t>Each with their own logical networks: ACLs, VLANs,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Way beyond what we can handle</a:t>
            </a:r>
          </a:p>
          <a:p>
            <a:pPr lvl="1"/>
            <a:r>
              <a:rPr lang="en-US" dirty="0" smtClean="0"/>
              <a:t>Leads to brittle, ossified configurations</a:t>
            </a:r>
          </a:p>
          <a:p>
            <a:pPr lvl="1"/>
            <a:r>
              <a:rPr lang="en-US" dirty="0" smtClean="0"/>
              <a:t>Probably inefficient too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r>
              <a:rPr lang="pl-PL" dirty="0" smtClean="0"/>
              <a:t> </a:t>
            </a:r>
            <a:r>
              <a:rPr lang="pl-PL" dirty="0" err="1" smtClean="0"/>
              <a:t>Transition</a:t>
            </a:r>
            <a:r>
              <a:rPr lang="pl-PL" dirty="0" smtClean="0"/>
              <a:t>: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8643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Machine languages: no abstractions</a:t>
            </a:r>
          </a:p>
          <a:p>
            <a:pPr lvl="1"/>
            <a:r>
              <a:rPr lang="en-US" dirty="0" smtClean="0"/>
              <a:t>Had to deal with low-level details</a:t>
            </a:r>
          </a:p>
          <a:p>
            <a:pPr lvl="1"/>
            <a:r>
              <a:rPr lang="en-US" dirty="0" smtClean="0"/>
              <a:t>Mastering complexity was crucial</a:t>
            </a:r>
          </a:p>
          <a:p>
            <a:pPr lvl="1"/>
            <a:endParaRPr lang="en-US" dirty="0" smtClean="0"/>
          </a:p>
          <a:p>
            <a:r>
              <a:rPr lang="ro-RO" dirty="0" smtClean="0"/>
              <a:t>Higher-level languages: OS and other abstractions</a:t>
            </a:r>
          </a:p>
          <a:p>
            <a:pPr lvl="1"/>
            <a:r>
              <a:rPr lang="ro-RO" dirty="0" smtClean="0"/>
              <a:t>File system, virtual memory, abstract data types, ...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Modern languages: even more abstractions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bject orientation, garbage collection,...</a:t>
            </a:r>
          </a:p>
          <a:p>
            <a:pPr lvl="1"/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 smtClean="0">
                <a:solidFill>
                  <a:srgbClr val="008000"/>
                </a:solidFill>
              </a:rPr>
              <a:t>Abstractions key to 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362916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“The Power of Abstraction”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 algn="ctr">
              <a:buNone/>
            </a:pP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b="1" dirty="0">
                <a:solidFill>
                  <a:schemeClr val="accent1"/>
                </a:solidFill>
              </a:rPr>
              <a:t>Modularity based on </a:t>
            </a:r>
            <a:r>
              <a:rPr lang="en-US" sz="3600" b="1" dirty="0" smtClean="0">
                <a:solidFill>
                  <a:schemeClr val="accent1"/>
                </a:solidFill>
              </a:rPr>
              <a:t>abstraction</a:t>
            </a:r>
          </a:p>
          <a:p>
            <a:pPr marL="57150" indent="0" algn="ctr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 is </a:t>
            </a:r>
            <a:r>
              <a:rPr lang="en-US" sz="3600" b="1" dirty="0">
                <a:solidFill>
                  <a:schemeClr val="accent1"/>
                </a:solidFill>
              </a:rPr>
              <a:t>the </a:t>
            </a:r>
            <a:r>
              <a:rPr lang="en-US" sz="3600" b="1" dirty="0" smtClean="0">
                <a:solidFill>
                  <a:schemeClr val="accent1"/>
                </a:solidFill>
              </a:rPr>
              <a:t>way things </a:t>
            </a:r>
            <a:r>
              <a:rPr lang="en-US" sz="3600" b="1" dirty="0">
                <a:solidFill>
                  <a:schemeClr val="accent1"/>
                </a:solidFill>
              </a:rPr>
              <a:t>get done</a:t>
            </a:r>
            <a:r>
              <a:rPr lang="en-US" sz="3600" b="1" dirty="0" smtClean="0">
                <a:solidFill>
                  <a:schemeClr val="accent1"/>
                </a:solidFill>
              </a:rPr>
              <a:t>”</a:t>
            </a:r>
          </a:p>
          <a:p>
            <a:pPr marL="57150" indent="0" algn="ctr">
              <a:buNone/>
            </a:pPr>
            <a:r>
              <a:rPr lang="en-U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							</a:t>
            </a:r>
            <a:r>
              <a:rPr lang="en-US" dirty="0" smtClean="0"/>
              <a:t>− Barbara </a:t>
            </a:r>
            <a:r>
              <a:rPr lang="en-US" dirty="0" err="1" smtClean="0"/>
              <a:t>Liskov</a:t>
            </a:r>
            <a:endParaRPr lang="en-US" dirty="0"/>
          </a:p>
          <a:p>
            <a:pPr marL="5715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Abstractions </a:t>
            </a:r>
            <a:r>
              <a:rPr lang="en-US" sz="3200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Interfaces </a:t>
            </a:r>
            <a:r>
              <a:rPr lang="en-US" sz="3200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Modularity</a:t>
            </a:r>
            <a:endParaRPr lang="en-US" sz="3200" b="1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What About Networking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onsider the data and control planes separately</a:t>
            </a:r>
          </a:p>
          <a:p>
            <a:pPr lvl="4"/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ifferent tasks, so naturally different abstractions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1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Data Plane: Layers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567839"/>
            <a:ext cx="2705100" cy="423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285919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Applications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3907135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282388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9900" y="179643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5052367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Reliable (or unreliable) transport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global packet delivery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3688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local packet delivery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2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transfer of 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Decomposed delivery into basic components</a:t>
            </a:r>
          </a:p>
          <a:p>
            <a:pPr lvl="6"/>
            <a:endParaRPr lang="en-US" dirty="0"/>
          </a:p>
          <a:p>
            <a:r>
              <a:rPr lang="en-US" dirty="0" smtClean="0"/>
              <a:t>Independent, compatible innovation at each layer</a:t>
            </a:r>
          </a:p>
          <a:p>
            <a:pPr lvl="1"/>
            <a:r>
              <a:rPr lang="en-US" dirty="0" smtClean="0"/>
              <a:t>Clean “separation of concerns”</a:t>
            </a:r>
          </a:p>
          <a:p>
            <a:pPr lvl="1"/>
            <a:r>
              <a:rPr lang="en-US" dirty="0" smtClean="0"/>
              <a:t>Leaving each layer to solve a tractable problem</a:t>
            </a:r>
          </a:p>
          <a:p>
            <a:pPr lvl="6"/>
            <a:endParaRPr lang="en-US" dirty="0"/>
          </a:p>
          <a:p>
            <a:r>
              <a:rPr lang="en-US" dirty="0" smtClean="0"/>
              <a:t>Responsible for the success of the Internet!</a:t>
            </a:r>
          </a:p>
          <a:p>
            <a:pPr lvl="1"/>
            <a:r>
              <a:rPr lang="en-US" dirty="0" smtClean="0"/>
              <a:t>Rich ecosystem of independent innovation</a:t>
            </a:r>
          </a:p>
        </p:txBody>
      </p:sp>
    </p:spTree>
    <p:extLst>
      <p:ext uri="{BB962C8B-B14F-4D97-AF65-F5344CB8AC3E}">
        <p14:creationId xmlns:p14="http://schemas.microsoft.com/office/powerpoint/2010/main" val="229586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Control Plane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533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(Too) Many 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Variety of goals, no modularity:</a:t>
            </a:r>
          </a:p>
          <a:p>
            <a:pPr lvl="1"/>
            <a:r>
              <a:rPr lang="en-US" b="1" dirty="0" smtClean="0"/>
              <a:t>Routing: </a:t>
            </a:r>
            <a:r>
              <a:rPr lang="en-US" dirty="0" smtClean="0"/>
              <a:t>distributed routing algorithms</a:t>
            </a:r>
          </a:p>
          <a:p>
            <a:pPr lvl="1"/>
            <a:r>
              <a:rPr lang="en-US" b="1" dirty="0" smtClean="0"/>
              <a:t>Isolation</a:t>
            </a:r>
            <a:r>
              <a:rPr lang="en-US" dirty="0"/>
              <a:t>: </a:t>
            </a:r>
            <a:r>
              <a:rPr lang="en-US" dirty="0" smtClean="0"/>
              <a:t>ACLs, VLANs, Firewalls,…</a:t>
            </a:r>
            <a:endParaRPr lang="en-US" dirty="0"/>
          </a:p>
          <a:p>
            <a:pPr lvl="1"/>
            <a:r>
              <a:rPr lang="en-US" b="1" dirty="0"/>
              <a:t>Traffic engineering</a:t>
            </a:r>
            <a:r>
              <a:rPr lang="en-US" dirty="0"/>
              <a:t>: a</a:t>
            </a:r>
            <a:r>
              <a:rPr lang="en-US" dirty="0" smtClean="0"/>
              <a:t>djusting </a:t>
            </a:r>
            <a:r>
              <a:rPr lang="en-US" dirty="0"/>
              <a:t>weights, MPLS</a:t>
            </a:r>
            <a:r>
              <a:rPr lang="en-US" dirty="0" smtClean="0"/>
              <a:t>,…</a:t>
            </a:r>
          </a:p>
          <a:p>
            <a:pPr lvl="8"/>
            <a:endParaRPr lang="en-US" dirty="0"/>
          </a:p>
          <a:p>
            <a:pPr marL="3200400" lvl="7" indent="0">
              <a:buNone/>
            </a:pPr>
            <a:endParaRPr lang="en-US" dirty="0"/>
          </a:p>
          <a:p>
            <a:r>
              <a:rPr lang="en-US" b="1" dirty="0" smtClean="0"/>
              <a:t>Control Plane: mechanism without abstraction</a:t>
            </a:r>
          </a:p>
          <a:p>
            <a:pPr lvl="1"/>
            <a:r>
              <a:rPr lang="en-US" b="1" i="1" dirty="0" smtClean="0"/>
              <a:t>Too many mechanisms, not enough </a:t>
            </a:r>
            <a:r>
              <a:rPr lang="en-US" b="1" i="1" dirty="0" smtClean="0"/>
              <a:t>functionality</a:t>
            </a:r>
          </a:p>
        </p:txBody>
      </p:sp>
    </p:spTree>
    <p:extLst>
      <p:ext uri="{BB962C8B-B14F-4D97-AF65-F5344CB8AC3E}">
        <p14:creationId xmlns:p14="http://schemas.microsoft.com/office/powerpoint/2010/main" val="129653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kern="1200" dirty="0" smtClean="0">
                <a:solidFill>
                  <a:schemeClr val="tx1"/>
                </a:solidFill>
                <a:effectLst/>
                <a:latin typeface="Minion Pro"/>
                <a:ea typeface="+mj-ea"/>
                <a:cs typeface="Minion Pro"/>
              </a:rPr>
              <a:t>Finding Control Plane Abstractions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find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first decompose the problem….</a:t>
            </a:r>
          </a:p>
          <a:p>
            <a:pPr lvl="3"/>
            <a:endParaRPr lang="en-US" dirty="0"/>
          </a:p>
          <a:p>
            <a:r>
              <a:rPr lang="en-US" dirty="0" smtClean="0"/>
              <a:t>…and define abstractions for each </a:t>
            </a:r>
            <a:r>
              <a:rPr lang="en-US" dirty="0" err="1" smtClean="0"/>
              <a:t>subproblem</a:t>
            </a:r>
            <a:endParaRPr lang="en-US" dirty="0" smtClean="0"/>
          </a:p>
          <a:p>
            <a:pPr lvl="3"/>
            <a:endParaRPr lang="en-US" dirty="0"/>
          </a:p>
          <a:p>
            <a:r>
              <a:rPr lang="en-US" b="1" dirty="0" smtClean="0"/>
              <a:t>So what is the control plane problem?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Task: Compute forwarding state: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5841"/>
          </a:xfrm>
        </p:spPr>
        <p:txBody>
          <a:bodyPr anchor="t"/>
          <a:lstStyle/>
          <a:p>
            <a:r>
              <a:rPr lang="en-US" dirty="0" smtClean="0"/>
              <a:t>Consistent </a:t>
            </a:r>
            <a:r>
              <a:rPr lang="en-US" dirty="0"/>
              <a:t>with </a:t>
            </a:r>
            <a:r>
              <a:rPr lang="en-US" dirty="0" smtClean="0"/>
              <a:t>low</a:t>
            </a:r>
            <a:r>
              <a:rPr lang="en-US" dirty="0"/>
              <a:t>-level hardware/</a:t>
            </a:r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Which might depend on particular vendor</a:t>
            </a:r>
          </a:p>
          <a:p>
            <a:pPr lvl="6"/>
            <a:endParaRPr lang="en-US" dirty="0"/>
          </a:p>
          <a:p>
            <a:r>
              <a:rPr lang="en-US" dirty="0"/>
              <a:t>Based on entire network </a:t>
            </a:r>
            <a:r>
              <a:rPr lang="en-US" dirty="0" smtClean="0"/>
              <a:t>topology</a:t>
            </a:r>
          </a:p>
          <a:p>
            <a:pPr lvl="1"/>
            <a:r>
              <a:rPr lang="en-US" dirty="0" smtClean="0"/>
              <a:t>Because many control decisions depend on topology</a:t>
            </a:r>
          </a:p>
          <a:p>
            <a:pPr lvl="5"/>
            <a:endParaRPr lang="en-US" dirty="0"/>
          </a:p>
          <a:p>
            <a:r>
              <a:rPr lang="en-US" dirty="0"/>
              <a:t>For all routers/</a:t>
            </a:r>
            <a:r>
              <a:rPr lang="en-US" dirty="0" smtClean="0"/>
              <a:t>switches in network</a:t>
            </a:r>
          </a:p>
          <a:p>
            <a:pPr lvl="1"/>
            <a:r>
              <a:rPr lang="en-US" dirty="0" smtClean="0"/>
              <a:t>Every router/switch needs forwarding state</a:t>
            </a:r>
            <a:endParaRPr lang="en-US" dirty="0"/>
          </a:p>
          <a:p>
            <a:pPr marL="3201987" lvl="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Design one-off mechanisms that solve all three</a:t>
            </a:r>
          </a:p>
          <a:p>
            <a:pPr lvl="5"/>
            <a:endParaRPr lang="en-US" dirty="0"/>
          </a:p>
          <a:p>
            <a:pPr lvl="1"/>
            <a:r>
              <a:rPr lang="en-US" dirty="0" smtClean="0"/>
              <a:t>A sign of how much we love complexity</a:t>
            </a:r>
          </a:p>
          <a:p>
            <a:pPr lvl="5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 other field would deal with such a problem!</a:t>
            </a:r>
          </a:p>
          <a:p>
            <a:pPr lvl="4"/>
            <a:endParaRPr lang="en-US" dirty="0"/>
          </a:p>
          <a:p>
            <a:r>
              <a:rPr lang="en-US" dirty="0" smtClean="0"/>
              <a:t>They would define abstractions for each subtask</a:t>
            </a:r>
          </a:p>
          <a:p>
            <a:pPr lvl="5"/>
            <a:endParaRPr lang="en-US" dirty="0"/>
          </a:p>
          <a:p>
            <a:r>
              <a:rPr lang="en-US" dirty="0" smtClean="0"/>
              <a:t>…and so should we!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current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Concerns with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Be compatible with low-level hardware/</a:t>
            </a:r>
            <a:r>
              <a:rPr lang="en-US" dirty="0" smtClean="0"/>
              <a:t>software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47A00"/>
                </a:solidFill>
              </a:rPr>
              <a:t>   Need an abstraction for general </a:t>
            </a:r>
            <a:r>
              <a:rPr lang="en-US" b="1" dirty="0" smtClean="0">
                <a:solidFill>
                  <a:srgbClr val="F47A00"/>
                </a:solidFill>
              </a:rPr>
              <a:t>forwarding model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decisions based on entire network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for </a:t>
            </a:r>
            <a:r>
              <a:rPr lang="en-US" b="1" dirty="0" smtClean="0">
                <a:solidFill>
                  <a:srgbClr val="F47A00"/>
                </a:solidFill>
              </a:rPr>
              <a:t>network state</a:t>
            </a:r>
            <a:endParaRPr lang="en-US" b="1" dirty="0">
              <a:solidFill>
                <a:srgbClr val="F47A00"/>
              </a:solidFill>
            </a:endParaRPr>
          </a:p>
          <a:p>
            <a:pPr marL="5715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configuration </a:t>
            </a:r>
            <a:r>
              <a:rPr lang="en-US" dirty="0"/>
              <a:t>of each physical device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that </a:t>
            </a:r>
            <a:r>
              <a:rPr lang="en-US" b="1" dirty="0">
                <a:solidFill>
                  <a:srgbClr val="F47A00"/>
                </a:solidFill>
              </a:rPr>
              <a:t>simplifies configuration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040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Abs#1: Forwarding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>
            <a:normAutofit/>
          </a:bodyPr>
          <a:lstStyle/>
          <a:p>
            <a:r>
              <a:rPr lang="en-US" dirty="0" smtClean="0"/>
              <a:t>Express intent independent of implementation</a:t>
            </a:r>
          </a:p>
          <a:p>
            <a:pPr lvl="1"/>
            <a:r>
              <a:rPr lang="en-US" dirty="0" smtClean="0"/>
              <a:t>Don’t want to deal with proprietary HW and SW</a:t>
            </a:r>
          </a:p>
          <a:p>
            <a:pPr lvl="4"/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OpenFlow</a:t>
            </a:r>
            <a:r>
              <a:rPr lang="en-US" dirty="0"/>
              <a:t> is current proposal for forwarding</a:t>
            </a:r>
          </a:p>
          <a:p>
            <a:pPr lvl="1"/>
            <a:r>
              <a:rPr lang="en-US" dirty="0" smtClean="0"/>
              <a:t>Standardized interface to switch</a:t>
            </a:r>
          </a:p>
          <a:p>
            <a:pPr lvl="1"/>
            <a:r>
              <a:rPr lang="en-US" dirty="0" smtClean="0"/>
              <a:t>Configuration in terms of flow entries: </a:t>
            </a:r>
            <a:r>
              <a:rPr lang="en-US" dirty="0"/>
              <a:t>&lt;header, action&gt;</a:t>
            </a:r>
          </a:p>
          <a:p>
            <a:pPr lvl="3"/>
            <a:endParaRPr lang="en-US" dirty="0"/>
          </a:p>
          <a:p>
            <a:r>
              <a:rPr lang="en-US" dirty="0"/>
              <a:t>Design details concern exact nature of:</a:t>
            </a:r>
          </a:p>
          <a:p>
            <a:pPr lvl="1"/>
            <a:r>
              <a:rPr lang="en-US" dirty="0"/>
              <a:t>Header matching</a:t>
            </a:r>
          </a:p>
          <a:p>
            <a:pPr lvl="1"/>
            <a:r>
              <a:rPr lang="en-US" dirty="0"/>
              <a:t>Allowed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Important Facets to </a:t>
            </a:r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Switches accept external control messages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 closed, proprietary boxes</a:t>
            </a:r>
          </a:p>
          <a:p>
            <a:pPr marL="1373187" lvl="4" indent="0">
              <a:buNone/>
            </a:pPr>
            <a:endParaRPr lang="en-US" dirty="0" smtClean="0"/>
          </a:p>
          <a:p>
            <a:r>
              <a:rPr lang="en-US" dirty="0" smtClean="0"/>
              <a:t>Standardized flow entry format</a:t>
            </a:r>
          </a:p>
          <a:p>
            <a:pPr lvl="1"/>
            <a:r>
              <a:rPr lang="en-US" dirty="0" smtClean="0"/>
              <a:t>So switches are </a:t>
            </a:r>
            <a:r>
              <a:rPr lang="en-US" dirty="0" smtClean="0"/>
              <a:t>interchangeable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0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#2: </a:t>
            </a:r>
            <a:r>
              <a:rPr lang="en-US" dirty="0"/>
              <a:t>Network </a:t>
            </a:r>
            <a:r>
              <a:rPr lang="en-US" dirty="0" smtClean="0"/>
              <a:t>State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6082"/>
          </a:xfrm>
        </p:spPr>
        <p:txBody>
          <a:bodyPr anchor="t">
            <a:normAutofit fontScale="92500"/>
          </a:bodyPr>
          <a:lstStyle/>
          <a:p>
            <a:r>
              <a:rPr lang="en-US" dirty="0"/>
              <a:t>A</a:t>
            </a:r>
            <a:r>
              <a:rPr lang="en-US" dirty="0" smtClean="0"/>
              <a:t>bstract away various distributed mechanisms</a:t>
            </a:r>
          </a:p>
          <a:p>
            <a:pPr lvl="8"/>
            <a:endParaRPr lang="en-US" dirty="0"/>
          </a:p>
          <a:p>
            <a:r>
              <a:rPr lang="en-US" dirty="0" smtClean="0"/>
              <a:t>Abstraction: </a:t>
            </a:r>
            <a:r>
              <a:rPr lang="en-US" b="1" dirty="0" smtClean="0"/>
              <a:t>global network view</a:t>
            </a:r>
            <a:endParaRPr lang="en-US" dirty="0"/>
          </a:p>
          <a:p>
            <a:pPr lvl="1"/>
            <a:r>
              <a:rPr lang="en-US" dirty="0"/>
              <a:t>Annotated network </a:t>
            </a:r>
            <a:r>
              <a:rPr lang="en-US" dirty="0" smtClean="0"/>
              <a:t>graph provided through an API</a:t>
            </a:r>
          </a:p>
          <a:p>
            <a:pPr lvl="8"/>
            <a:endParaRPr lang="en-US" dirty="0"/>
          </a:p>
          <a:p>
            <a:r>
              <a:rPr lang="en-US" dirty="0"/>
              <a:t>Implementation: “</a:t>
            </a:r>
            <a:r>
              <a:rPr lang="en-US" dirty="0">
                <a:solidFill>
                  <a:srgbClr val="FF0000"/>
                </a:solidFill>
              </a:rPr>
              <a:t>Network Operating System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Runs on servers in network </a:t>
            </a:r>
            <a:r>
              <a:rPr lang="en-US" dirty="0" smtClean="0"/>
              <a:t>(“controllers”)</a:t>
            </a:r>
          </a:p>
          <a:p>
            <a:pPr lvl="1"/>
            <a:r>
              <a:rPr lang="en-US" dirty="0" smtClean="0"/>
              <a:t>Replicated for reliability</a:t>
            </a:r>
            <a:endParaRPr lang="en-US" dirty="0"/>
          </a:p>
          <a:p>
            <a:pPr lvl="5"/>
            <a:endParaRPr lang="en-US" dirty="0"/>
          </a:p>
          <a:p>
            <a:r>
              <a:rPr lang="en-US" dirty="0" smtClean="0"/>
              <a:t>Information flows both ways</a:t>
            </a:r>
          </a:p>
          <a:p>
            <a:pPr lvl="1"/>
            <a:r>
              <a:rPr lang="en-US" dirty="0" smtClean="0"/>
              <a:t>Information </a:t>
            </a:r>
            <a:r>
              <a:rPr lang="en-US" i="1" u="sng" dirty="0" smtClean="0"/>
              <a:t>from</a:t>
            </a:r>
            <a:r>
              <a:rPr lang="en-US" dirty="0" smtClean="0"/>
              <a:t> routers/switches to form “view”</a:t>
            </a:r>
          </a:p>
          <a:p>
            <a:pPr lvl="1"/>
            <a:r>
              <a:rPr lang="en-US" dirty="0" smtClean="0"/>
              <a:t>Configurations </a:t>
            </a:r>
            <a:r>
              <a:rPr lang="en-US" i="1" u="sng" dirty="0" smtClean="0"/>
              <a:t>to</a:t>
            </a:r>
            <a:r>
              <a:rPr lang="en-US" dirty="0" smtClean="0"/>
              <a:t> routers/switches to control forwarding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6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Think of it as a centralized link-state algorithm</a:t>
            </a:r>
          </a:p>
          <a:p>
            <a:pPr lvl="6"/>
            <a:endParaRPr lang="en-US" dirty="0"/>
          </a:p>
          <a:p>
            <a:r>
              <a:rPr lang="en-US" dirty="0" smtClean="0"/>
              <a:t>Switches send connectivity info to controller</a:t>
            </a:r>
          </a:p>
          <a:p>
            <a:pPr lvl="4"/>
            <a:endParaRPr lang="en-US" dirty="0"/>
          </a:p>
          <a:p>
            <a:r>
              <a:rPr lang="en-US" dirty="0" smtClean="0"/>
              <a:t>Controller computes forwarding state</a:t>
            </a:r>
          </a:p>
          <a:p>
            <a:pPr lvl="1"/>
            <a:r>
              <a:rPr lang="en-US" dirty="0" smtClean="0"/>
              <a:t>Some control program that uses the topology as input</a:t>
            </a:r>
          </a:p>
          <a:p>
            <a:pPr lvl="4"/>
            <a:endParaRPr lang="en-US" dirty="0"/>
          </a:p>
          <a:p>
            <a:r>
              <a:rPr lang="en-US" dirty="0" smtClean="0"/>
              <a:t>Controller sends forwarding state to switches</a:t>
            </a:r>
          </a:p>
          <a:p>
            <a:pPr lvl="4"/>
            <a:endParaRPr lang="en-US" dirty="0"/>
          </a:p>
          <a:p>
            <a:r>
              <a:rPr lang="en-US" dirty="0" smtClean="0"/>
              <a:t>Controller is replicated for resilience</a:t>
            </a:r>
          </a:p>
          <a:p>
            <a:pPr lvl="1"/>
            <a:r>
              <a:rPr lang="en-US" dirty="0" smtClean="0"/>
              <a:t>System is only “logically centralized”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of Switches and/or Routers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3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2367756" y="4936331"/>
            <a:ext cx="681832" cy="59213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4102100" y="4846638"/>
            <a:ext cx="712788" cy="46672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 bwMode="auto">
          <a:xfrm>
            <a:off x="2495550" y="6199188"/>
            <a:ext cx="554038" cy="176212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 bwMode="auto">
          <a:xfrm flipV="1">
            <a:off x="4351733" y="5930900"/>
            <a:ext cx="475855" cy="26828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 bwMode="auto">
          <a:xfrm flipV="1">
            <a:off x="5949950" y="5068888"/>
            <a:ext cx="465138" cy="24447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127000" y="2362200"/>
            <a:ext cx="938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 smtClean="0">
                <a:latin typeface="Minion Pro"/>
                <a:cs typeface="Minion Pro"/>
              </a:rPr>
              <a:t>Distributed algorithm running between neighbors</a:t>
            </a:r>
          </a:p>
          <a:p>
            <a:pPr algn="ctr"/>
            <a:r>
              <a:rPr lang="en-US" sz="2400" b="0" i="1" dirty="0" smtClean="0">
                <a:latin typeface="Minion Pro"/>
                <a:cs typeface="Minion Pro"/>
              </a:rPr>
              <a:t>Complicated task-specific distributed algorithm</a:t>
            </a:r>
            <a:endParaRPr lang="en-US" sz="2400" b="0" i="1" dirty="0"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Control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Software Defined Network (SDN)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routing, access control, etc.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0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Change in Paradigm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/>
          <a:lstStyle/>
          <a:p>
            <a:r>
              <a:rPr lang="en-US" dirty="0"/>
              <a:t>Control program: </a:t>
            </a:r>
            <a:endParaRPr lang="en-US" dirty="0" smtClean="0"/>
          </a:p>
          <a:p>
            <a:pPr lvl="1"/>
            <a:r>
              <a:rPr lang="pl-PL" b="1" dirty="0" err="1" smtClean="0"/>
              <a:t>Configuration</a:t>
            </a:r>
            <a:r>
              <a:rPr lang="pl-PL" b="1" dirty="0" smtClean="0"/>
              <a:t> </a:t>
            </a:r>
            <a:r>
              <a:rPr lang="pl-PL" b="1" dirty="0"/>
              <a:t>= </a:t>
            </a:r>
            <a:r>
              <a:rPr lang="pl-PL" b="1" dirty="0" err="1"/>
              <a:t>Function</a:t>
            </a:r>
            <a:r>
              <a:rPr lang="pl-PL" b="1" dirty="0"/>
              <a:t>(</a:t>
            </a:r>
            <a:r>
              <a:rPr lang="pl-PL" b="1" dirty="0" err="1"/>
              <a:t>view</a:t>
            </a:r>
            <a:r>
              <a:rPr lang="pl-PL" b="1" dirty="0"/>
              <a:t>)</a:t>
            </a:r>
          </a:p>
          <a:p>
            <a:pPr lvl="7"/>
            <a:endParaRPr lang="en-US" dirty="0"/>
          </a:p>
          <a:p>
            <a:r>
              <a:rPr lang="en-US" dirty="0"/>
              <a:t>Control mechanism </a:t>
            </a:r>
            <a:r>
              <a:rPr lang="en-US" dirty="0" smtClean="0"/>
              <a:t>now </a:t>
            </a:r>
            <a:r>
              <a:rPr lang="en-US" dirty="0"/>
              <a:t>program using NOS API</a:t>
            </a:r>
          </a:p>
          <a:p>
            <a:pPr lvl="5"/>
            <a:endParaRPr lang="en-US" dirty="0"/>
          </a:p>
          <a:p>
            <a:r>
              <a:rPr lang="en-US" dirty="0"/>
              <a:t>Not a distributed protocol, just a graph algorithm</a:t>
            </a:r>
          </a:p>
          <a:p>
            <a:pPr lvl="8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#3: </a:t>
            </a:r>
            <a:r>
              <a:rPr lang="en-US" dirty="0"/>
              <a:t>Specification </a:t>
            </a: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5600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Control mechanism expresses desired behavior</a:t>
            </a:r>
          </a:p>
          <a:p>
            <a:pPr lvl="1"/>
            <a:r>
              <a:rPr lang="en-US" dirty="0" smtClean="0"/>
              <a:t>Whether it be isolation, access control, or </a:t>
            </a:r>
            <a:r>
              <a:rPr lang="en-US" dirty="0" err="1" smtClean="0"/>
              <a:t>QoS</a:t>
            </a:r>
            <a:endParaRPr lang="en-US" dirty="0" smtClean="0"/>
          </a:p>
          <a:p>
            <a:pPr lvl="7"/>
            <a:endParaRPr lang="en-US" dirty="0"/>
          </a:p>
          <a:p>
            <a:r>
              <a:rPr lang="en-US" dirty="0" smtClean="0"/>
              <a:t>It should not be responsible for </a:t>
            </a:r>
            <a:r>
              <a:rPr lang="en-US" b="1" i="1" dirty="0" smtClean="0"/>
              <a:t>implementing</a:t>
            </a:r>
            <a:r>
              <a:rPr lang="en-US" dirty="0" smtClean="0"/>
              <a:t> that behavior on physical network infrastructure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equires configuring the forwarding tables in each switch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Proposed abstraction: </a:t>
            </a:r>
            <a:r>
              <a:rPr lang="en-US" b="1" dirty="0" smtClean="0"/>
              <a:t>abstract</a:t>
            </a:r>
            <a:r>
              <a:rPr lang="en-US" dirty="0" smtClean="0"/>
              <a:t> </a:t>
            </a:r>
            <a:r>
              <a:rPr lang="en-US" b="1" dirty="0" smtClean="0"/>
              <a:t>view </a:t>
            </a:r>
            <a:r>
              <a:rPr lang="en-US" dirty="0" smtClean="0"/>
              <a:t>of network</a:t>
            </a:r>
            <a:endParaRPr lang="en-US" dirty="0"/>
          </a:p>
          <a:p>
            <a:pPr lvl="1"/>
            <a:r>
              <a:rPr lang="en-US" dirty="0" smtClean="0"/>
              <a:t>Abstract view models only enough detail to </a:t>
            </a:r>
            <a:r>
              <a:rPr lang="en-US" i="1" u="sng" dirty="0" smtClean="0"/>
              <a:t>specify goals</a:t>
            </a:r>
          </a:p>
          <a:p>
            <a:pPr lvl="1"/>
            <a:r>
              <a:rPr lang="en-US" dirty="0" smtClean="0"/>
              <a:t>Will depend on task semantics</a:t>
            </a:r>
          </a:p>
          <a:p>
            <a:pPr lvl="6"/>
            <a:endParaRPr lang="en-US" dirty="0"/>
          </a:p>
          <a:p>
            <a:pPr marL="3657600" lvl="8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Access Control</a:t>
            </a:r>
            <a:endParaRPr lang="en-US" dirty="0"/>
          </a:p>
        </p:txBody>
      </p:sp>
      <p:cxnSp>
        <p:nvCxnSpPr>
          <p:cNvPr id="6" name="Straight Connector 5"/>
          <p:cNvCxnSpPr>
            <a:stCxn id="18" idx="5"/>
            <a:endCxn id="19" idx="1"/>
          </p:cNvCxnSpPr>
          <p:nvPr/>
        </p:nvCxnSpPr>
        <p:spPr bwMode="auto">
          <a:xfrm>
            <a:off x="4347065" y="4623064"/>
            <a:ext cx="392720" cy="42181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18" idx="2"/>
          </p:cNvCxnSpPr>
          <p:nvPr/>
        </p:nvCxnSpPr>
        <p:spPr bwMode="auto">
          <a:xfrm>
            <a:off x="3018935" y="4076700"/>
            <a:ext cx="905365" cy="393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7"/>
          </p:cNvCxnSpPr>
          <p:nvPr/>
        </p:nvCxnSpPr>
        <p:spPr bwMode="auto">
          <a:xfrm flipV="1">
            <a:off x="2931015" y="4613605"/>
            <a:ext cx="1027720" cy="377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20" idx="0"/>
          </p:cNvCxnSpPr>
          <p:nvPr/>
        </p:nvCxnSpPr>
        <p:spPr bwMode="auto">
          <a:xfrm>
            <a:off x="2895600" y="5321300"/>
            <a:ext cx="590550" cy="43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20" idx="3"/>
          </p:cNvCxnSpPr>
          <p:nvPr/>
        </p:nvCxnSpPr>
        <p:spPr bwMode="auto">
          <a:xfrm flipV="1">
            <a:off x="2641600" y="6121664"/>
            <a:ext cx="669435" cy="3553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" idx="5"/>
          </p:cNvCxnSpPr>
          <p:nvPr/>
        </p:nvCxnSpPr>
        <p:spPr bwMode="auto">
          <a:xfrm>
            <a:off x="3661265" y="6121664"/>
            <a:ext cx="586885" cy="1902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568450" y="5168900"/>
            <a:ext cx="939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>
            <a:stCxn id="20" idx="6"/>
            <a:endCxn id="19" idx="3"/>
          </p:cNvCxnSpPr>
          <p:nvPr/>
        </p:nvCxnSpPr>
        <p:spPr bwMode="auto">
          <a:xfrm flipV="1">
            <a:off x="3733800" y="5350205"/>
            <a:ext cx="100598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18" idx="7"/>
          </p:cNvCxnSpPr>
          <p:nvPr/>
        </p:nvCxnSpPr>
        <p:spPr bwMode="auto">
          <a:xfrm flipV="1">
            <a:off x="4347065" y="3702050"/>
            <a:ext cx="939800" cy="6156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7" idx="3"/>
          </p:cNvCxnSpPr>
          <p:nvPr/>
        </p:nvCxnSpPr>
        <p:spPr bwMode="auto">
          <a:xfrm flipV="1">
            <a:off x="781050" y="5321564"/>
            <a:ext cx="364635" cy="5458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 bwMode="auto">
          <a:xfrm>
            <a:off x="1073150" y="4953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924300" y="42545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667250" y="4981641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238500" y="57531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508250" y="4927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781050" y="4635500"/>
            <a:ext cx="364635" cy="3461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 bwMode="auto">
          <a:xfrm>
            <a:off x="5067300" y="5969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715000" y="4397705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248400" y="5689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42" name="Straight Connector 41"/>
          <p:cNvCxnSpPr>
            <a:stCxn id="33" idx="7"/>
          </p:cNvCxnSpPr>
          <p:nvPr/>
        </p:nvCxnSpPr>
        <p:spPr bwMode="auto">
          <a:xfrm flipV="1">
            <a:off x="6137765" y="3946657"/>
            <a:ext cx="980585" cy="51428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2" idx="6"/>
            <a:endCxn id="34" idx="2"/>
          </p:cNvCxnSpPr>
          <p:nvPr/>
        </p:nvCxnSpPr>
        <p:spPr bwMode="auto">
          <a:xfrm flipV="1">
            <a:off x="5562600" y="5905500"/>
            <a:ext cx="685800" cy="279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3" idx="5"/>
            <a:endCxn id="34" idx="0"/>
          </p:cNvCxnSpPr>
          <p:nvPr/>
        </p:nvCxnSpPr>
        <p:spPr bwMode="auto">
          <a:xfrm>
            <a:off x="6137765" y="4766269"/>
            <a:ext cx="358285" cy="9233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9" idx="5"/>
            <a:endCxn id="32" idx="0"/>
          </p:cNvCxnSpPr>
          <p:nvPr/>
        </p:nvCxnSpPr>
        <p:spPr bwMode="auto">
          <a:xfrm>
            <a:off x="5090015" y="5350205"/>
            <a:ext cx="22493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9" idx="7"/>
            <a:endCxn id="33" idx="3"/>
          </p:cNvCxnSpPr>
          <p:nvPr/>
        </p:nvCxnSpPr>
        <p:spPr bwMode="auto">
          <a:xfrm flipV="1">
            <a:off x="5090015" y="4766269"/>
            <a:ext cx="697520" cy="2786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34" idx="5"/>
          </p:cNvCxnSpPr>
          <p:nvPr/>
        </p:nvCxnSpPr>
        <p:spPr bwMode="auto">
          <a:xfrm>
            <a:off x="6671165" y="6058164"/>
            <a:ext cx="447185" cy="5839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2" idx="5"/>
          </p:cNvCxnSpPr>
          <p:nvPr/>
        </p:nvCxnSpPr>
        <p:spPr bwMode="auto">
          <a:xfrm>
            <a:off x="5490065" y="6337564"/>
            <a:ext cx="647700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4" idx="7"/>
          </p:cNvCxnSpPr>
          <p:nvPr/>
        </p:nvCxnSpPr>
        <p:spPr bwMode="auto">
          <a:xfrm flipV="1">
            <a:off x="6671165" y="5413441"/>
            <a:ext cx="599585" cy="33939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21" idx="3"/>
          </p:cNvCxnSpPr>
          <p:nvPr/>
        </p:nvCxnSpPr>
        <p:spPr bwMode="auto">
          <a:xfrm flipV="1">
            <a:off x="1972165" y="5296164"/>
            <a:ext cx="608620" cy="4439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3"/>
          </p:cNvCxnSpPr>
          <p:nvPr/>
        </p:nvCxnSpPr>
        <p:spPr bwMode="auto">
          <a:xfrm flipH="1">
            <a:off x="4419601" y="6337564"/>
            <a:ext cx="720234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7334250" y="4613605"/>
            <a:ext cx="16827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</a:t>
            </a:r>
          </a:p>
          <a:p>
            <a:r>
              <a:rPr lang="en-US" sz="2400" dirty="0" smtClean="0"/>
              <a:t>Network View</a:t>
            </a:r>
            <a:endParaRPr lang="en-US" sz="2400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3336435" y="1009914"/>
            <a:ext cx="5464665" cy="2577572"/>
            <a:chOff x="3336435" y="1009914"/>
            <a:chExt cx="5464665" cy="2577572"/>
          </a:xfrm>
        </p:grpSpPr>
        <p:sp>
          <p:nvSpPr>
            <p:cNvPr id="22" name="Oval 21"/>
            <p:cNvSpPr/>
            <p:nvPr/>
          </p:nvSpPr>
          <p:spPr bwMode="auto">
            <a:xfrm>
              <a:off x="3924300" y="1549400"/>
              <a:ext cx="1638300" cy="1498600"/>
            </a:xfrm>
            <a:prstGeom prst="ellipse">
              <a:avLst/>
            </a:prstGeom>
            <a:solidFill>
              <a:srgbClr val="008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itchFamily="33" charset="0"/>
                <a:ea typeface="ＭＳ Ｐゴシック" pitchFamily="33" charset="-128"/>
                <a:cs typeface="ＭＳ Ｐゴシック" pitchFamily="33" charset="-128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 bwMode="auto">
            <a:xfrm flipV="1">
              <a:off x="5162550" y="1241558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22" idx="0"/>
            </p:cNvCxnSpPr>
            <p:nvPr/>
          </p:nvCxnSpPr>
          <p:spPr bwMode="auto">
            <a:xfrm flipH="1" flipV="1">
              <a:off x="4739785" y="1009914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 bwMode="auto">
            <a:xfrm flipV="1">
              <a:off x="5490065" y="1663701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 bwMode="auto">
            <a:xfrm>
              <a:off x="5544530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22" idx="1"/>
            </p:cNvCxnSpPr>
            <p:nvPr/>
          </p:nvCxnSpPr>
          <p:spPr bwMode="auto">
            <a:xfrm flipH="1" flipV="1">
              <a:off x="3817728" y="1241558"/>
              <a:ext cx="346495" cy="52730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 flipH="1" flipV="1">
              <a:off x="3336435" y="1768865"/>
              <a:ext cx="647702" cy="2773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auto">
            <a:xfrm>
              <a:off x="3361835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auto">
            <a:xfrm flipH="1" flipV="1">
              <a:off x="4736120" y="3048000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auto">
            <a:xfrm>
              <a:off x="5377597" y="2749282"/>
              <a:ext cx="529735" cy="2987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auto">
            <a:xfrm>
              <a:off x="5089162" y="2940542"/>
              <a:ext cx="288435" cy="52655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 flipV="1">
              <a:off x="3984137" y="2940542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 flipV="1">
              <a:off x="3524250" y="2665480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6743700" y="1815388"/>
              <a:ext cx="20574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Abstract Network</a:t>
              </a:r>
            </a:p>
            <a:p>
              <a:r>
                <a:rPr lang="en-US" sz="2400" dirty="0" smtClean="0"/>
                <a:t>View</a:t>
              </a:r>
              <a:endParaRPr lang="en-US" sz="2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8000" y="4343136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054850" y="64420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987185" y="15017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5861050" y="28479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2224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graph of network</a:t>
            </a:r>
          </a:p>
          <a:p>
            <a:pPr lvl="3"/>
            <a:endParaRPr lang="en-US" dirty="0"/>
          </a:p>
          <a:p>
            <a:r>
              <a:rPr lang="en-US" dirty="0" smtClean="0"/>
              <a:t>Compute routes</a:t>
            </a:r>
          </a:p>
          <a:p>
            <a:pPr lvl="3"/>
            <a:endParaRPr lang="en-US" dirty="0"/>
          </a:p>
          <a:p>
            <a:r>
              <a:rPr lang="en-US" dirty="0" smtClean="0"/>
              <a:t>Give to SDN platform, which passes on to switches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4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program decides who can talk to who</a:t>
            </a:r>
          </a:p>
          <a:p>
            <a:pPr lvl="3"/>
            <a:endParaRPr lang="en-US" dirty="0"/>
          </a:p>
          <a:p>
            <a:r>
              <a:rPr lang="en-US" dirty="0" smtClean="0"/>
              <a:t>Pass this information to SDN platform</a:t>
            </a:r>
          </a:p>
          <a:p>
            <a:pPr lvl="4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ppropriate ACL flow entries are added to network</a:t>
            </a:r>
          </a:p>
          <a:p>
            <a:pPr lvl="1"/>
            <a:r>
              <a:rPr lang="en-US" dirty="0" smtClean="0"/>
              <a:t>In the right places (based on the topology)</a:t>
            </a:r>
          </a:p>
          <a:p>
            <a:pPr lvl="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22098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Virtualization Layer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304800" y="279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Software Defined </a:t>
            </a:r>
            <a:r>
              <a:rPr lang="en-US" sz="4000" dirty="0" smtClean="0">
                <a:ea typeface="ＭＳ Ｐゴシック" charset="0"/>
              </a:rPr>
              <a:t>Network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13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454 " pathEditMode="relative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 Separation of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906"/>
            <a:ext cx="8686800" cy="4804444"/>
          </a:xfrm>
        </p:spPr>
        <p:txBody>
          <a:bodyPr anchor="t"/>
          <a:lstStyle/>
          <a:p>
            <a:r>
              <a:rPr lang="en-US" altLang="ja-JP" b="1" dirty="0"/>
              <a:t>Control program: </a:t>
            </a:r>
            <a:r>
              <a:rPr lang="en-US" altLang="ja-JP" dirty="0"/>
              <a:t>express goals on abstract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Operator Requirements</a:t>
            </a:r>
          </a:p>
          <a:p>
            <a:pPr lvl="4"/>
            <a:endParaRPr lang="en-US" altLang="ja-JP" b="1" dirty="0"/>
          </a:p>
          <a:p>
            <a:r>
              <a:rPr lang="en-US" altLang="ja-JP" b="1" dirty="0" smtClean="0"/>
              <a:t>Virtualization Layer</a:t>
            </a:r>
            <a:r>
              <a:rPr lang="en-US" altLang="ja-JP" b="1" dirty="0"/>
              <a:t>: </a:t>
            </a:r>
            <a:r>
              <a:rPr lang="en-US" altLang="ja-JP" dirty="0"/>
              <a:t>abstract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global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Specification Abstraction </a:t>
            </a:r>
            <a:r>
              <a:rPr lang="en-US" altLang="ja-JP" dirty="0">
                <a:ea typeface="ＭＳ Ｐゴシック" charset="0"/>
              </a:rPr>
              <a:t>for particular task</a:t>
            </a:r>
          </a:p>
          <a:p>
            <a:pPr lvl="4"/>
            <a:endParaRPr lang="en-US" altLang="ja-JP" b="1" dirty="0"/>
          </a:p>
          <a:p>
            <a:r>
              <a:rPr lang="en-US" altLang="ja-JP" b="1" dirty="0"/>
              <a:t>NOS: </a:t>
            </a:r>
            <a:r>
              <a:rPr lang="en-US" altLang="ja-JP" dirty="0"/>
              <a:t>global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physical switches</a:t>
            </a:r>
          </a:p>
          <a:p>
            <a:pPr lvl="1"/>
            <a:r>
              <a:rPr lang="en-US" altLang="ja-JP" dirty="0">
                <a:ea typeface="ＭＳ Ｐゴシック" charset="0"/>
              </a:rPr>
              <a:t>API: driven by </a:t>
            </a:r>
            <a:r>
              <a:rPr lang="en-US" altLang="ja-JP" b="1" dirty="0">
                <a:ea typeface="ＭＳ Ｐゴシック" charset="0"/>
              </a:rPr>
              <a:t>Network State Abstraction</a:t>
            </a:r>
          </a:p>
          <a:p>
            <a:pPr lvl="1"/>
            <a:r>
              <a:rPr lang="en-US" altLang="ja-JP" dirty="0">
                <a:ea typeface="ＭＳ Ｐゴシック" charset="0"/>
              </a:rPr>
              <a:t>Switch interface: driven by </a:t>
            </a:r>
            <a:r>
              <a:rPr lang="en-US" altLang="ja-JP" b="1" dirty="0">
                <a:ea typeface="ＭＳ Ｐゴシック" charset="0"/>
              </a:rPr>
              <a:t>Forwarding Abstraction</a:t>
            </a:r>
          </a:p>
          <a:p>
            <a:pPr lvl="1"/>
            <a:endParaRPr lang="en-US" altLang="ja-JP" b="1" dirty="0">
              <a:ea typeface="ＭＳ Ｐゴシック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11811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Network Virtualization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SDN: </a:t>
            </a:r>
            <a:r>
              <a:rPr lang="en-US" sz="4000" i="1" u="sng" dirty="0" smtClean="0">
                <a:ea typeface="ＭＳ Ｐゴシック" charset="0"/>
              </a:rPr>
              <a:t>Layers</a:t>
            </a:r>
            <a:r>
              <a:rPr lang="en-US" sz="4000" dirty="0" smtClean="0">
                <a:ea typeface="ＭＳ Ｐゴシック" charset="0"/>
              </a:rPr>
              <a:t> for the Control Plane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57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Control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907135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23891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52367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Expression of Intent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Abstract Network View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429781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Global Network View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3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685800"/>
          </a:xfrm>
        </p:spPr>
        <p:txBody>
          <a:bodyPr/>
          <a:lstStyle/>
          <a:p>
            <a:r>
              <a:rPr lang="en-US" dirty="0" smtClean="0"/>
              <a:t>Abstractions Don’t Remove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3724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NOS, Virtualization are complicated pieces of code</a:t>
            </a:r>
          </a:p>
          <a:p>
            <a:pPr lvl="6"/>
            <a:endParaRPr lang="en-US" b="1" i="1" dirty="0"/>
          </a:p>
          <a:p>
            <a:r>
              <a:rPr lang="en-US" dirty="0" smtClean="0"/>
              <a:t>SDN merely localizes the complexity:</a:t>
            </a:r>
          </a:p>
          <a:p>
            <a:pPr lvl="1"/>
            <a:r>
              <a:rPr lang="en-US" dirty="0" smtClean="0"/>
              <a:t>Simplifies interface for control program (user-specific)</a:t>
            </a:r>
          </a:p>
          <a:p>
            <a:pPr lvl="1"/>
            <a:r>
              <a:rPr lang="en-US" dirty="0" smtClean="0"/>
              <a:t>Pushes complexity into </a:t>
            </a:r>
            <a:r>
              <a:rPr lang="en-US" b="1" i="1" dirty="0" smtClean="0"/>
              <a:t>reusable</a:t>
            </a:r>
            <a:r>
              <a:rPr lang="en-US" dirty="0" smtClean="0"/>
              <a:t> code (SDN platform)</a:t>
            </a:r>
          </a:p>
          <a:p>
            <a:pPr lvl="4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This is the big payoff of SDN: modularity!</a:t>
            </a:r>
          </a:p>
          <a:p>
            <a:pPr lvl="1"/>
            <a:r>
              <a:rPr lang="en-US" dirty="0" smtClean="0"/>
              <a:t>The core distribution mechanisms can be reused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ontrol programs only deal with their specific function</a:t>
            </a:r>
          </a:p>
          <a:p>
            <a:pPr lvl="6"/>
            <a:endParaRPr lang="en-US" dirty="0"/>
          </a:p>
          <a:p>
            <a:r>
              <a:rPr lang="en-US" dirty="0" smtClean="0"/>
              <a:t>Note that SDN separates control and data planes</a:t>
            </a:r>
          </a:p>
          <a:p>
            <a:pPr lvl="1"/>
            <a:r>
              <a:rPr lang="en-US" dirty="0" smtClean="0"/>
              <a:t>SDN platform does control plane, switches do data plane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9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This Really Means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Control/Data Plane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Today, routers implement both</a:t>
            </a:r>
          </a:p>
          <a:p>
            <a:pPr lvl="1"/>
            <a:r>
              <a:rPr lang="en-US" dirty="0" smtClean="0"/>
              <a:t>They forward packets</a:t>
            </a:r>
          </a:p>
          <a:p>
            <a:pPr lvl="1"/>
            <a:r>
              <a:rPr lang="en-US" dirty="0" smtClean="0"/>
              <a:t>And run the control plane software</a:t>
            </a:r>
          </a:p>
          <a:p>
            <a:pPr lvl="6"/>
            <a:endParaRPr lang="en-US" dirty="0"/>
          </a:p>
          <a:p>
            <a:r>
              <a:rPr lang="en-US" dirty="0" smtClean="0"/>
              <a:t>SDN networks</a:t>
            </a:r>
          </a:p>
          <a:p>
            <a:pPr lvl="1"/>
            <a:r>
              <a:rPr lang="en-US" dirty="0" smtClean="0"/>
              <a:t>Data plane implemented by switches</a:t>
            </a:r>
          </a:p>
          <a:p>
            <a:pPr lvl="2"/>
            <a:r>
              <a:rPr lang="en-US" dirty="0" smtClean="0"/>
              <a:t>Switches act on local forwarding state</a:t>
            </a:r>
          </a:p>
          <a:p>
            <a:pPr lvl="1"/>
            <a:r>
              <a:rPr lang="en-US" dirty="0" smtClean="0"/>
              <a:t>Control plane implemented by controllers</a:t>
            </a:r>
          </a:p>
          <a:p>
            <a:pPr lvl="2"/>
            <a:r>
              <a:rPr lang="en-US" dirty="0" smtClean="0"/>
              <a:t>All forwarding state computed by SDN platform</a:t>
            </a:r>
          </a:p>
          <a:p>
            <a:pPr lvl="5"/>
            <a:endParaRPr lang="en-US" dirty="0"/>
          </a:p>
          <a:p>
            <a:r>
              <a:rPr lang="en-US" dirty="0" smtClean="0"/>
              <a:t> This is a technical change, with broad implications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5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/>
          </a:bodyPr>
          <a:lstStyle/>
          <a:p>
            <a:r>
              <a:rPr lang="en-US" dirty="0" smtClean="0"/>
              <a:t>Less vendor lock-in</a:t>
            </a:r>
          </a:p>
          <a:p>
            <a:pPr lvl="1"/>
            <a:r>
              <a:rPr lang="en-US" dirty="0" smtClean="0"/>
              <a:t>Can buy HW/SF from different vendors</a:t>
            </a:r>
          </a:p>
          <a:p>
            <a:r>
              <a:rPr lang="en-US" dirty="0" smtClean="0"/>
              <a:t>Changes are easier</a:t>
            </a:r>
          </a:p>
          <a:p>
            <a:pPr lvl="1"/>
            <a:r>
              <a:rPr lang="en-US" dirty="0" smtClean="0"/>
              <a:t>Can test components separately</a:t>
            </a:r>
          </a:p>
          <a:p>
            <a:pPr lvl="2"/>
            <a:r>
              <a:rPr lang="en-US" i="1" dirty="0" smtClean="0"/>
              <a:t>HW has to forward</a:t>
            </a:r>
          </a:p>
          <a:p>
            <a:pPr lvl="2"/>
            <a:r>
              <a:rPr lang="en-US" i="1" dirty="0" smtClean="0"/>
              <a:t>Can simulate controller</a:t>
            </a:r>
          </a:p>
          <a:p>
            <a:pPr lvl="2"/>
            <a:r>
              <a:rPr lang="en-US" i="1" dirty="0" smtClean="0"/>
              <a:t>Can do verification on logical policy</a:t>
            </a:r>
          </a:p>
          <a:p>
            <a:pPr lvl="1"/>
            <a:r>
              <a:rPr lang="en-US" dirty="0" smtClean="0"/>
              <a:t>Can change topology and policy independently</a:t>
            </a:r>
          </a:p>
          <a:p>
            <a:pPr lvl="1"/>
            <a:r>
              <a:rPr lang="en-US" dirty="0" smtClean="0"/>
              <a:t>Can move from private net to cloud and back!</a:t>
            </a:r>
          </a:p>
          <a:p>
            <a:pPr lvl="1"/>
            <a:r>
              <a:rPr lang="en-US" dirty="0" smtClean="0"/>
              <a:t>Greater rate of innovation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46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of 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06748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~1000 engineers at latest Open Networking Summit</a:t>
            </a:r>
          </a:p>
          <a:p>
            <a:pPr lvl="1"/>
            <a:r>
              <a:rPr lang="en-US" dirty="0"/>
              <a:t>Commercialized, in production use (few places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E.g., controls Google’s WAN; NTT moving to deploy</a:t>
            </a:r>
            <a:endParaRPr lang="en-US" dirty="0"/>
          </a:p>
          <a:p>
            <a:pPr lvl="1"/>
            <a:r>
              <a:rPr lang="en-US" i="1" dirty="0" smtClean="0"/>
              <a:t>Much more acceptance in industry than in </a:t>
            </a:r>
            <a:r>
              <a:rPr lang="en-US" i="1" dirty="0" smtClean="0"/>
              <a:t>academia</a:t>
            </a:r>
          </a:p>
          <a:p>
            <a:r>
              <a:rPr lang="en-US" dirty="0" smtClean="0"/>
              <a:t>Insane </a:t>
            </a:r>
            <a:r>
              <a:rPr lang="en-US" dirty="0" smtClean="0"/>
              <a:t>level of SDN hype, and backlash…</a:t>
            </a:r>
          </a:p>
          <a:p>
            <a:pPr lvl="1"/>
            <a:r>
              <a:rPr lang="en-US" dirty="0" smtClean="0"/>
              <a:t>SDN doesn’t work miracles, merely makes things </a:t>
            </a:r>
            <a:r>
              <a:rPr lang="en-US" dirty="0" smtClean="0"/>
              <a:t>easier</a:t>
            </a:r>
            <a:endParaRPr lang="en-US" dirty="0"/>
          </a:p>
          <a:p>
            <a:r>
              <a:rPr lang="en-US" dirty="0"/>
              <a:t>Open Networking Foundation (72 members)</a:t>
            </a:r>
          </a:p>
          <a:p>
            <a:pPr lvl="1"/>
            <a:r>
              <a:rPr lang="en-US" b="1" dirty="0"/>
              <a:t>Board</a:t>
            </a:r>
            <a:r>
              <a:rPr lang="en-US" dirty="0"/>
              <a:t>: Google, Yahoo, Verizon, DT, </a:t>
            </a:r>
            <a:r>
              <a:rPr lang="en-US" dirty="0" err="1"/>
              <a:t>Msoft</a:t>
            </a:r>
            <a:r>
              <a:rPr lang="en-US" dirty="0"/>
              <a:t>, </a:t>
            </a:r>
            <a:r>
              <a:rPr lang="en-US" dirty="0" err="1"/>
              <a:t>F’book</a:t>
            </a:r>
            <a:r>
              <a:rPr lang="en-US" dirty="0"/>
              <a:t>, NTT</a:t>
            </a:r>
          </a:p>
          <a:p>
            <a:pPr lvl="1"/>
            <a:r>
              <a:rPr lang="en-US" b="1" dirty="0"/>
              <a:t>Members</a:t>
            </a:r>
            <a:r>
              <a:rPr lang="en-US" dirty="0"/>
              <a:t>: Cisco, Juniper, HP, Dell, Broadcom, IBM,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Watch out for upcoming chapters!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3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learn more…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Scott </a:t>
            </a:r>
            <a:r>
              <a:rPr lang="en-US" dirty="0" err="1" smtClean="0"/>
              <a:t>Shenker</a:t>
            </a:r>
            <a:r>
              <a:rPr lang="en-US" dirty="0" err="1" smtClean="0"/>
              <a:t>’s</a:t>
            </a:r>
            <a:r>
              <a:rPr lang="en-US" dirty="0" smtClean="0"/>
              <a:t> talk “The Future of Networking, and the Past of Protocols”</a:t>
            </a:r>
          </a:p>
          <a:p>
            <a:pPr lvl="1"/>
            <a:r>
              <a:rPr lang="en-US" dirty="0">
                <a:hlinkClick r:id="rId2"/>
              </a:rPr>
              <a:t>http://www.youtube.com/watch?v=</a:t>
            </a:r>
            <a:r>
              <a:rPr lang="en-US" dirty="0" smtClean="0">
                <a:hlinkClick r:id="rId2"/>
              </a:rPr>
              <a:t>YHeyuD89n1Y</a:t>
            </a:r>
            <a:endParaRPr lang="en-US" dirty="0" smtClean="0"/>
          </a:p>
          <a:p>
            <a:pPr lvl="1"/>
            <a:r>
              <a:rPr lang="en-US" dirty="0" smtClean="0"/>
              <a:t>Keynote at the 2011 Open Networking Summit</a:t>
            </a:r>
          </a:p>
          <a:p>
            <a:r>
              <a:rPr lang="en-US" dirty="0" smtClean="0"/>
              <a:t>Take my graduate seminar next semester</a:t>
            </a:r>
          </a:p>
          <a:p>
            <a:pPr lvl="1"/>
            <a:r>
              <a:rPr lang="en-US" dirty="0" smtClean="0"/>
              <a:t>Advanced Networking: SDNs and Datacenter Networking</a:t>
            </a:r>
          </a:p>
        </p:txBody>
      </p:sp>
    </p:spTree>
    <p:extLst>
      <p:ext uri="{BB962C8B-B14F-4D97-AF65-F5344CB8AC3E}">
        <p14:creationId xmlns:p14="http://schemas.microsoft.com/office/powerpoint/2010/main" val="301325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35916</TotalTime>
  <Words>2022</Words>
  <Application>Microsoft Macintosh PowerPoint</Application>
  <PresentationFormat>On-screen Show (4:3)</PresentationFormat>
  <Paragraphs>462</Paragraphs>
  <Slides>51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cs168</vt:lpstr>
      <vt:lpstr>CSCI-1680 Software-Defined Networking </vt:lpstr>
      <vt:lpstr>SDN</vt:lpstr>
      <vt:lpstr>The Problem with Networking</vt:lpstr>
      <vt:lpstr>Building an Artifact, Not a Discipline</vt:lpstr>
      <vt:lpstr>What is Network Management?</vt:lpstr>
      <vt:lpstr>Original goals for the control plane</vt:lpstr>
      <vt:lpstr>Also</vt:lpstr>
      <vt:lpstr>Isolation</vt:lpstr>
      <vt:lpstr>Access Control</vt:lpstr>
      <vt:lpstr>Traffic Engineering</vt:lpstr>
      <vt:lpstr>Summarizing</vt:lpstr>
      <vt:lpstr>Control Plane Mechanisms</vt:lpstr>
      <vt:lpstr>How Have We Managed To Survive?</vt:lpstr>
      <vt:lpstr>Mastering Complexity versus  Extracting Simplicity</vt:lpstr>
      <vt:lpstr>PowerPoint Presentation</vt:lpstr>
      <vt:lpstr>Mastering Complexity versus  Extracting Simplicity</vt:lpstr>
      <vt:lpstr>Why make the transition</vt:lpstr>
      <vt:lpstr>An Example Transition: Programming</vt:lpstr>
      <vt:lpstr>“The Power of Abstraction”</vt:lpstr>
      <vt:lpstr>What About Networking Abstractions?</vt:lpstr>
      <vt:lpstr>Abstractions for Data Plane: Layers</vt:lpstr>
      <vt:lpstr>The Importance of Layering</vt:lpstr>
      <vt:lpstr>Control Plane Abstractions</vt:lpstr>
      <vt:lpstr>(Too) Many Control Plane Mechanisms</vt:lpstr>
      <vt:lpstr>Finding Control Plane Abstractions </vt:lpstr>
      <vt:lpstr>How do you find abstractions?</vt:lpstr>
      <vt:lpstr>Task: Compute forwarding state:</vt:lpstr>
      <vt:lpstr>Our current approach</vt:lpstr>
      <vt:lpstr>Separate Concerns with Abstractions</vt:lpstr>
      <vt:lpstr>Abs#1: Forwarding Abstraction</vt:lpstr>
      <vt:lpstr>Two Important Facets to OpenFlow</vt:lpstr>
      <vt:lpstr>Abs#2: Network State Abstraction</vt:lpstr>
      <vt:lpstr>Network Operating System</vt:lpstr>
      <vt:lpstr>Network of Switches and/or Routers</vt:lpstr>
      <vt:lpstr>Traditional Control Mechanisms</vt:lpstr>
      <vt:lpstr>Software Defined Network (SDN)</vt:lpstr>
      <vt:lpstr>Major Change in Paradigm</vt:lpstr>
      <vt:lpstr>Abs#3: Specification Abstraction</vt:lpstr>
      <vt:lpstr>Simple Example: Access Control</vt:lpstr>
      <vt:lpstr>Routing</vt:lpstr>
      <vt:lpstr>Access Control</vt:lpstr>
      <vt:lpstr>Software Defined Network</vt:lpstr>
      <vt:lpstr>Clean Separation of Concerns</vt:lpstr>
      <vt:lpstr>SDN: Layers for the Control Plane</vt:lpstr>
      <vt:lpstr>Abstractions for Control Plane</vt:lpstr>
      <vt:lpstr>Abstractions Don’t Remove Complexity</vt:lpstr>
      <vt:lpstr>What This Really Means</vt:lpstr>
      <vt:lpstr>Separation of Control/Data Plane </vt:lpstr>
      <vt:lpstr>Changes</vt:lpstr>
      <vt:lpstr>Current Status of SDN</vt:lpstr>
      <vt:lpstr>To learn more…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154</cp:revision>
  <dcterms:created xsi:type="dcterms:W3CDTF">2011-04-26T02:33:46Z</dcterms:created>
  <dcterms:modified xsi:type="dcterms:W3CDTF">2012-11-29T19:18:31Z</dcterms:modified>
</cp:coreProperties>
</file>