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Microsoft_Equation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58" r:id="rId11"/>
    <p:sldId id="260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7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23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5" autoAdjust="0"/>
    <p:restoredTop sz="87520" autoAdjust="0"/>
  </p:normalViewPr>
  <p:slideViewPr>
    <p:cSldViewPr snapToGrid="0" snapToObjects="1">
      <p:cViewPr varScale="1">
        <p:scale>
          <a:sx n="85" d="100"/>
          <a:sy n="85" d="100"/>
        </p:scale>
        <p:origin x="-9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7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5.xml"/><Relationship Id="rId2" Type="http://schemas.openxmlformats.org/officeDocument/2006/relationships/slide" Target="slides/slide46.xml"/><Relationship Id="rId3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53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3BCBB-9E9F-3B49-8B2E-85FC56369BDF}" type="slidenum">
              <a:rPr lang="en-US"/>
              <a:pPr/>
              <a:t>27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98721-A9F8-7F4C-B2CD-EC0DA85DC485}" type="slidenum">
              <a:rPr lang="en-US"/>
              <a:pPr/>
              <a:t>28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E6E28-CB53-2142-8D9F-9C73A2870FB8}" type="slidenum">
              <a:rPr lang="en-US"/>
              <a:pPr/>
              <a:t>29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0F174-7B1C-844B-9990-D4145851CE10}" type="slidenum">
              <a:rPr lang="en-US"/>
              <a:pPr/>
              <a:t>30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64BBA-DE45-E44F-A925-109C76B986C8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32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C1B9EE-A49E-BE48-98F6-84056D539EDB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493F0C-CE6F-3940-8923-98330DF5C6A4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AD9F71-D3E8-204F-8871-CBD5C584FCF1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35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F62C3-515C-9E43-9316-246DE61B99E2}" type="slidenum">
              <a:rPr lang="en-US">
                <a:latin typeface="Calibri" charset="0"/>
                <a:ea typeface="ＭＳ Ｐゴシック" charset="-128"/>
                <a:cs typeface="ＭＳ Ｐゴシック" charset="-128"/>
              </a:rPr>
              <a:pPr/>
              <a:t>36</a:t>
            </a:fld>
            <a:endParaRPr lang="en-US">
              <a:latin typeface="Calibri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45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B74BD-F100-1044-AE1F-053B9DAB1CFB}" type="slidenum">
              <a:rPr lang="en-US"/>
              <a:pPr/>
              <a:t>46</a:t>
            </a:fld>
            <a:endParaRPr lang="en-US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02958-2C4B-1E48-A8F3-37486E83192A}" type="slidenum">
              <a:rPr lang="en-US"/>
              <a:pPr/>
              <a:t>47</a:t>
            </a:fld>
            <a:endParaRPr lang="en-US"/>
          </a:p>
        </p:txBody>
      </p:sp>
      <p:sp>
        <p:nvSpPr>
          <p:cNvPr id="135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A4B90-572B-AE41-9296-8F148BEF334F}" type="slidenum">
              <a:rPr lang="en-US"/>
              <a:pPr/>
              <a:t>50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74F30-E854-F64F-9895-9340A5715779}" type="slidenum">
              <a:rPr lang="en-US"/>
              <a:pPr/>
              <a:t>51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52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5F03-C299-8F47-8517-1571DF511AED}" type="slidenum">
              <a:rPr lang="en-US"/>
              <a:pPr/>
              <a:t>53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04FEB-65D3-A745-BBA0-4ACE4F7F94D5}" type="slidenum">
              <a:rPr lang="en-US"/>
              <a:pPr/>
              <a:t>54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37307-3B66-3741-BD29-6189BF711081}" type="slidenum">
              <a:rPr lang="en-US"/>
              <a:pPr/>
              <a:t>55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19494-74CB-C246-9419-6B6C44A9D5EA}" type="slidenum">
              <a:rPr lang="en-US"/>
              <a:pPr/>
              <a:t>56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5CE-F554-AC46-978C-D64F6AA0803F}" type="slidenum">
              <a:rPr lang="en-US"/>
              <a:pPr/>
              <a:t>57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12788"/>
            <a:ext cx="4498975" cy="3375025"/>
          </a:xfrm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479" y="4343714"/>
            <a:ext cx="5025044" cy="41138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11/12/12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owserscope.org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brown.edu/courses/csci2950-u/f10/papers/chash99www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enix.org/events/nsdi07/tech/piatek/piatek.pdf" TargetMode="External"/><Relationship Id="rId3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15.wmf"/><Relationship Id="rId6" Type="http://schemas.openxmlformats.org/officeDocument/2006/relationships/image" Target="../media/image14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Web </a:t>
            </a:r>
            <a:r>
              <a:rPr lang="en-US" dirty="0" smtClean="0"/>
              <a:t>Performance, Content Distribution</a:t>
            </a:r>
            <a:br>
              <a:rPr lang="en-US" dirty="0" smtClean="0"/>
            </a:br>
            <a:r>
              <a:rPr lang="en-US" dirty="0" smtClean="0"/>
              <a:t>P2P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509685"/>
            <a:ext cx="8297334" cy="3994495"/>
          </a:xfrm>
        </p:spPr>
        <p:txBody>
          <a:bodyPr/>
          <a:lstStyle/>
          <a:p>
            <a:r>
              <a:rPr lang="en-US" dirty="0" smtClean="0"/>
              <a:t>HTTP and the WWW</a:t>
            </a:r>
          </a:p>
          <a:p>
            <a:r>
              <a:rPr lang="en-US" dirty="0" smtClean="0"/>
              <a:t>Today: HTTP Performance</a:t>
            </a:r>
            <a:endParaRPr lang="en-US" dirty="0" smtClean="0"/>
          </a:p>
          <a:p>
            <a:pPr lvl="1"/>
            <a:r>
              <a:rPr lang="en-US" dirty="0" smtClean="0"/>
              <a:t>Persistent Connections, Pipeline, Multiple Connections</a:t>
            </a:r>
          </a:p>
          <a:p>
            <a:pPr lvl="1"/>
            <a:r>
              <a:rPr lang="en-US" dirty="0" smtClean="0"/>
              <a:t>Caching</a:t>
            </a:r>
          </a:p>
          <a:p>
            <a:pPr lvl="1"/>
            <a:r>
              <a:rPr lang="en-US" dirty="0" smtClean="0"/>
              <a:t>Content </a:t>
            </a:r>
            <a:r>
              <a:rPr lang="en-US" dirty="0" smtClean="0"/>
              <a:t>Distribution Networks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matters for performance?</a:t>
            </a:r>
          </a:p>
          <a:p>
            <a:r>
              <a:rPr lang="en-US" dirty="0" smtClean="0"/>
              <a:t>Depends on type of request</a:t>
            </a:r>
          </a:p>
          <a:p>
            <a:pPr lvl="1"/>
            <a:r>
              <a:rPr lang="en-US" dirty="0" smtClean="0"/>
              <a:t>Lots of small requests (objects in a page)</a:t>
            </a:r>
          </a:p>
          <a:p>
            <a:pPr lvl="1"/>
            <a:r>
              <a:rPr lang="en-US" dirty="0" smtClean="0"/>
              <a:t>Some big requests (large download or video)</a:t>
            </a:r>
          </a:p>
        </p:txBody>
      </p:sp>
    </p:spTree>
    <p:extLst>
      <p:ext uri="{BB962C8B-B14F-4D97-AF65-F5344CB8AC3E}">
        <p14:creationId xmlns:p14="http://schemas.microsoft.com/office/powerpoint/2010/main" val="204230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2204"/>
          </a:xfrm>
        </p:spPr>
        <p:txBody>
          <a:bodyPr>
            <a:normAutofit/>
          </a:bodyPr>
          <a:lstStyle/>
          <a:p>
            <a:r>
              <a:rPr lang="en-US" dirty="0" smtClean="0"/>
              <a:t>Latency matters</a:t>
            </a:r>
          </a:p>
          <a:p>
            <a:r>
              <a:rPr lang="en-US" dirty="0" smtClean="0"/>
              <a:t>RTT dominates</a:t>
            </a:r>
          </a:p>
          <a:p>
            <a:r>
              <a:rPr lang="en-US" dirty="0" smtClean="0"/>
              <a:t>Two major causes:</a:t>
            </a:r>
          </a:p>
          <a:p>
            <a:pPr lvl="1"/>
            <a:r>
              <a:rPr lang="en-US" dirty="0" smtClean="0"/>
              <a:t>Opening a TCP connection</a:t>
            </a:r>
          </a:p>
          <a:p>
            <a:pPr lvl="1"/>
            <a:r>
              <a:rPr lang="en-US" dirty="0" smtClean="0"/>
              <a:t>Actually sending the request and receiving response</a:t>
            </a:r>
          </a:p>
          <a:p>
            <a:pPr lvl="1"/>
            <a:r>
              <a:rPr lang="en-US" dirty="0" smtClean="0"/>
              <a:t>And a third one: DNS lookup!</a:t>
            </a:r>
          </a:p>
        </p:txBody>
      </p:sp>
    </p:spTree>
    <p:extLst>
      <p:ext uri="{BB962C8B-B14F-4D97-AF65-F5344CB8AC3E}">
        <p14:creationId xmlns:p14="http://schemas.microsoft.com/office/powerpoint/2010/main" val="316686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reduce the number of connection setups?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Keep the connection open and request all objects serially</a:t>
            </a:r>
          </a:p>
          <a:p>
            <a:pPr lvl="1"/>
            <a:r>
              <a:rPr lang="en-US" dirty="0" smtClean="0"/>
              <a:t>Works for all objects coming from the same server</a:t>
            </a:r>
          </a:p>
          <a:p>
            <a:pPr lvl="1"/>
            <a:r>
              <a:rPr lang="en-US" dirty="0" smtClean="0"/>
              <a:t>Which also means you don’t have to “open” the window each time</a:t>
            </a:r>
          </a:p>
          <a:p>
            <a:pPr lvl="0"/>
            <a:r>
              <a:rPr lang="en-US" dirty="0" smtClean="0"/>
              <a:t>Persistent connections (HTTP/1.1)</a:t>
            </a:r>
          </a:p>
        </p:txBody>
      </p:sp>
    </p:spTree>
    <p:extLst>
      <p:ext uri="{BB962C8B-B14F-4D97-AF65-F5344CB8AC3E}">
        <p14:creationId xmlns:p14="http://schemas.microsoft.com/office/powerpoint/2010/main" val="301878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GET / HTTP/1.1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Host: localhost:8000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User-Agent: Mozilla/5.0 (</a:t>
            </a:r>
            <a:r>
              <a:rPr lang="en-US" sz="1800" dirty="0" err="1" smtClean="0">
                <a:latin typeface="Andale Mono"/>
                <a:cs typeface="Andale Mono"/>
              </a:rPr>
              <a:t>Macinto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Accept: text/</a:t>
            </a:r>
            <a:r>
              <a:rPr lang="en-US" sz="1800" dirty="0" err="1" smtClean="0">
                <a:latin typeface="Andale Mono"/>
                <a:cs typeface="Andale Mono"/>
              </a:rPr>
              <a:t>xml,application/xm</a:t>
            </a:r>
            <a:r>
              <a:rPr lang="en-US" sz="1800" dirty="0" smtClean="0">
                <a:latin typeface="Andale Mono"/>
                <a:cs typeface="Andale Mono"/>
              </a:rPr>
              <a:t> ...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Accept-Language: en-</a:t>
            </a:r>
            <a:r>
              <a:rPr lang="en-US" sz="1800" dirty="0" err="1" smtClean="0">
                <a:latin typeface="Andale Mono"/>
                <a:cs typeface="Andale Mono"/>
              </a:rPr>
              <a:t>us,en;q</a:t>
            </a:r>
            <a:r>
              <a:rPr lang="en-US" sz="1800" dirty="0" smtClean="0">
                <a:latin typeface="Andale Mono"/>
                <a:cs typeface="Andale Mono"/>
              </a:rPr>
              <a:t>=0.5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Accept-Encoding: </a:t>
            </a:r>
            <a:r>
              <a:rPr lang="en-US" sz="1800" dirty="0" err="1" smtClean="0">
                <a:latin typeface="Andale Mono"/>
                <a:cs typeface="Andale Mono"/>
              </a:rPr>
              <a:t>gzip,deflate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ndale Mono"/>
                <a:cs typeface="Andale Mono"/>
              </a:rPr>
              <a:t>Accept-</a:t>
            </a:r>
            <a:r>
              <a:rPr lang="en-US" sz="1800" dirty="0" err="1" smtClean="0">
                <a:latin typeface="Andale Mono"/>
                <a:cs typeface="Andale Mono"/>
              </a:rPr>
              <a:t>Charset</a:t>
            </a:r>
            <a:r>
              <a:rPr lang="en-US" sz="1800" dirty="0" smtClean="0">
                <a:latin typeface="Andale Mono"/>
                <a:cs typeface="Andale Mono"/>
              </a:rPr>
              <a:t>: ISO-8859-1,utf-8;q=0.7,*;</a:t>
            </a:r>
            <a:r>
              <a:rPr lang="en-US" sz="1800" dirty="0" err="1" smtClean="0">
                <a:latin typeface="Andale Mono"/>
                <a:cs typeface="Andale Mono"/>
              </a:rPr>
              <a:t>q</a:t>
            </a:r>
            <a:r>
              <a:rPr lang="en-US" sz="1800" dirty="0" smtClean="0">
                <a:latin typeface="Andale Mono"/>
                <a:cs typeface="Andale Mono"/>
              </a:rPr>
              <a:t>=0.7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Keep-Alive: 300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/>
                <a:cs typeface="Andale Mono"/>
              </a:rPr>
              <a:t>Connection: keep-alive</a:t>
            </a:r>
            <a:endParaRPr lang="en-US" sz="1800" dirty="0">
              <a:solidFill>
                <a:srgbClr val="FF0000"/>
              </a:solidFill>
              <a:latin typeface="Andale Mono"/>
              <a:cs typeface="Andale Mono"/>
            </a:endParaRPr>
          </a:p>
        </p:txBody>
      </p:sp>
    </p:spTree>
    <p:extLst>
      <p:ext uri="{BB962C8B-B14F-4D97-AF65-F5344CB8AC3E}">
        <p14:creationId xmlns:p14="http://schemas.microsoft.com/office/powerpoint/2010/main" val="61147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Requests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96759"/>
          </a:xfrm>
        </p:spPr>
        <p:txBody>
          <a:bodyPr/>
          <a:lstStyle/>
          <a:p>
            <a:r>
              <a:rPr lang="en-US" dirty="0" smtClean="0"/>
              <a:t>Second problem is that requests are serialized</a:t>
            </a:r>
          </a:p>
          <a:p>
            <a:pPr lvl="1"/>
            <a:r>
              <a:rPr lang="en-US" dirty="0" smtClean="0"/>
              <a:t>Similar to stop-and-wait protocols!</a:t>
            </a:r>
          </a:p>
          <a:p>
            <a:r>
              <a:rPr lang="en-US" dirty="0" smtClean="0"/>
              <a:t>Two solutions</a:t>
            </a:r>
          </a:p>
          <a:p>
            <a:pPr lvl="1"/>
            <a:r>
              <a:rPr lang="en-US" dirty="0" smtClean="0"/>
              <a:t>Pipelined requests (similar to sliding windows)</a:t>
            </a:r>
          </a:p>
          <a:p>
            <a:pPr lvl="1"/>
            <a:r>
              <a:rPr lang="en-US" dirty="0" smtClean="0"/>
              <a:t>Parallel Connections</a:t>
            </a:r>
          </a:p>
          <a:p>
            <a:pPr lvl="2"/>
            <a:r>
              <a:rPr lang="en-US" dirty="0" smtClean="0"/>
              <a:t>HTTP standard says no more than 2 concurrent connections per host name</a:t>
            </a:r>
          </a:p>
          <a:p>
            <a:pPr lvl="2"/>
            <a:r>
              <a:rPr lang="en-US" dirty="0" smtClean="0"/>
              <a:t>Most browsers use more (up to 8 per host, ~35 total)</a:t>
            </a:r>
          </a:p>
          <a:p>
            <a:pPr lvl="3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http://www.browserscope.org/</a:t>
            </a:r>
            <a:endParaRPr lang="en-US" dirty="0" smtClean="0"/>
          </a:p>
          <a:p>
            <a:pPr lvl="1"/>
            <a:r>
              <a:rPr lang="en-US" dirty="0" smtClean="0"/>
              <a:t>How are these two approaches different?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786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2787995"/>
          </a:xfrm>
        </p:spPr>
        <p:txBody>
          <a:bodyPr/>
          <a:lstStyle/>
          <a:p>
            <a:r>
              <a:rPr lang="en-US" dirty="0" smtClean="0"/>
              <a:t>Problem is throughput in bottleneck link</a:t>
            </a:r>
          </a:p>
          <a:p>
            <a:r>
              <a:rPr lang="en-US" dirty="0" smtClean="0"/>
              <a:t>Solution: HTTP Proxy Caching</a:t>
            </a:r>
          </a:p>
          <a:p>
            <a:pPr lvl="1"/>
            <a:r>
              <a:rPr lang="en-US" dirty="0" smtClean="0"/>
              <a:t>Also improves latency, and reduces server load</a:t>
            </a:r>
            <a:endParaRPr lang="en-US" dirty="0"/>
          </a:p>
        </p:txBody>
      </p:sp>
      <p:pic>
        <p:nvPicPr>
          <p:cNvPr id="5" name="Picture 4" descr="http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89" y="3930791"/>
            <a:ext cx="51054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56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Control Caching?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Server sets options</a:t>
            </a:r>
          </a:p>
          <a:p>
            <a:pPr lvl="1"/>
            <a:r>
              <a:rPr lang="en-US" b="1" dirty="0" smtClean="0"/>
              <a:t>Expires</a:t>
            </a:r>
            <a:r>
              <a:rPr lang="en-US" dirty="0" smtClean="0"/>
              <a:t> header</a:t>
            </a:r>
          </a:p>
          <a:p>
            <a:pPr lvl="1"/>
            <a:r>
              <a:rPr lang="en-US" dirty="0" smtClean="0"/>
              <a:t>No-Cache header</a:t>
            </a:r>
          </a:p>
          <a:p>
            <a:r>
              <a:rPr lang="en-US" dirty="0" smtClean="0"/>
              <a:t>Client can do a conditional request:</a:t>
            </a:r>
          </a:p>
          <a:p>
            <a:pPr lvl="1"/>
            <a:r>
              <a:rPr lang="en-US" dirty="0" smtClean="0"/>
              <a:t>Header option: if-modified-since</a:t>
            </a:r>
          </a:p>
          <a:p>
            <a:pPr lvl="1"/>
            <a:r>
              <a:rPr lang="en-US" dirty="0" smtClean="0"/>
              <a:t>Server can reply with 304 NOT </a:t>
            </a:r>
            <a:r>
              <a:rPr lang="en-US" dirty="0" smtClean="0"/>
              <a:t>MODIFIED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431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1890889"/>
          </a:xfrm>
        </p:spPr>
        <p:txBody>
          <a:bodyPr>
            <a:normAutofit/>
          </a:bodyPr>
          <a:lstStyle/>
          <a:p>
            <a:r>
              <a:rPr lang="en-US" dirty="0" smtClean="0"/>
              <a:t>Where to </a:t>
            </a:r>
            <a:r>
              <a:rPr lang="en-US" dirty="0" smtClean="0"/>
              <a:t>cache content?</a:t>
            </a:r>
          </a:p>
          <a:p>
            <a:pPr lvl="1"/>
            <a:r>
              <a:rPr lang="en-US" dirty="0" smtClean="0"/>
              <a:t>Client (browser): avoid extra network transfers</a:t>
            </a:r>
          </a:p>
          <a:p>
            <a:pPr lvl="1"/>
            <a:r>
              <a:rPr lang="en-US" dirty="0" smtClean="0"/>
              <a:t>Server: reduce load on the server</a:t>
            </a:r>
          </a:p>
          <a:p>
            <a:pPr lvl="1"/>
            <a:r>
              <a:rPr lang="en-US" dirty="0" smtClean="0"/>
              <a:t>Service Provider: reduce external traffic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57111"/>
            <a:ext cx="7569200" cy="2271889"/>
          </a:xfrm>
        </p:spPr>
        <p:txBody>
          <a:bodyPr>
            <a:normAutofit/>
          </a:bodyPr>
          <a:lstStyle/>
          <a:p>
            <a:r>
              <a:rPr lang="en-US" dirty="0" smtClean="0"/>
              <a:t>Why caching works?</a:t>
            </a:r>
          </a:p>
          <a:p>
            <a:pPr lvl="1"/>
            <a:r>
              <a:rPr lang="en-US" dirty="0" smtClean="0"/>
              <a:t>Locality of reference:</a:t>
            </a:r>
          </a:p>
          <a:p>
            <a:pPr lvl="2"/>
            <a:r>
              <a:rPr lang="en-US" dirty="0" smtClean="0"/>
              <a:t>Users tend to request the same object in succession</a:t>
            </a:r>
          </a:p>
          <a:p>
            <a:pPr lvl="2"/>
            <a:r>
              <a:rPr lang="en-US" dirty="0" smtClean="0"/>
              <a:t>Some objects are popular: requested by many users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019800" y="5926665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477125" y="5926665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219200" y="5926665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2895600" y="5926665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71600" y="4402665"/>
            <a:ext cx="2179638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440363" y="4402665"/>
            <a:ext cx="2179637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276600" y="3793065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716338" y="3307290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19100" y="5974290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8"/>
          <p:cNvSpPr>
            <a:spLocks/>
          </p:cNvSpPr>
          <p:nvPr/>
        </p:nvSpPr>
        <p:spPr bwMode="auto">
          <a:xfrm>
            <a:off x="1525588" y="3712103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/>
          <p:cNvSpPr>
            <a:spLocks/>
          </p:cNvSpPr>
          <p:nvPr/>
        </p:nvSpPr>
        <p:spPr bwMode="auto">
          <a:xfrm>
            <a:off x="3048000" y="3716865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/>
          <p:cNvSpPr>
            <a:spLocks/>
          </p:cNvSpPr>
          <p:nvPr/>
        </p:nvSpPr>
        <p:spPr bwMode="auto">
          <a:xfrm>
            <a:off x="4724400" y="3716865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/>
          <p:cNvSpPr>
            <a:spLocks/>
          </p:cNvSpPr>
          <p:nvPr/>
        </p:nvSpPr>
        <p:spPr bwMode="auto">
          <a:xfrm>
            <a:off x="4648200" y="3716865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2"/>
          <p:cNvSpPr txBox="1">
            <a:spLocks noChangeArrowheads="1"/>
          </p:cNvSpPr>
          <p:nvPr/>
        </p:nvSpPr>
        <p:spPr bwMode="auto">
          <a:xfrm>
            <a:off x="3810000" y="4174065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3"/>
          <p:cNvSpPr txBox="1">
            <a:spLocks noChangeArrowheads="1"/>
          </p:cNvSpPr>
          <p:nvPr/>
        </p:nvSpPr>
        <p:spPr bwMode="auto">
          <a:xfrm>
            <a:off x="2043113" y="4845578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4"/>
          <p:cNvSpPr txBox="1">
            <a:spLocks noChangeArrowheads="1"/>
          </p:cNvSpPr>
          <p:nvPr/>
        </p:nvSpPr>
        <p:spPr bwMode="auto">
          <a:xfrm>
            <a:off x="6245225" y="4859865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graphicFrame>
        <p:nvGraphicFramePr>
          <p:cNvPr id="95" name="Object 2"/>
          <p:cNvGraphicFramePr>
            <a:graphicFrameLocks noChangeAspect="1"/>
          </p:cNvGraphicFramePr>
          <p:nvPr/>
        </p:nvGraphicFramePr>
        <p:xfrm>
          <a:off x="4486275" y="325966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0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25966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caching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905044" cy="3994495"/>
          </a:xfrm>
        </p:spPr>
        <p:txBody>
          <a:bodyPr/>
          <a:lstStyle/>
          <a:p>
            <a:r>
              <a:rPr lang="en-US" dirty="0" smtClean="0"/>
              <a:t>Very well, up to a point</a:t>
            </a:r>
          </a:p>
          <a:p>
            <a:pPr lvl="1"/>
            <a:r>
              <a:rPr lang="en-US" dirty="0" smtClean="0"/>
              <a:t>Large overlap in requested objects</a:t>
            </a:r>
          </a:p>
          <a:p>
            <a:pPr lvl="1"/>
            <a:r>
              <a:rPr lang="en-US" dirty="0" smtClean="0"/>
              <a:t>Objects with one access place upper bound on hit </a:t>
            </a:r>
            <a:r>
              <a:rPr lang="en-US" dirty="0" smtClean="0"/>
              <a:t>ratio</a:t>
            </a:r>
          </a:p>
          <a:p>
            <a:pPr lvl="1"/>
            <a:r>
              <a:rPr lang="en-US" dirty="0" smtClean="0"/>
              <a:t>Dynamic objects not cacheable* </a:t>
            </a:r>
          </a:p>
          <a:p>
            <a:r>
              <a:rPr lang="en-US" dirty="0" smtClean="0"/>
              <a:t>Example</a:t>
            </a:r>
            <a:r>
              <a:rPr lang="en-US" dirty="0" smtClean="0"/>
              <a:t>: Wikipedia</a:t>
            </a:r>
          </a:p>
          <a:p>
            <a:pPr lvl="1"/>
            <a:r>
              <a:rPr lang="en-US" dirty="0" smtClean="0"/>
              <a:t>About 400 servers, 100 are HTTP Caches (Squid)</a:t>
            </a:r>
          </a:p>
          <a:p>
            <a:pPr lvl="1"/>
            <a:r>
              <a:rPr lang="en-US" dirty="0" smtClean="0"/>
              <a:t>85% Hit ratio for text, 98% for media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6118" y="6529294"/>
            <a:ext cx="675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But can cache portions and run special code on edges to reconstruct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7400" y="4047067"/>
            <a:ext cx="7569200" cy="224648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50000"/>
                </a:schemeClr>
              </a:gs>
              <a:gs pos="35000">
                <a:schemeClr val="accent3">
                  <a:tint val="37000"/>
                  <a:satMod val="300000"/>
                  <a:alpha val="50000"/>
                </a:schemeClr>
              </a:gs>
              <a:gs pos="100000">
                <a:schemeClr val="accent3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400" y="2060222"/>
            <a:ext cx="7569200" cy="18344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4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Cache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307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Cache-Control   = "Cache-Control" ":" 1#cache-directive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cache-directive = cache-request-directive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cache-response-directive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request</a:t>
            </a:r>
            <a:r>
              <a:rPr lang="en-US" b="0" dirty="0" smtClean="0">
                <a:latin typeface="Courier"/>
                <a:cs typeface="Courier"/>
              </a:rPr>
              <a:t>-directive =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  "no-cache"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; Section 14.9.3,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"max-stale" [ "=" delta-seconds ]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"min-fresh" "=" delta-seconds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"only-if-cached"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; Section 14.9.6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cache-</a:t>
            </a:r>
            <a:r>
              <a:rPr lang="en-US" b="0" dirty="0" smtClean="0">
                <a:solidFill>
                  <a:srgbClr val="FF0000"/>
                </a:solidFill>
                <a:latin typeface="Courier"/>
                <a:cs typeface="Courier"/>
              </a:rPr>
              <a:t>response</a:t>
            </a:r>
            <a:r>
              <a:rPr lang="en-US" b="0" dirty="0" smtClean="0">
                <a:latin typeface="Courier"/>
                <a:cs typeface="Courier"/>
              </a:rPr>
              <a:t>-directive =         </a:t>
            </a:r>
          </a:p>
          <a:p>
            <a:pPr marL="225425" indent="-225425">
              <a:buNone/>
            </a:pPr>
            <a:r>
              <a:rPr lang="en-US" b="0" dirty="0" smtClean="0">
                <a:latin typeface="Courier"/>
                <a:cs typeface="Courier"/>
              </a:rPr>
              <a:t>  "public"                              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"private" [ "=" &lt;"&gt; 1#field-name &lt;"&gt; ] 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"no-cache" [ "=" &lt;"&gt; 1#field-name &lt;"&gt; ]; Section 14.9.1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"no-store"                             ; Section 14.9.2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"no-transform"                         ; Section 14.9.5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"must-revalidate" 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"proxy-revalidate"                     ; Section 14.9.4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"max-age" "=" delta-seconds 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"</a:t>
            </a:r>
            <a:r>
              <a:rPr lang="en-US" b="0" dirty="0" err="1" smtClean="0">
                <a:latin typeface="Courier"/>
                <a:cs typeface="Courier"/>
              </a:rPr>
              <a:t>s-maxage</a:t>
            </a:r>
            <a:r>
              <a:rPr lang="en-US" b="0" dirty="0" smtClean="0">
                <a:latin typeface="Courier"/>
                <a:cs typeface="Courier"/>
              </a:rPr>
              <a:t>" "=" delta-seconds           ; Section 14.9.3         </a:t>
            </a: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| cache-extension                        ; Section 14.9.6    </a:t>
            </a:r>
          </a:p>
          <a:p>
            <a:pPr>
              <a:buNone/>
            </a:pPr>
            <a:endParaRPr lang="en-US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b="0" dirty="0" smtClean="0">
                <a:latin typeface="Courier"/>
                <a:cs typeface="Courier"/>
              </a:rPr>
              <a:t>cache-extension = token [ "=" ( token | quoted-string ) ]</a:t>
            </a:r>
            <a:endParaRPr lang="en-US" b="0" dirty="0">
              <a:latin typeface="Courier"/>
              <a:cs typeface="Couri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127127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Close to the server</a:t>
            </a:r>
          </a:p>
          <a:p>
            <a:pPr lvl="1"/>
            <a:r>
              <a:rPr lang="en-US" dirty="0" smtClean="0"/>
              <a:t>Also called Accelerators</a:t>
            </a:r>
          </a:p>
          <a:p>
            <a:pPr lvl="1"/>
            <a:r>
              <a:rPr lang="en-US" dirty="0" smtClean="0"/>
              <a:t>Only work for static content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72200" y="6172200"/>
            <a:ext cx="371475" cy="381000"/>
            <a:chOff x="1014" y="912"/>
            <a:chExt cx="574" cy="59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629525" y="6172200"/>
            <a:ext cx="371475" cy="381000"/>
            <a:chOff x="1014" y="912"/>
            <a:chExt cx="574" cy="59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371600" y="6172200"/>
            <a:ext cx="371475" cy="381000"/>
            <a:chOff x="1014" y="912"/>
            <a:chExt cx="574" cy="596"/>
          </a:xfrm>
        </p:grpSpPr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048000" y="6172200"/>
            <a:ext cx="371475" cy="381000"/>
            <a:chOff x="1014" y="912"/>
            <a:chExt cx="574" cy="596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524000" y="4648200"/>
            <a:ext cx="2179638" cy="1447800"/>
            <a:chOff x="832" y="1344"/>
            <a:chExt cx="1136" cy="1024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5592763" y="4648200"/>
            <a:ext cx="2179637" cy="1447800"/>
            <a:chOff x="832" y="1344"/>
            <a:chExt cx="1136" cy="1024"/>
          </a:xfrm>
        </p:grpSpPr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3429000" y="4038600"/>
            <a:ext cx="2438400" cy="1447800"/>
            <a:chOff x="832" y="1344"/>
            <a:chExt cx="1136" cy="1024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71500" y="62198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1677988" y="3957638"/>
            <a:ext cx="3043237" cy="2211387"/>
          </a:xfrm>
          <a:custGeom>
            <a:avLst/>
            <a:gdLst>
              <a:gd name="T0" fmla="*/ 2147483647 w 1920"/>
              <a:gd name="T1" fmla="*/ 0 h 1392"/>
              <a:gd name="T2" fmla="*/ 2147483647 w 1920"/>
              <a:gd name="T3" fmla="*/ 484565410 h 1392"/>
              <a:gd name="T4" fmla="*/ 2147483647 w 1920"/>
              <a:gd name="T5" fmla="*/ 726847321 h 1392"/>
              <a:gd name="T6" fmla="*/ 2147483647 w 1920"/>
              <a:gd name="T7" fmla="*/ 1695978142 h 1392"/>
              <a:gd name="T8" fmla="*/ 723539107 w 1920"/>
              <a:gd name="T9" fmla="*/ 2147483647 h 1392"/>
              <a:gd name="T10" fmla="*/ 0 w 1920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392"/>
              <a:gd name="T20" fmla="*/ 1920 w 1920"/>
              <a:gd name="T21" fmla="*/ 1392 h 13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392">
                <a:moveTo>
                  <a:pt x="1920" y="0"/>
                </a:moveTo>
                <a:lnTo>
                  <a:pt x="1776" y="192"/>
                </a:lnTo>
                <a:lnTo>
                  <a:pt x="1488" y="288"/>
                </a:lnTo>
                <a:lnTo>
                  <a:pt x="864" y="672"/>
                </a:lnTo>
                <a:lnTo>
                  <a:pt x="288" y="1056"/>
                </a:lnTo>
                <a:lnTo>
                  <a:pt x="0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3200400" y="3962400"/>
            <a:ext cx="1600200" cy="2209800"/>
          </a:xfrm>
          <a:custGeom>
            <a:avLst/>
            <a:gdLst>
              <a:gd name="T0" fmla="*/ 2147483647 w 1008"/>
              <a:gd name="T1" fmla="*/ 0 h 1296"/>
              <a:gd name="T2" fmla="*/ 2147483647 w 1008"/>
              <a:gd name="T3" fmla="*/ 976866302 h 1296"/>
              <a:gd name="T4" fmla="*/ 0 w 1008"/>
              <a:gd name="T5" fmla="*/ 2147483647 h 1296"/>
              <a:gd name="T6" fmla="*/ 0 w 1008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008"/>
              <a:gd name="T13" fmla="*/ 0 h 1296"/>
              <a:gd name="T14" fmla="*/ 1008 w 100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8" h="1296">
                <a:moveTo>
                  <a:pt x="1008" y="0"/>
                </a:moveTo>
                <a:lnTo>
                  <a:pt x="864" y="336"/>
                </a:lnTo>
                <a:lnTo>
                  <a:pt x="0" y="864"/>
                </a:lnTo>
                <a:lnTo>
                  <a:pt x="0" y="1296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4876800" y="3962400"/>
            <a:ext cx="2895600" cy="2209800"/>
          </a:xfrm>
          <a:custGeom>
            <a:avLst/>
            <a:gdLst>
              <a:gd name="T0" fmla="*/ 0 w 1824"/>
              <a:gd name="T1" fmla="*/ 0 h 1392"/>
              <a:gd name="T2" fmla="*/ 967740000 w 1824"/>
              <a:gd name="T3" fmla="*/ 725805000 h 1392"/>
              <a:gd name="T4" fmla="*/ 1693545000 w 1824"/>
              <a:gd name="T5" fmla="*/ 1572577500 h 1392"/>
              <a:gd name="T6" fmla="*/ 2147483647 w 1824"/>
              <a:gd name="T7" fmla="*/ 1693545000 h 1392"/>
              <a:gd name="T8" fmla="*/ 2147483647 w 1824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1392"/>
              <a:gd name="T17" fmla="*/ 1824 w 1824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1392">
                <a:moveTo>
                  <a:pt x="0" y="0"/>
                </a:moveTo>
                <a:lnTo>
                  <a:pt x="384" y="288"/>
                </a:lnTo>
                <a:lnTo>
                  <a:pt x="672" y="624"/>
                </a:lnTo>
                <a:lnTo>
                  <a:pt x="1248" y="672"/>
                </a:lnTo>
                <a:lnTo>
                  <a:pt x="1824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4800600" y="3962400"/>
            <a:ext cx="1600200" cy="2209800"/>
          </a:xfrm>
          <a:custGeom>
            <a:avLst/>
            <a:gdLst>
              <a:gd name="T0" fmla="*/ 0 w 1008"/>
              <a:gd name="T1" fmla="*/ 0 h 1392"/>
              <a:gd name="T2" fmla="*/ 967740000 w 1008"/>
              <a:gd name="T3" fmla="*/ 1088707500 h 1392"/>
              <a:gd name="T4" fmla="*/ 1693545000 w 1008"/>
              <a:gd name="T5" fmla="*/ 2147483647 h 1392"/>
              <a:gd name="T6" fmla="*/ 2147483647 w 1008"/>
              <a:gd name="T7" fmla="*/ 2147483647 h 1392"/>
              <a:gd name="T8" fmla="*/ 2147483647 w 1008"/>
              <a:gd name="T9" fmla="*/ 2147483647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1392"/>
              <a:gd name="T17" fmla="*/ 1008 w 100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1392">
                <a:moveTo>
                  <a:pt x="0" y="0"/>
                </a:moveTo>
                <a:lnTo>
                  <a:pt x="384" y="432"/>
                </a:lnTo>
                <a:lnTo>
                  <a:pt x="672" y="864"/>
                </a:lnTo>
                <a:lnTo>
                  <a:pt x="912" y="1008"/>
                </a:lnTo>
                <a:lnTo>
                  <a:pt x="1008" y="139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962400" y="44196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2195513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6397625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4953000" y="2714625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6" name="Object 2"/>
          <p:cNvGraphicFramePr>
            <a:graphicFrameLocks noChangeAspect="1"/>
          </p:cNvGraphicFramePr>
          <p:nvPr/>
        </p:nvGraphicFramePr>
        <p:xfrm>
          <a:off x="4638675" y="2638425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6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75" y="2638425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910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47244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5181600" y="3657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>
            <a:off x="3735388" y="3500438"/>
            <a:ext cx="1979612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99013" y="3124200"/>
            <a:ext cx="1587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101"/>
          <p:cNvSpPr txBox="1">
            <a:spLocks noChangeArrowheads="1"/>
          </p:cNvSpPr>
          <p:nvPr/>
        </p:nvSpPr>
        <p:spPr bwMode="auto">
          <a:xfrm>
            <a:off x="2057400" y="3552825"/>
            <a:ext cx="164941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Reverse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Proxies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43001"/>
            <a:ext cx="7569200" cy="1524000"/>
          </a:xfrm>
        </p:spPr>
        <p:txBody>
          <a:bodyPr/>
          <a:lstStyle/>
          <a:p>
            <a:r>
              <a:rPr lang="en-US" dirty="0" smtClean="0"/>
              <a:t>Typically done by ISPs or Enterprises</a:t>
            </a:r>
          </a:p>
          <a:p>
            <a:pPr lvl="1"/>
            <a:r>
              <a:rPr lang="en-US" dirty="0" smtClean="0"/>
              <a:t>Reduce network traffic and decrease latency</a:t>
            </a:r>
          </a:p>
          <a:p>
            <a:pPr lvl="1"/>
            <a:r>
              <a:rPr lang="en-US" dirty="0" smtClean="0"/>
              <a:t>May be transparent or configured 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6189663" y="6172200"/>
            <a:ext cx="371475" cy="381000"/>
            <a:chOff x="1014" y="912"/>
            <a:chExt cx="574" cy="596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7646988" y="6172200"/>
            <a:ext cx="371475" cy="381000"/>
            <a:chOff x="1014" y="912"/>
            <a:chExt cx="574" cy="59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1389063" y="6172200"/>
            <a:ext cx="371475" cy="381000"/>
            <a:chOff x="1014" y="912"/>
            <a:chExt cx="574" cy="59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3"/>
          <p:cNvGrpSpPr>
            <a:grpSpLocks/>
          </p:cNvGrpSpPr>
          <p:nvPr/>
        </p:nvGrpSpPr>
        <p:grpSpPr bwMode="auto">
          <a:xfrm>
            <a:off x="3065463" y="6172200"/>
            <a:ext cx="371475" cy="381000"/>
            <a:chOff x="1014" y="912"/>
            <a:chExt cx="574" cy="596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541463" y="4648200"/>
            <a:ext cx="2179637" cy="1447800"/>
            <a:chOff x="832" y="1344"/>
            <a:chExt cx="1136" cy="1024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610225" y="4648200"/>
            <a:ext cx="2179638" cy="1447800"/>
            <a:chOff x="832" y="1344"/>
            <a:chExt cx="1136" cy="1024"/>
          </a:xfrm>
        </p:grpSpPr>
        <p:sp>
          <p:nvSpPr>
            <p:cNvPr id="67" name="Oval 6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6"/>
          <p:cNvGrpSpPr>
            <a:grpSpLocks/>
          </p:cNvGrpSpPr>
          <p:nvPr/>
        </p:nvGrpSpPr>
        <p:grpSpPr bwMode="auto">
          <a:xfrm>
            <a:off x="3446463" y="4038600"/>
            <a:ext cx="2438400" cy="1447800"/>
            <a:chOff x="832" y="1344"/>
            <a:chExt cx="1136" cy="1024"/>
          </a:xfrm>
        </p:grpSpPr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588963" y="6219825"/>
            <a:ext cx="80168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3979863" y="4419600"/>
            <a:ext cx="1468437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2212975" y="50911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415088" y="51054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4876800" y="2743200"/>
            <a:ext cx="779463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91" name="Object 2"/>
          <p:cNvGraphicFramePr>
            <a:graphicFrameLocks noChangeAspect="1"/>
          </p:cNvGraphicFramePr>
          <p:nvPr/>
        </p:nvGraphicFramePr>
        <p:xfrm>
          <a:off x="4589463" y="26670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0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26670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2"/>
          <p:cNvSpPr>
            <a:spLocks noChangeArrowheads="1"/>
          </p:cNvSpPr>
          <p:nvPr/>
        </p:nvSpPr>
        <p:spPr bwMode="auto">
          <a:xfrm>
            <a:off x="42084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47418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5199063" y="3657600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Oval 95"/>
          <p:cNvSpPr>
            <a:spLocks noChangeArrowheads="1"/>
          </p:cNvSpPr>
          <p:nvPr/>
        </p:nvSpPr>
        <p:spPr bwMode="auto">
          <a:xfrm>
            <a:off x="3752850" y="3500438"/>
            <a:ext cx="1979613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6"/>
          <p:cNvSpPr>
            <a:spLocks noChangeShapeType="1"/>
          </p:cNvSpPr>
          <p:nvPr/>
        </p:nvSpPr>
        <p:spPr bwMode="auto">
          <a:xfrm>
            <a:off x="4741863" y="312420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Text Box 97"/>
          <p:cNvSpPr txBox="1">
            <a:spLocks noChangeArrowheads="1"/>
          </p:cNvSpPr>
          <p:nvPr/>
        </p:nvSpPr>
        <p:spPr bwMode="auto">
          <a:xfrm>
            <a:off x="2074863" y="3552825"/>
            <a:ext cx="16494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Reverse proxies</a:t>
            </a:r>
          </a:p>
        </p:txBody>
      </p:sp>
      <p:sp>
        <p:nvSpPr>
          <p:cNvPr id="98" name="Rectangle 98"/>
          <p:cNvSpPr>
            <a:spLocks noChangeArrowheads="1"/>
          </p:cNvSpPr>
          <p:nvPr/>
        </p:nvSpPr>
        <p:spPr bwMode="auto">
          <a:xfrm>
            <a:off x="23034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9" name="Rectangle 99"/>
          <p:cNvSpPr>
            <a:spLocks noChangeArrowheads="1"/>
          </p:cNvSpPr>
          <p:nvPr/>
        </p:nvSpPr>
        <p:spPr bwMode="auto">
          <a:xfrm>
            <a:off x="276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0" name="Oval 100"/>
          <p:cNvSpPr>
            <a:spLocks noChangeArrowheads="1"/>
          </p:cNvSpPr>
          <p:nvPr/>
        </p:nvSpPr>
        <p:spPr bwMode="auto">
          <a:xfrm>
            <a:off x="20748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101"/>
          <p:cNvSpPr>
            <a:spLocks noChangeArrowheads="1"/>
          </p:cNvSpPr>
          <p:nvPr/>
        </p:nvSpPr>
        <p:spPr bwMode="auto">
          <a:xfrm>
            <a:off x="65706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2" name="Rectangle 102"/>
          <p:cNvSpPr>
            <a:spLocks noChangeArrowheads="1"/>
          </p:cNvSpPr>
          <p:nvPr/>
        </p:nvSpPr>
        <p:spPr bwMode="auto">
          <a:xfrm>
            <a:off x="7027863" y="5567363"/>
            <a:ext cx="236537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103" name="Oval 103"/>
          <p:cNvSpPr>
            <a:spLocks noChangeArrowheads="1"/>
          </p:cNvSpPr>
          <p:nvPr/>
        </p:nvSpPr>
        <p:spPr bwMode="auto">
          <a:xfrm>
            <a:off x="6342063" y="5410200"/>
            <a:ext cx="10668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2836863" y="3962400"/>
            <a:ext cx="1828800" cy="1447800"/>
          </a:xfrm>
          <a:custGeom>
            <a:avLst/>
            <a:gdLst>
              <a:gd name="T0" fmla="*/ 2147483647 w 1152"/>
              <a:gd name="T1" fmla="*/ 0 h 912"/>
              <a:gd name="T2" fmla="*/ 2147483647 w 1152"/>
              <a:gd name="T3" fmla="*/ 483870000 h 912"/>
              <a:gd name="T4" fmla="*/ 0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1152" y="0"/>
                </a:moveTo>
                <a:lnTo>
                  <a:pt x="1056" y="192"/>
                </a:lnTo>
                <a:lnTo>
                  <a:pt x="0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894263" y="3962400"/>
            <a:ext cx="1676400" cy="1447800"/>
          </a:xfrm>
          <a:custGeom>
            <a:avLst/>
            <a:gdLst>
              <a:gd name="T0" fmla="*/ 0 w 1056"/>
              <a:gd name="T1" fmla="*/ 0 h 912"/>
              <a:gd name="T2" fmla="*/ 483870000 w 1056"/>
              <a:gd name="T3" fmla="*/ 846772500 h 912"/>
              <a:gd name="T4" fmla="*/ 2147483647 w 1056"/>
              <a:gd name="T5" fmla="*/ 2147483647 h 912"/>
              <a:gd name="T6" fmla="*/ 0 60000 65536"/>
              <a:gd name="T7" fmla="*/ 0 60000 65536"/>
              <a:gd name="T8" fmla="*/ 0 60000 65536"/>
              <a:gd name="T9" fmla="*/ 0 w 1056"/>
              <a:gd name="T10" fmla="*/ 0 h 912"/>
              <a:gd name="T11" fmla="*/ 1056 w 1056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912">
                <a:moveTo>
                  <a:pt x="0" y="0"/>
                </a:moveTo>
                <a:lnTo>
                  <a:pt x="192" y="336"/>
                </a:lnTo>
                <a:lnTo>
                  <a:pt x="1056" y="912"/>
                </a:ln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Line 106"/>
          <p:cNvSpPr>
            <a:spLocks noChangeShapeType="1"/>
          </p:cNvSpPr>
          <p:nvPr/>
        </p:nvSpPr>
        <p:spPr bwMode="auto">
          <a:xfrm flipH="1">
            <a:off x="1541463" y="57912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/>
          <p:cNvSpPr>
            <a:spLocks noChangeShapeType="1"/>
          </p:cNvSpPr>
          <p:nvPr/>
        </p:nvSpPr>
        <p:spPr bwMode="auto">
          <a:xfrm>
            <a:off x="28368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8"/>
          <p:cNvSpPr>
            <a:spLocks noChangeShapeType="1"/>
          </p:cNvSpPr>
          <p:nvPr/>
        </p:nvSpPr>
        <p:spPr bwMode="auto">
          <a:xfrm flipH="1">
            <a:off x="6418263" y="5867400"/>
            <a:ext cx="4572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/>
          <p:cNvSpPr>
            <a:spLocks noChangeShapeType="1"/>
          </p:cNvSpPr>
          <p:nvPr/>
        </p:nvSpPr>
        <p:spPr bwMode="auto">
          <a:xfrm>
            <a:off x="7104063" y="5867400"/>
            <a:ext cx="76200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Text Box 110"/>
          <p:cNvSpPr txBox="1">
            <a:spLocks noChangeArrowheads="1"/>
          </p:cNvSpPr>
          <p:nvPr/>
        </p:nvSpPr>
        <p:spPr bwMode="auto">
          <a:xfrm>
            <a:off x="398463" y="53816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solidFill>
                  <a:srgbClr val="FF0000"/>
                </a:solidFill>
                <a:latin typeface="Arial" charset="0"/>
              </a:rPr>
              <a:t>Forward proxies</a:t>
            </a:r>
            <a:endParaRPr lang="en-US" sz="1600" b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Distribution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68537"/>
          </a:xfrm>
        </p:spPr>
        <p:txBody>
          <a:bodyPr/>
          <a:lstStyle/>
          <a:p>
            <a:r>
              <a:rPr lang="en-US" dirty="0" smtClean="0"/>
              <a:t>Integrate forward and reverse caching</a:t>
            </a:r>
          </a:p>
          <a:p>
            <a:pPr lvl="1"/>
            <a:r>
              <a:rPr lang="en-US" dirty="0" smtClean="0"/>
              <a:t>One network generally administered by one entity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Akamai</a:t>
            </a:r>
            <a:endParaRPr lang="en-US" dirty="0" smtClean="0"/>
          </a:p>
          <a:p>
            <a:r>
              <a:rPr lang="en-US" dirty="0" smtClean="0"/>
              <a:t>Provide document caching</a:t>
            </a:r>
          </a:p>
          <a:p>
            <a:pPr lvl="1"/>
            <a:r>
              <a:rPr lang="en-US" dirty="0" smtClean="0"/>
              <a:t>Pull: result from client requests</a:t>
            </a:r>
          </a:p>
          <a:p>
            <a:pPr lvl="1"/>
            <a:r>
              <a:rPr lang="en-US" dirty="0" smtClean="0"/>
              <a:t>Push: expectation of high access rates to some objects</a:t>
            </a:r>
          </a:p>
          <a:p>
            <a:r>
              <a:rPr lang="en-US" dirty="0" smtClean="0"/>
              <a:t>Can also do some processing</a:t>
            </a:r>
          </a:p>
          <a:p>
            <a:pPr lvl="1"/>
            <a:r>
              <a:rPr lang="en-US" dirty="0" smtClean="0"/>
              <a:t>Deploy code to handle some dynamic requests</a:t>
            </a:r>
          </a:p>
          <a:p>
            <a:pPr lvl="1"/>
            <a:r>
              <a:rPr lang="en-US" dirty="0" smtClean="0"/>
              <a:t>Can do other things, such as </a:t>
            </a:r>
            <a:r>
              <a:rPr lang="en-US" dirty="0" err="1" smtClean="0"/>
              <a:t>transcoding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CDN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0" y="4800600"/>
            <a:ext cx="371475" cy="381000"/>
            <a:chOff x="1014" y="912"/>
            <a:chExt cx="574" cy="596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53325" y="4800600"/>
            <a:ext cx="371475" cy="381000"/>
            <a:chOff x="1014" y="912"/>
            <a:chExt cx="574" cy="596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95400" y="4800600"/>
            <a:ext cx="371475" cy="381000"/>
            <a:chOff x="1014" y="912"/>
            <a:chExt cx="574" cy="59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2971800" y="4800600"/>
            <a:ext cx="371475" cy="381000"/>
            <a:chOff x="1014" y="912"/>
            <a:chExt cx="574" cy="596"/>
          </a:xfrm>
        </p:grpSpPr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14" y="912"/>
              <a:ext cx="574" cy="596"/>
            </a:xfrm>
            <a:custGeom>
              <a:avLst/>
              <a:gdLst>
                <a:gd name="T0" fmla="*/ 124 w 574"/>
                <a:gd name="T1" fmla="*/ 391 h 596"/>
                <a:gd name="T2" fmla="*/ 0 w 574"/>
                <a:gd name="T3" fmla="*/ 391 h 596"/>
                <a:gd name="T4" fmla="*/ 0 w 574"/>
                <a:gd name="T5" fmla="*/ 596 h 596"/>
                <a:gd name="T6" fmla="*/ 574 w 574"/>
                <a:gd name="T7" fmla="*/ 596 h 596"/>
                <a:gd name="T8" fmla="*/ 574 w 574"/>
                <a:gd name="T9" fmla="*/ 391 h 596"/>
                <a:gd name="T10" fmla="*/ 446 w 574"/>
                <a:gd name="T11" fmla="*/ 391 h 596"/>
                <a:gd name="T12" fmla="*/ 446 w 574"/>
                <a:gd name="T13" fmla="*/ 364 h 596"/>
                <a:gd name="T14" fmla="*/ 500 w 574"/>
                <a:gd name="T15" fmla="*/ 364 h 596"/>
                <a:gd name="T16" fmla="*/ 500 w 574"/>
                <a:gd name="T17" fmla="*/ 0 h 596"/>
                <a:gd name="T18" fmla="*/ 70 w 574"/>
                <a:gd name="T19" fmla="*/ 0 h 596"/>
                <a:gd name="T20" fmla="*/ 70 w 574"/>
                <a:gd name="T21" fmla="*/ 364 h 596"/>
                <a:gd name="T22" fmla="*/ 124 w 574"/>
                <a:gd name="T23" fmla="*/ 364 h 596"/>
                <a:gd name="T24" fmla="*/ 124 w 574"/>
                <a:gd name="T25" fmla="*/ 391 h 5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4"/>
                <a:gd name="T40" fmla="*/ 0 h 596"/>
                <a:gd name="T41" fmla="*/ 574 w 574"/>
                <a:gd name="T42" fmla="*/ 596 h 5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4" h="596">
                  <a:moveTo>
                    <a:pt x="124" y="391"/>
                  </a:moveTo>
                  <a:lnTo>
                    <a:pt x="0" y="391"/>
                  </a:lnTo>
                  <a:lnTo>
                    <a:pt x="0" y="596"/>
                  </a:lnTo>
                  <a:lnTo>
                    <a:pt x="574" y="596"/>
                  </a:lnTo>
                  <a:lnTo>
                    <a:pt x="574" y="391"/>
                  </a:lnTo>
                  <a:lnTo>
                    <a:pt x="446" y="391"/>
                  </a:lnTo>
                  <a:lnTo>
                    <a:pt x="446" y="364"/>
                  </a:lnTo>
                  <a:lnTo>
                    <a:pt x="500" y="364"/>
                  </a:lnTo>
                  <a:lnTo>
                    <a:pt x="500" y="0"/>
                  </a:lnTo>
                  <a:lnTo>
                    <a:pt x="70" y="0"/>
                  </a:lnTo>
                  <a:lnTo>
                    <a:pt x="70" y="364"/>
                  </a:lnTo>
                  <a:lnTo>
                    <a:pt x="124" y="364"/>
                  </a:lnTo>
                  <a:lnTo>
                    <a:pt x="124" y="391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138" y="1303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138" y="1276"/>
              <a:ext cx="32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1310" y="1323"/>
              <a:ext cx="233" cy="168"/>
            </a:xfrm>
            <a:custGeom>
              <a:avLst/>
              <a:gdLst>
                <a:gd name="T0" fmla="*/ 0 w 233"/>
                <a:gd name="T1" fmla="*/ 168 h 168"/>
                <a:gd name="T2" fmla="*/ 188 w 233"/>
                <a:gd name="T3" fmla="*/ 168 h 168"/>
                <a:gd name="T4" fmla="*/ 188 w 233"/>
                <a:gd name="T5" fmla="*/ 0 h 168"/>
                <a:gd name="T6" fmla="*/ 0 w 233"/>
                <a:gd name="T7" fmla="*/ 0 h 168"/>
                <a:gd name="T8" fmla="*/ 0 w 233"/>
                <a:gd name="T9" fmla="*/ 168 h 168"/>
                <a:gd name="T10" fmla="*/ 204 w 233"/>
                <a:gd name="T11" fmla="*/ 26 h 168"/>
                <a:gd name="T12" fmla="*/ 233 w 233"/>
                <a:gd name="T13" fmla="*/ 26 h 168"/>
                <a:gd name="T14" fmla="*/ 233 w 233"/>
                <a:gd name="T15" fmla="*/ 0 h 168"/>
                <a:gd name="T16" fmla="*/ 204 w 233"/>
                <a:gd name="T17" fmla="*/ 0 h 168"/>
                <a:gd name="T18" fmla="*/ 204 w 233"/>
                <a:gd name="T19" fmla="*/ 26 h 1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3"/>
                <a:gd name="T31" fmla="*/ 0 h 168"/>
                <a:gd name="T32" fmla="*/ 233 w 233"/>
                <a:gd name="T33" fmla="*/ 168 h 1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3" h="168">
                  <a:moveTo>
                    <a:pt x="0" y="168"/>
                  </a:moveTo>
                  <a:lnTo>
                    <a:pt x="188" y="168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168"/>
                  </a:lnTo>
                  <a:close/>
                  <a:moveTo>
                    <a:pt x="204" y="26"/>
                  </a:moveTo>
                  <a:lnTo>
                    <a:pt x="233" y="26"/>
                  </a:lnTo>
                  <a:lnTo>
                    <a:pt x="233" y="0"/>
                  </a:lnTo>
                  <a:lnTo>
                    <a:pt x="204" y="0"/>
                  </a:lnTo>
                  <a:lnTo>
                    <a:pt x="204" y="26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310" y="1379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1310" y="1435"/>
              <a:ext cx="188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17" y="1405"/>
              <a:ext cx="172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1416" y="1389"/>
              <a:ext cx="54" cy="36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1030" y="955"/>
              <a:ext cx="538" cy="401"/>
            </a:xfrm>
            <a:custGeom>
              <a:avLst/>
              <a:gdLst>
                <a:gd name="T0" fmla="*/ 452 w 538"/>
                <a:gd name="T1" fmla="*/ 285 h 401"/>
                <a:gd name="T2" fmla="*/ 472 w 538"/>
                <a:gd name="T3" fmla="*/ 285 h 401"/>
                <a:gd name="T4" fmla="*/ 472 w 538"/>
                <a:gd name="T5" fmla="*/ 278 h 401"/>
                <a:gd name="T6" fmla="*/ 452 w 538"/>
                <a:gd name="T7" fmla="*/ 278 h 401"/>
                <a:gd name="T8" fmla="*/ 452 w 538"/>
                <a:gd name="T9" fmla="*/ 285 h 401"/>
                <a:gd name="T10" fmla="*/ 121 w 538"/>
                <a:gd name="T11" fmla="*/ 239 h 401"/>
                <a:gd name="T12" fmla="*/ 121 w 538"/>
                <a:gd name="T13" fmla="*/ 27 h 401"/>
                <a:gd name="T14" fmla="*/ 417 w 538"/>
                <a:gd name="T15" fmla="*/ 27 h 401"/>
                <a:gd name="T16" fmla="*/ 417 w 538"/>
                <a:gd name="T17" fmla="*/ 239 h 401"/>
                <a:gd name="T18" fmla="*/ 121 w 538"/>
                <a:gd name="T19" fmla="*/ 239 h 401"/>
                <a:gd name="T20" fmla="*/ 108 w 538"/>
                <a:gd name="T21" fmla="*/ 252 h 401"/>
                <a:gd name="T22" fmla="*/ 430 w 538"/>
                <a:gd name="T23" fmla="*/ 252 h 401"/>
                <a:gd name="T24" fmla="*/ 430 w 538"/>
                <a:gd name="T25" fmla="*/ 14 h 401"/>
                <a:gd name="T26" fmla="*/ 446 w 538"/>
                <a:gd name="T27" fmla="*/ 14 h 401"/>
                <a:gd name="T28" fmla="*/ 446 w 538"/>
                <a:gd name="T29" fmla="*/ 0 h 401"/>
                <a:gd name="T30" fmla="*/ 96 w 538"/>
                <a:gd name="T31" fmla="*/ 0 h 401"/>
                <a:gd name="T32" fmla="*/ 96 w 538"/>
                <a:gd name="T33" fmla="*/ 265 h 401"/>
                <a:gd name="T34" fmla="*/ 108 w 538"/>
                <a:gd name="T35" fmla="*/ 265 h 401"/>
                <a:gd name="T36" fmla="*/ 108 w 538"/>
                <a:gd name="T37" fmla="*/ 252 h 401"/>
                <a:gd name="T38" fmla="*/ 0 w 538"/>
                <a:gd name="T39" fmla="*/ 388 h 401"/>
                <a:gd name="T40" fmla="*/ 54 w 538"/>
                <a:gd name="T41" fmla="*/ 388 h 401"/>
                <a:gd name="T42" fmla="*/ 54 w 538"/>
                <a:gd name="T43" fmla="*/ 368 h 401"/>
                <a:gd name="T44" fmla="*/ 0 w 538"/>
                <a:gd name="T45" fmla="*/ 368 h 401"/>
                <a:gd name="T46" fmla="*/ 0 w 538"/>
                <a:gd name="T47" fmla="*/ 388 h 401"/>
                <a:gd name="T48" fmla="*/ 316 w 538"/>
                <a:gd name="T49" fmla="*/ 401 h 401"/>
                <a:gd name="T50" fmla="*/ 430 w 538"/>
                <a:gd name="T51" fmla="*/ 401 h 401"/>
                <a:gd name="T52" fmla="*/ 430 w 538"/>
                <a:gd name="T53" fmla="*/ 391 h 401"/>
                <a:gd name="T54" fmla="*/ 316 w 538"/>
                <a:gd name="T55" fmla="*/ 391 h 401"/>
                <a:gd name="T56" fmla="*/ 316 w 538"/>
                <a:gd name="T57" fmla="*/ 401 h 401"/>
                <a:gd name="T58" fmla="*/ 523 w 538"/>
                <a:gd name="T59" fmla="*/ 378 h 401"/>
                <a:gd name="T60" fmla="*/ 538 w 538"/>
                <a:gd name="T61" fmla="*/ 378 h 401"/>
                <a:gd name="T62" fmla="*/ 538 w 538"/>
                <a:gd name="T63" fmla="*/ 368 h 401"/>
                <a:gd name="T64" fmla="*/ 523 w 538"/>
                <a:gd name="T65" fmla="*/ 368 h 401"/>
                <a:gd name="T66" fmla="*/ 523 w 538"/>
                <a:gd name="T67" fmla="*/ 378 h 401"/>
                <a:gd name="T68" fmla="*/ 523 w 538"/>
                <a:gd name="T69" fmla="*/ 394 h 401"/>
                <a:gd name="T70" fmla="*/ 538 w 538"/>
                <a:gd name="T71" fmla="*/ 394 h 401"/>
                <a:gd name="T72" fmla="*/ 538 w 538"/>
                <a:gd name="T73" fmla="*/ 388 h 401"/>
                <a:gd name="T74" fmla="*/ 523 w 538"/>
                <a:gd name="T75" fmla="*/ 388 h 401"/>
                <a:gd name="T76" fmla="*/ 523 w 538"/>
                <a:gd name="T77" fmla="*/ 394 h 4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8"/>
                <a:gd name="T118" fmla="*/ 0 h 401"/>
                <a:gd name="T119" fmla="*/ 538 w 538"/>
                <a:gd name="T120" fmla="*/ 401 h 4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8" h="401">
                  <a:moveTo>
                    <a:pt x="452" y="285"/>
                  </a:moveTo>
                  <a:lnTo>
                    <a:pt x="472" y="285"/>
                  </a:lnTo>
                  <a:lnTo>
                    <a:pt x="472" y="278"/>
                  </a:lnTo>
                  <a:lnTo>
                    <a:pt x="452" y="278"/>
                  </a:lnTo>
                  <a:lnTo>
                    <a:pt x="452" y="285"/>
                  </a:lnTo>
                  <a:close/>
                  <a:moveTo>
                    <a:pt x="121" y="239"/>
                  </a:moveTo>
                  <a:lnTo>
                    <a:pt x="121" y="27"/>
                  </a:lnTo>
                  <a:lnTo>
                    <a:pt x="417" y="27"/>
                  </a:lnTo>
                  <a:lnTo>
                    <a:pt x="417" y="239"/>
                  </a:lnTo>
                  <a:lnTo>
                    <a:pt x="121" y="239"/>
                  </a:lnTo>
                  <a:close/>
                  <a:moveTo>
                    <a:pt x="108" y="252"/>
                  </a:moveTo>
                  <a:lnTo>
                    <a:pt x="430" y="252"/>
                  </a:lnTo>
                  <a:lnTo>
                    <a:pt x="430" y="14"/>
                  </a:lnTo>
                  <a:lnTo>
                    <a:pt x="446" y="14"/>
                  </a:lnTo>
                  <a:lnTo>
                    <a:pt x="446" y="0"/>
                  </a:lnTo>
                  <a:lnTo>
                    <a:pt x="96" y="0"/>
                  </a:lnTo>
                  <a:lnTo>
                    <a:pt x="96" y="265"/>
                  </a:lnTo>
                  <a:lnTo>
                    <a:pt x="108" y="265"/>
                  </a:lnTo>
                  <a:lnTo>
                    <a:pt x="108" y="252"/>
                  </a:lnTo>
                  <a:close/>
                  <a:moveTo>
                    <a:pt x="0" y="388"/>
                  </a:moveTo>
                  <a:lnTo>
                    <a:pt x="54" y="388"/>
                  </a:lnTo>
                  <a:lnTo>
                    <a:pt x="54" y="368"/>
                  </a:lnTo>
                  <a:lnTo>
                    <a:pt x="0" y="368"/>
                  </a:lnTo>
                  <a:lnTo>
                    <a:pt x="0" y="388"/>
                  </a:lnTo>
                  <a:close/>
                  <a:moveTo>
                    <a:pt x="316" y="401"/>
                  </a:moveTo>
                  <a:lnTo>
                    <a:pt x="430" y="401"/>
                  </a:lnTo>
                  <a:lnTo>
                    <a:pt x="430" y="391"/>
                  </a:lnTo>
                  <a:lnTo>
                    <a:pt x="316" y="391"/>
                  </a:lnTo>
                  <a:lnTo>
                    <a:pt x="316" y="401"/>
                  </a:lnTo>
                  <a:close/>
                  <a:moveTo>
                    <a:pt x="523" y="378"/>
                  </a:moveTo>
                  <a:lnTo>
                    <a:pt x="538" y="378"/>
                  </a:lnTo>
                  <a:lnTo>
                    <a:pt x="538" y="368"/>
                  </a:lnTo>
                  <a:lnTo>
                    <a:pt x="523" y="368"/>
                  </a:lnTo>
                  <a:lnTo>
                    <a:pt x="523" y="378"/>
                  </a:lnTo>
                  <a:close/>
                  <a:moveTo>
                    <a:pt x="523" y="394"/>
                  </a:moveTo>
                  <a:lnTo>
                    <a:pt x="538" y="394"/>
                  </a:lnTo>
                  <a:lnTo>
                    <a:pt x="538" y="388"/>
                  </a:lnTo>
                  <a:lnTo>
                    <a:pt x="523" y="388"/>
                  </a:lnTo>
                  <a:lnTo>
                    <a:pt x="523" y="394"/>
                  </a:lnTo>
                  <a:close/>
                </a:path>
              </a:pathLst>
            </a:cu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1084" y="1257"/>
              <a:ext cx="430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 flipV="1">
              <a:off x="1193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301" y="1257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1447800" y="3276600"/>
            <a:ext cx="2179638" cy="1447800"/>
            <a:chOff x="832" y="1344"/>
            <a:chExt cx="1136" cy="1024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5486400" y="3276600"/>
            <a:ext cx="2179638" cy="1447800"/>
            <a:chOff x="832" y="1344"/>
            <a:chExt cx="1136" cy="1024"/>
          </a:xfrm>
        </p:grpSpPr>
        <p:sp>
          <p:nvSpPr>
            <p:cNvPr id="67" name="Oval 6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99FF66"/>
            </a:solidFill>
            <a:ln w="9525">
              <a:solidFill>
                <a:srgbClr val="99FF6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3352800" y="2667000"/>
            <a:ext cx="2438400" cy="1447800"/>
            <a:chOff x="832" y="1344"/>
            <a:chExt cx="1136" cy="1024"/>
          </a:xfrm>
        </p:grpSpPr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1220" y="1344"/>
              <a:ext cx="495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948" y="1455"/>
              <a:ext cx="379" cy="42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>
              <a:spLocks noChangeArrowheads="1"/>
            </p:cNvSpPr>
            <p:nvPr/>
          </p:nvSpPr>
          <p:spPr bwMode="auto">
            <a:xfrm>
              <a:off x="832" y="1710"/>
              <a:ext cx="256" cy="30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909" y="1862"/>
              <a:ext cx="435" cy="44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086" y="1924"/>
              <a:ext cx="671" cy="444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605" y="1488"/>
              <a:ext cx="311" cy="31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602" y="1681"/>
              <a:ext cx="366" cy="333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569" y="1751"/>
              <a:ext cx="364" cy="54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912" y="1434"/>
              <a:ext cx="1008" cy="9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Text Box 85"/>
          <p:cNvSpPr txBox="1">
            <a:spLocks noChangeArrowheads="1"/>
          </p:cNvSpPr>
          <p:nvPr/>
        </p:nvSpPr>
        <p:spPr bwMode="auto">
          <a:xfrm>
            <a:off x="495300" y="4848225"/>
            <a:ext cx="80168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Clients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2119313" y="3719513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ISP-1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716338" y="2028825"/>
            <a:ext cx="77946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Server</a:t>
            </a:r>
          </a:p>
        </p:txBody>
      </p:sp>
      <p:graphicFrame>
        <p:nvGraphicFramePr>
          <p:cNvPr id="89" name="Object 2"/>
          <p:cNvGraphicFramePr>
            <a:graphicFrameLocks noChangeAspect="1"/>
          </p:cNvGraphicFramePr>
          <p:nvPr/>
        </p:nvGraphicFramePr>
        <p:xfrm>
          <a:off x="4495800" y="1981200"/>
          <a:ext cx="3143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8" name="Clip" r:id="rId3" imgW="2107949" imgH="3470495" progId="MS_ClipArt_Gallery.5">
                  <p:embed/>
                </p:oleObj>
              </mc:Choice>
              <mc:Fallback>
                <p:oleObj name="Clip" r:id="rId3" imgW="2107949" imgH="3470495" progId="MS_ClipArt_Gallery.5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981200"/>
                        <a:ext cx="31432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867400" y="39624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1" name="Line 90"/>
          <p:cNvSpPr>
            <a:spLocks noChangeShapeType="1"/>
          </p:cNvSpPr>
          <p:nvPr/>
        </p:nvSpPr>
        <p:spPr bwMode="auto">
          <a:xfrm flipH="1">
            <a:off x="4419600" y="3352800"/>
            <a:ext cx="7620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2098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4191000" y="34290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5257800" y="3276600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934200" y="4195763"/>
            <a:ext cx="236538" cy="228600"/>
          </a:xfrm>
          <a:prstGeom prst="rect">
            <a:avLst/>
          </a:prstGeom>
          <a:solidFill>
            <a:srgbClr val="EAEAEA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125400" prstMaterial="legacyMatte">
            <a:bevelT w="13500" h="13500" prst="angle"/>
            <a:bevelB w="13500" h="13500" prst="angle"/>
            <a:extrusionClr>
              <a:srgbClr val="EAEAEA"/>
            </a:extrusionClr>
          </a:sp3d>
        </p:spPr>
        <p:txBody>
          <a:bodyPr wrap="none" lIns="90488" tIns="44450" rIns="90488" bIns="44450" anchor="ctr">
            <a:prstTxWarp prst="textNoShape">
              <a:avLst/>
            </a:prstTxWarp>
            <a:flatTx/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1447800" y="4419600"/>
            <a:ext cx="6858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/>
          <p:cNvSpPr>
            <a:spLocks noChangeShapeType="1"/>
          </p:cNvSpPr>
          <p:nvPr/>
        </p:nvSpPr>
        <p:spPr bwMode="auto">
          <a:xfrm>
            <a:off x="2438400" y="4343400"/>
            <a:ext cx="7620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/>
          <p:cNvSpPr>
            <a:spLocks noChangeShapeType="1"/>
          </p:cNvSpPr>
          <p:nvPr/>
        </p:nvSpPr>
        <p:spPr bwMode="auto">
          <a:xfrm>
            <a:off x="6019800" y="4191000"/>
            <a:ext cx="3048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/>
          <p:cNvSpPr>
            <a:spLocks noChangeShapeType="1"/>
          </p:cNvSpPr>
          <p:nvPr/>
        </p:nvSpPr>
        <p:spPr bwMode="auto">
          <a:xfrm>
            <a:off x="7010400" y="4419600"/>
            <a:ext cx="762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Text Box 99"/>
          <p:cNvSpPr txBox="1">
            <a:spLocks noChangeArrowheads="1"/>
          </p:cNvSpPr>
          <p:nvPr/>
        </p:nvSpPr>
        <p:spPr bwMode="auto">
          <a:xfrm>
            <a:off x="304800" y="4010025"/>
            <a:ext cx="1638300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Forward proxies</a:t>
            </a:r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>
            <a:off x="4724400" y="2438400"/>
            <a:ext cx="609600" cy="762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V="1">
            <a:off x="2438400" y="3581400"/>
            <a:ext cx="1676400" cy="609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>
            <a:off x="5486400" y="3429000"/>
            <a:ext cx="533400" cy="457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/>
          <p:cNvSpPr>
            <a:spLocks noChangeShapeType="1"/>
          </p:cNvSpPr>
          <p:nvPr/>
        </p:nvSpPr>
        <p:spPr bwMode="auto">
          <a:xfrm>
            <a:off x="5486400" y="3276600"/>
            <a:ext cx="1371600" cy="914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3886200" y="3048000"/>
            <a:ext cx="1468438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Backbone ISP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21425" y="3733800"/>
            <a:ext cx="688975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ISP-2</a:t>
            </a:r>
          </a:p>
        </p:txBody>
      </p:sp>
      <p:sp>
        <p:nvSpPr>
          <p:cNvPr id="107" name="Freeform 106"/>
          <p:cNvSpPr>
            <a:spLocks/>
          </p:cNvSpPr>
          <p:nvPr/>
        </p:nvSpPr>
        <p:spPr bwMode="auto">
          <a:xfrm>
            <a:off x="2057400" y="3124200"/>
            <a:ext cx="5257800" cy="1447800"/>
          </a:xfrm>
          <a:custGeom>
            <a:avLst/>
            <a:gdLst>
              <a:gd name="T0" fmla="*/ 0 w 3312"/>
              <a:gd name="T1" fmla="*/ 1935480000 h 912"/>
              <a:gd name="T2" fmla="*/ 0 w 3312"/>
              <a:gd name="T3" fmla="*/ 1572577500 h 912"/>
              <a:gd name="T4" fmla="*/ 241935000 w 3312"/>
              <a:gd name="T5" fmla="*/ 1330642500 h 912"/>
              <a:gd name="T6" fmla="*/ 846772500 w 3312"/>
              <a:gd name="T7" fmla="*/ 967740000 h 912"/>
              <a:gd name="T8" fmla="*/ 2056447500 w 3312"/>
              <a:gd name="T9" fmla="*/ 483870000 h 912"/>
              <a:gd name="T10" fmla="*/ 2147483647 w 3312"/>
              <a:gd name="T11" fmla="*/ 241935000 h 912"/>
              <a:gd name="T12" fmla="*/ 2147483647 w 3312"/>
              <a:gd name="T13" fmla="*/ 0 h 912"/>
              <a:gd name="T14" fmla="*/ 2147483647 w 3312"/>
              <a:gd name="T15" fmla="*/ 241935000 h 912"/>
              <a:gd name="T16" fmla="*/ 2147483647 w 3312"/>
              <a:gd name="T17" fmla="*/ 1088707500 h 912"/>
              <a:gd name="T18" fmla="*/ 2147483647 w 3312"/>
              <a:gd name="T19" fmla="*/ 1693545000 h 912"/>
              <a:gd name="T20" fmla="*/ 2147483647 w 3312"/>
              <a:gd name="T21" fmla="*/ 2056447500 h 912"/>
              <a:gd name="T22" fmla="*/ 2147483647 w 3312"/>
              <a:gd name="T23" fmla="*/ 2147483647 h 912"/>
              <a:gd name="T24" fmla="*/ 2147483647 w 3312"/>
              <a:gd name="T25" fmla="*/ 2147483647 h 912"/>
              <a:gd name="T26" fmla="*/ 2147483647 w 3312"/>
              <a:gd name="T27" fmla="*/ 1935480000 h 912"/>
              <a:gd name="T28" fmla="*/ 2147483647 w 3312"/>
              <a:gd name="T29" fmla="*/ 1814512500 h 912"/>
              <a:gd name="T30" fmla="*/ 2147483647 w 3312"/>
              <a:gd name="T31" fmla="*/ 1814512500 h 912"/>
              <a:gd name="T32" fmla="*/ 2147483647 w 3312"/>
              <a:gd name="T33" fmla="*/ 1451610000 h 912"/>
              <a:gd name="T34" fmla="*/ 2147483647 w 3312"/>
              <a:gd name="T35" fmla="*/ 604837500 h 912"/>
              <a:gd name="T36" fmla="*/ 2147483647 w 3312"/>
              <a:gd name="T37" fmla="*/ 725805000 h 912"/>
              <a:gd name="T38" fmla="*/ 2147483647 w 3312"/>
              <a:gd name="T39" fmla="*/ 1088707500 h 912"/>
              <a:gd name="T40" fmla="*/ 2147483647 w 3312"/>
              <a:gd name="T41" fmla="*/ 1330642500 h 912"/>
              <a:gd name="T42" fmla="*/ 1935480000 w 3312"/>
              <a:gd name="T43" fmla="*/ 1572577500 h 912"/>
              <a:gd name="T44" fmla="*/ 1330642500 w 3312"/>
              <a:gd name="T45" fmla="*/ 1935480000 h 912"/>
              <a:gd name="T46" fmla="*/ 604837500 w 3312"/>
              <a:gd name="T47" fmla="*/ 2147483647 h 912"/>
              <a:gd name="T48" fmla="*/ 241935000 w 3312"/>
              <a:gd name="T49" fmla="*/ 2147483647 h 912"/>
              <a:gd name="T50" fmla="*/ 0 w 3312"/>
              <a:gd name="T51" fmla="*/ 1935480000 h 9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312"/>
              <a:gd name="T79" fmla="*/ 0 h 912"/>
              <a:gd name="T80" fmla="*/ 3312 w 3312"/>
              <a:gd name="T81" fmla="*/ 912 h 9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312" h="912">
                <a:moveTo>
                  <a:pt x="0" y="768"/>
                </a:moveTo>
                <a:lnTo>
                  <a:pt x="0" y="624"/>
                </a:lnTo>
                <a:lnTo>
                  <a:pt x="96" y="528"/>
                </a:lnTo>
                <a:lnTo>
                  <a:pt x="336" y="384"/>
                </a:lnTo>
                <a:lnTo>
                  <a:pt x="816" y="192"/>
                </a:lnTo>
                <a:lnTo>
                  <a:pt x="1200" y="96"/>
                </a:lnTo>
                <a:lnTo>
                  <a:pt x="2112" y="0"/>
                </a:lnTo>
                <a:lnTo>
                  <a:pt x="2400" y="96"/>
                </a:lnTo>
                <a:lnTo>
                  <a:pt x="3024" y="432"/>
                </a:lnTo>
                <a:lnTo>
                  <a:pt x="3312" y="672"/>
                </a:lnTo>
                <a:lnTo>
                  <a:pt x="3312" y="816"/>
                </a:lnTo>
                <a:lnTo>
                  <a:pt x="3216" y="912"/>
                </a:lnTo>
                <a:lnTo>
                  <a:pt x="3024" y="912"/>
                </a:lnTo>
                <a:lnTo>
                  <a:pt x="2880" y="768"/>
                </a:lnTo>
                <a:lnTo>
                  <a:pt x="2592" y="720"/>
                </a:lnTo>
                <a:lnTo>
                  <a:pt x="2352" y="720"/>
                </a:lnTo>
                <a:lnTo>
                  <a:pt x="2160" y="576"/>
                </a:lnTo>
                <a:lnTo>
                  <a:pt x="1776" y="240"/>
                </a:lnTo>
                <a:lnTo>
                  <a:pt x="1584" y="288"/>
                </a:lnTo>
                <a:lnTo>
                  <a:pt x="1440" y="432"/>
                </a:lnTo>
                <a:lnTo>
                  <a:pt x="1008" y="528"/>
                </a:lnTo>
                <a:lnTo>
                  <a:pt x="768" y="624"/>
                </a:lnTo>
                <a:lnTo>
                  <a:pt x="528" y="768"/>
                </a:lnTo>
                <a:lnTo>
                  <a:pt x="240" y="912"/>
                </a:lnTo>
                <a:lnTo>
                  <a:pt x="96" y="912"/>
                </a:lnTo>
                <a:lnTo>
                  <a:pt x="0" y="768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6157913" y="2728913"/>
            <a:ext cx="620712" cy="3333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b="0">
                <a:latin typeface="Arial" charset="0"/>
              </a:rPr>
              <a:t>CDN</a:t>
            </a:r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5943600" y="30480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err="1" smtClean="0"/>
              <a:t>Akamai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509685"/>
            <a:ext cx="8692444" cy="5023759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Akamai</a:t>
            </a:r>
            <a:r>
              <a:rPr lang="en-US" dirty="0" smtClean="0"/>
              <a:t> has cache servers deployed close to clients</a:t>
            </a:r>
          </a:p>
          <a:p>
            <a:pPr lvl="1"/>
            <a:r>
              <a:rPr lang="en-US" dirty="0" smtClean="0"/>
              <a:t>Co-located with many ISPs</a:t>
            </a:r>
          </a:p>
          <a:p>
            <a:r>
              <a:rPr lang="en-US" dirty="0" smtClean="0"/>
              <a:t>Challenge: make same domain name resolve to a proxy close to the client</a:t>
            </a:r>
          </a:p>
          <a:p>
            <a:r>
              <a:rPr lang="en-US" dirty="0" smtClean="0"/>
              <a:t>Lots of DNS tricks. </a:t>
            </a:r>
            <a:r>
              <a:rPr lang="en-US" dirty="0" err="1" smtClean="0"/>
              <a:t>BestBuy</a:t>
            </a:r>
            <a:r>
              <a:rPr lang="en-US" dirty="0" smtClean="0"/>
              <a:t> is a customer</a:t>
            </a:r>
          </a:p>
          <a:p>
            <a:pPr lvl="1"/>
            <a:r>
              <a:rPr lang="en-US" dirty="0" smtClean="0"/>
              <a:t>Delegate name resolution to </a:t>
            </a:r>
            <a:r>
              <a:rPr lang="en-US" dirty="0" err="1" smtClean="0"/>
              <a:t>Akamai</a:t>
            </a:r>
            <a:r>
              <a:rPr lang="en-US" dirty="0" smtClean="0"/>
              <a:t> (via a CNAME)</a:t>
            </a:r>
          </a:p>
          <a:p>
            <a:r>
              <a:rPr lang="en-US" dirty="0" smtClean="0"/>
              <a:t>From Brown: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dig </a:t>
            </a: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endParaRPr lang="en-US" sz="206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</a:t>
            </a:r>
            <a:r>
              <a:rPr lang="en-US" sz="2065" b="0" dirty="0" smtClean="0">
                <a:latin typeface="Courier"/>
                <a:cs typeface="Courier"/>
              </a:rPr>
              <a:t>.	3600 	IN	CNAME	</a:t>
            </a: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206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206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206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 lvl="1"/>
            <a:r>
              <a:rPr lang="en-US" dirty="0" smtClean="0"/>
              <a:t>Ping time: 2.53ms</a:t>
            </a:r>
          </a:p>
          <a:p>
            <a:r>
              <a:rPr lang="en-US" dirty="0" smtClean="0"/>
              <a:t>From Berkeley, CA: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198.189.255.200</a:t>
            </a:r>
          </a:p>
          <a:p>
            <a:pPr>
              <a:buNone/>
            </a:pPr>
            <a:r>
              <a:rPr lang="en-US" sz="2000" b="0" dirty="0" smtClean="0">
                <a:latin typeface="Courier"/>
                <a:cs typeface="Courier"/>
              </a:rPr>
              <a:t>a1105.b.akamai.net.	20	IN	A	198.189.255.207</a:t>
            </a:r>
            <a:endParaRPr lang="en-US" dirty="0" smtClean="0"/>
          </a:p>
          <a:p>
            <a:pPr lvl="1"/>
            <a:r>
              <a:rPr lang="en-US" dirty="0" smtClean="0"/>
              <a:t>Ping </a:t>
            </a:r>
            <a:r>
              <a:rPr lang="en-US" dirty="0" smtClean="0"/>
              <a:t>time: 3.20ms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222" y="1509685"/>
            <a:ext cx="8579556" cy="39944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dig </a:t>
            </a: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ANSWER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</a:t>
            </a:r>
            <a:r>
              <a:rPr lang="en-US" sz="1405" b="0" dirty="0" smtClean="0">
                <a:latin typeface="Courier"/>
                <a:cs typeface="Courier"/>
              </a:rPr>
              <a:t>.	3600 	IN	CNAME	</a:t>
            </a: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www.bestbuy.com.edgesuite.net</a:t>
            </a:r>
            <a:r>
              <a:rPr lang="en-US" sz="1405" b="0" dirty="0" smtClean="0">
                <a:latin typeface="Courier"/>
                <a:cs typeface="Courier"/>
              </a:rPr>
              <a:t>. 21600 IN	CNAME	a1105.b.akamai.net.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198.7.236.235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a1105.b.akamai.net.	20	IN	A	198.7.236.240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AUTHORITY SECTION: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n1b.akamai.net.</a:t>
            </a:r>
          </a:p>
          <a:p>
            <a:pPr>
              <a:buNone/>
            </a:pPr>
            <a:r>
              <a:rPr lang="en-US" sz="1405" b="0" dirty="0" err="1" smtClean="0">
                <a:latin typeface="Courier"/>
                <a:cs typeface="Courier"/>
              </a:rPr>
              <a:t>b.akamai.net</a:t>
            </a:r>
            <a:r>
              <a:rPr lang="en-US" sz="1405" b="0" dirty="0" smtClean="0">
                <a:latin typeface="Courier"/>
                <a:cs typeface="Courier"/>
              </a:rPr>
              <a:t>.		1101	IN	NS	n0b.akamai.net.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;; ADDITIONAL SECTION: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n0b.akamai.net.		1267	IN	A	24.143.194.45</a:t>
            </a:r>
          </a:p>
          <a:p>
            <a:pPr>
              <a:buNone/>
            </a:pPr>
            <a:r>
              <a:rPr lang="en-US" sz="1405" b="0" dirty="0" smtClean="0">
                <a:latin typeface="Courier"/>
                <a:cs typeface="Courier"/>
              </a:rPr>
              <a:t>n1b.akamai.net.		2196	IN	A	198.7.236.236</a:t>
            </a: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pPr>
              <a:buNone/>
            </a:pPr>
            <a:endParaRPr lang="en-US" sz="1405" b="0" dirty="0" smtClean="0">
              <a:latin typeface="Courier"/>
              <a:cs typeface="Courier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87400" y="4247443"/>
            <a:ext cx="7569200" cy="232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n1b.akamai.net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nion Pro"/>
                <a:ea typeface="+mn-ea"/>
                <a:cs typeface="Minion Pro"/>
              </a:rPr>
              <a:t> </a:t>
            </a:r>
            <a:r>
              <a:rPr lang="en-US" sz="2800" b="1" dirty="0" smtClean="0">
                <a:latin typeface="Minion Pro"/>
                <a:cs typeface="Minion Pro"/>
              </a:rPr>
              <a:t>finds an edge server close to the client’s local resolver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>
                <a:latin typeface="Minion Pro"/>
                <a:cs typeface="Minion Pro"/>
              </a:rPr>
              <a:t>Uses knowledge of network: BGP feeds, </a:t>
            </a:r>
            <a:r>
              <a:rPr lang="en-US" sz="2400" dirty="0" err="1" smtClean="0">
                <a:latin typeface="Minion Pro"/>
                <a:cs typeface="Minion Pro"/>
              </a:rPr>
              <a:t>traceroutes</a:t>
            </a:r>
            <a:r>
              <a:rPr lang="en-US" sz="2400" dirty="0" smtClean="0">
                <a:latin typeface="Minion Pro"/>
                <a:cs typeface="Minion Pro"/>
              </a:rPr>
              <a:t>. </a:t>
            </a:r>
            <a:r>
              <a:rPr lang="en-US" sz="2400" i="1" dirty="0" smtClean="0">
                <a:latin typeface="Minion Pro"/>
                <a:cs typeface="Minion Pro"/>
              </a:rPr>
              <a:t>Their secret sauce…</a:t>
            </a:r>
            <a:endParaRPr lang="en-US" sz="2400" dirty="0" smtClean="0">
              <a:latin typeface="Minion Pro"/>
              <a:cs typeface="Minion Pro"/>
            </a:endParaRP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lang="en-US" sz="2800" b="1" dirty="0" smtClean="0">
              <a:latin typeface="Minion Pro"/>
              <a:cs typeface="Minion Pro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the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5"/>
            <a:ext cx="7569200" cy="4996955"/>
          </a:xfrm>
        </p:spPr>
        <p:txBody>
          <a:bodyPr>
            <a:normAutofit/>
          </a:bodyPr>
          <a:lstStyle/>
          <a:p>
            <a:r>
              <a:rPr lang="en-US" dirty="0" smtClean="0"/>
              <a:t>Say you are </a:t>
            </a:r>
            <a:r>
              <a:rPr lang="en-US" dirty="0" err="1" smtClean="0"/>
              <a:t>Akamai</a:t>
            </a:r>
            <a:endParaRPr lang="en-US" dirty="0" smtClean="0"/>
          </a:p>
          <a:p>
            <a:pPr lvl="1"/>
            <a:r>
              <a:rPr lang="en-US" dirty="0" smtClean="0"/>
              <a:t>Clusters of machines close to clients</a:t>
            </a:r>
          </a:p>
          <a:p>
            <a:pPr lvl="1"/>
            <a:r>
              <a:rPr lang="en-US" dirty="0" smtClean="0"/>
              <a:t>Caching data from many customers</a:t>
            </a:r>
          </a:p>
          <a:p>
            <a:pPr lvl="1"/>
            <a:r>
              <a:rPr lang="en-US" dirty="0" smtClean="0"/>
              <a:t>Proxy fetches data from </a:t>
            </a:r>
            <a:r>
              <a:rPr lang="en-US" i="1" dirty="0" smtClean="0"/>
              <a:t>origin</a:t>
            </a:r>
            <a:r>
              <a:rPr lang="en-US" dirty="0" smtClean="0"/>
              <a:t> server first time it sees a URL</a:t>
            </a:r>
          </a:p>
          <a:p>
            <a:r>
              <a:rPr lang="en-US" dirty="0" smtClean="0"/>
              <a:t>Choose cluster based on client network location</a:t>
            </a:r>
          </a:p>
          <a:p>
            <a:r>
              <a:rPr lang="en-US" dirty="0" smtClean="0"/>
              <a:t>How to choose server within a cluster?</a:t>
            </a:r>
          </a:p>
          <a:p>
            <a:r>
              <a:rPr lang="en-US" dirty="0" smtClean="0"/>
              <a:t>If you choose based on client</a:t>
            </a:r>
          </a:p>
          <a:p>
            <a:pPr lvl="1"/>
            <a:r>
              <a:rPr lang="en-US" dirty="0" smtClean="0"/>
              <a:t>Low hit rate: N servers in cluster means N cache misses per URL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Straw man: modulo hashing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83871"/>
          </a:xfrm>
        </p:spPr>
        <p:txBody>
          <a:bodyPr>
            <a:normAutofit/>
          </a:bodyPr>
          <a:lstStyle/>
          <a:p>
            <a:r>
              <a:rPr lang="en-US" dirty="0" smtClean="0"/>
              <a:t>Say you have N servers</a:t>
            </a:r>
          </a:p>
          <a:p>
            <a:r>
              <a:rPr lang="en-US" dirty="0" smtClean="0"/>
              <a:t>Map requests to proxies as follows:</a:t>
            </a:r>
          </a:p>
          <a:p>
            <a:pPr lvl="1"/>
            <a:r>
              <a:rPr lang="en-US" dirty="0" smtClean="0"/>
              <a:t>Number servers 0 to N-1</a:t>
            </a:r>
          </a:p>
          <a:p>
            <a:pPr lvl="1"/>
            <a:r>
              <a:rPr lang="en-US" dirty="0" smtClean="0"/>
              <a:t>Compute hash of URL: </a:t>
            </a:r>
            <a:r>
              <a:rPr lang="en-US" dirty="0" err="1" smtClean="0"/>
              <a:t>h</a:t>
            </a:r>
            <a:r>
              <a:rPr lang="en-US" dirty="0" smtClean="0"/>
              <a:t> = hash (URL)</a:t>
            </a:r>
          </a:p>
          <a:p>
            <a:pPr lvl="1"/>
            <a:r>
              <a:rPr lang="en-US" dirty="0" smtClean="0"/>
              <a:t>Redirect client to server #</a:t>
            </a:r>
            <a:r>
              <a:rPr lang="en-US" dirty="0" err="1" smtClean="0"/>
              <a:t>p</a:t>
            </a:r>
            <a:r>
              <a:rPr lang="en-US" dirty="0" smtClean="0"/>
              <a:t> = </a:t>
            </a:r>
            <a:r>
              <a:rPr lang="en-US" dirty="0" err="1" smtClean="0"/>
              <a:t>h</a:t>
            </a:r>
            <a:r>
              <a:rPr lang="en-US" dirty="0" smtClean="0"/>
              <a:t> mod N</a:t>
            </a:r>
          </a:p>
          <a:p>
            <a:r>
              <a:rPr lang="en-US" dirty="0" smtClean="0"/>
              <a:t>Keep track of load in each proxy</a:t>
            </a:r>
          </a:p>
          <a:p>
            <a:pPr lvl="1"/>
            <a:r>
              <a:rPr lang="en-US" dirty="0" smtClean="0"/>
              <a:t>If load on proxy #</a:t>
            </a:r>
            <a:r>
              <a:rPr lang="en-US" dirty="0" err="1" smtClean="0"/>
              <a:t>p</a:t>
            </a:r>
            <a:r>
              <a:rPr lang="en-US" dirty="0" smtClean="0"/>
              <a:t> is too high, try again with a different hash function (or “salt”)</a:t>
            </a:r>
          </a:p>
          <a:p>
            <a:r>
              <a:rPr lang="en-US" dirty="0" smtClean="0"/>
              <a:t>Problem: most caches will be useless if you add or remove proxies, change value of 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21" y="4051952"/>
            <a:ext cx="8600958" cy="280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URLs and Caches are mapped to points on a circle using a hash function</a:t>
            </a:r>
          </a:p>
          <a:p>
            <a:r>
              <a:rPr lang="en-US" dirty="0" smtClean="0"/>
              <a:t>A URL is assigned to the closest cache clockwise</a:t>
            </a:r>
          </a:p>
          <a:p>
            <a:r>
              <a:rPr lang="en-US" dirty="0" smtClean="0"/>
              <a:t>Minimizes data movement on change!</a:t>
            </a:r>
          </a:p>
          <a:p>
            <a:pPr lvl="1"/>
            <a:r>
              <a:rPr lang="en-US" dirty="0" smtClean="0"/>
              <a:t>When a cache is added, only the items in the preceding segment are moved</a:t>
            </a:r>
          </a:p>
          <a:p>
            <a:pPr lvl="1"/>
            <a:r>
              <a:rPr lang="en-US" dirty="0" smtClean="0"/>
              <a:t>When a cache is removed, only the next cache is affected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1996904" y="1437732"/>
            <a:ext cx="2460457" cy="2084020"/>
            <a:chOff x="1996904" y="1437732"/>
            <a:chExt cx="2460457" cy="2084020"/>
          </a:xfrm>
        </p:grpSpPr>
        <p:cxnSp>
          <p:nvCxnSpPr>
            <p:cNvPr id="6" name="Straight Connector 5"/>
            <p:cNvCxnSpPr>
              <a:stCxn id="4" idx="7"/>
            </p:cNvCxnSpPr>
            <p:nvPr/>
          </p:nvCxnSpPr>
          <p:spPr>
            <a:xfrm rot="5400000" flipH="1" flipV="1">
              <a:off x="3819643" y="1773031"/>
              <a:ext cx="130414" cy="13041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992391" y="3019397"/>
              <a:ext cx="238122" cy="14957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2210629" y="1849002"/>
              <a:ext cx="156395" cy="15239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980018" y="1437732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39132" y="3152420"/>
              <a:ext cx="318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96904" y="15349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C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81579" y="1207908"/>
            <a:ext cx="1919111" cy="2333601"/>
            <a:chOff x="2181579" y="1207908"/>
            <a:chExt cx="1919111" cy="2333601"/>
          </a:xfrm>
        </p:grpSpPr>
        <p:sp>
          <p:nvSpPr>
            <p:cNvPr id="4" name="Oval 3"/>
            <p:cNvSpPr/>
            <p:nvPr/>
          </p:nvSpPr>
          <p:spPr>
            <a:xfrm>
              <a:off x="2181579" y="1622398"/>
              <a:ext cx="1919111" cy="19191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989512" y="1207908"/>
              <a:ext cx="301660" cy="795493"/>
              <a:chOff x="2989512" y="1207908"/>
              <a:chExt cx="301660" cy="795493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2906096" y="1769154"/>
                <a:ext cx="468493" cy="1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2989512" y="1207908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animBg="1"/>
      <p:bldP spid="45" grpId="0" animBg="1"/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Hashing </a:t>
            </a:r>
            <a:r>
              <a:rPr lang="en-US" sz="2100" dirty="0" smtClean="0"/>
              <a:t>[</a:t>
            </a:r>
            <a:r>
              <a:rPr lang="en-US" sz="2100" dirty="0" smtClean="0">
                <a:solidFill>
                  <a:srgbClr val="FF0000"/>
                </a:solidFill>
                <a:hlinkClick r:id="rId2"/>
              </a:rPr>
              <a:t>Karger et al., 99</a:t>
            </a:r>
            <a:r>
              <a:rPr lang="en-US" sz="2100" dirty="0" smtClean="0"/>
              <a:t>]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51952"/>
            <a:ext cx="9144000" cy="2806048"/>
          </a:xfrm>
        </p:spPr>
        <p:txBody>
          <a:bodyPr>
            <a:normAutofit/>
          </a:bodyPr>
          <a:lstStyle/>
          <a:p>
            <a:r>
              <a:rPr lang="en-US" dirty="0" smtClean="0"/>
              <a:t>Minimizes data movement</a:t>
            </a:r>
          </a:p>
          <a:p>
            <a:pPr lvl="1"/>
            <a:r>
              <a:rPr lang="en-US" dirty="0" smtClean="0"/>
              <a:t>If 100 caches, add/remove a proxy invalidates ~1% of objects</a:t>
            </a:r>
          </a:p>
          <a:p>
            <a:pPr lvl="1"/>
            <a:r>
              <a:rPr lang="en-US" dirty="0" smtClean="0"/>
              <a:t>When proxy overloaded, spill to successor</a:t>
            </a:r>
          </a:p>
          <a:p>
            <a:r>
              <a:rPr lang="en-US" dirty="0" smtClean="0"/>
              <a:t>Can also handle servers with different capacities. How?</a:t>
            </a:r>
          </a:p>
          <a:p>
            <a:pPr lvl="1"/>
            <a:r>
              <a:rPr lang="en-US" dirty="0" smtClean="0"/>
              <a:t>Give bigger proxies more random points on the ring</a:t>
            </a:r>
          </a:p>
        </p:txBody>
      </p:sp>
      <p:sp>
        <p:nvSpPr>
          <p:cNvPr id="4" name="Oval 3"/>
          <p:cNvSpPr/>
          <p:nvPr/>
        </p:nvSpPr>
        <p:spPr>
          <a:xfrm>
            <a:off x="2181579" y="1622398"/>
            <a:ext cx="1919111" cy="19191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7"/>
          </p:cNvCxnSpPr>
          <p:nvPr/>
        </p:nvCxnSpPr>
        <p:spPr>
          <a:xfrm rot="5400000" flipH="1" flipV="1">
            <a:off x="3819643" y="1773031"/>
            <a:ext cx="130414" cy="13041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92391" y="3019397"/>
            <a:ext cx="238122" cy="14957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V="1">
            <a:off x="2210629" y="1849002"/>
            <a:ext cx="156395" cy="15239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80018" y="1437732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39132" y="315242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6904" y="15349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rot="5400000" flipH="1" flipV="1">
            <a:off x="2906096" y="1769154"/>
            <a:ext cx="468493" cy="1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9512" y="12079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5" name="Group 39"/>
          <p:cNvGrpSpPr/>
          <p:nvPr/>
        </p:nvGrpSpPr>
        <p:grpSpPr>
          <a:xfrm>
            <a:off x="1941691" y="1283731"/>
            <a:ext cx="2714660" cy="2768221"/>
            <a:chOff x="1030111" y="1509889"/>
            <a:chExt cx="2714660" cy="276822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191931" y="2837191"/>
              <a:ext cx="19755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2391833" y="3839633"/>
              <a:ext cx="214490" cy="3104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270000" y="3276602"/>
              <a:ext cx="101602" cy="7619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V="1">
              <a:off x="1703211" y="1844322"/>
              <a:ext cx="172158" cy="90311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443111" y="2610557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8891" y="3908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30111" y="325966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3999" y="1509889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4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5579532" y="1749399"/>
          <a:ext cx="2777068" cy="214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534"/>
                <a:gridCol w="1388534"/>
              </a:tblGrid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Cache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42890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Freeform 42"/>
          <p:cNvSpPr/>
          <p:nvPr/>
        </p:nvSpPr>
        <p:spPr>
          <a:xfrm>
            <a:off x="1637482" y="1854980"/>
            <a:ext cx="1821281" cy="2257451"/>
          </a:xfrm>
          <a:custGeom>
            <a:avLst/>
            <a:gdLst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92267"/>
              <a:gd name="connsiteX1" fmla="*/ 802032 w 1821281"/>
              <a:gd name="connsiteY1" fmla="*/ 2155789 h 2292267"/>
              <a:gd name="connsiteX2" fmla="*/ 150381 w 1821281"/>
              <a:gd name="connsiteY2" fmla="*/ 1403770 h 2292267"/>
              <a:gd name="connsiteX3" fmla="*/ 16709 w 1821281"/>
              <a:gd name="connsiteY3" fmla="*/ 534769 h 2292267"/>
              <a:gd name="connsiteX4" fmla="*/ 250635 w 1821281"/>
              <a:gd name="connsiteY4" fmla="*/ 0 h 2292267"/>
              <a:gd name="connsiteX0" fmla="*/ 1821281 w 1821281"/>
              <a:gd name="connsiteY0" fmla="*/ 2222635 h 2257451"/>
              <a:gd name="connsiteX1" fmla="*/ 802032 w 1821281"/>
              <a:gd name="connsiteY1" fmla="*/ 2003389 h 2257451"/>
              <a:gd name="connsiteX2" fmla="*/ 150381 w 1821281"/>
              <a:gd name="connsiteY2" fmla="*/ 1403770 h 2257451"/>
              <a:gd name="connsiteX3" fmla="*/ 16709 w 1821281"/>
              <a:gd name="connsiteY3" fmla="*/ 534769 h 2257451"/>
              <a:gd name="connsiteX4" fmla="*/ 250635 w 1821281"/>
              <a:gd name="connsiteY4" fmla="*/ 0 h 225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1281" h="2257451">
                <a:moveTo>
                  <a:pt x="1821281" y="2222635"/>
                </a:moveTo>
                <a:cubicBezTo>
                  <a:pt x="1450898" y="2257451"/>
                  <a:pt x="1080515" y="2139867"/>
                  <a:pt x="802032" y="2003389"/>
                </a:cubicBezTo>
                <a:cubicBezTo>
                  <a:pt x="523549" y="1866912"/>
                  <a:pt x="281268" y="1648540"/>
                  <a:pt x="150381" y="1403770"/>
                </a:cubicBezTo>
                <a:cubicBezTo>
                  <a:pt x="19494" y="1159000"/>
                  <a:pt x="0" y="768731"/>
                  <a:pt x="16709" y="534769"/>
                </a:cubicBezTo>
                <a:cubicBezTo>
                  <a:pt x="33418" y="300807"/>
                  <a:pt x="250635" y="0"/>
                  <a:pt x="250635" y="0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06350" y="1102962"/>
            <a:ext cx="1503810" cy="417789"/>
          </a:xfrm>
          <a:custGeom>
            <a:avLst/>
            <a:gdLst>
              <a:gd name="connsiteX0" fmla="*/ 0 w 1503810"/>
              <a:gd name="connsiteY0" fmla="*/ 203323 h 420574"/>
              <a:gd name="connsiteX1" fmla="*/ 885577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3323 h 420574"/>
              <a:gd name="connsiteX1" fmla="*/ 681860 w 1503810"/>
              <a:gd name="connsiteY1" fmla="*/ 36208 h 420574"/>
              <a:gd name="connsiteX2" fmla="*/ 1503810 w 1503810"/>
              <a:gd name="connsiteY2" fmla="*/ 420574 h 420574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  <a:gd name="connsiteX0" fmla="*/ 0 w 1503810"/>
              <a:gd name="connsiteY0" fmla="*/ 200538 h 417789"/>
              <a:gd name="connsiteX1" fmla="*/ 681860 w 1503810"/>
              <a:gd name="connsiteY1" fmla="*/ 33423 h 417789"/>
              <a:gd name="connsiteX2" fmla="*/ 1503810 w 1503810"/>
              <a:gd name="connsiteY2" fmla="*/ 417789 h 41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3810" h="417789">
                <a:moveTo>
                  <a:pt x="0" y="200538"/>
                </a:moveTo>
                <a:cubicBezTo>
                  <a:pt x="222426" y="127622"/>
                  <a:pt x="452370" y="0"/>
                  <a:pt x="681860" y="33423"/>
                </a:cubicBezTo>
                <a:cubicBezTo>
                  <a:pt x="1165586" y="64954"/>
                  <a:pt x="1503810" y="417789"/>
                  <a:pt x="1503810" y="417789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4478012" y="2590289"/>
            <a:ext cx="217217" cy="668462"/>
          </a:xfrm>
          <a:custGeom>
            <a:avLst/>
            <a:gdLst>
              <a:gd name="connsiteX0" fmla="*/ 217217 w 217217"/>
              <a:gd name="connsiteY0" fmla="*/ 0 h 668462"/>
              <a:gd name="connsiteX1" fmla="*/ 167090 w 217217"/>
              <a:gd name="connsiteY1" fmla="*/ 350943 h 668462"/>
              <a:gd name="connsiteX2" fmla="*/ 0 w 217217"/>
              <a:gd name="connsiteY2" fmla="*/ 668462 h 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217" h="668462">
                <a:moveTo>
                  <a:pt x="217217" y="0"/>
                </a:moveTo>
                <a:cubicBezTo>
                  <a:pt x="210255" y="119766"/>
                  <a:pt x="203293" y="239533"/>
                  <a:pt x="167090" y="350943"/>
                </a:cubicBezTo>
                <a:cubicBezTo>
                  <a:pt x="130887" y="462353"/>
                  <a:pt x="0" y="668462"/>
                  <a:pt x="0" y="668462"/>
                </a:cubicBezTo>
              </a:path>
            </a:pathLst>
          </a:custGeom>
          <a:ln>
            <a:solidFill>
              <a:srgbClr val="008000"/>
            </a:solidFill>
            <a:headEnd type="oval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 Caching can greatly help performance</a:t>
            </a:r>
          </a:p>
          <a:p>
            <a:pPr lvl="1"/>
            <a:r>
              <a:rPr lang="en-US" dirty="0" smtClean="0"/>
              <a:t>Client, ISP, and Server-side caching</a:t>
            </a:r>
          </a:p>
          <a:p>
            <a:r>
              <a:rPr lang="en-US" dirty="0" err="1" smtClean="0"/>
              <a:t>CDNs</a:t>
            </a:r>
            <a:r>
              <a:rPr lang="en-US" dirty="0" smtClean="0"/>
              <a:t> make it more effective</a:t>
            </a:r>
          </a:p>
          <a:p>
            <a:pPr lvl="1"/>
            <a:r>
              <a:rPr lang="en-US" dirty="0" smtClean="0"/>
              <a:t>Incentives, push/pull, well provisioned</a:t>
            </a:r>
          </a:p>
          <a:p>
            <a:pPr lvl="1"/>
            <a:r>
              <a:rPr lang="en-US" dirty="0" smtClean="0"/>
              <a:t>DNS and </a:t>
            </a:r>
            <a:r>
              <a:rPr lang="en-US" dirty="0" err="1" smtClean="0"/>
              <a:t>Anycast</a:t>
            </a:r>
            <a:r>
              <a:rPr lang="en-US" dirty="0" smtClean="0"/>
              <a:t> tricks for finding close servers</a:t>
            </a:r>
          </a:p>
          <a:p>
            <a:pPr lvl="1"/>
            <a:r>
              <a:rPr lang="en-US" dirty="0" smtClean="0"/>
              <a:t>Consistent Hashing for smartly distributing load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</a:t>
            </a:r>
            <a:r>
              <a:rPr lang="en-US" baseline="0" dirty="0" smtClean="0"/>
              <a:t>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did it start?</a:t>
            </a:r>
          </a:p>
          <a:p>
            <a:pPr lvl="1"/>
            <a:r>
              <a:rPr lang="en-US" dirty="0" smtClean="0"/>
              <a:t>A killer application: file distribution</a:t>
            </a:r>
          </a:p>
          <a:p>
            <a:pPr lvl="1"/>
            <a:r>
              <a:rPr lang="en-US" dirty="0" smtClean="0"/>
              <a:t>Free music over the Internet! (</a:t>
            </a:r>
            <a:r>
              <a:rPr lang="en-US" i="1" dirty="0" smtClean="0"/>
              <a:t>not exactly legal…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idea: share storage, content, and bandwidth of individual users</a:t>
            </a:r>
          </a:p>
          <a:p>
            <a:pPr lvl="1"/>
            <a:r>
              <a:rPr lang="en-US" dirty="0" smtClean="0"/>
              <a:t>Lots of them</a:t>
            </a:r>
          </a:p>
          <a:p>
            <a:r>
              <a:rPr lang="en-US" dirty="0" smtClean="0"/>
              <a:t>Big challenge: coordinate all of these users</a:t>
            </a:r>
          </a:p>
          <a:p>
            <a:pPr lvl="1"/>
            <a:r>
              <a:rPr lang="en-US" dirty="0" smtClean="0"/>
              <a:t>In a scalable way (not </a:t>
            </a:r>
            <a:r>
              <a:rPr lang="en-US" dirty="0" err="1" smtClean="0"/>
              <a:t>NxN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With changing population (aka </a:t>
            </a:r>
            <a:r>
              <a:rPr lang="en-US" i="1" dirty="0" smtClean="0"/>
              <a:t>churn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With no central administration </a:t>
            </a:r>
          </a:p>
          <a:p>
            <a:pPr lvl="1"/>
            <a:r>
              <a:rPr lang="en-US" dirty="0" smtClean="0"/>
              <a:t>With no trust</a:t>
            </a:r>
          </a:p>
          <a:p>
            <a:pPr lvl="1"/>
            <a:r>
              <a:rPr lang="en-US" dirty="0" smtClean="0"/>
              <a:t>With large heterogeneity (content, storage, bandwidth,…)</a:t>
            </a:r>
          </a:p>
        </p:txBody>
      </p:sp>
    </p:spTree>
    <p:extLst>
      <p:ext uri="{BB962C8B-B14F-4D97-AF65-F5344CB8AC3E}">
        <p14:creationId xmlns:p14="http://schemas.microsoft.com/office/powerpoint/2010/main" val="240427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Key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41032"/>
          </a:xfrm>
        </p:spPr>
        <p:txBody>
          <a:bodyPr>
            <a:normAutofit/>
          </a:bodyPr>
          <a:lstStyle/>
          <a:p>
            <a:r>
              <a:rPr lang="en-US" dirty="0" smtClean="0"/>
              <a:t>P2P Systems do three things:</a:t>
            </a:r>
          </a:p>
          <a:p>
            <a:r>
              <a:rPr lang="en-US" dirty="0" smtClean="0"/>
              <a:t>Help users </a:t>
            </a:r>
            <a:r>
              <a:rPr lang="en-US" dirty="0" smtClean="0">
                <a:solidFill>
                  <a:srgbClr val="FF0000"/>
                </a:solidFill>
              </a:rPr>
              <a:t>determine what they want</a:t>
            </a:r>
          </a:p>
          <a:p>
            <a:pPr lvl="1"/>
            <a:r>
              <a:rPr lang="en-US" dirty="0" smtClean="0"/>
              <a:t>Some form of search</a:t>
            </a:r>
          </a:p>
          <a:p>
            <a:pPr lvl="1"/>
            <a:r>
              <a:rPr lang="en-US" dirty="0" smtClean="0"/>
              <a:t>P2P version of Google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Locate </a:t>
            </a:r>
            <a:r>
              <a:rPr lang="en-US" dirty="0" smtClean="0"/>
              <a:t>that content</a:t>
            </a:r>
          </a:p>
          <a:p>
            <a:pPr lvl="1"/>
            <a:r>
              <a:rPr lang="en-US" dirty="0" smtClean="0"/>
              <a:t>Which </a:t>
            </a:r>
            <a:r>
              <a:rPr lang="en-US" dirty="0" err="1" smtClean="0"/>
              <a:t>node(s</a:t>
            </a:r>
            <a:r>
              <a:rPr lang="en-US" dirty="0" smtClean="0"/>
              <a:t>) hold the content?</a:t>
            </a:r>
          </a:p>
          <a:p>
            <a:pPr lvl="1"/>
            <a:r>
              <a:rPr lang="en-US" dirty="0" smtClean="0"/>
              <a:t>P2P version of DNS (map name to location)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Download </a:t>
            </a:r>
            <a:r>
              <a:rPr lang="en-US" dirty="0" smtClean="0"/>
              <a:t>the content</a:t>
            </a:r>
          </a:p>
          <a:p>
            <a:pPr lvl="1"/>
            <a:r>
              <a:rPr lang="en-US" dirty="0" smtClean="0"/>
              <a:t>Should be efficient</a:t>
            </a:r>
          </a:p>
          <a:p>
            <a:pPr lvl="1"/>
            <a:r>
              <a:rPr lang="en-US" dirty="0" smtClean="0"/>
              <a:t>P2P form of </a:t>
            </a:r>
            <a:r>
              <a:rPr lang="en-US" dirty="0" err="1" smtClean="0"/>
              <a:t>Akamai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6877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 (1999)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10269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0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1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2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3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4" name="Picture 3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5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6" name="Picture 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7" name="Picture 3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5" name="Picture 5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10297" name="AutoShape 57"/>
          <p:cNvCxnSpPr>
            <a:cxnSpLocks noChangeShapeType="1"/>
          </p:cNvCxnSpPr>
          <p:nvPr/>
        </p:nvCxnSpPr>
        <p:spPr bwMode="auto">
          <a:xfrm flipV="1">
            <a:off x="4114800" y="1524000"/>
            <a:ext cx="3554413" cy="2819400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6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dirty="0"/>
          </a:p>
        </p:txBody>
      </p:sp>
      <p:pic>
        <p:nvPicPr>
          <p:cNvPr id="9318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6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3197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3198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3199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3201" name="AutoShape 17"/>
          <p:cNvCxnSpPr>
            <a:cxnSpLocks noChangeShapeType="1"/>
          </p:cNvCxnSpPr>
          <p:nvPr/>
        </p:nvCxnSpPr>
        <p:spPr bwMode="auto">
          <a:xfrm rot="16200000">
            <a:off x="7175500" y="3111500"/>
            <a:ext cx="1295400" cy="11684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3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523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44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5247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5249" name="AutoShape 17"/>
          <p:cNvCxnSpPr>
            <a:cxnSpLocks noChangeShapeType="1"/>
            <a:endCxn id="95246" idx="3"/>
          </p:cNvCxnSpPr>
          <p:nvPr/>
        </p:nvCxnSpPr>
        <p:spPr bwMode="auto">
          <a:xfrm flipH="1">
            <a:off x="4037013" y="1524000"/>
            <a:ext cx="3632200" cy="247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7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728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92" name="Picture 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xyz.mp3 ?</a:t>
            </a:r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xyz.mp3</a:t>
            </a:r>
          </a:p>
        </p:txBody>
      </p:sp>
      <p:pic>
        <p:nvPicPr>
          <p:cNvPr id="97295" name="Picture 15" descr="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3048000"/>
          </a:xfrm>
          <a:prstGeom prst="rect">
            <a:avLst/>
          </a:prstGeom>
          <a:noFill/>
        </p:spPr>
      </p:pic>
      <p:cxnSp>
        <p:nvCxnSpPr>
          <p:cNvPr id="97296" name="AutoShape 16"/>
          <p:cNvCxnSpPr>
            <a:cxnSpLocks noChangeShapeType="1"/>
          </p:cNvCxnSpPr>
          <p:nvPr/>
        </p:nvCxnSpPr>
        <p:spPr bwMode="auto">
          <a:xfrm>
            <a:off x="4114800" y="4343400"/>
            <a:ext cx="289560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097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&amp; Location: central server</a:t>
            </a:r>
          </a:p>
          <a:p>
            <a:r>
              <a:rPr lang="en-US" dirty="0" smtClean="0"/>
              <a:t>Download: contact a peer, transfer directly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Simple, advanced search possible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Single point of failure (technical and … legal!)</a:t>
            </a:r>
          </a:p>
          <a:p>
            <a:pPr lvl="1"/>
            <a:r>
              <a:rPr lang="en-US" dirty="0" smtClean="0"/>
              <a:t>The latter is what got Napster killed</a:t>
            </a:r>
          </a:p>
        </p:txBody>
      </p:sp>
    </p:spTree>
    <p:extLst>
      <p:ext uri="{BB962C8B-B14F-4D97-AF65-F5344CB8AC3E}">
        <p14:creationId xmlns:p14="http://schemas.microsoft.com/office/powerpoint/2010/main" val="179426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Gnutella: </a:t>
            </a:r>
            <a:r>
              <a:rPr lang="en-US" dirty="0"/>
              <a:t>Flooding on </a:t>
            </a:r>
            <a:r>
              <a:rPr lang="en-US" dirty="0" smtClean="0"/>
              <a:t>Overlays (2000)</a:t>
            </a:r>
            <a:endParaRPr 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133600" y="6105525"/>
            <a:ext cx="5287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Calibri" charset="0"/>
              </a:rPr>
              <a:t>An “unstructured” </a:t>
            </a:r>
            <a:r>
              <a:rPr lang="en-US" sz="2800" i="1">
                <a:latin typeface="Calibri" charset="0"/>
              </a:rPr>
              <a:t>overlay network</a:t>
            </a:r>
            <a:endParaRPr lang="en-US" sz="2800">
              <a:latin typeface="Calibri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4294967295"/>
          </p:nvPr>
        </p:nvSpPr>
        <p:spPr>
          <a:xfrm>
            <a:off x="787400" y="1509686"/>
            <a:ext cx="7569200" cy="8137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Search &amp; Location: flooding (with TTL)</a:t>
            </a:r>
          </a:p>
          <a:p>
            <a:r>
              <a:rPr lang="en-US" dirty="0" smtClean="0"/>
              <a:t>Download: direct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0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686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400800" y="3733800"/>
            <a:ext cx="838200" cy="1219200"/>
            <a:chOff x="4032" y="2352"/>
            <a:chExt cx="528" cy="768"/>
          </a:xfrm>
        </p:grpSpPr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H="1" flipV="1">
              <a:off x="4416" y="2352"/>
              <a:ext cx="144" cy="288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 flipH="1" flipV="1">
              <a:off x="4032" y="2736"/>
              <a:ext cx="288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7" name="Line 29"/>
            <p:cNvSpPr>
              <a:spLocks noChangeShapeType="1"/>
            </p:cNvSpPr>
            <p:nvPr/>
          </p:nvSpPr>
          <p:spPr bwMode="auto">
            <a:xfrm flipH="1">
              <a:off x="4080" y="3024"/>
              <a:ext cx="288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92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6893" name="Text Box 31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6894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89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191000" y="2895600"/>
            <a:ext cx="2133600" cy="2590800"/>
            <a:chOff x="2640" y="1824"/>
            <a:chExt cx="1344" cy="1632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 flipV="1">
              <a:off x="3216" y="2880"/>
              <a:ext cx="48" cy="24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flipH="1" flipV="1">
              <a:off x="2736" y="3072"/>
              <a:ext cx="240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5" name="Line 32"/>
            <p:cNvSpPr>
              <a:spLocks noChangeShapeType="1"/>
            </p:cNvSpPr>
            <p:nvPr/>
          </p:nvSpPr>
          <p:spPr bwMode="auto">
            <a:xfrm flipH="1">
              <a:off x="2640" y="3456"/>
              <a:ext cx="288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6" name="Line 33"/>
            <p:cNvSpPr>
              <a:spLocks noChangeShapeType="1"/>
            </p:cNvSpPr>
            <p:nvPr/>
          </p:nvSpPr>
          <p:spPr bwMode="auto">
            <a:xfrm flipH="1">
              <a:off x="3744" y="1824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7" name="Line 34"/>
            <p:cNvSpPr>
              <a:spLocks noChangeShapeType="1"/>
            </p:cNvSpPr>
            <p:nvPr/>
          </p:nvSpPr>
          <p:spPr bwMode="auto">
            <a:xfrm flipH="1">
              <a:off x="3024" y="2208"/>
              <a:ext cx="144" cy="9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8" name="Line 35"/>
            <p:cNvSpPr>
              <a:spLocks noChangeShapeType="1"/>
            </p:cNvSpPr>
            <p:nvPr/>
          </p:nvSpPr>
          <p:spPr bwMode="auto">
            <a:xfrm flipH="1" flipV="1">
              <a:off x="3072" y="1872"/>
              <a:ext cx="144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49" name="Line 36"/>
            <p:cNvSpPr>
              <a:spLocks noChangeShapeType="1"/>
            </p:cNvSpPr>
            <p:nvPr/>
          </p:nvSpPr>
          <p:spPr bwMode="auto">
            <a:xfrm flipH="1">
              <a:off x="3312" y="2448"/>
              <a:ext cx="48" cy="1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40" name="Text Box 37"/>
          <p:cNvSpPr txBox="1">
            <a:spLocks noChangeArrowheads="1"/>
          </p:cNvSpPr>
          <p:nvPr/>
        </p:nvSpPr>
        <p:spPr bwMode="auto">
          <a:xfrm>
            <a:off x="7391400" y="4267200"/>
            <a:ext cx="1349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latin typeface="Calibri" charset="0"/>
              </a:rPr>
              <a:t>xyz.mp3 ?</a:t>
            </a:r>
          </a:p>
        </p:txBody>
      </p:sp>
      <p:sp>
        <p:nvSpPr>
          <p:cNvPr id="38941" name="Text Box 38"/>
          <p:cNvSpPr txBox="1">
            <a:spLocks noChangeArrowheads="1"/>
          </p:cNvSpPr>
          <p:nvPr/>
        </p:nvSpPr>
        <p:spPr bwMode="auto">
          <a:xfrm>
            <a:off x="2884488" y="3810000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  <p:sp>
        <p:nvSpPr>
          <p:cNvPr id="38942" name="Text Box 32"/>
          <p:cNvSpPr txBox="1">
            <a:spLocks noChangeArrowheads="1"/>
          </p:cNvSpPr>
          <p:nvPr/>
        </p:nvSpPr>
        <p:spPr bwMode="auto">
          <a:xfrm>
            <a:off x="6858000" y="5029200"/>
            <a:ext cx="16637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chemeClr val="hlink"/>
                </a:solidFill>
                <a:latin typeface="Calibri" charset="0"/>
              </a:rPr>
              <a:t>Flooding</a:t>
            </a:r>
            <a:endParaRPr lang="en-US" sz="33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53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chemeClr val="tx1"/>
                </a:solidFill>
                <a:latin typeface="Minion Pro"/>
                <a:ea typeface="+mj-ea"/>
                <a:cs typeface="Minion Pro"/>
              </a:rPr>
              <a:t>Gnutella: Flooding on Overlays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00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35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191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05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410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667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51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1905000" y="36576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057400" y="26670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3886200" y="29718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905000" y="46482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25146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4267200" y="26670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V="1">
            <a:off x="4038600" y="35814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H="1">
            <a:off x="4953000" y="38100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2667000" y="53340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4038600" y="4495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4267200" y="25908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6629400" y="31242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86400" y="37338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5105400" y="46482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09800" y="35052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4191000" y="4343400"/>
            <a:ext cx="2819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5170488" y="4433888"/>
            <a:ext cx="1152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xyz.mp3</a:t>
            </a:r>
          </a:p>
        </p:txBody>
      </p:sp>
    </p:spTree>
    <p:extLst>
      <p:ext uri="{BB962C8B-B14F-4D97-AF65-F5344CB8AC3E}">
        <p14:creationId xmlns:p14="http://schemas.microsoft.com/office/powerpoint/2010/main" val="2555789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6222" y="224156"/>
            <a:ext cx="80715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 smtClean="0"/>
              <a:t>KaZaA</a:t>
            </a:r>
            <a:r>
              <a:rPr lang="en-US" dirty="0" smtClean="0"/>
              <a:t>: Flooding </a:t>
            </a:r>
            <a:r>
              <a:rPr lang="en-US" dirty="0" err="1" smtClean="0"/>
              <a:t>w</a:t>
            </a:r>
            <a:r>
              <a:rPr lang="en-US" dirty="0" smtClean="0"/>
              <a:t>/ Super Peers (2001)</a:t>
            </a:r>
            <a:endParaRPr lang="en-US" dirty="0"/>
          </a:p>
        </p:txBody>
      </p:sp>
      <p:pic>
        <p:nvPicPr>
          <p:cNvPr id="4301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42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581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343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895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43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1905000" y="38862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V="1">
            <a:off x="2057400" y="2895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152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1905000" y="4876800"/>
            <a:ext cx="304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 flipH="1">
            <a:off x="2514600" y="48006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4267200" y="28956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V="1">
            <a:off x="4038600" y="3810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 flipH="1">
            <a:off x="4953000" y="40386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V="1">
            <a:off x="2667000" y="5562600"/>
            <a:ext cx="2057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4038600" y="4724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>
            <a:off x="4267200" y="2819400"/>
            <a:ext cx="2133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6629400" y="33528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486400" y="39624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5105400" y="48768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2209800" y="3733800"/>
            <a:ext cx="1447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35" name="Picture 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6" name="Picture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7" name="Picture 4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324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8" name="Picture 4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172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9" name="Picture 4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6019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40" name="AutoShape 46"/>
          <p:cNvCxnSpPr>
            <a:cxnSpLocks noChangeShapeType="1"/>
          </p:cNvCxnSpPr>
          <p:nvPr/>
        </p:nvCxnSpPr>
        <p:spPr bwMode="auto">
          <a:xfrm flipV="1">
            <a:off x="4457700" y="5791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1" name="AutoShape 47"/>
          <p:cNvCxnSpPr>
            <a:cxnSpLocks noChangeShapeType="1"/>
          </p:cNvCxnSpPr>
          <p:nvPr/>
        </p:nvCxnSpPr>
        <p:spPr bwMode="auto">
          <a:xfrm flipV="1">
            <a:off x="4610100" y="5791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2" name="AutoShape 48"/>
          <p:cNvCxnSpPr>
            <a:cxnSpLocks noChangeShapeType="1"/>
          </p:cNvCxnSpPr>
          <p:nvPr/>
        </p:nvCxnSpPr>
        <p:spPr bwMode="auto">
          <a:xfrm flipV="1">
            <a:off x="4762500" y="5791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3" name="AutoShape 49"/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44" name="AutoShape 50"/>
          <p:cNvCxnSpPr>
            <a:cxnSpLocks noChangeShapeType="1"/>
          </p:cNvCxnSpPr>
          <p:nvPr/>
        </p:nvCxnSpPr>
        <p:spPr bwMode="auto">
          <a:xfrm flipH="1" flipV="1">
            <a:off x="4876800" y="5791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45" name="Picture 5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5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562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5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5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50" name="AutoShape 56"/>
          <p:cNvCxnSpPr>
            <a:cxnSpLocks noChangeShapeType="1"/>
          </p:cNvCxnSpPr>
          <p:nvPr/>
        </p:nvCxnSpPr>
        <p:spPr bwMode="auto">
          <a:xfrm flipV="1">
            <a:off x="6819900" y="5029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1" name="AutoShape 57"/>
          <p:cNvCxnSpPr>
            <a:cxnSpLocks noChangeShapeType="1"/>
          </p:cNvCxnSpPr>
          <p:nvPr/>
        </p:nvCxnSpPr>
        <p:spPr bwMode="auto">
          <a:xfrm flipV="1">
            <a:off x="6972300" y="5029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2" name="AutoShape 58"/>
          <p:cNvCxnSpPr>
            <a:cxnSpLocks noChangeShapeType="1"/>
          </p:cNvCxnSpPr>
          <p:nvPr/>
        </p:nvCxnSpPr>
        <p:spPr bwMode="auto">
          <a:xfrm flipV="1">
            <a:off x="7124700" y="5029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3" name="AutoShape 59"/>
          <p:cNvCxnSpPr>
            <a:cxnSpLocks noChangeShapeType="1"/>
          </p:cNvCxnSpPr>
          <p:nvPr/>
        </p:nvCxnSpPr>
        <p:spPr bwMode="auto">
          <a:xfrm flipH="1" flipV="1">
            <a:off x="7239000" y="5105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54" name="AutoShape 60"/>
          <p:cNvCxnSpPr>
            <a:cxnSpLocks noChangeShapeType="1"/>
          </p:cNvCxnSpPr>
          <p:nvPr/>
        </p:nvCxnSpPr>
        <p:spPr bwMode="auto">
          <a:xfrm flipH="1" flipV="1">
            <a:off x="7239000" y="5029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55" name="Picture 6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6" name="Picture 6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6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8" name="Picture 6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60" name="AutoShape 66"/>
          <p:cNvCxnSpPr>
            <a:cxnSpLocks noChangeShapeType="1"/>
          </p:cNvCxnSpPr>
          <p:nvPr/>
        </p:nvCxnSpPr>
        <p:spPr bwMode="auto">
          <a:xfrm flipV="1">
            <a:off x="4838700" y="4038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1" name="AutoShape 67"/>
          <p:cNvCxnSpPr>
            <a:cxnSpLocks noChangeShapeType="1"/>
          </p:cNvCxnSpPr>
          <p:nvPr/>
        </p:nvCxnSpPr>
        <p:spPr bwMode="auto">
          <a:xfrm flipV="1">
            <a:off x="4991100" y="4038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2" name="AutoShape 68"/>
          <p:cNvCxnSpPr>
            <a:cxnSpLocks noChangeShapeType="1"/>
          </p:cNvCxnSpPr>
          <p:nvPr/>
        </p:nvCxnSpPr>
        <p:spPr bwMode="auto">
          <a:xfrm flipV="1">
            <a:off x="5143500" y="4038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3" name="AutoShape 69"/>
          <p:cNvCxnSpPr>
            <a:cxnSpLocks noChangeShapeType="1"/>
          </p:cNvCxnSpPr>
          <p:nvPr/>
        </p:nvCxnSpPr>
        <p:spPr bwMode="auto">
          <a:xfrm flipH="1" flipV="1">
            <a:off x="5257800" y="4114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64" name="AutoShape 70"/>
          <p:cNvCxnSpPr>
            <a:cxnSpLocks noChangeShapeType="1"/>
          </p:cNvCxnSpPr>
          <p:nvPr/>
        </p:nvCxnSpPr>
        <p:spPr bwMode="auto">
          <a:xfrm flipH="1" flipV="1">
            <a:off x="5257800" y="4038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65" name="Picture 7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6" name="Picture 7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7" name="Picture 7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5334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8" name="Picture 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5181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69" name="Picture 7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70" name="AutoShape 76"/>
          <p:cNvCxnSpPr>
            <a:cxnSpLocks noChangeShapeType="1"/>
          </p:cNvCxnSpPr>
          <p:nvPr/>
        </p:nvCxnSpPr>
        <p:spPr bwMode="auto">
          <a:xfrm flipV="1">
            <a:off x="3467100" y="48006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1" name="AutoShape 77"/>
          <p:cNvCxnSpPr>
            <a:cxnSpLocks noChangeShapeType="1"/>
          </p:cNvCxnSpPr>
          <p:nvPr/>
        </p:nvCxnSpPr>
        <p:spPr bwMode="auto">
          <a:xfrm flipV="1">
            <a:off x="3619500" y="48006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2" name="AutoShape 78"/>
          <p:cNvCxnSpPr>
            <a:cxnSpLocks noChangeShapeType="1"/>
          </p:cNvCxnSpPr>
          <p:nvPr/>
        </p:nvCxnSpPr>
        <p:spPr bwMode="auto">
          <a:xfrm flipV="1">
            <a:off x="3771900" y="48006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3" name="AutoShape 79"/>
          <p:cNvCxnSpPr>
            <a:cxnSpLocks noChangeShapeType="1"/>
          </p:cNvCxnSpPr>
          <p:nvPr/>
        </p:nvCxnSpPr>
        <p:spPr bwMode="auto">
          <a:xfrm flipH="1" flipV="1">
            <a:off x="3886200" y="48768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74" name="AutoShape 80"/>
          <p:cNvCxnSpPr>
            <a:cxnSpLocks noChangeShapeType="1"/>
          </p:cNvCxnSpPr>
          <p:nvPr/>
        </p:nvCxnSpPr>
        <p:spPr bwMode="auto">
          <a:xfrm flipH="1" flipV="1">
            <a:off x="3886200" y="48006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75" name="Picture 8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6" name="Picture 8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7" name="Picture 8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410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8" name="Picture 8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257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79" name="Picture 8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105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80" name="AutoShape 86"/>
          <p:cNvCxnSpPr>
            <a:cxnSpLocks noChangeShapeType="1"/>
          </p:cNvCxnSpPr>
          <p:nvPr/>
        </p:nvCxnSpPr>
        <p:spPr bwMode="auto">
          <a:xfrm flipV="1">
            <a:off x="1485900" y="4876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1" name="AutoShape 87"/>
          <p:cNvCxnSpPr>
            <a:cxnSpLocks noChangeShapeType="1"/>
          </p:cNvCxnSpPr>
          <p:nvPr/>
        </p:nvCxnSpPr>
        <p:spPr bwMode="auto">
          <a:xfrm flipV="1">
            <a:off x="1638300" y="4876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2" name="AutoShape 88"/>
          <p:cNvCxnSpPr>
            <a:cxnSpLocks noChangeShapeType="1"/>
          </p:cNvCxnSpPr>
          <p:nvPr/>
        </p:nvCxnSpPr>
        <p:spPr bwMode="auto">
          <a:xfrm flipV="1">
            <a:off x="1790700" y="4876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3" name="AutoShape 89"/>
          <p:cNvCxnSpPr>
            <a:cxnSpLocks noChangeShapeType="1"/>
          </p:cNvCxnSpPr>
          <p:nvPr/>
        </p:nvCxnSpPr>
        <p:spPr bwMode="auto">
          <a:xfrm flipH="1" flipV="1">
            <a:off x="1905000" y="4953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84" name="AutoShape 90"/>
          <p:cNvCxnSpPr>
            <a:cxnSpLocks noChangeShapeType="1"/>
          </p:cNvCxnSpPr>
          <p:nvPr/>
        </p:nvCxnSpPr>
        <p:spPr bwMode="auto">
          <a:xfrm flipH="1" flipV="1">
            <a:off x="1905000" y="4876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85" name="Picture 9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6" name="Picture 9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7" name="Picture 9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4196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8" name="Picture 9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267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89" name="Picture 9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14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090" name="AutoShape 96"/>
          <p:cNvCxnSpPr>
            <a:cxnSpLocks noChangeShapeType="1"/>
          </p:cNvCxnSpPr>
          <p:nvPr/>
        </p:nvCxnSpPr>
        <p:spPr bwMode="auto">
          <a:xfrm flipV="1">
            <a:off x="1485900" y="38862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1" name="AutoShape 97"/>
          <p:cNvCxnSpPr>
            <a:cxnSpLocks noChangeShapeType="1"/>
          </p:cNvCxnSpPr>
          <p:nvPr/>
        </p:nvCxnSpPr>
        <p:spPr bwMode="auto">
          <a:xfrm flipV="1">
            <a:off x="1638300" y="38862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2" name="AutoShape 98"/>
          <p:cNvCxnSpPr>
            <a:cxnSpLocks noChangeShapeType="1"/>
          </p:cNvCxnSpPr>
          <p:nvPr/>
        </p:nvCxnSpPr>
        <p:spPr bwMode="auto">
          <a:xfrm flipV="1">
            <a:off x="1790700" y="38862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3" name="AutoShape 99"/>
          <p:cNvCxnSpPr>
            <a:cxnSpLocks noChangeShapeType="1"/>
          </p:cNvCxnSpPr>
          <p:nvPr/>
        </p:nvCxnSpPr>
        <p:spPr bwMode="auto">
          <a:xfrm flipH="1" flipV="1">
            <a:off x="1905000" y="39624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94" name="AutoShape 100"/>
          <p:cNvCxnSpPr>
            <a:cxnSpLocks noChangeShapeType="1"/>
          </p:cNvCxnSpPr>
          <p:nvPr/>
        </p:nvCxnSpPr>
        <p:spPr bwMode="auto">
          <a:xfrm flipH="1" flipV="1">
            <a:off x="1905000" y="38862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095" name="Picture 10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6" name="Picture 10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7" name="Picture 10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8" name="Picture 10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99" name="Picture 10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00" name="AutoShape 106"/>
          <p:cNvCxnSpPr>
            <a:cxnSpLocks noChangeShapeType="1"/>
          </p:cNvCxnSpPr>
          <p:nvPr/>
        </p:nvCxnSpPr>
        <p:spPr bwMode="auto">
          <a:xfrm flipV="1">
            <a:off x="3619500" y="32004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1" name="AutoShape 107"/>
          <p:cNvCxnSpPr>
            <a:cxnSpLocks noChangeShapeType="1"/>
          </p:cNvCxnSpPr>
          <p:nvPr/>
        </p:nvCxnSpPr>
        <p:spPr bwMode="auto">
          <a:xfrm flipV="1">
            <a:off x="3771900" y="32004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2" name="AutoShape 108"/>
          <p:cNvCxnSpPr>
            <a:cxnSpLocks noChangeShapeType="1"/>
          </p:cNvCxnSpPr>
          <p:nvPr/>
        </p:nvCxnSpPr>
        <p:spPr bwMode="auto">
          <a:xfrm flipV="1">
            <a:off x="3924300" y="32004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3" name="AutoShape 109"/>
          <p:cNvCxnSpPr>
            <a:cxnSpLocks noChangeShapeType="1"/>
          </p:cNvCxnSpPr>
          <p:nvPr/>
        </p:nvCxnSpPr>
        <p:spPr bwMode="auto">
          <a:xfrm flipH="1" flipV="1">
            <a:off x="4038600" y="32766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04" name="AutoShape 110"/>
          <p:cNvCxnSpPr>
            <a:cxnSpLocks noChangeShapeType="1"/>
          </p:cNvCxnSpPr>
          <p:nvPr/>
        </p:nvCxnSpPr>
        <p:spPr bwMode="auto">
          <a:xfrm flipH="1" flipV="1">
            <a:off x="4038600" y="32004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05" name="Picture 1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11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11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1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733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581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10" name="AutoShape 116"/>
          <p:cNvCxnSpPr>
            <a:cxnSpLocks noChangeShapeType="1"/>
          </p:cNvCxnSpPr>
          <p:nvPr/>
        </p:nvCxnSpPr>
        <p:spPr bwMode="auto">
          <a:xfrm flipV="1">
            <a:off x="6210300" y="3352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1" name="AutoShape 117"/>
          <p:cNvCxnSpPr>
            <a:cxnSpLocks noChangeShapeType="1"/>
          </p:cNvCxnSpPr>
          <p:nvPr/>
        </p:nvCxnSpPr>
        <p:spPr bwMode="auto">
          <a:xfrm flipV="1">
            <a:off x="6362700" y="3352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2" name="AutoShape 118"/>
          <p:cNvCxnSpPr>
            <a:cxnSpLocks noChangeShapeType="1"/>
          </p:cNvCxnSpPr>
          <p:nvPr/>
        </p:nvCxnSpPr>
        <p:spPr bwMode="auto">
          <a:xfrm flipV="1">
            <a:off x="6515100" y="3352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3" name="AutoShape 119"/>
          <p:cNvCxnSpPr>
            <a:cxnSpLocks noChangeShapeType="1"/>
          </p:cNvCxnSpPr>
          <p:nvPr/>
        </p:nvCxnSpPr>
        <p:spPr bwMode="auto">
          <a:xfrm flipH="1" flipV="1">
            <a:off x="6629400" y="3429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14" name="AutoShape 120"/>
          <p:cNvCxnSpPr>
            <a:cxnSpLocks noChangeShapeType="1"/>
          </p:cNvCxnSpPr>
          <p:nvPr/>
        </p:nvCxnSpPr>
        <p:spPr bwMode="auto">
          <a:xfrm flipH="1" flipV="1">
            <a:off x="6629400" y="3352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43115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5562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6" name="Picture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8" name="Picture 3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5532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9" name="Picture 3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64008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20" name="Picture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6248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121" name="AutoShape 36"/>
          <p:cNvCxnSpPr>
            <a:cxnSpLocks noChangeShapeType="1"/>
          </p:cNvCxnSpPr>
          <p:nvPr/>
        </p:nvCxnSpPr>
        <p:spPr bwMode="auto">
          <a:xfrm flipV="1">
            <a:off x="1943100" y="6019800"/>
            <a:ext cx="4191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2" name="AutoShape 37"/>
          <p:cNvCxnSpPr>
            <a:cxnSpLocks noChangeShapeType="1"/>
          </p:cNvCxnSpPr>
          <p:nvPr/>
        </p:nvCxnSpPr>
        <p:spPr bwMode="auto">
          <a:xfrm flipV="1">
            <a:off x="2095500" y="6019800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3" name="AutoShape 38"/>
          <p:cNvCxnSpPr>
            <a:cxnSpLocks noChangeShapeType="1"/>
          </p:cNvCxnSpPr>
          <p:nvPr/>
        </p:nvCxnSpPr>
        <p:spPr bwMode="auto">
          <a:xfrm flipV="1">
            <a:off x="2247900" y="6019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4" name="AutoShape 39"/>
          <p:cNvCxnSpPr>
            <a:cxnSpLocks noChangeShapeType="1"/>
          </p:cNvCxnSpPr>
          <p:nvPr/>
        </p:nvCxnSpPr>
        <p:spPr bwMode="auto">
          <a:xfrm flipH="1" flipV="1">
            <a:off x="2362200" y="6096000"/>
            <a:ext cx="381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25" name="AutoShape 40"/>
          <p:cNvCxnSpPr>
            <a:cxnSpLocks noChangeShapeType="1"/>
          </p:cNvCxnSpPr>
          <p:nvPr/>
        </p:nvCxnSpPr>
        <p:spPr bwMode="auto">
          <a:xfrm flipH="1" flipV="1">
            <a:off x="2362200" y="6019800"/>
            <a:ext cx="1905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1452244"/>
          </a:xfrm>
        </p:spPr>
        <p:txBody>
          <a:bodyPr/>
          <a:lstStyle/>
          <a:p>
            <a:r>
              <a:rPr lang="en-US" dirty="0" smtClean="0"/>
              <a:t>Well connected nodes can be installed (</a:t>
            </a:r>
            <a:r>
              <a:rPr lang="en-US" dirty="0" err="1" smtClean="0"/>
              <a:t>KaZaA</a:t>
            </a:r>
            <a:r>
              <a:rPr lang="en-US" dirty="0" smtClean="0"/>
              <a:t>) or self-promoted (Gnutella)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2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Say you want to make calls among peers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72011"/>
          </a:xfrm>
        </p:spPr>
        <p:txBody>
          <a:bodyPr/>
          <a:lstStyle/>
          <a:p>
            <a:r>
              <a:rPr lang="en-US" dirty="0" smtClean="0"/>
              <a:t>You need to find who to call</a:t>
            </a:r>
          </a:p>
          <a:p>
            <a:pPr lvl="1"/>
            <a:r>
              <a:rPr lang="en-US" dirty="0" smtClean="0"/>
              <a:t>Centralized server for authentication, billing</a:t>
            </a:r>
          </a:p>
          <a:p>
            <a:r>
              <a:rPr lang="en-US" dirty="0" smtClean="0"/>
              <a:t>You need to find where they are</a:t>
            </a:r>
          </a:p>
          <a:p>
            <a:pPr lvl="1"/>
            <a:r>
              <a:rPr lang="en-US" dirty="0" smtClean="0"/>
              <a:t>Can use central server, or a decentralized search, such as in </a:t>
            </a:r>
            <a:r>
              <a:rPr lang="en-US" dirty="0" err="1" smtClean="0"/>
              <a:t>KaZaA</a:t>
            </a:r>
            <a:endParaRPr lang="en-US" dirty="0" smtClean="0"/>
          </a:p>
          <a:p>
            <a:r>
              <a:rPr lang="en-US" dirty="0" smtClean="0"/>
              <a:t>You need to call them</a:t>
            </a:r>
          </a:p>
          <a:p>
            <a:pPr lvl="1"/>
            <a:r>
              <a:rPr lang="en-US" dirty="0" smtClean="0"/>
              <a:t>What if both of you are behind </a:t>
            </a:r>
            <a:r>
              <a:rPr lang="en-US" dirty="0" err="1" smtClean="0"/>
              <a:t>NATs</a:t>
            </a:r>
            <a:r>
              <a:rPr lang="en-US" dirty="0" smtClean="0"/>
              <a:t>? (only allow outgoing connections)</a:t>
            </a:r>
          </a:p>
          <a:p>
            <a:pPr lvl="1"/>
            <a:r>
              <a:rPr lang="en-US" dirty="0" smtClean="0"/>
              <a:t>You could use another peer as a relay…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4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by the founders of </a:t>
            </a:r>
            <a:r>
              <a:rPr lang="en-US" dirty="0" err="1" smtClean="0"/>
              <a:t>KaZaA</a:t>
            </a:r>
            <a:r>
              <a:rPr lang="en-US" dirty="0" smtClean="0"/>
              <a:t>!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Superpeers</a:t>
            </a:r>
            <a:r>
              <a:rPr lang="en-US" dirty="0" smtClean="0"/>
              <a:t> for registering</a:t>
            </a:r>
            <a:r>
              <a:rPr lang="en-US" baseline="0" dirty="0" smtClean="0"/>
              <a:t> presence, searching for where you are</a:t>
            </a:r>
          </a:p>
          <a:p>
            <a:r>
              <a:rPr lang="en-US" baseline="0" dirty="0" smtClean="0"/>
              <a:t>Uses regular nodes, outside of </a:t>
            </a:r>
            <a:r>
              <a:rPr lang="en-US" baseline="0" dirty="0" err="1" smtClean="0"/>
              <a:t>NATs</a:t>
            </a:r>
            <a:r>
              <a:rPr lang="en-US" baseline="0" dirty="0" smtClean="0"/>
              <a:t>, as decentralized relays</a:t>
            </a:r>
          </a:p>
          <a:p>
            <a:pPr lvl="1"/>
            <a:r>
              <a:rPr lang="en-US" dirty="0" smtClean="0"/>
              <a:t>This is their killer feature</a:t>
            </a:r>
            <a:endParaRPr lang="en-US" baseline="0" dirty="0" smtClean="0"/>
          </a:p>
          <a:p>
            <a:r>
              <a:rPr lang="en-US" dirty="0" smtClean="0"/>
              <a:t>This morning, from my computer:</a:t>
            </a:r>
          </a:p>
          <a:p>
            <a:pPr lvl="1"/>
            <a:r>
              <a:rPr lang="en-US" dirty="0" smtClean="0"/>
              <a:t>29,565,560 </a:t>
            </a:r>
            <a:r>
              <a:rPr lang="en-US" dirty="0" smtClean="0"/>
              <a:t>people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1" y="-89217"/>
            <a:ext cx="2449155" cy="243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3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04239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Client-server performs well</a:t>
            </a:r>
          </a:p>
          <a:p>
            <a:pPr lvl="1"/>
            <a:r>
              <a:rPr lang="en-US" dirty="0" smtClean="0"/>
              <a:t>But not always feasible</a:t>
            </a:r>
          </a:p>
          <a:p>
            <a:r>
              <a:rPr lang="en-US" dirty="0" smtClean="0"/>
              <a:t>Things that flood-based systems do well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Organic scaling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Decentralization of visibility and liability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local </a:t>
            </a:r>
            <a:r>
              <a:rPr lang="en-US" dirty="0" smtClean="0"/>
              <a:t>queries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Things that flood-based systems do poorly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Finding unpopular stuff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Fancy </a:t>
            </a:r>
            <a:r>
              <a:rPr lang="en-US" i="1" dirty="0" smtClean="0"/>
              <a:t>distributed</a:t>
            </a:r>
            <a:r>
              <a:rPr lang="en-US" dirty="0" smtClean="0"/>
              <a:t> queries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Vulnerabilities: data poisoning, tracking, etc.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Guarantees about anything (answer quality, privacy, etc</a:t>
            </a:r>
            <a:r>
              <a:rPr lang="en-US" smtClean="0"/>
              <a:t>.)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9597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One big problem with the previous approaches</a:t>
            </a:r>
          </a:p>
          <a:p>
            <a:pPr lvl="1"/>
            <a:r>
              <a:rPr lang="en-US" dirty="0" smtClean="0"/>
              <a:t>Asymmetric bandwidth</a:t>
            </a:r>
          </a:p>
          <a:p>
            <a:r>
              <a:rPr lang="en-US" dirty="0" err="1" smtClean="0"/>
              <a:t>BitTorrent</a:t>
            </a:r>
            <a:r>
              <a:rPr lang="en-US" dirty="0" smtClean="0"/>
              <a:t> (original design)</a:t>
            </a:r>
          </a:p>
          <a:p>
            <a:pPr lvl="1"/>
            <a:r>
              <a:rPr lang="en-US" dirty="0" smtClean="0"/>
              <a:t>Search: independent search engines (e.g. </a:t>
            </a:r>
            <a:r>
              <a:rPr lang="en-US" dirty="0" err="1" smtClean="0"/>
              <a:t>PirateBay</a:t>
            </a:r>
            <a:r>
              <a:rPr lang="en-US" dirty="0" smtClean="0"/>
              <a:t>, </a:t>
            </a:r>
            <a:r>
              <a:rPr lang="en-US" dirty="0" err="1" smtClean="0"/>
              <a:t>isoHunt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Maps keywords -&gt; .torrent file</a:t>
            </a:r>
          </a:p>
          <a:p>
            <a:pPr lvl="1"/>
            <a:r>
              <a:rPr lang="en-US" dirty="0" smtClean="0"/>
              <a:t>Location: centralized </a:t>
            </a:r>
            <a:r>
              <a:rPr lang="en-US" i="1" dirty="0" smtClean="0"/>
              <a:t>tracker</a:t>
            </a:r>
            <a:r>
              <a:rPr lang="en-US" dirty="0" smtClean="0"/>
              <a:t> node per file</a:t>
            </a:r>
          </a:p>
          <a:p>
            <a:pPr lvl="1"/>
            <a:r>
              <a:rPr lang="en-US" dirty="0" smtClean="0"/>
              <a:t>Download: chunked</a:t>
            </a:r>
          </a:p>
          <a:p>
            <a:pPr lvl="2"/>
            <a:r>
              <a:rPr lang="en-US" dirty="0" smtClean="0"/>
              <a:t>File split into many pieces</a:t>
            </a:r>
          </a:p>
          <a:p>
            <a:pPr lvl="2"/>
            <a:r>
              <a:rPr lang="en-US" dirty="0" smtClean="0"/>
              <a:t>Can download from many peers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6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</a:p>
          <a:p>
            <a:pPr lvl="1"/>
            <a:r>
              <a:rPr lang="en-US" dirty="0" smtClean="0"/>
              <a:t>Split files into large pieces (256KB ~ 1MB)</a:t>
            </a:r>
          </a:p>
          <a:p>
            <a:pPr lvl="1"/>
            <a:r>
              <a:rPr lang="en-US" dirty="0" smtClean="0"/>
              <a:t>Split pieces into </a:t>
            </a:r>
            <a:r>
              <a:rPr lang="en-US" dirty="0" err="1" smtClean="0"/>
              <a:t>subpieces</a:t>
            </a:r>
            <a:endParaRPr lang="en-US" dirty="0" smtClean="0"/>
          </a:p>
          <a:p>
            <a:pPr lvl="1"/>
            <a:r>
              <a:rPr lang="en-US" dirty="0" smtClean="0"/>
              <a:t>Get peers from tracker, exchange info on pieces</a:t>
            </a:r>
          </a:p>
          <a:p>
            <a:r>
              <a:rPr lang="en-US" dirty="0" smtClean="0"/>
              <a:t>Three-phases in download</a:t>
            </a:r>
          </a:p>
          <a:p>
            <a:pPr lvl="1"/>
            <a:r>
              <a:rPr lang="en-US" dirty="0" smtClean="0"/>
              <a:t>Start: get a piece as soon as possible (random)</a:t>
            </a:r>
          </a:p>
          <a:p>
            <a:pPr lvl="1"/>
            <a:r>
              <a:rPr lang="en-US" dirty="0" smtClean="0"/>
              <a:t>Middle: spread pieces fast (rarest piece)</a:t>
            </a:r>
          </a:p>
          <a:p>
            <a:pPr lvl="1"/>
            <a:r>
              <a:rPr lang="en-US" dirty="0" smtClean="0"/>
              <a:t>End: don’t get stuck (parallel downloads of last pieces)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0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BitTorrent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Self-scaling: incentivize sharing</a:t>
            </a:r>
          </a:p>
          <a:p>
            <a:pPr lvl="1"/>
            <a:r>
              <a:rPr lang="en-US" dirty="0" smtClean="0"/>
              <a:t>If people upload as much as they download, system scales with number of users (no free-loading)</a:t>
            </a:r>
          </a:p>
          <a:p>
            <a:r>
              <a:rPr lang="en-US" dirty="0" smtClean="0"/>
              <a:t>Uses </a:t>
            </a:r>
            <a:r>
              <a:rPr lang="en-US" i="1" dirty="0" smtClean="0"/>
              <a:t>tit-for-tat</a:t>
            </a:r>
            <a:r>
              <a:rPr lang="en-US" dirty="0" smtClean="0"/>
              <a:t>: only upload to who gives you data</a:t>
            </a:r>
          </a:p>
          <a:p>
            <a:pPr lvl="1"/>
            <a:r>
              <a:rPr lang="en-US" i="1" dirty="0" smtClean="0"/>
              <a:t>Choke</a:t>
            </a:r>
            <a:r>
              <a:rPr lang="en-US" dirty="0" smtClean="0"/>
              <a:t> most of your peers (don’t upload to them)</a:t>
            </a:r>
          </a:p>
          <a:p>
            <a:pPr lvl="1"/>
            <a:r>
              <a:rPr lang="en-US" dirty="0" smtClean="0"/>
              <a:t>Order peers by download rate, choke all but P best</a:t>
            </a:r>
          </a:p>
          <a:p>
            <a:pPr lvl="1"/>
            <a:r>
              <a:rPr lang="en-US" dirty="0" smtClean="0"/>
              <a:t>Occasionally </a:t>
            </a:r>
            <a:r>
              <a:rPr lang="en-US" dirty="0" err="1" smtClean="0"/>
              <a:t>unchoke</a:t>
            </a:r>
            <a:r>
              <a:rPr lang="en-US" dirty="0" smtClean="0"/>
              <a:t> a random peer (might become a nice </a:t>
            </a:r>
            <a:r>
              <a:rPr lang="en-US" dirty="0" err="1" smtClean="0"/>
              <a:t>uploader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Optional reading: </a:t>
            </a:r>
          </a:p>
          <a:p>
            <a:pPr>
              <a:buNone/>
            </a:pPr>
            <a:r>
              <a:rPr lang="en-US" sz="2400" i="1" dirty="0" smtClean="0"/>
              <a:t>	[</a:t>
            </a:r>
            <a:r>
              <a:rPr lang="en-US" sz="2400" i="1" dirty="0" smtClean="0">
                <a:hlinkClick r:id="rId2"/>
              </a:rPr>
              <a:t>Do Incentives Build Robustness in BitTorrent?</a:t>
            </a:r>
            <a:r>
              <a:rPr lang="en-US" sz="2400" dirty="0" smtClean="0">
                <a:hlinkClick r:id="rId2"/>
              </a:rPr>
              <a:t> </a:t>
            </a:r>
            <a:r>
              <a:rPr lang="en-US" sz="2400" dirty="0" err="1" smtClean="0"/>
              <a:t>Piatek</a:t>
            </a:r>
            <a:r>
              <a:rPr lang="en-US" sz="2400" dirty="0" smtClean="0"/>
              <a:t> et al, NSDI’07]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721556" cy="172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Overlays: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35334"/>
          </a:xfrm>
        </p:spPr>
        <p:txBody>
          <a:bodyPr/>
          <a:lstStyle/>
          <a:p>
            <a:r>
              <a:rPr lang="en-US" dirty="0" smtClean="0"/>
              <a:t>Academia came (a little later)…</a:t>
            </a:r>
          </a:p>
          <a:p>
            <a:r>
              <a:rPr lang="en-US" dirty="0" smtClean="0"/>
              <a:t>Goal: Solve </a:t>
            </a:r>
            <a:r>
              <a:rPr lang="en-US" dirty="0" smtClean="0">
                <a:solidFill>
                  <a:srgbClr val="FF0000"/>
                </a:solidFill>
              </a:rPr>
              <a:t>efficient decentralized location</a:t>
            </a:r>
          </a:p>
          <a:p>
            <a:pPr lvl="1"/>
            <a:r>
              <a:rPr lang="en-US" dirty="0" smtClean="0"/>
              <a:t>Remember the second key challenge?</a:t>
            </a:r>
          </a:p>
          <a:p>
            <a:pPr lvl="1"/>
            <a:r>
              <a:rPr lang="en-US" dirty="0" smtClean="0"/>
              <a:t>Given ID, map to host</a:t>
            </a:r>
          </a:p>
          <a:p>
            <a:r>
              <a:rPr lang="en-US" dirty="0" smtClean="0"/>
              <a:t>Remember the challenges?</a:t>
            </a:r>
          </a:p>
          <a:p>
            <a:pPr lvl="1"/>
            <a:r>
              <a:rPr lang="en-US" dirty="0" smtClean="0"/>
              <a:t>Scale to millions of nodes</a:t>
            </a:r>
          </a:p>
          <a:p>
            <a:pPr lvl="1"/>
            <a:r>
              <a:rPr lang="en-US" dirty="0" smtClean="0"/>
              <a:t>Churn</a:t>
            </a:r>
          </a:p>
          <a:p>
            <a:pPr lvl="1"/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Trust (or lack thereof)</a:t>
            </a:r>
          </a:p>
          <a:p>
            <a:pPr lvl="2"/>
            <a:r>
              <a:rPr lang="en-US" dirty="0" smtClean="0"/>
              <a:t>Selfish and malicious users</a:t>
            </a:r>
          </a:p>
        </p:txBody>
      </p:sp>
    </p:spTree>
    <p:extLst>
      <p:ext uri="{BB962C8B-B14F-4D97-AF65-F5344CB8AC3E}">
        <p14:creationId xmlns:p14="http://schemas.microsoft.com/office/powerpoint/2010/main" val="1865832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24938" y="5576239"/>
            <a:ext cx="6241850" cy="3872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55157"/>
          </a:xfrm>
        </p:spPr>
        <p:txBody>
          <a:bodyPr>
            <a:normAutofit/>
          </a:bodyPr>
          <a:lstStyle/>
          <a:p>
            <a:r>
              <a:rPr lang="en-US" dirty="0" smtClean="0"/>
              <a:t>IDs from a </a:t>
            </a:r>
            <a:r>
              <a:rPr lang="en-US" i="1" dirty="0" smtClean="0"/>
              <a:t>flat</a:t>
            </a:r>
            <a:r>
              <a:rPr lang="en-US" dirty="0" smtClean="0"/>
              <a:t> namespace</a:t>
            </a:r>
          </a:p>
          <a:p>
            <a:pPr lvl="1"/>
            <a:r>
              <a:rPr lang="en-US" dirty="0" smtClean="0"/>
              <a:t>Contrast with hierarchical IP, DNS</a:t>
            </a:r>
          </a:p>
          <a:p>
            <a:r>
              <a:rPr lang="en-US" dirty="0" smtClean="0"/>
              <a:t>Metaphor: hash table, but distributed</a:t>
            </a:r>
          </a:p>
          <a:p>
            <a:r>
              <a:rPr lang="en-US" dirty="0" smtClean="0"/>
              <a:t>Interface</a:t>
            </a:r>
          </a:p>
          <a:p>
            <a:pPr lvl="1"/>
            <a:r>
              <a:rPr lang="en-US" dirty="0" err="1" smtClean="0"/>
              <a:t>Get(key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Put(key</a:t>
            </a:r>
            <a:r>
              <a:rPr lang="en-US" dirty="0" smtClean="0"/>
              <a:t>, value)</a:t>
            </a:r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Every node supports a single operation:</a:t>
            </a:r>
          </a:p>
          <a:p>
            <a:pPr lvl="1">
              <a:buNone/>
            </a:pPr>
            <a:r>
              <a:rPr lang="en-US" dirty="0" smtClean="0"/>
              <a:t>	Given a </a:t>
            </a:r>
            <a:r>
              <a:rPr lang="en-US" i="1" dirty="0" smtClean="0"/>
              <a:t>key</a:t>
            </a:r>
            <a:r>
              <a:rPr lang="en-US" dirty="0" smtClean="0"/>
              <a:t>, route messages to node holding </a:t>
            </a:r>
            <a:r>
              <a:rPr lang="en-US" i="1" dirty="0" smtClean="0"/>
              <a:t>key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835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Identifier to Node Mapping Example</a:t>
            </a:r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/>
              <a:t>Node  8 maps [5,8]</a:t>
            </a:r>
          </a:p>
          <a:p>
            <a:pPr marL="342900" indent="-342900"/>
            <a:r>
              <a:rPr lang="en-US" sz="2000"/>
              <a:t>Node 15 maps [9,15]</a:t>
            </a:r>
          </a:p>
          <a:p>
            <a:pPr marL="342900" indent="-342900"/>
            <a:r>
              <a:rPr lang="en-US" sz="2000"/>
              <a:t>Node 20 maps [16, 20]</a:t>
            </a:r>
          </a:p>
          <a:p>
            <a:pPr marL="342900" indent="-342900"/>
            <a:r>
              <a:rPr lang="en-US" sz="2000"/>
              <a:t>…</a:t>
            </a:r>
          </a:p>
          <a:p>
            <a:pPr marL="342900" indent="-342900"/>
            <a:r>
              <a:rPr lang="en-US" sz="2000"/>
              <a:t>Node 4 maps [59, 4]</a:t>
            </a:r>
          </a:p>
          <a:p>
            <a:pPr marL="342900" indent="-342900"/>
            <a:endParaRPr lang="en-US" sz="2000"/>
          </a:p>
          <a:p>
            <a:pPr marL="342900" indent="-342900"/>
            <a:endParaRPr lang="en-US" sz="2000"/>
          </a:p>
          <a:p>
            <a:pPr marL="342900" indent="-342900"/>
            <a:r>
              <a:rPr lang="en-US" sz="2000"/>
              <a:t>Each node maintains a pointer to its successor</a:t>
            </a:r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97663" y="6488668"/>
            <a:ext cx="245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from Ion </a:t>
            </a:r>
            <a:r>
              <a:rPr lang="en-US" dirty="0" err="1" smtClean="0"/>
              <a:t>Stoica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1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Consistent Hashing?</a:t>
            </a:r>
            <a:endParaRPr lang="en-US" dirty="0"/>
          </a:p>
        </p:txBody>
      </p:sp>
      <p:sp>
        <p:nvSpPr>
          <p:cNvPr id="135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276600" cy="4724400"/>
          </a:xfrm>
        </p:spPr>
        <p:txBody>
          <a:bodyPr/>
          <a:lstStyle/>
          <a:p>
            <a:pPr marL="342900" indent="-342900"/>
            <a:r>
              <a:rPr lang="en-US" sz="2000" dirty="0" smtClean="0"/>
              <a:t>But each node only knows about a small number of other nodes (so far only their successors)</a:t>
            </a:r>
            <a:endParaRPr lang="en-US" sz="2000" dirty="0"/>
          </a:p>
        </p:txBody>
      </p:sp>
      <p:sp>
        <p:nvSpPr>
          <p:cNvPr id="1351684" name="Oval 4"/>
          <p:cNvSpPr>
            <a:spLocks noChangeArrowheads="1"/>
          </p:cNvSpPr>
          <p:nvPr/>
        </p:nvSpPr>
        <p:spPr bwMode="auto">
          <a:xfrm>
            <a:off x="3538538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685" name="Text Box 5"/>
          <p:cNvSpPr txBox="1">
            <a:spLocks noChangeArrowheads="1"/>
          </p:cNvSpPr>
          <p:nvPr/>
        </p:nvSpPr>
        <p:spPr bwMode="auto">
          <a:xfrm>
            <a:off x="6384925" y="1766888"/>
            <a:ext cx="312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168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3213" y="1219200"/>
            <a:ext cx="266700" cy="438150"/>
          </a:xfrm>
          <a:prstGeom prst="rect">
            <a:avLst/>
          </a:prstGeom>
          <a:noFill/>
        </p:spPr>
      </p:pic>
      <p:pic>
        <p:nvPicPr>
          <p:cNvPr id="1351687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8638" y="4743450"/>
            <a:ext cx="266700" cy="438150"/>
          </a:xfrm>
          <a:prstGeom prst="rect">
            <a:avLst/>
          </a:prstGeom>
          <a:noFill/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7461250" y="4572000"/>
            <a:ext cx="439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1689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8338" y="6267450"/>
            <a:ext cx="266700" cy="438150"/>
          </a:xfrm>
          <a:prstGeom prst="rect">
            <a:avLst/>
          </a:prstGeom>
          <a:noFill/>
        </p:spPr>
      </p:pic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614988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4605338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1692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7738" y="6115050"/>
            <a:ext cx="266700" cy="438150"/>
          </a:xfrm>
          <a:prstGeom prst="rect">
            <a:avLst/>
          </a:prstGeom>
          <a:noFill/>
        </p:spPr>
      </p:pic>
      <p:sp>
        <p:nvSpPr>
          <p:cNvPr id="1351693" name="Text Box 13"/>
          <p:cNvSpPr txBox="1">
            <a:spLocks noChangeArrowheads="1"/>
          </p:cNvSpPr>
          <p:nvPr/>
        </p:nvSpPr>
        <p:spPr bwMode="auto">
          <a:xfrm>
            <a:off x="7119938" y="2224088"/>
            <a:ext cx="309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7729538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3767138" y="4495800"/>
            <a:ext cx="436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4548188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169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4648200"/>
            <a:ext cx="266700" cy="438150"/>
          </a:xfrm>
          <a:prstGeom prst="rect">
            <a:avLst/>
          </a:prstGeom>
          <a:noFill/>
        </p:spPr>
      </p:pic>
      <p:pic>
        <p:nvPicPr>
          <p:cNvPr id="1351698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1524000"/>
            <a:ext cx="266700" cy="438150"/>
          </a:xfrm>
          <a:prstGeom prst="rect">
            <a:avLst/>
          </a:prstGeom>
          <a:noFill/>
        </p:spPr>
      </p:pic>
      <p:sp>
        <p:nvSpPr>
          <p:cNvPr id="1351699" name="Line 19"/>
          <p:cNvSpPr>
            <a:spLocks noChangeShapeType="1"/>
          </p:cNvSpPr>
          <p:nvPr/>
        </p:nvSpPr>
        <p:spPr bwMode="auto">
          <a:xfrm flipV="1">
            <a:off x="3690938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0" name="Line 20"/>
          <p:cNvSpPr>
            <a:spLocks noChangeShapeType="1"/>
          </p:cNvSpPr>
          <p:nvPr/>
        </p:nvSpPr>
        <p:spPr bwMode="auto">
          <a:xfrm>
            <a:off x="4519613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1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2938" y="3505200"/>
            <a:ext cx="266700" cy="438150"/>
          </a:xfrm>
          <a:prstGeom prst="rect">
            <a:avLst/>
          </a:prstGeom>
          <a:noFill/>
        </p:spPr>
      </p:pic>
      <p:sp>
        <p:nvSpPr>
          <p:cNvPr id="1351702" name="Line 22"/>
          <p:cNvSpPr>
            <a:spLocks noChangeShapeType="1"/>
          </p:cNvSpPr>
          <p:nvPr/>
        </p:nvSpPr>
        <p:spPr bwMode="auto">
          <a:xfrm flipV="1">
            <a:off x="4910138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3" name="Line 23"/>
          <p:cNvSpPr>
            <a:spLocks noChangeShapeType="1"/>
          </p:cNvSpPr>
          <p:nvPr/>
        </p:nvSpPr>
        <p:spPr bwMode="auto">
          <a:xfrm flipV="1">
            <a:off x="5824538" y="6096000"/>
            <a:ext cx="158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4" name="Line 24"/>
          <p:cNvSpPr>
            <a:spLocks noChangeShapeType="1"/>
          </p:cNvSpPr>
          <p:nvPr/>
        </p:nvSpPr>
        <p:spPr bwMode="auto">
          <a:xfrm flipH="1" flipV="1">
            <a:off x="7881938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 flipH="1">
            <a:off x="8110538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7396163" y="2200275"/>
            <a:ext cx="112712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07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5550" y="1905000"/>
            <a:ext cx="268288" cy="438150"/>
          </a:xfrm>
          <a:prstGeom prst="rect">
            <a:avLst/>
          </a:prstGeom>
          <a:noFill/>
        </p:spPr>
      </p:pic>
      <p:sp>
        <p:nvSpPr>
          <p:cNvPr id="1351708" name="Line 28"/>
          <p:cNvSpPr>
            <a:spLocks noChangeShapeType="1"/>
          </p:cNvSpPr>
          <p:nvPr/>
        </p:nvSpPr>
        <p:spPr bwMode="auto">
          <a:xfrm rot="3575902">
            <a:off x="6584950" y="1662113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3273425" y="1336675"/>
            <a:ext cx="5089525" cy="5133975"/>
            <a:chOff x="1930" y="844"/>
            <a:chExt cx="3210" cy="3240"/>
          </a:xfrm>
        </p:grpSpPr>
        <p:sp>
          <p:nvSpPr>
            <p:cNvPr id="1351710" name="Freeform 30"/>
            <p:cNvSpPr>
              <a:spLocks/>
            </p:cNvSpPr>
            <p:nvPr/>
          </p:nvSpPr>
          <p:spPr bwMode="auto">
            <a:xfrm>
              <a:off x="2788" y="844"/>
              <a:ext cx="1200" cy="168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432" y="24"/>
                </a:cxn>
                <a:cxn ang="0">
                  <a:pos x="960" y="24"/>
                </a:cxn>
                <a:cxn ang="0">
                  <a:pos x="1200" y="72"/>
                </a:cxn>
              </a:cxnLst>
              <a:rect l="0" t="0" r="r" b="b"/>
              <a:pathLst>
                <a:path w="1200" h="168">
                  <a:moveTo>
                    <a:pt x="0" y="168"/>
                  </a:moveTo>
                  <a:cubicBezTo>
                    <a:pt x="136" y="108"/>
                    <a:pt x="272" y="48"/>
                    <a:pt x="432" y="24"/>
                  </a:cubicBezTo>
                  <a:cubicBezTo>
                    <a:pt x="592" y="0"/>
                    <a:pt x="832" y="16"/>
                    <a:pt x="960" y="24"/>
                  </a:cubicBezTo>
                  <a:cubicBezTo>
                    <a:pt x="1088" y="32"/>
                    <a:pt x="1144" y="52"/>
                    <a:pt x="1200" y="7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1" name="Freeform 31"/>
            <p:cNvSpPr>
              <a:spLocks/>
            </p:cNvSpPr>
            <p:nvPr/>
          </p:nvSpPr>
          <p:spPr bwMode="auto">
            <a:xfrm>
              <a:off x="4276" y="964"/>
              <a:ext cx="336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96"/>
                </a:cxn>
                <a:cxn ang="0">
                  <a:pos x="336" y="240"/>
                </a:cxn>
              </a:cxnLst>
              <a:rect l="0" t="0" r="r" b="b"/>
              <a:pathLst>
                <a:path w="336" h="240">
                  <a:moveTo>
                    <a:pt x="0" y="0"/>
                  </a:moveTo>
                  <a:cubicBezTo>
                    <a:pt x="68" y="28"/>
                    <a:pt x="136" y="56"/>
                    <a:pt x="192" y="96"/>
                  </a:cubicBezTo>
                  <a:cubicBezTo>
                    <a:pt x="248" y="136"/>
                    <a:pt x="292" y="188"/>
                    <a:pt x="336" y="2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2" name="Freeform 32"/>
            <p:cNvSpPr>
              <a:spLocks/>
            </p:cNvSpPr>
            <p:nvPr/>
          </p:nvSpPr>
          <p:spPr bwMode="auto">
            <a:xfrm>
              <a:off x="4852" y="1492"/>
              <a:ext cx="288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240"/>
                </a:cxn>
                <a:cxn ang="0">
                  <a:pos x="288" y="624"/>
                </a:cxn>
              </a:cxnLst>
              <a:rect l="0" t="0" r="r" b="b"/>
              <a:pathLst>
                <a:path w="288" h="624">
                  <a:moveTo>
                    <a:pt x="0" y="0"/>
                  </a:moveTo>
                  <a:cubicBezTo>
                    <a:pt x="72" y="68"/>
                    <a:pt x="144" y="136"/>
                    <a:pt x="192" y="240"/>
                  </a:cubicBezTo>
                  <a:cubicBezTo>
                    <a:pt x="240" y="344"/>
                    <a:pt x="264" y="484"/>
                    <a:pt x="288" y="62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3" name="Freeform 33"/>
            <p:cNvSpPr>
              <a:spLocks/>
            </p:cNvSpPr>
            <p:nvPr/>
          </p:nvSpPr>
          <p:spPr bwMode="auto">
            <a:xfrm>
              <a:off x="5072" y="2596"/>
              <a:ext cx="68" cy="340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40" y="204"/>
                </a:cxn>
                <a:cxn ang="0">
                  <a:pos x="0" y="340"/>
                </a:cxn>
              </a:cxnLst>
              <a:rect l="0" t="0" r="r" b="b"/>
              <a:pathLst>
                <a:path w="68" h="340">
                  <a:moveTo>
                    <a:pt x="68" y="0"/>
                  </a:moveTo>
                  <a:cubicBezTo>
                    <a:pt x="59" y="73"/>
                    <a:pt x="51" y="147"/>
                    <a:pt x="40" y="204"/>
                  </a:cubicBezTo>
                  <a:cubicBezTo>
                    <a:pt x="29" y="261"/>
                    <a:pt x="14" y="300"/>
                    <a:pt x="0" y="34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4" name="Freeform 34"/>
            <p:cNvSpPr>
              <a:spLocks/>
            </p:cNvSpPr>
            <p:nvPr/>
          </p:nvSpPr>
          <p:spPr bwMode="auto">
            <a:xfrm>
              <a:off x="3760" y="3268"/>
              <a:ext cx="1188" cy="767"/>
            </a:xfrm>
            <a:custGeom>
              <a:avLst/>
              <a:gdLst/>
              <a:ahLst/>
              <a:cxnLst>
                <a:cxn ang="0">
                  <a:pos x="1188" y="0"/>
                </a:cxn>
                <a:cxn ang="0">
                  <a:pos x="824" y="460"/>
                </a:cxn>
                <a:cxn ang="0">
                  <a:pos x="320" y="716"/>
                </a:cxn>
                <a:cxn ang="0">
                  <a:pos x="0" y="764"/>
                </a:cxn>
              </a:cxnLst>
              <a:rect l="0" t="0" r="r" b="b"/>
              <a:pathLst>
                <a:path w="1188" h="767">
                  <a:moveTo>
                    <a:pt x="1188" y="0"/>
                  </a:moveTo>
                  <a:cubicBezTo>
                    <a:pt x="1078" y="170"/>
                    <a:pt x="969" y="341"/>
                    <a:pt x="824" y="460"/>
                  </a:cubicBezTo>
                  <a:cubicBezTo>
                    <a:pt x="679" y="579"/>
                    <a:pt x="457" y="665"/>
                    <a:pt x="320" y="716"/>
                  </a:cubicBezTo>
                  <a:cubicBezTo>
                    <a:pt x="183" y="767"/>
                    <a:pt x="91" y="765"/>
                    <a:pt x="0" y="764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5" name="Freeform 35"/>
            <p:cNvSpPr>
              <a:spLocks/>
            </p:cNvSpPr>
            <p:nvPr/>
          </p:nvSpPr>
          <p:spPr bwMode="auto">
            <a:xfrm>
              <a:off x="1930" y="1216"/>
              <a:ext cx="542" cy="1620"/>
            </a:xfrm>
            <a:custGeom>
              <a:avLst/>
              <a:gdLst/>
              <a:ahLst/>
              <a:cxnLst>
                <a:cxn ang="0">
                  <a:pos x="90" y="1620"/>
                </a:cxn>
                <a:cxn ang="0">
                  <a:pos x="6" y="1136"/>
                </a:cxn>
                <a:cxn ang="0">
                  <a:pos x="126" y="520"/>
                </a:cxn>
                <a:cxn ang="0">
                  <a:pos x="542" y="0"/>
                </a:cxn>
              </a:cxnLst>
              <a:rect l="0" t="0" r="r" b="b"/>
              <a:pathLst>
                <a:path w="542" h="1620">
                  <a:moveTo>
                    <a:pt x="90" y="1620"/>
                  </a:moveTo>
                  <a:cubicBezTo>
                    <a:pt x="45" y="1469"/>
                    <a:pt x="0" y="1319"/>
                    <a:pt x="6" y="1136"/>
                  </a:cubicBezTo>
                  <a:cubicBezTo>
                    <a:pt x="12" y="953"/>
                    <a:pt x="37" y="709"/>
                    <a:pt x="126" y="520"/>
                  </a:cubicBezTo>
                  <a:cubicBezTo>
                    <a:pt x="215" y="331"/>
                    <a:pt x="378" y="165"/>
                    <a:pt x="542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6" name="Freeform 36"/>
            <p:cNvSpPr>
              <a:spLocks/>
            </p:cNvSpPr>
            <p:nvPr/>
          </p:nvSpPr>
          <p:spPr bwMode="auto">
            <a:xfrm>
              <a:off x="2164" y="3268"/>
              <a:ext cx="624" cy="624"/>
            </a:xfrm>
            <a:custGeom>
              <a:avLst/>
              <a:gdLst/>
              <a:ahLst/>
              <a:cxnLst>
                <a:cxn ang="0">
                  <a:pos x="624" y="624"/>
                </a:cxn>
                <a:cxn ang="0">
                  <a:pos x="288" y="384"/>
                </a:cxn>
                <a:cxn ang="0">
                  <a:pos x="0" y="0"/>
                </a:cxn>
              </a:cxnLst>
              <a:rect l="0" t="0" r="r" b="b"/>
              <a:pathLst>
                <a:path w="624" h="624">
                  <a:moveTo>
                    <a:pt x="624" y="624"/>
                  </a:moveTo>
                  <a:cubicBezTo>
                    <a:pt x="508" y="556"/>
                    <a:pt x="392" y="488"/>
                    <a:pt x="288" y="384"/>
                  </a:cubicBezTo>
                  <a:cubicBezTo>
                    <a:pt x="184" y="280"/>
                    <a:pt x="92" y="14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717" name="Line 37"/>
            <p:cNvSpPr>
              <a:spLocks noChangeShapeType="1"/>
            </p:cNvSpPr>
            <p:nvPr/>
          </p:nvSpPr>
          <p:spPr bwMode="auto">
            <a:xfrm flipH="1" flipV="1">
              <a:off x="3076" y="3988"/>
              <a:ext cx="38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87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447800"/>
            <a:ext cx="3429000" cy="4724400"/>
          </a:xfrm>
        </p:spPr>
        <p:txBody>
          <a:bodyPr/>
          <a:lstStyle/>
          <a:p>
            <a:pPr marL="342900" indent="-342900"/>
            <a:r>
              <a:rPr lang="en-US" sz="2000" dirty="0"/>
              <a:t>Each node maintains its successor </a:t>
            </a:r>
          </a:p>
          <a:p>
            <a:pPr marL="342900" indent="-342900"/>
            <a:endParaRPr lang="en-US" sz="2000" dirty="0"/>
          </a:p>
          <a:p>
            <a:pPr marL="342900" indent="-342900"/>
            <a:r>
              <a:rPr lang="en-US" sz="2000" dirty="0"/>
              <a:t>Route packet (ID, data) to the node responsible for ID using successor pointers</a:t>
            </a:r>
          </a:p>
        </p:txBody>
      </p:sp>
      <p:sp>
        <p:nvSpPr>
          <p:cNvPr id="1353732" name="Oval 4"/>
          <p:cNvSpPr>
            <a:spLocks noChangeArrowheads="1"/>
          </p:cNvSpPr>
          <p:nvPr/>
        </p:nvSpPr>
        <p:spPr bwMode="auto">
          <a:xfrm>
            <a:off x="3324225" y="16002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33" name="Text Box 5"/>
          <p:cNvSpPr txBox="1">
            <a:spLocks noChangeArrowheads="1"/>
          </p:cNvSpPr>
          <p:nvPr/>
        </p:nvSpPr>
        <p:spPr bwMode="auto">
          <a:xfrm>
            <a:off x="6318250" y="1690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373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219200"/>
            <a:ext cx="266700" cy="438150"/>
          </a:xfrm>
          <a:prstGeom prst="rect">
            <a:avLst/>
          </a:prstGeom>
          <a:noFill/>
        </p:spPr>
      </p:pic>
      <p:pic>
        <p:nvPicPr>
          <p:cNvPr id="1353735" name="Picture 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4743450"/>
            <a:ext cx="266700" cy="438150"/>
          </a:xfrm>
          <a:prstGeom prst="rect">
            <a:avLst/>
          </a:prstGeom>
          <a:noFill/>
        </p:spPr>
      </p:pic>
      <p:sp>
        <p:nvSpPr>
          <p:cNvPr id="1353736" name="Text Box 8"/>
          <p:cNvSpPr txBox="1">
            <a:spLocks noChangeArrowheads="1"/>
          </p:cNvSpPr>
          <p:nvPr/>
        </p:nvSpPr>
        <p:spPr bwMode="auto">
          <a:xfrm>
            <a:off x="7248525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3737" name="Picture 9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6267450"/>
            <a:ext cx="266700" cy="438150"/>
          </a:xfrm>
          <a:prstGeom prst="rect">
            <a:avLst/>
          </a:prstGeom>
          <a:noFill/>
        </p:spPr>
      </p:pic>
      <p:sp>
        <p:nvSpPr>
          <p:cNvPr id="1353738" name="Text Box 10"/>
          <p:cNvSpPr txBox="1">
            <a:spLocks noChangeArrowheads="1"/>
          </p:cNvSpPr>
          <p:nvPr/>
        </p:nvSpPr>
        <p:spPr bwMode="auto">
          <a:xfrm>
            <a:off x="5400675" y="5715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3739" name="Text Box 11"/>
          <p:cNvSpPr txBox="1">
            <a:spLocks noChangeArrowheads="1"/>
          </p:cNvSpPr>
          <p:nvPr/>
        </p:nvSpPr>
        <p:spPr bwMode="auto">
          <a:xfrm>
            <a:off x="4391025" y="5576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3740" name="Picture 12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6115050"/>
            <a:ext cx="266700" cy="438150"/>
          </a:xfrm>
          <a:prstGeom prst="rect">
            <a:avLst/>
          </a:prstGeom>
          <a:noFill/>
        </p:spPr>
      </p:pic>
      <p:sp>
        <p:nvSpPr>
          <p:cNvPr id="1353741" name="Text Box 13"/>
          <p:cNvSpPr txBox="1">
            <a:spLocks noChangeArrowheads="1"/>
          </p:cNvSpPr>
          <p:nvPr/>
        </p:nvSpPr>
        <p:spPr bwMode="auto">
          <a:xfrm>
            <a:off x="6905625" y="2224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3742" name="Text Box 14"/>
          <p:cNvSpPr txBox="1">
            <a:spLocks noChangeArrowheads="1"/>
          </p:cNvSpPr>
          <p:nvPr/>
        </p:nvSpPr>
        <p:spPr bwMode="auto">
          <a:xfrm>
            <a:off x="7515225" y="3595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3743" name="Text Box 15"/>
          <p:cNvSpPr txBox="1">
            <a:spLocks noChangeArrowheads="1"/>
          </p:cNvSpPr>
          <p:nvPr/>
        </p:nvSpPr>
        <p:spPr bwMode="auto">
          <a:xfrm>
            <a:off x="3552825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3744" name="Text Box 16"/>
          <p:cNvSpPr txBox="1">
            <a:spLocks noChangeArrowheads="1"/>
          </p:cNvSpPr>
          <p:nvPr/>
        </p:nvSpPr>
        <p:spPr bwMode="auto">
          <a:xfrm>
            <a:off x="4333875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374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725" y="4648200"/>
            <a:ext cx="266700" cy="438150"/>
          </a:xfrm>
          <a:prstGeom prst="rect">
            <a:avLst/>
          </a:prstGeom>
          <a:noFill/>
        </p:spPr>
      </p:pic>
      <p:pic>
        <p:nvPicPr>
          <p:cNvPr id="1353746" name="Picture 1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25" y="1524000"/>
            <a:ext cx="266700" cy="438150"/>
          </a:xfrm>
          <a:prstGeom prst="rect">
            <a:avLst/>
          </a:prstGeom>
          <a:noFill/>
        </p:spPr>
      </p:pic>
      <p:sp>
        <p:nvSpPr>
          <p:cNvPr id="1353747" name="Line 19"/>
          <p:cNvSpPr>
            <a:spLocks noChangeShapeType="1"/>
          </p:cNvSpPr>
          <p:nvPr/>
        </p:nvSpPr>
        <p:spPr bwMode="auto">
          <a:xfrm flipV="1">
            <a:off x="3476625" y="47244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48" name="Line 20"/>
          <p:cNvSpPr>
            <a:spLocks noChangeShapeType="1"/>
          </p:cNvSpPr>
          <p:nvPr/>
        </p:nvSpPr>
        <p:spPr bwMode="auto">
          <a:xfrm>
            <a:off x="4305300" y="19637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49" name="Picture 2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3505200"/>
            <a:ext cx="266700" cy="438150"/>
          </a:xfrm>
          <a:prstGeom prst="rect">
            <a:avLst/>
          </a:prstGeom>
          <a:noFill/>
        </p:spPr>
      </p:pic>
      <p:sp>
        <p:nvSpPr>
          <p:cNvPr id="1353750" name="Line 22"/>
          <p:cNvSpPr>
            <a:spLocks noChangeShapeType="1"/>
          </p:cNvSpPr>
          <p:nvPr/>
        </p:nvSpPr>
        <p:spPr bwMode="auto">
          <a:xfrm flipV="1">
            <a:off x="4695825" y="58674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1" name="Line 23"/>
          <p:cNvSpPr>
            <a:spLocks noChangeShapeType="1"/>
          </p:cNvSpPr>
          <p:nvPr/>
        </p:nvSpPr>
        <p:spPr bwMode="auto">
          <a:xfrm flipV="1">
            <a:off x="5610225" y="60960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2" name="Line 24"/>
          <p:cNvSpPr>
            <a:spLocks noChangeShapeType="1"/>
          </p:cNvSpPr>
          <p:nvPr/>
        </p:nvSpPr>
        <p:spPr bwMode="auto">
          <a:xfrm flipH="1" flipV="1">
            <a:off x="76676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3" name="Line 25"/>
          <p:cNvSpPr>
            <a:spLocks noChangeShapeType="1"/>
          </p:cNvSpPr>
          <p:nvPr/>
        </p:nvSpPr>
        <p:spPr bwMode="auto">
          <a:xfrm flipH="1">
            <a:off x="7896225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4" name="Line 26"/>
          <p:cNvSpPr>
            <a:spLocks noChangeShapeType="1"/>
          </p:cNvSpPr>
          <p:nvPr/>
        </p:nvSpPr>
        <p:spPr bwMode="auto">
          <a:xfrm flipV="1">
            <a:off x="7181850" y="22002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3755" name="Picture 2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2825" y="1905000"/>
            <a:ext cx="266700" cy="438150"/>
          </a:xfrm>
          <a:prstGeom prst="rect">
            <a:avLst/>
          </a:prstGeom>
          <a:noFill/>
        </p:spPr>
      </p:pic>
      <p:sp>
        <p:nvSpPr>
          <p:cNvPr id="1353756" name="Line 28"/>
          <p:cNvSpPr>
            <a:spLocks noChangeShapeType="1"/>
          </p:cNvSpPr>
          <p:nvPr/>
        </p:nvSpPr>
        <p:spPr bwMode="auto">
          <a:xfrm flipH="1">
            <a:off x="6607175" y="1714500"/>
            <a:ext cx="22225" cy="190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7" name="Text Box 29"/>
          <p:cNvSpPr txBox="1">
            <a:spLocks noChangeArrowheads="1"/>
          </p:cNvSpPr>
          <p:nvPr/>
        </p:nvSpPr>
        <p:spPr bwMode="auto">
          <a:xfrm>
            <a:off x="6778625" y="1276350"/>
            <a:ext cx="1335088" cy="361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lookup(37)</a:t>
            </a:r>
          </a:p>
        </p:txBody>
      </p:sp>
      <p:sp>
        <p:nvSpPr>
          <p:cNvPr id="1353758" name="Freeform 30"/>
          <p:cNvSpPr>
            <a:spLocks/>
          </p:cNvSpPr>
          <p:nvPr/>
        </p:nvSpPr>
        <p:spPr bwMode="auto">
          <a:xfrm>
            <a:off x="6632575" y="1827213"/>
            <a:ext cx="612775" cy="4476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240"/>
              </a:cxn>
              <a:cxn ang="0">
                <a:pos x="384" y="240"/>
              </a:cxn>
            </a:cxnLst>
            <a:rect l="0" t="0" r="r" b="b"/>
            <a:pathLst>
              <a:path w="384" h="280">
                <a:moveTo>
                  <a:pt x="0" y="0"/>
                </a:moveTo>
                <a:cubicBezTo>
                  <a:pt x="16" y="100"/>
                  <a:pt x="32" y="200"/>
                  <a:pt x="96" y="240"/>
                </a:cubicBezTo>
                <a:cubicBezTo>
                  <a:pt x="160" y="280"/>
                  <a:pt x="272" y="260"/>
                  <a:pt x="384" y="24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59" name="Freeform 31"/>
          <p:cNvSpPr>
            <a:spLocks/>
          </p:cNvSpPr>
          <p:nvPr/>
        </p:nvSpPr>
        <p:spPr bwMode="auto">
          <a:xfrm>
            <a:off x="7200900" y="2209800"/>
            <a:ext cx="723900" cy="15240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2" y="528"/>
              </a:cxn>
              <a:cxn ang="0">
                <a:pos x="456" y="960"/>
              </a:cxn>
            </a:cxnLst>
            <a:rect l="0" t="0" r="r" b="b"/>
            <a:pathLst>
              <a:path w="456" h="960">
                <a:moveTo>
                  <a:pt x="24" y="0"/>
                </a:moveTo>
                <a:cubicBezTo>
                  <a:pt x="12" y="184"/>
                  <a:pt x="0" y="368"/>
                  <a:pt x="72" y="528"/>
                </a:cubicBezTo>
                <a:cubicBezTo>
                  <a:pt x="144" y="688"/>
                  <a:pt x="300" y="824"/>
                  <a:pt x="456" y="9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0" name="Freeform 32"/>
          <p:cNvSpPr>
            <a:spLocks/>
          </p:cNvSpPr>
          <p:nvPr/>
        </p:nvSpPr>
        <p:spPr bwMode="auto">
          <a:xfrm>
            <a:off x="7670800" y="37338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1" name="Freeform 33"/>
          <p:cNvSpPr>
            <a:spLocks/>
          </p:cNvSpPr>
          <p:nvPr/>
        </p:nvSpPr>
        <p:spPr bwMode="auto">
          <a:xfrm>
            <a:off x="5638800" y="48768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2" name="Freeform 34"/>
          <p:cNvSpPr>
            <a:spLocks/>
          </p:cNvSpPr>
          <p:nvPr/>
        </p:nvSpPr>
        <p:spPr bwMode="auto">
          <a:xfrm>
            <a:off x="4724400" y="58293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3" name="Freeform 35"/>
          <p:cNvSpPr>
            <a:spLocks/>
          </p:cNvSpPr>
          <p:nvPr/>
        </p:nvSpPr>
        <p:spPr bwMode="auto">
          <a:xfrm>
            <a:off x="4800600" y="1831975"/>
            <a:ext cx="1520825" cy="4030663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288" y="1248"/>
              </a:cxn>
              <a:cxn ang="0">
                <a:pos x="960" y="0"/>
              </a:cxn>
            </a:cxnLst>
            <a:rect l="0" t="0" r="r" b="b"/>
            <a:pathLst>
              <a:path w="960" h="2544">
                <a:moveTo>
                  <a:pt x="0" y="2544"/>
                </a:moveTo>
                <a:cubicBezTo>
                  <a:pt x="64" y="2108"/>
                  <a:pt x="128" y="1672"/>
                  <a:pt x="288" y="1248"/>
                </a:cubicBezTo>
                <a:cubicBezTo>
                  <a:pt x="448" y="824"/>
                  <a:pt x="704" y="412"/>
                  <a:pt x="9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764" name="Text Box 36"/>
          <p:cNvSpPr txBox="1">
            <a:spLocks noChangeArrowheads="1"/>
          </p:cNvSpPr>
          <p:nvPr/>
        </p:nvSpPr>
        <p:spPr bwMode="auto">
          <a:xfrm>
            <a:off x="4030663" y="3281363"/>
            <a:ext cx="1225550" cy="376237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343" tIns="44379" rIns="90343" bIns="44379">
            <a:prstTxWarp prst="textNoShape">
              <a:avLst/>
            </a:prstTxWarp>
            <a:spAutoFit/>
          </a:bodyPr>
          <a:lstStyle/>
          <a:p>
            <a:pPr algn="ctr" defTabSz="912813"/>
            <a:r>
              <a:rPr lang="en-US" sz="1800"/>
              <a:t>node=44</a:t>
            </a:r>
          </a:p>
        </p:txBody>
      </p:sp>
    </p:spTree>
    <p:extLst>
      <p:ext uri="{BB962C8B-B14F-4D97-AF65-F5344CB8AC3E}">
        <p14:creationId xmlns:p14="http://schemas.microsoft.com/office/powerpoint/2010/main" val="23086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58" grpId="0" animBg="1"/>
      <p:bldP spid="1353759" grpId="0" animBg="1"/>
      <p:bldP spid="1353760" grpId="0" animBg="1"/>
      <p:bldP spid="1353761" grpId="0" animBg="1"/>
      <p:bldP spid="1353762" grpId="0" animBg="1"/>
      <p:bldP spid="1353763" grpId="0" animBg="1"/>
      <p:bldP spid="135376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7400" y="3018156"/>
            <a:ext cx="7569200" cy="1143000"/>
          </a:xfrm>
        </p:spPr>
        <p:txBody>
          <a:bodyPr/>
          <a:lstStyle/>
          <a:p>
            <a:r>
              <a:rPr lang="en-US" dirty="0" smtClean="0"/>
              <a:t>Optional: DHT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Stabilization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1023937"/>
          </a:xfrm>
        </p:spPr>
        <p:txBody>
          <a:bodyPr/>
          <a:lstStyle/>
          <a:p>
            <a:r>
              <a:rPr lang="en-US" dirty="0" smtClean="0"/>
              <a:t>Periodic operations performed by each node N to maintain the ring: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747145"/>
            <a:ext cx="6400800" cy="3962400"/>
          </a:xfrm>
          <a:prstGeom prst="rect">
            <a:avLst/>
          </a:prstGeom>
          <a:solidFill>
            <a:srgbClr val="FFFFA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467989" y="2855988"/>
            <a:ext cx="5954424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STABILIZE() [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= 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M]</a:t>
            </a:r>
            <a:endParaRPr lang="en-US" sz="2000" kern="0" dirty="0">
              <a:ea typeface="ＭＳ Ｐゴシック" charset="-128"/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N-&gt;M: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“What is your predecessor?”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M-&gt;N: </a:t>
            </a:r>
            <a:r>
              <a:rPr lang="en-US" sz="2000" i="1" kern="0" dirty="0">
                <a:ea typeface="ＭＳ Ｐゴシック" charset="-128"/>
                <a:sym typeface="Wingdings"/>
              </a:rPr>
              <a:t>“x is my predecessor”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>
                <a:ea typeface="ＭＳ Ｐゴシック" charset="-128"/>
                <a:sym typeface="Wingdings"/>
              </a:rPr>
              <a:t>	if x between (N,M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), 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 = x</a:t>
            </a: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defRPr/>
            </a:pPr>
            <a:r>
              <a:rPr lang="en-US" sz="2000" kern="0" dirty="0" smtClean="0">
                <a:ea typeface="ＭＳ Ｐゴシック" charset="-128"/>
                <a:sym typeface="Wingdings"/>
              </a:rPr>
              <a:t> </a:t>
            </a:r>
            <a:r>
              <a:rPr lang="en-US" sz="2000" kern="0" dirty="0">
                <a:ea typeface="ＭＳ Ｐゴシック" charset="-128"/>
                <a:sym typeface="Wingdings"/>
              </a:rPr>
              <a:t>	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dirty="0" smtClean="0">
                <a:ea typeface="ＭＳ Ｐゴシック" charset="-128"/>
                <a:sym typeface="Wingdings"/>
              </a:rPr>
              <a:t>: NOTIFY()</a:t>
            </a:r>
            <a:endParaRPr lang="en-US" sz="2000" kern="0" dirty="0">
              <a:sym typeface="Wingdings"/>
            </a:endParaRPr>
          </a:p>
          <a:p>
            <a:pPr marL="234950" indent="-347663" defTabSz="9144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NOTIFY()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noProof="0" dirty="0" smtClean="0">
                <a:ea typeface="ＭＳ Ｐゴシック" charset="-128"/>
                <a:sym typeface="Wingdings"/>
              </a:rPr>
              <a:t>N-&gt;</a:t>
            </a:r>
            <a:r>
              <a:rPr lang="en-US" sz="2000" kern="0" noProof="0" dirty="0" err="1" smtClean="0">
                <a:ea typeface="ＭＳ Ｐゴシック" charset="-128"/>
                <a:sym typeface="Wingdings"/>
              </a:rPr>
              <a:t>N.successor</a:t>
            </a:r>
            <a:r>
              <a:rPr lang="en-US" sz="2000" kern="0" noProof="0" dirty="0" smtClean="0">
                <a:ea typeface="ＭＳ Ｐゴシック" charset="-128"/>
                <a:sym typeface="Wingdings"/>
              </a:rPr>
              <a:t>: </a:t>
            </a:r>
            <a:r>
              <a:rPr lang="en-US" sz="2000" i="1" kern="0" noProof="0" dirty="0" smtClean="0">
                <a:ea typeface="ＭＳ Ｐゴシック" charset="-128"/>
                <a:sym typeface="Wingdings"/>
              </a:rPr>
              <a:t>“I think you are my successor”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sym typeface="Wingding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b="0" kern="0" dirty="0" smtClean="0">
                <a:latin typeface="+mn-lt"/>
                <a:sym typeface="Wingdings"/>
              </a:rPr>
              <a:t>M: </a:t>
            </a:r>
            <a:r>
              <a:rPr lang="en-US" sz="2000" b="0" kern="0" dirty="0" err="1" smtClean="0">
                <a:latin typeface="+mn-lt"/>
                <a:sym typeface="Wingdings"/>
              </a:rPr>
              <a:t>u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pon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receiving NOTIFY from N: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If (N between (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M.predecessor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,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/>
              </a:rPr>
              <a:t> M))</a:t>
            </a:r>
          </a:p>
          <a:p>
            <a:pPr marL="692150" marR="0" lvl="1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None/>
              <a:tabLst/>
              <a:defRPr/>
            </a:pPr>
            <a:r>
              <a:rPr lang="en-US" sz="2000" kern="0" baseline="0" dirty="0">
                <a:ea typeface="ＭＳ Ｐゴシック" charset="-128"/>
                <a:sym typeface="Wingdings"/>
              </a:rPr>
              <a:t>	</a:t>
            </a:r>
            <a:r>
              <a:rPr lang="en-US" sz="2000" kern="0" baseline="0" dirty="0" err="1" smtClean="0">
                <a:ea typeface="ＭＳ Ｐゴシック" charset="-128"/>
                <a:sym typeface="Wingdings"/>
              </a:rPr>
              <a:t>M.predecessor</a:t>
            </a:r>
            <a:r>
              <a:rPr lang="en-US" sz="2000" kern="0" baseline="0" dirty="0" smtClean="0">
                <a:ea typeface="ＭＳ Ｐゴシック" charset="-128"/>
                <a:sym typeface="Wingdings"/>
              </a:rPr>
              <a:t> = N</a:t>
            </a:r>
          </a:p>
        </p:txBody>
      </p:sp>
    </p:spTree>
    <p:extLst>
      <p:ext uri="{BB962C8B-B14F-4D97-AF65-F5344CB8AC3E}">
        <p14:creationId xmlns:p14="http://schemas.microsoft.com/office/powerpoint/2010/main" val="68863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782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2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782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783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783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783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783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7834" name="Text Box 10"/>
          <p:cNvSpPr txBox="1">
            <a:spLocks noChangeArrowheads="1"/>
          </p:cNvSpPr>
          <p:nvPr/>
        </p:nvSpPr>
        <p:spPr bwMode="auto">
          <a:xfrm>
            <a:off x="5353050" y="5638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783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783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783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7838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7839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784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784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784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3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4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784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84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785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785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7852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7853" name="Rectangle 29"/>
          <p:cNvSpPr>
            <a:spLocks noChangeArrowheads="1"/>
          </p:cNvSpPr>
          <p:nvPr/>
        </p:nvSpPr>
        <p:spPr bwMode="auto">
          <a:xfrm>
            <a:off x="0" y="1447800"/>
            <a:ext cx="28956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with id=50 joins the ring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needs to know at least one node already in the system</a:t>
            </a:r>
          </a:p>
          <a:p>
            <a:pPr marL="392113" lvl="1" indent="-28575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Assume known </a:t>
            </a:r>
            <a:r>
              <a:rPr lang="en-US" sz="1800" b="0" dirty="0" smtClean="0">
                <a:ea typeface="ＭＳ Ｐゴシック" charset="-128"/>
              </a:rPr>
              <a:t>node</a:t>
            </a:r>
          </a:p>
          <a:p>
            <a:pPr marL="106363" lvl="1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</a:pPr>
            <a:r>
              <a:rPr lang="en-US" dirty="0">
                <a:ea typeface="ＭＳ Ｐゴシック" charset="-128"/>
              </a:rPr>
              <a:t> </a:t>
            </a:r>
            <a:r>
              <a:rPr lang="en-US" dirty="0" smtClean="0">
                <a:ea typeface="ＭＳ Ｐゴシック" charset="-128"/>
              </a:rPr>
              <a:t>   </a:t>
            </a:r>
            <a:r>
              <a:rPr lang="en-US" sz="1800" b="0" dirty="0" smtClean="0">
                <a:ea typeface="ＭＳ Ｐゴシック" charset="-128"/>
              </a:rPr>
              <a:t> </a:t>
            </a:r>
            <a:r>
              <a:rPr lang="en-US" sz="1800" b="0" dirty="0">
                <a:ea typeface="ＭＳ Ｐゴシック" charset="-128"/>
              </a:rPr>
              <a:t>is 15				</a:t>
            </a:r>
          </a:p>
        </p:txBody>
      </p:sp>
      <p:sp>
        <p:nvSpPr>
          <p:cNvPr id="1357854" name="Text Box 30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7855" name="Text Box 31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7856" name="Text Box 32"/>
          <p:cNvSpPr txBox="1">
            <a:spLocks noChangeArrowheads="1"/>
          </p:cNvSpPr>
          <p:nvPr/>
        </p:nvSpPr>
        <p:spPr bwMode="auto">
          <a:xfrm>
            <a:off x="2441575" y="3355975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7857" name="Text Box 33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7858" name="Text Box 34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7859" name="Text Box 35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1484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59875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59877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59878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59879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59880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59881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59882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59883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59884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59885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59886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59887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59888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59889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59890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1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2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59893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4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5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6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897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9898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59899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59900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59901" name="Rectangle 29"/>
          <p:cNvSpPr>
            <a:spLocks noChangeArrowheads="1"/>
          </p:cNvSpPr>
          <p:nvPr/>
        </p:nvSpPr>
        <p:spPr bwMode="auto">
          <a:xfrm>
            <a:off x="1588" y="1443038"/>
            <a:ext cx="3048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join(50) to node 15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44: returns node 58 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updates its successor to 58</a:t>
            </a:r>
          </a:p>
        </p:txBody>
      </p:sp>
      <p:sp>
        <p:nvSpPr>
          <p:cNvPr id="1359902" name="Freeform 30"/>
          <p:cNvSpPr>
            <a:spLocks/>
          </p:cNvSpPr>
          <p:nvPr/>
        </p:nvSpPr>
        <p:spPr bwMode="auto">
          <a:xfrm>
            <a:off x="6324600" y="4953000"/>
            <a:ext cx="2133600" cy="1295400"/>
          </a:xfrm>
          <a:custGeom>
            <a:avLst/>
            <a:gdLst/>
            <a:ahLst/>
            <a:cxnLst>
              <a:cxn ang="0">
                <a:pos x="1344" y="0"/>
              </a:cxn>
              <a:cxn ang="0">
                <a:pos x="672" y="192"/>
              </a:cxn>
              <a:cxn ang="0">
                <a:pos x="0" y="816"/>
              </a:cxn>
            </a:cxnLst>
            <a:rect l="0" t="0" r="r" b="b"/>
            <a:pathLst>
              <a:path w="1344" h="816">
                <a:moveTo>
                  <a:pt x="1344" y="0"/>
                </a:moveTo>
                <a:cubicBezTo>
                  <a:pt x="1120" y="28"/>
                  <a:pt x="896" y="56"/>
                  <a:pt x="672" y="192"/>
                </a:cubicBezTo>
                <a:cubicBezTo>
                  <a:pt x="448" y="328"/>
                  <a:pt x="224" y="572"/>
                  <a:pt x="0" y="81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3" name="Freeform 31"/>
          <p:cNvSpPr>
            <a:spLocks/>
          </p:cNvSpPr>
          <p:nvPr/>
        </p:nvSpPr>
        <p:spPr bwMode="auto">
          <a:xfrm>
            <a:off x="8356600" y="3810000"/>
            <a:ext cx="254000" cy="1143000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6" y="288"/>
              </a:cxn>
              <a:cxn ang="0">
                <a:pos x="64" y="720"/>
              </a:cxn>
            </a:cxnLst>
            <a:rect l="0" t="0" r="r" b="b"/>
            <a:pathLst>
              <a:path w="160" h="720">
                <a:moveTo>
                  <a:pt x="160" y="0"/>
                </a:moveTo>
                <a:cubicBezTo>
                  <a:pt x="96" y="84"/>
                  <a:pt x="32" y="168"/>
                  <a:pt x="16" y="288"/>
                </a:cubicBezTo>
                <a:cubicBezTo>
                  <a:pt x="0" y="408"/>
                  <a:pt x="32" y="564"/>
                  <a:pt x="64" y="72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4" name="Freeform 32"/>
          <p:cNvSpPr>
            <a:spLocks/>
          </p:cNvSpPr>
          <p:nvPr/>
        </p:nvSpPr>
        <p:spPr bwMode="auto">
          <a:xfrm>
            <a:off x="5410200" y="5905500"/>
            <a:ext cx="914400" cy="342900"/>
          </a:xfrm>
          <a:custGeom>
            <a:avLst/>
            <a:gdLst/>
            <a:ahLst/>
            <a:cxnLst>
              <a:cxn ang="0">
                <a:pos x="576" y="216"/>
              </a:cxn>
              <a:cxn ang="0">
                <a:pos x="336" y="24"/>
              </a:cxn>
              <a:cxn ang="0">
                <a:pos x="0" y="72"/>
              </a:cxn>
            </a:cxnLst>
            <a:rect l="0" t="0" r="r" b="b"/>
            <a:pathLst>
              <a:path w="576" h="216">
                <a:moveTo>
                  <a:pt x="576" y="216"/>
                </a:moveTo>
                <a:cubicBezTo>
                  <a:pt x="504" y="132"/>
                  <a:pt x="432" y="48"/>
                  <a:pt x="336" y="24"/>
                </a:cubicBezTo>
                <a:cubicBezTo>
                  <a:pt x="240" y="0"/>
                  <a:pt x="120" y="36"/>
                  <a:pt x="0" y="7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905" name="Freeform 33"/>
          <p:cNvSpPr>
            <a:spLocks/>
          </p:cNvSpPr>
          <p:nvPr/>
        </p:nvSpPr>
        <p:spPr bwMode="auto">
          <a:xfrm>
            <a:off x="4267200" y="4876800"/>
            <a:ext cx="1143000" cy="1143000"/>
          </a:xfrm>
          <a:custGeom>
            <a:avLst/>
            <a:gdLst/>
            <a:ahLst/>
            <a:cxnLst>
              <a:cxn ang="0">
                <a:pos x="720" y="720"/>
              </a:cxn>
              <a:cxn ang="0">
                <a:pos x="480" y="192"/>
              </a:cxn>
              <a:cxn ang="0">
                <a:pos x="0" y="0"/>
              </a:cxn>
            </a:cxnLst>
            <a:rect l="0" t="0" r="r" b="b"/>
            <a:pathLst>
              <a:path w="720" h="720">
                <a:moveTo>
                  <a:pt x="720" y="720"/>
                </a:moveTo>
                <a:cubicBezTo>
                  <a:pt x="660" y="516"/>
                  <a:pt x="600" y="312"/>
                  <a:pt x="480" y="192"/>
                </a:cubicBezTo>
                <a:cubicBezTo>
                  <a:pt x="360" y="72"/>
                  <a:pt x="180" y="3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505200" y="2984500"/>
            <a:ext cx="5257800" cy="749300"/>
            <a:chOff x="2208" y="1880"/>
            <a:chExt cx="3312" cy="472"/>
          </a:xfrm>
        </p:grpSpPr>
        <p:sp>
          <p:nvSpPr>
            <p:cNvPr id="1359907" name="Freeform 35"/>
            <p:cNvSpPr>
              <a:spLocks/>
            </p:cNvSpPr>
            <p:nvPr/>
          </p:nvSpPr>
          <p:spPr bwMode="auto">
            <a:xfrm>
              <a:off x="2208" y="2096"/>
              <a:ext cx="3312" cy="256"/>
            </a:xfrm>
            <a:custGeom>
              <a:avLst/>
              <a:gdLst/>
              <a:ahLst/>
              <a:cxnLst>
                <a:cxn ang="0">
                  <a:pos x="232" y="160"/>
                </a:cxn>
                <a:cxn ang="0">
                  <a:pos x="280" y="160"/>
                </a:cxn>
                <a:cxn ang="0">
                  <a:pos x="1912" y="16"/>
                </a:cxn>
                <a:cxn ang="0">
                  <a:pos x="3496" y="256"/>
                </a:cxn>
              </a:cxnLst>
              <a:rect l="0" t="0" r="r" b="b"/>
              <a:pathLst>
                <a:path w="3496" h="256">
                  <a:moveTo>
                    <a:pt x="232" y="160"/>
                  </a:moveTo>
                  <a:cubicBezTo>
                    <a:pt x="116" y="172"/>
                    <a:pt x="0" y="184"/>
                    <a:pt x="280" y="160"/>
                  </a:cubicBezTo>
                  <a:cubicBezTo>
                    <a:pt x="560" y="136"/>
                    <a:pt x="1376" y="0"/>
                    <a:pt x="1912" y="16"/>
                  </a:cubicBezTo>
                  <a:cubicBezTo>
                    <a:pt x="2448" y="32"/>
                    <a:pt x="2972" y="144"/>
                    <a:pt x="3496" y="25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08" name="Text Box 36"/>
            <p:cNvSpPr txBox="1">
              <a:spLocks noChangeArrowheads="1"/>
            </p:cNvSpPr>
            <p:nvPr/>
          </p:nvSpPr>
          <p:spPr bwMode="auto">
            <a:xfrm>
              <a:off x="3255" y="1880"/>
              <a:ext cx="486" cy="1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join(50)</a:t>
              </a:r>
            </a:p>
          </p:txBody>
        </p:sp>
      </p:grpSp>
      <p:sp>
        <p:nvSpPr>
          <p:cNvPr id="1359909" name="Text Box 37"/>
          <p:cNvSpPr txBox="1">
            <a:spLocks noChangeArrowheads="1"/>
          </p:cNvSpPr>
          <p:nvPr/>
        </p:nvSpPr>
        <p:spPr bwMode="auto">
          <a:xfrm>
            <a:off x="24415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59910" name="Text Box 38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59911" name="Text Box 39"/>
          <p:cNvSpPr txBox="1">
            <a:spLocks noChangeArrowheads="1"/>
          </p:cNvSpPr>
          <p:nvPr/>
        </p:nvSpPr>
        <p:spPr bwMode="auto">
          <a:xfrm>
            <a:off x="3967163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  <p:sp>
        <p:nvSpPr>
          <p:cNvPr id="1359912" name="Text Box 40"/>
          <p:cNvSpPr txBox="1">
            <a:spLocks noChangeArrowheads="1"/>
          </p:cNvSpPr>
          <p:nvPr/>
        </p:nvSpPr>
        <p:spPr bwMode="auto">
          <a:xfrm>
            <a:off x="2441575" y="3352800"/>
            <a:ext cx="8255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succ=nil</a:t>
            </a:r>
          </a:p>
        </p:txBody>
      </p:sp>
      <p:sp>
        <p:nvSpPr>
          <p:cNvPr id="1359913" name="Text Box 4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59914" name="Text Box 4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59915" name="Text Box 4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3582988" y="3783013"/>
            <a:ext cx="608012" cy="1017587"/>
            <a:chOff x="2260" y="2387"/>
            <a:chExt cx="384" cy="643"/>
          </a:xfrm>
        </p:grpSpPr>
        <p:sp>
          <p:nvSpPr>
            <p:cNvPr id="1359917" name="Freeform 45"/>
            <p:cNvSpPr>
              <a:spLocks/>
            </p:cNvSpPr>
            <p:nvPr/>
          </p:nvSpPr>
          <p:spPr bwMode="auto">
            <a:xfrm flipH="1">
              <a:off x="2260" y="2404"/>
              <a:ext cx="384" cy="626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288" y="912"/>
                </a:cxn>
                <a:cxn ang="0">
                  <a:pos x="528" y="0"/>
                </a:cxn>
              </a:cxnLst>
              <a:rect l="0" t="0" r="r" b="b"/>
              <a:pathLst>
                <a:path w="528" h="1680">
                  <a:moveTo>
                    <a:pt x="0" y="1680"/>
                  </a:moveTo>
                  <a:cubicBezTo>
                    <a:pt x="100" y="1436"/>
                    <a:pt x="200" y="1192"/>
                    <a:pt x="288" y="912"/>
                  </a:cubicBezTo>
                  <a:cubicBezTo>
                    <a:pt x="376" y="632"/>
                    <a:pt x="452" y="316"/>
                    <a:pt x="528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918" name="Text Box 46"/>
            <p:cNvSpPr txBox="1">
              <a:spLocks noChangeArrowheads="1"/>
            </p:cNvSpPr>
            <p:nvPr/>
          </p:nvSpPr>
          <p:spPr bwMode="auto">
            <a:xfrm>
              <a:off x="2299" y="2387"/>
              <a:ext cx="277" cy="2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343" tIns="44379" rIns="90343" bIns="44379">
              <a:prstTxWarp prst="textNoShape">
                <a:avLst/>
              </a:prstTxWarp>
              <a:spAutoFit/>
            </a:bodyPr>
            <a:lstStyle/>
            <a:p>
              <a:pPr algn="l" defTabSz="912813"/>
              <a:r>
                <a:rPr lang="en-US" b="1">
                  <a:solidFill>
                    <a:srgbClr val="FF0000"/>
                  </a:solidFill>
                </a:rPr>
                <a:t>58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902" grpId="0" animBg="1"/>
      <p:bldP spid="1359903" grpId="0" animBg="1"/>
      <p:bldP spid="1359904" grpId="0" animBg="1"/>
      <p:bldP spid="1359905" grpId="0" animBg="1"/>
      <p:bldP spid="1359909" grpId="0"/>
      <p:bldP spid="13599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stabilize()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Replies with 44</a:t>
            </a:r>
            <a:endParaRPr lang="en-US" sz="1800" b="0" dirty="0">
              <a:ea typeface="ＭＳ Ｐゴシック" charset="-128"/>
            </a:endParaRP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 smtClean="0">
                <a:ea typeface="ＭＳ Ｐゴシック" charset="-128"/>
              </a:rPr>
              <a:t>50 determines it is the right predecessor</a:t>
            </a:r>
            <a:endParaRPr lang="en-US" sz="1800" b="0" dirty="0">
              <a:ea typeface="ＭＳ Ｐゴシック" charset="-128"/>
            </a:endParaRP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0" y="1981200"/>
            <a:ext cx="2637439" cy="1524000"/>
            <a:chOff x="2688" y="1392"/>
            <a:chExt cx="1043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08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stabilize():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3349631" y="1546637"/>
            <a:ext cx="1222368" cy="1802992"/>
            <a:chOff x="2113" y="1074"/>
            <a:chExt cx="771" cy="1138"/>
          </a:xfrm>
        </p:grpSpPr>
        <p:sp>
          <p:nvSpPr>
            <p:cNvPr id="1361958" name="Freeform 38"/>
            <p:cNvSpPr>
              <a:spLocks/>
            </p:cNvSpPr>
            <p:nvPr/>
          </p:nvSpPr>
          <p:spPr bwMode="auto">
            <a:xfrm>
              <a:off x="2116" y="1252"/>
              <a:ext cx="768" cy="96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432" y="192"/>
                </a:cxn>
                <a:cxn ang="0">
                  <a:pos x="144" y="528"/>
                </a:cxn>
                <a:cxn ang="0">
                  <a:pos x="0" y="960"/>
                </a:cxn>
              </a:cxnLst>
              <a:rect l="0" t="0" r="r" b="b"/>
              <a:pathLst>
                <a:path w="768" h="960">
                  <a:moveTo>
                    <a:pt x="768" y="0"/>
                  </a:moveTo>
                  <a:cubicBezTo>
                    <a:pt x="652" y="52"/>
                    <a:pt x="536" y="104"/>
                    <a:pt x="432" y="192"/>
                  </a:cubicBezTo>
                  <a:cubicBezTo>
                    <a:pt x="328" y="280"/>
                    <a:pt x="216" y="400"/>
                    <a:pt x="144" y="528"/>
                  </a:cubicBezTo>
                  <a:cubicBezTo>
                    <a:pt x="72" y="656"/>
                    <a:pt x="36" y="808"/>
                    <a:pt x="0" y="96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9" name="Text Box 39"/>
            <p:cNvSpPr txBox="1">
              <a:spLocks noChangeArrowheads="1"/>
            </p:cNvSpPr>
            <p:nvPr/>
          </p:nvSpPr>
          <p:spPr bwMode="auto">
            <a:xfrm rot="18015715">
              <a:off x="1645" y="1542"/>
              <a:ext cx="1130" cy="1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“my predecessor is 44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530148"/>
            <a:ext cx="798278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pred</a:t>
            </a:r>
            <a:r>
              <a:rPr lang="en-US" sz="1400" dirty="0"/>
              <a:t>=</a:t>
            </a:r>
            <a:r>
              <a:rPr lang="en-US" sz="1400" dirty="0" smtClean="0"/>
              <a:t>44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615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</a:t>
            </a:r>
          </a:p>
        </p:txBody>
      </p:sp>
      <p:sp>
        <p:nvSpPr>
          <p:cNvPr id="1361923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24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1925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1926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1927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1928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1929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1930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1931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1932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1933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1934" name="Text Box 14"/>
          <p:cNvSpPr txBox="1">
            <a:spLocks noChangeArrowheads="1"/>
          </p:cNvSpPr>
          <p:nvPr/>
        </p:nvSpPr>
        <p:spPr bwMode="auto">
          <a:xfrm>
            <a:off x="4267200" y="4495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1935" name="Text Box 15"/>
          <p:cNvSpPr txBox="1">
            <a:spLocks noChangeArrowheads="1"/>
          </p:cNvSpPr>
          <p:nvPr/>
        </p:nvSpPr>
        <p:spPr bwMode="auto">
          <a:xfrm>
            <a:off x="5019675" y="2133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1936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1937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1938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39" name="Line 19"/>
          <p:cNvSpPr>
            <a:spLocks noChangeShapeType="1"/>
          </p:cNvSpPr>
          <p:nvPr/>
        </p:nvSpPr>
        <p:spPr bwMode="auto">
          <a:xfrm>
            <a:off x="4991100" y="2039938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0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1941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2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3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4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945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1946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1947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1948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1949" name="Rectangle 29"/>
          <p:cNvSpPr>
            <a:spLocks noChangeArrowheads="1"/>
          </p:cNvSpPr>
          <p:nvPr/>
        </p:nvSpPr>
        <p:spPr bwMode="auto">
          <a:xfrm>
            <a:off x="0" y="1447800"/>
            <a:ext cx="2441575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50: send </a:t>
            </a:r>
            <a:r>
              <a:rPr lang="en-US" sz="2000" b="0" dirty="0" smtClean="0"/>
              <a:t>notify(</a:t>
            </a:r>
            <a:r>
              <a:rPr lang="en-US" sz="2000" b="0" dirty="0"/>
              <a:t>) to node 58</a:t>
            </a:r>
          </a:p>
          <a:p>
            <a:pPr marL="381000" indent="-3810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58: </a:t>
            </a:r>
          </a:p>
          <a:p>
            <a:pPr marL="800100" lvl="1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00000"/>
              <a:buFontTx/>
              <a:buChar char="-"/>
            </a:pPr>
            <a:r>
              <a:rPr lang="en-US" sz="1800" b="0" dirty="0">
                <a:ea typeface="ＭＳ Ｐゴシック" charset="-128"/>
              </a:rPr>
              <a:t>update predecessor to 50 </a:t>
            </a:r>
          </a:p>
        </p:txBody>
      </p:sp>
      <p:sp>
        <p:nvSpPr>
          <p:cNvPr id="1361950" name="Text Box 30"/>
          <p:cNvSpPr txBox="1">
            <a:spLocks noChangeArrowheads="1"/>
          </p:cNvSpPr>
          <p:nvPr/>
        </p:nvSpPr>
        <p:spPr bwMode="auto">
          <a:xfrm>
            <a:off x="2391226" y="3352800"/>
            <a:ext cx="89648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succ</a:t>
            </a:r>
            <a:r>
              <a:rPr lang="en-US" sz="1400" dirty="0">
                <a:solidFill>
                  <a:srgbClr val="FF0000"/>
                </a:solidFill>
              </a:rPr>
              <a:t>=58</a:t>
            </a:r>
          </a:p>
        </p:txBody>
      </p:sp>
      <p:sp>
        <p:nvSpPr>
          <p:cNvPr id="1361951" name="Text Box 31"/>
          <p:cNvSpPr txBox="1">
            <a:spLocks noChangeArrowheads="1"/>
          </p:cNvSpPr>
          <p:nvPr/>
        </p:nvSpPr>
        <p:spPr bwMode="auto">
          <a:xfrm>
            <a:off x="2441575" y="3581400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1952" name="Text Box 32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1953" name="Text Box 33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657605" y="1981200"/>
            <a:ext cx="2751234" cy="1524000"/>
            <a:chOff x="2688" y="1392"/>
            <a:chExt cx="1088" cy="1632"/>
          </a:xfrm>
        </p:grpSpPr>
        <p:sp>
          <p:nvSpPr>
            <p:cNvPr id="1361955" name="Freeform 35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956" name="Text Box 36"/>
            <p:cNvSpPr txBox="1">
              <a:spLocks noChangeArrowheads="1"/>
            </p:cNvSpPr>
            <p:nvPr/>
          </p:nvSpPr>
          <p:spPr bwMode="auto">
            <a:xfrm>
              <a:off x="2823" y="1976"/>
              <a:ext cx="953" cy="5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“I think you are my successor”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1960" name="Text Box 40"/>
          <p:cNvSpPr txBox="1">
            <a:spLocks noChangeArrowheads="1"/>
          </p:cNvSpPr>
          <p:nvPr/>
        </p:nvSpPr>
        <p:spPr bwMode="auto">
          <a:xfrm>
            <a:off x="3965575" y="16002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1961" name="Text Box 41"/>
          <p:cNvSpPr txBox="1">
            <a:spLocks noChangeArrowheads="1"/>
          </p:cNvSpPr>
          <p:nvPr/>
        </p:nvSpPr>
        <p:spPr bwMode="auto">
          <a:xfrm>
            <a:off x="3963988" y="1374775"/>
            <a:ext cx="7461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1962" name="Text Box 42"/>
          <p:cNvSpPr txBox="1">
            <a:spLocks noChangeArrowheads="1"/>
          </p:cNvSpPr>
          <p:nvPr/>
        </p:nvSpPr>
        <p:spPr bwMode="auto">
          <a:xfrm>
            <a:off x="3963988" y="1606550"/>
            <a:ext cx="833437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pred=44</a:t>
            </a:r>
          </a:p>
        </p:txBody>
      </p:sp>
    </p:spTree>
    <p:extLst>
      <p:ext uri="{BB962C8B-B14F-4D97-AF65-F5344CB8AC3E}">
        <p14:creationId xmlns:p14="http://schemas.microsoft.com/office/powerpoint/2010/main" val="2855622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0" grpId="0"/>
      <p:bldP spid="136196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3971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72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3973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3974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3976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3977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3978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3979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3980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3981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3982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3983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3984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3985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3986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87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88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3989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0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1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2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993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3994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3995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3996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3997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stabilize message to its successor, node 58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58 </a:t>
            </a:r>
            <a:r>
              <a:rPr lang="en-US" sz="2000" b="0" dirty="0" smtClean="0"/>
              <a:t>replies with 50</a:t>
            </a:r>
            <a:endParaRPr lang="en-US" sz="2000" b="0" dirty="0"/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updates its successor to </a:t>
            </a:r>
            <a:r>
              <a:rPr lang="en-US" sz="2000" b="0" dirty="0" smtClean="0"/>
              <a:t>50</a:t>
            </a:r>
            <a:endParaRPr lang="en-US" sz="2000" b="0" dirty="0"/>
          </a:p>
        </p:txBody>
      </p:sp>
      <p:sp>
        <p:nvSpPr>
          <p:cNvPr id="1363998" name="Text Box 30"/>
          <p:cNvSpPr txBox="1">
            <a:spLocks noChangeArrowheads="1"/>
          </p:cNvSpPr>
          <p:nvPr/>
        </p:nvSpPr>
        <p:spPr bwMode="auto">
          <a:xfrm>
            <a:off x="2365375" y="33559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67209" y="2209800"/>
            <a:ext cx="2509842" cy="2590800"/>
            <a:chOff x="2688" y="1392"/>
            <a:chExt cx="1581" cy="1632"/>
          </a:xfrm>
        </p:grpSpPr>
        <p:sp>
          <p:nvSpPr>
            <p:cNvPr id="1364000" name="Freeform 32"/>
            <p:cNvSpPr>
              <a:spLocks/>
            </p:cNvSpPr>
            <p:nvPr/>
          </p:nvSpPr>
          <p:spPr bwMode="auto">
            <a:xfrm>
              <a:off x="2688" y="1392"/>
              <a:ext cx="432" cy="1632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" y="864"/>
                </a:cxn>
                <a:cxn ang="0">
                  <a:pos x="576" y="0"/>
                </a:cxn>
              </a:cxnLst>
              <a:rect l="0" t="0" r="r" b="b"/>
              <a:pathLst>
                <a:path w="576" h="1728">
                  <a:moveTo>
                    <a:pt x="0" y="1728"/>
                  </a:moveTo>
                  <a:cubicBezTo>
                    <a:pt x="0" y="1440"/>
                    <a:pt x="0" y="1152"/>
                    <a:pt x="96" y="864"/>
                  </a:cubicBezTo>
                  <a:cubicBezTo>
                    <a:pt x="192" y="576"/>
                    <a:pt x="384" y="288"/>
                    <a:pt x="576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1" name="Text Box 33"/>
            <p:cNvSpPr txBox="1">
              <a:spLocks noChangeArrowheads="1"/>
            </p:cNvSpPr>
            <p:nvPr/>
          </p:nvSpPr>
          <p:spPr bwMode="auto">
            <a:xfrm>
              <a:off x="2823" y="1976"/>
              <a:ext cx="1446" cy="3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stabilize(</a:t>
              </a:r>
              <a:r>
                <a:rPr lang="en-US" sz="1400" dirty="0" smtClean="0">
                  <a:solidFill>
                    <a:srgbClr val="FF0000"/>
                  </a:solidFill>
                </a:rPr>
                <a:t>): </a:t>
              </a:r>
            </a:p>
            <a:p>
              <a:r>
                <a:rPr lang="en-US" sz="1400" i="1" dirty="0" smtClean="0">
                  <a:solidFill>
                    <a:srgbClr val="FF0000"/>
                  </a:solidFill>
                </a:rPr>
                <a:t>“What is your predecessor?”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59200" y="1633539"/>
            <a:ext cx="1041400" cy="3090864"/>
            <a:chOff x="2368" y="1029"/>
            <a:chExt cx="656" cy="1947"/>
          </a:xfrm>
        </p:grpSpPr>
        <p:sp>
          <p:nvSpPr>
            <p:cNvPr id="1364003" name="Freeform 35"/>
            <p:cNvSpPr>
              <a:spLocks/>
            </p:cNvSpPr>
            <p:nvPr/>
          </p:nvSpPr>
          <p:spPr bwMode="auto">
            <a:xfrm>
              <a:off x="2368" y="1344"/>
              <a:ext cx="656" cy="1632"/>
            </a:xfrm>
            <a:custGeom>
              <a:avLst/>
              <a:gdLst/>
              <a:ahLst/>
              <a:cxnLst>
                <a:cxn ang="0">
                  <a:pos x="656" y="0"/>
                </a:cxn>
                <a:cxn ang="0">
                  <a:pos x="368" y="192"/>
                </a:cxn>
                <a:cxn ang="0">
                  <a:pos x="32" y="816"/>
                </a:cxn>
                <a:cxn ang="0">
                  <a:pos x="176" y="1632"/>
                </a:cxn>
              </a:cxnLst>
              <a:rect l="0" t="0" r="r" b="b"/>
              <a:pathLst>
                <a:path w="656" h="1632">
                  <a:moveTo>
                    <a:pt x="656" y="0"/>
                  </a:moveTo>
                  <a:cubicBezTo>
                    <a:pt x="564" y="28"/>
                    <a:pt x="472" y="56"/>
                    <a:pt x="368" y="192"/>
                  </a:cubicBezTo>
                  <a:cubicBezTo>
                    <a:pt x="264" y="328"/>
                    <a:pt x="64" y="576"/>
                    <a:pt x="32" y="816"/>
                  </a:cubicBezTo>
                  <a:cubicBezTo>
                    <a:pt x="0" y="1056"/>
                    <a:pt x="88" y="1344"/>
                    <a:pt x="176" y="1632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004" name="Text Box 36"/>
            <p:cNvSpPr txBox="1">
              <a:spLocks noChangeArrowheads="1"/>
            </p:cNvSpPr>
            <p:nvPr/>
          </p:nvSpPr>
          <p:spPr bwMode="auto">
            <a:xfrm rot="18181192">
              <a:off x="1968" y="1527"/>
              <a:ext cx="118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</a:rPr>
                <a:t>“my predecessor is 50”</a:t>
              </a:r>
              <a:endParaRPr lang="en-US" sz="14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64005" name="Text Box 37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4006" name="Text Box 38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4007" name="Text Box 39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4008" name="Text Box 40"/>
          <p:cNvSpPr txBox="1">
            <a:spLocks noChangeArrowheads="1"/>
          </p:cNvSpPr>
          <p:nvPr/>
        </p:nvSpPr>
        <p:spPr bwMode="auto">
          <a:xfrm>
            <a:off x="2365375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  <p:sp>
        <p:nvSpPr>
          <p:cNvPr id="1364009" name="Text Box 4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succ=58</a:t>
            </a:r>
          </a:p>
        </p:txBody>
      </p:sp>
      <p:sp>
        <p:nvSpPr>
          <p:cNvPr id="1364010" name="Text Box 42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</p:spTree>
    <p:extLst>
      <p:ext uri="{BB962C8B-B14F-4D97-AF65-F5344CB8AC3E}">
        <p14:creationId xmlns:p14="http://schemas.microsoft.com/office/powerpoint/2010/main" val="129484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005" grpId="0"/>
      <p:bldP spid="136400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1366019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20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6021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6022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6023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6024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6025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6026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6027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6028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6029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6030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6031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6032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6033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6034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5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36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6037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8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39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0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041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6042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6043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52800" y="3352800"/>
            <a:ext cx="265113" cy="438150"/>
          </a:xfrm>
          <a:noFill/>
          <a:ln/>
        </p:spPr>
      </p:pic>
      <p:sp>
        <p:nvSpPr>
          <p:cNvPr id="1366044" name="Text Box 28"/>
          <p:cNvSpPr txBox="1">
            <a:spLocks noChangeArrowheads="1"/>
          </p:cNvSpPr>
          <p:nvPr/>
        </p:nvSpPr>
        <p:spPr bwMode="auto">
          <a:xfrm>
            <a:off x="3297238" y="3973513"/>
            <a:ext cx="438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6045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44 sends a </a:t>
            </a:r>
            <a:r>
              <a:rPr lang="en-US" sz="2000" b="0" dirty="0" smtClean="0"/>
              <a:t>notify </a:t>
            </a:r>
            <a:r>
              <a:rPr lang="en-US" sz="2000" b="0" dirty="0"/>
              <a:t>message to its new successor, node 50</a:t>
            </a:r>
          </a:p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 dirty="0"/>
              <a:t>Node 50 sets its predecessor to node 44</a:t>
            </a:r>
          </a:p>
        </p:txBody>
      </p:sp>
      <p:sp>
        <p:nvSpPr>
          <p:cNvPr id="1366046" name="Text Box 30"/>
          <p:cNvSpPr txBox="1">
            <a:spLocks noChangeArrowheads="1"/>
          </p:cNvSpPr>
          <p:nvPr/>
        </p:nvSpPr>
        <p:spPr bwMode="auto">
          <a:xfrm>
            <a:off x="2365375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6047" name="Text Box 31"/>
          <p:cNvSpPr txBox="1">
            <a:spLocks noChangeArrowheads="1"/>
          </p:cNvSpPr>
          <p:nvPr/>
        </p:nvSpPr>
        <p:spPr bwMode="auto">
          <a:xfrm>
            <a:off x="3041650" y="4646613"/>
            <a:ext cx="846138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733803" y="3581400"/>
            <a:ext cx="1208555" cy="1219200"/>
            <a:chOff x="2352" y="2208"/>
            <a:chExt cx="921" cy="816"/>
          </a:xfrm>
        </p:grpSpPr>
        <p:sp>
          <p:nvSpPr>
            <p:cNvPr id="1366049" name="Freeform 33"/>
            <p:cNvSpPr>
              <a:spLocks/>
            </p:cNvSpPr>
            <p:nvPr/>
          </p:nvSpPr>
          <p:spPr bwMode="auto">
            <a:xfrm>
              <a:off x="2352" y="2208"/>
              <a:ext cx="392" cy="816"/>
            </a:xfrm>
            <a:custGeom>
              <a:avLst/>
              <a:gdLst/>
              <a:ahLst/>
              <a:cxnLst>
                <a:cxn ang="0">
                  <a:pos x="336" y="816"/>
                </a:cxn>
                <a:cxn ang="0">
                  <a:pos x="336" y="240"/>
                </a:cxn>
                <a:cxn ang="0">
                  <a:pos x="0" y="0"/>
                </a:cxn>
              </a:cxnLst>
              <a:rect l="0" t="0" r="r" b="b"/>
              <a:pathLst>
                <a:path w="392" h="816">
                  <a:moveTo>
                    <a:pt x="336" y="816"/>
                  </a:moveTo>
                  <a:cubicBezTo>
                    <a:pt x="364" y="596"/>
                    <a:pt x="392" y="376"/>
                    <a:pt x="336" y="240"/>
                  </a:cubicBezTo>
                  <a:cubicBezTo>
                    <a:pt x="280" y="104"/>
                    <a:pt x="140" y="52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050" name="Text Box 34"/>
            <p:cNvSpPr txBox="1">
              <a:spLocks noChangeArrowheads="1"/>
            </p:cNvSpPr>
            <p:nvPr/>
          </p:nvSpPr>
          <p:spPr bwMode="auto">
            <a:xfrm>
              <a:off x="2727" y="2312"/>
              <a:ext cx="546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79" tIns="44446" rIns="90479" bIns="44446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notify(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366051" name="Text Box 35"/>
          <p:cNvSpPr txBox="1">
            <a:spLocks noChangeArrowheads="1"/>
          </p:cNvSpPr>
          <p:nvPr/>
        </p:nvSpPr>
        <p:spPr bwMode="auto">
          <a:xfrm>
            <a:off x="2365375" y="35814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6052" name="Text Box 36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6053" name="Text Box 37"/>
          <p:cNvSpPr txBox="1">
            <a:spLocks noChangeArrowheads="1"/>
          </p:cNvSpPr>
          <p:nvPr/>
        </p:nvSpPr>
        <p:spPr bwMode="auto">
          <a:xfrm>
            <a:off x="3049588" y="4876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pred=35</a:t>
            </a:r>
          </a:p>
        </p:txBody>
      </p:sp>
      <p:sp>
        <p:nvSpPr>
          <p:cNvPr id="1366054" name="Text Box 38"/>
          <p:cNvSpPr txBox="1">
            <a:spLocks noChangeArrowheads="1"/>
          </p:cNvSpPr>
          <p:nvPr/>
        </p:nvSpPr>
        <p:spPr bwMode="auto">
          <a:xfrm>
            <a:off x="3963988" y="1223963"/>
            <a:ext cx="746125" cy="30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succ=4</a:t>
            </a:r>
          </a:p>
        </p:txBody>
      </p:sp>
      <p:sp>
        <p:nvSpPr>
          <p:cNvPr id="1366055" name="Text Box 39"/>
          <p:cNvSpPr txBox="1">
            <a:spLocks noChangeArrowheads="1"/>
          </p:cNvSpPr>
          <p:nvPr/>
        </p:nvSpPr>
        <p:spPr bwMode="auto">
          <a:xfrm>
            <a:off x="2387600" y="3584575"/>
            <a:ext cx="814388" cy="300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/>
              <a:t>pred=nil</a:t>
            </a:r>
          </a:p>
        </p:txBody>
      </p:sp>
    </p:spTree>
    <p:extLst>
      <p:ext uri="{BB962C8B-B14F-4D97-AF65-F5344CB8AC3E}">
        <p14:creationId xmlns:p14="http://schemas.microsoft.com/office/powerpoint/2010/main" val="76060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051" grpId="0"/>
      <p:bldP spid="13660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Joining Operation (cont’d)</a:t>
            </a:r>
          </a:p>
        </p:txBody>
      </p:sp>
      <p:sp>
        <p:nvSpPr>
          <p:cNvPr id="1368067" name="Oval 3"/>
          <p:cNvSpPr>
            <a:spLocks noChangeArrowheads="1"/>
          </p:cNvSpPr>
          <p:nvPr/>
        </p:nvSpPr>
        <p:spPr bwMode="auto">
          <a:xfrm>
            <a:off x="4010025" y="1676400"/>
            <a:ext cx="4648200" cy="457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68" name="Text Box 4"/>
          <p:cNvSpPr txBox="1">
            <a:spLocks noChangeArrowheads="1"/>
          </p:cNvSpPr>
          <p:nvPr/>
        </p:nvSpPr>
        <p:spPr bwMode="auto">
          <a:xfrm>
            <a:off x="7004050" y="1766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</a:t>
            </a:r>
          </a:p>
        </p:txBody>
      </p:sp>
      <p:pic>
        <p:nvPicPr>
          <p:cNvPr id="1368069" name="Picture 5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700" y="1295400"/>
            <a:ext cx="266700" cy="438150"/>
          </a:xfrm>
          <a:prstGeom prst="rect">
            <a:avLst/>
          </a:prstGeom>
          <a:noFill/>
        </p:spPr>
      </p:pic>
      <p:pic>
        <p:nvPicPr>
          <p:cNvPr id="1368070" name="Picture 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25" y="4819650"/>
            <a:ext cx="266700" cy="438150"/>
          </a:xfrm>
          <a:prstGeom prst="rect">
            <a:avLst/>
          </a:prstGeom>
          <a:noFill/>
        </p:spPr>
      </p:pic>
      <p:sp>
        <p:nvSpPr>
          <p:cNvPr id="1368071" name="Text Box 7"/>
          <p:cNvSpPr txBox="1">
            <a:spLocks noChangeArrowheads="1"/>
          </p:cNvSpPr>
          <p:nvPr/>
        </p:nvSpPr>
        <p:spPr bwMode="auto">
          <a:xfrm>
            <a:off x="7934325" y="4648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pic>
        <p:nvPicPr>
          <p:cNvPr id="1368072" name="Picture 8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9825" y="6343650"/>
            <a:ext cx="266700" cy="438150"/>
          </a:xfrm>
          <a:prstGeom prst="rect">
            <a:avLst/>
          </a:prstGeom>
          <a:noFill/>
        </p:spPr>
      </p:pic>
      <p:sp>
        <p:nvSpPr>
          <p:cNvPr id="1368073" name="Text Box 9"/>
          <p:cNvSpPr txBox="1">
            <a:spLocks noChangeArrowheads="1"/>
          </p:cNvSpPr>
          <p:nvPr/>
        </p:nvSpPr>
        <p:spPr bwMode="auto">
          <a:xfrm>
            <a:off x="6086475" y="5791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68074" name="Text Box 10"/>
          <p:cNvSpPr txBox="1">
            <a:spLocks noChangeArrowheads="1"/>
          </p:cNvSpPr>
          <p:nvPr/>
        </p:nvSpPr>
        <p:spPr bwMode="auto">
          <a:xfrm>
            <a:off x="5334000" y="56530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35</a:t>
            </a:r>
          </a:p>
        </p:txBody>
      </p:sp>
      <p:pic>
        <p:nvPicPr>
          <p:cNvPr id="1368075" name="Picture 11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9225" y="6191250"/>
            <a:ext cx="266700" cy="438150"/>
          </a:xfrm>
          <a:prstGeom prst="rect">
            <a:avLst/>
          </a:prstGeom>
          <a:noFill/>
        </p:spPr>
      </p:pic>
      <p:sp>
        <p:nvSpPr>
          <p:cNvPr id="1368076" name="Text Box 12"/>
          <p:cNvSpPr txBox="1">
            <a:spLocks noChangeArrowheads="1"/>
          </p:cNvSpPr>
          <p:nvPr/>
        </p:nvSpPr>
        <p:spPr bwMode="auto">
          <a:xfrm>
            <a:off x="7591425" y="23002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</a:t>
            </a:r>
          </a:p>
        </p:txBody>
      </p:sp>
      <p:sp>
        <p:nvSpPr>
          <p:cNvPr id="1368077" name="Text Box 13"/>
          <p:cNvSpPr txBox="1">
            <a:spLocks noChangeArrowheads="1"/>
          </p:cNvSpPr>
          <p:nvPr/>
        </p:nvSpPr>
        <p:spPr bwMode="auto">
          <a:xfrm>
            <a:off x="8201025" y="36718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15</a:t>
            </a:r>
          </a:p>
        </p:txBody>
      </p:sp>
      <p:sp>
        <p:nvSpPr>
          <p:cNvPr id="1368078" name="Text Box 14"/>
          <p:cNvSpPr txBox="1">
            <a:spLocks noChangeArrowheads="1"/>
          </p:cNvSpPr>
          <p:nvPr/>
        </p:nvSpPr>
        <p:spPr bwMode="auto">
          <a:xfrm>
            <a:off x="4343400" y="4572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44</a:t>
            </a:r>
          </a:p>
        </p:txBody>
      </p:sp>
      <p:sp>
        <p:nvSpPr>
          <p:cNvPr id="1368079" name="Text Box 15"/>
          <p:cNvSpPr txBox="1">
            <a:spLocks noChangeArrowheads="1"/>
          </p:cNvSpPr>
          <p:nvPr/>
        </p:nvSpPr>
        <p:spPr bwMode="auto">
          <a:xfrm>
            <a:off x="5029200" y="2057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58</a:t>
            </a:r>
          </a:p>
        </p:txBody>
      </p:sp>
      <p:pic>
        <p:nvPicPr>
          <p:cNvPr id="1368080" name="Picture 1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724400"/>
            <a:ext cx="266700" cy="438150"/>
          </a:xfrm>
          <a:prstGeom prst="rect">
            <a:avLst/>
          </a:prstGeom>
          <a:noFill/>
        </p:spPr>
      </p:pic>
      <p:pic>
        <p:nvPicPr>
          <p:cNvPr id="1368081" name="Picture 17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600200"/>
            <a:ext cx="266700" cy="438150"/>
          </a:xfrm>
          <a:prstGeom prst="rect">
            <a:avLst/>
          </a:prstGeom>
          <a:noFill/>
        </p:spPr>
      </p:pic>
      <p:sp>
        <p:nvSpPr>
          <p:cNvPr id="1368082" name="Line 18"/>
          <p:cNvSpPr>
            <a:spLocks noChangeShapeType="1"/>
          </p:cNvSpPr>
          <p:nvPr/>
        </p:nvSpPr>
        <p:spPr bwMode="auto">
          <a:xfrm flipV="1">
            <a:off x="4162425" y="48006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3" name="Line 19"/>
          <p:cNvSpPr>
            <a:spLocks noChangeShapeType="1"/>
          </p:cNvSpPr>
          <p:nvPr/>
        </p:nvSpPr>
        <p:spPr bwMode="auto">
          <a:xfrm>
            <a:off x="4953000" y="2057400"/>
            <a:ext cx="92075" cy="12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84" name="Picture 20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4425" y="3581400"/>
            <a:ext cx="266700" cy="438150"/>
          </a:xfrm>
          <a:prstGeom prst="rect">
            <a:avLst/>
          </a:prstGeom>
          <a:noFill/>
        </p:spPr>
      </p:pic>
      <p:sp>
        <p:nvSpPr>
          <p:cNvPr id="1368085" name="Line 21"/>
          <p:cNvSpPr>
            <a:spLocks noChangeShapeType="1"/>
          </p:cNvSpPr>
          <p:nvPr/>
        </p:nvSpPr>
        <p:spPr bwMode="auto">
          <a:xfrm flipV="1">
            <a:off x="5381625" y="5943600"/>
            <a:ext cx="76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6" name="Line 22"/>
          <p:cNvSpPr>
            <a:spLocks noChangeShapeType="1"/>
          </p:cNvSpPr>
          <p:nvPr/>
        </p:nvSpPr>
        <p:spPr bwMode="auto">
          <a:xfrm flipV="1">
            <a:off x="6296025" y="6172200"/>
            <a:ext cx="1588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7" name="Line 23"/>
          <p:cNvSpPr>
            <a:spLocks noChangeShapeType="1"/>
          </p:cNvSpPr>
          <p:nvPr/>
        </p:nvSpPr>
        <p:spPr bwMode="auto">
          <a:xfrm flipH="1" flipV="1">
            <a:off x="8353425" y="4876800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8" name="Line 24"/>
          <p:cNvSpPr>
            <a:spLocks noChangeShapeType="1"/>
          </p:cNvSpPr>
          <p:nvPr/>
        </p:nvSpPr>
        <p:spPr bwMode="auto">
          <a:xfrm flipH="1">
            <a:off x="8582025" y="38100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089" name="Line 25"/>
          <p:cNvSpPr>
            <a:spLocks noChangeShapeType="1"/>
          </p:cNvSpPr>
          <p:nvPr/>
        </p:nvSpPr>
        <p:spPr bwMode="auto">
          <a:xfrm flipV="1">
            <a:off x="7867650" y="2276475"/>
            <a:ext cx="114300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68090" name="Picture 26" descr="j02303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8625" y="1981200"/>
            <a:ext cx="266700" cy="438150"/>
          </a:xfrm>
          <a:prstGeom prst="rect">
            <a:avLst/>
          </a:prstGeom>
          <a:noFill/>
        </p:spPr>
      </p:pic>
      <p:pic>
        <p:nvPicPr>
          <p:cNvPr id="1368091" name="Picture 27" descr="j023033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667125" y="3419475"/>
            <a:ext cx="263525" cy="438150"/>
          </a:xfrm>
          <a:noFill/>
          <a:ln/>
        </p:spPr>
      </p:pic>
      <p:sp>
        <p:nvSpPr>
          <p:cNvPr id="1368092" name="Text Box 28"/>
          <p:cNvSpPr txBox="1">
            <a:spLocks noChangeArrowheads="1"/>
          </p:cNvSpPr>
          <p:nvPr/>
        </p:nvSpPr>
        <p:spPr bwMode="auto">
          <a:xfrm>
            <a:off x="4057650" y="3505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50</a:t>
            </a:r>
          </a:p>
        </p:txBody>
      </p:sp>
      <p:sp>
        <p:nvSpPr>
          <p:cNvPr id="1368093" name="Rectangle 29"/>
          <p:cNvSpPr>
            <a:spLocks noChangeArrowheads="1"/>
          </p:cNvSpPr>
          <p:nvPr/>
        </p:nvSpPr>
        <p:spPr bwMode="auto">
          <a:xfrm>
            <a:off x="0" y="1447800"/>
            <a:ext cx="38100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0" tIns="44442" rIns="90470" bIns="44442"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75000"/>
              <a:buFont typeface="Wingdings" charset="2"/>
              <a:buChar char="§"/>
            </a:pPr>
            <a:r>
              <a:rPr lang="en-US" sz="2000" b="0"/>
              <a:t>This completes the joining operation!</a:t>
            </a:r>
          </a:p>
        </p:txBody>
      </p:sp>
      <p:sp>
        <p:nvSpPr>
          <p:cNvPr id="1368094" name="Text Box 30"/>
          <p:cNvSpPr txBox="1">
            <a:spLocks noChangeArrowheads="1"/>
          </p:cNvSpPr>
          <p:nvPr/>
        </p:nvSpPr>
        <p:spPr bwMode="auto">
          <a:xfrm>
            <a:off x="2819400" y="3352800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succ=58</a:t>
            </a:r>
          </a:p>
        </p:txBody>
      </p:sp>
      <p:sp>
        <p:nvSpPr>
          <p:cNvPr id="1368095" name="Text Box 31"/>
          <p:cNvSpPr txBox="1">
            <a:spLocks noChangeArrowheads="1"/>
          </p:cNvSpPr>
          <p:nvPr/>
        </p:nvSpPr>
        <p:spPr bwMode="auto">
          <a:xfrm>
            <a:off x="2971800" y="4727575"/>
            <a:ext cx="846138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succ=50</a:t>
            </a:r>
          </a:p>
        </p:txBody>
      </p:sp>
      <p:sp>
        <p:nvSpPr>
          <p:cNvPr id="1368096" name="Text Box 32"/>
          <p:cNvSpPr txBox="1">
            <a:spLocks noChangeArrowheads="1"/>
          </p:cNvSpPr>
          <p:nvPr/>
        </p:nvSpPr>
        <p:spPr bwMode="auto">
          <a:xfrm>
            <a:off x="2827338" y="3667125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pred=44</a:t>
            </a:r>
          </a:p>
        </p:txBody>
      </p:sp>
      <p:sp>
        <p:nvSpPr>
          <p:cNvPr id="1368097" name="Text Box 33"/>
          <p:cNvSpPr txBox="1">
            <a:spLocks noChangeArrowheads="1"/>
          </p:cNvSpPr>
          <p:nvPr/>
        </p:nvSpPr>
        <p:spPr bwMode="auto">
          <a:xfrm>
            <a:off x="3965575" y="1447800"/>
            <a:ext cx="8350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pred=50</a:t>
            </a:r>
          </a:p>
        </p:txBody>
      </p:sp>
      <p:sp>
        <p:nvSpPr>
          <p:cNvPr id="1368098" name="Line 34"/>
          <p:cNvSpPr>
            <a:spLocks noChangeShapeType="1"/>
          </p:cNvSpPr>
          <p:nvPr/>
        </p:nvSpPr>
        <p:spPr bwMode="auto">
          <a:xfrm flipH="1">
            <a:off x="3962400" y="3733800"/>
            <a:ext cx="1524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Efficiency: </a:t>
            </a:r>
            <a:r>
              <a:rPr lang="en-US" i="1"/>
              <a:t>finger tables</a:t>
            </a:r>
          </a:p>
        </p:txBody>
      </p:sp>
      <p:sp>
        <p:nvSpPr>
          <p:cNvPr id="1370115" name="Oval 3"/>
          <p:cNvSpPr>
            <a:spLocks noChangeArrowheads="1"/>
          </p:cNvSpPr>
          <p:nvPr/>
        </p:nvSpPr>
        <p:spPr bwMode="auto">
          <a:xfrm>
            <a:off x="2897188" y="2000250"/>
            <a:ext cx="3427412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16" name="Text Box 4"/>
          <p:cNvSpPr txBox="1">
            <a:spLocks noChangeArrowheads="1"/>
          </p:cNvSpPr>
          <p:nvPr/>
        </p:nvSpPr>
        <p:spPr bwMode="auto">
          <a:xfrm>
            <a:off x="2590800" y="4665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0</a:t>
            </a:r>
            <a:endParaRPr lang="en-US" sz="1400" b="1">
              <a:latin typeface="Helvetica" charset="0"/>
            </a:endParaRPr>
          </a:p>
        </p:txBody>
      </p:sp>
      <p:sp>
        <p:nvSpPr>
          <p:cNvPr id="1370117" name="Freeform 5"/>
          <p:cNvSpPr>
            <a:spLocks/>
          </p:cNvSpPr>
          <p:nvPr/>
        </p:nvSpPr>
        <p:spPr bwMode="auto">
          <a:xfrm>
            <a:off x="3200400" y="4540250"/>
            <a:ext cx="177800" cy="354013"/>
          </a:xfrm>
          <a:custGeom>
            <a:avLst/>
            <a:gdLst/>
            <a:ahLst/>
            <a:cxnLst>
              <a:cxn ang="0">
                <a:pos x="96" y="224"/>
              </a:cxn>
              <a:cxn ang="0">
                <a:pos x="96" y="32"/>
              </a:cxn>
              <a:cxn ang="0">
                <a:pos x="0" y="32"/>
              </a:cxn>
            </a:cxnLst>
            <a:rect l="0" t="0" r="r" b="b"/>
            <a:pathLst>
              <a:path w="112" h="224">
                <a:moveTo>
                  <a:pt x="96" y="224"/>
                </a:moveTo>
                <a:cubicBezTo>
                  <a:pt x="104" y="144"/>
                  <a:pt x="112" y="64"/>
                  <a:pt x="96" y="32"/>
                </a:cubicBezTo>
                <a:cubicBezTo>
                  <a:pt x="80" y="0"/>
                  <a:pt x="40" y="16"/>
                  <a:pt x="0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8" name="Freeform 6"/>
          <p:cNvSpPr>
            <a:spLocks/>
          </p:cNvSpPr>
          <p:nvPr/>
        </p:nvSpPr>
        <p:spPr bwMode="auto">
          <a:xfrm>
            <a:off x="3124200" y="4360863"/>
            <a:ext cx="419100" cy="457200"/>
          </a:xfrm>
          <a:custGeom>
            <a:avLst/>
            <a:gdLst/>
            <a:ahLst/>
            <a:cxnLst>
              <a:cxn ang="0">
                <a:pos x="144" y="280"/>
              </a:cxn>
              <a:cxn ang="0">
                <a:pos x="240" y="40"/>
              </a:cxn>
              <a:cxn ang="0">
                <a:pos x="0" y="40"/>
              </a:cxn>
            </a:cxnLst>
            <a:rect l="0" t="0" r="r" b="b"/>
            <a:pathLst>
              <a:path w="264" h="280">
                <a:moveTo>
                  <a:pt x="144" y="280"/>
                </a:moveTo>
                <a:cubicBezTo>
                  <a:pt x="204" y="180"/>
                  <a:pt x="264" y="80"/>
                  <a:pt x="240" y="40"/>
                </a:cubicBezTo>
                <a:cubicBezTo>
                  <a:pt x="216" y="0"/>
                  <a:pt x="108" y="20"/>
                  <a:pt x="0" y="4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19" name="Freeform 7"/>
          <p:cNvSpPr>
            <a:spLocks/>
          </p:cNvSpPr>
          <p:nvPr/>
        </p:nvSpPr>
        <p:spPr bwMode="auto">
          <a:xfrm>
            <a:off x="2971800" y="4054475"/>
            <a:ext cx="812800" cy="763588"/>
          </a:xfrm>
          <a:custGeom>
            <a:avLst/>
            <a:gdLst/>
            <a:ahLst/>
            <a:cxnLst>
              <a:cxn ang="0">
                <a:pos x="192" y="392"/>
              </a:cxn>
              <a:cxn ang="0">
                <a:pos x="432" y="56"/>
              </a:cxn>
              <a:cxn ang="0">
                <a:pos x="0" y="56"/>
              </a:cxn>
            </a:cxnLst>
            <a:rect l="0" t="0" r="r" b="b"/>
            <a:pathLst>
              <a:path w="464" h="392">
                <a:moveTo>
                  <a:pt x="192" y="392"/>
                </a:moveTo>
                <a:cubicBezTo>
                  <a:pt x="328" y="252"/>
                  <a:pt x="464" y="112"/>
                  <a:pt x="432" y="56"/>
                </a:cubicBezTo>
                <a:cubicBezTo>
                  <a:pt x="400" y="0"/>
                  <a:pt x="200" y="28"/>
                  <a:pt x="0" y="5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0" name="Freeform 8"/>
          <p:cNvSpPr>
            <a:spLocks/>
          </p:cNvSpPr>
          <p:nvPr/>
        </p:nvSpPr>
        <p:spPr bwMode="auto">
          <a:xfrm>
            <a:off x="2895600" y="3676650"/>
            <a:ext cx="1447800" cy="1141413"/>
          </a:xfrm>
          <a:custGeom>
            <a:avLst/>
            <a:gdLst/>
            <a:ahLst/>
            <a:cxnLst>
              <a:cxn ang="0">
                <a:pos x="288" y="720"/>
              </a:cxn>
              <a:cxn ang="0">
                <a:pos x="864" y="144"/>
              </a:cxn>
              <a:cxn ang="0">
                <a:pos x="0" y="0"/>
              </a:cxn>
            </a:cxnLst>
            <a:rect l="0" t="0" r="r" b="b"/>
            <a:pathLst>
              <a:path w="912" h="720">
                <a:moveTo>
                  <a:pt x="288" y="720"/>
                </a:moveTo>
                <a:cubicBezTo>
                  <a:pt x="600" y="492"/>
                  <a:pt x="912" y="264"/>
                  <a:pt x="864" y="144"/>
                </a:cubicBezTo>
                <a:cubicBezTo>
                  <a:pt x="816" y="24"/>
                  <a:pt x="408" y="12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1" name="Freeform 9"/>
          <p:cNvSpPr>
            <a:spLocks/>
          </p:cNvSpPr>
          <p:nvPr/>
        </p:nvSpPr>
        <p:spPr bwMode="auto">
          <a:xfrm>
            <a:off x="3352800" y="2533650"/>
            <a:ext cx="1231900" cy="2284413"/>
          </a:xfrm>
          <a:custGeom>
            <a:avLst/>
            <a:gdLst/>
            <a:ahLst/>
            <a:cxnLst>
              <a:cxn ang="0">
                <a:pos x="0" y="1440"/>
              </a:cxn>
              <a:cxn ang="0">
                <a:pos x="768" y="864"/>
              </a:cxn>
              <a:cxn ang="0">
                <a:pos x="48" y="0"/>
              </a:cxn>
            </a:cxnLst>
            <a:rect l="0" t="0" r="r" b="b"/>
            <a:pathLst>
              <a:path w="776" h="1440">
                <a:moveTo>
                  <a:pt x="0" y="1440"/>
                </a:moveTo>
                <a:cubicBezTo>
                  <a:pt x="380" y="1272"/>
                  <a:pt x="760" y="1104"/>
                  <a:pt x="768" y="864"/>
                </a:cubicBezTo>
                <a:cubicBezTo>
                  <a:pt x="776" y="624"/>
                  <a:pt x="412" y="312"/>
                  <a:pt x="48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2" name="Freeform 10"/>
          <p:cNvSpPr>
            <a:spLocks/>
          </p:cNvSpPr>
          <p:nvPr/>
        </p:nvSpPr>
        <p:spPr bwMode="auto">
          <a:xfrm>
            <a:off x="3352800" y="2439988"/>
            <a:ext cx="2360613" cy="2378075"/>
          </a:xfrm>
          <a:custGeom>
            <a:avLst/>
            <a:gdLst/>
            <a:ahLst/>
            <a:cxnLst>
              <a:cxn ang="0">
                <a:pos x="0" y="1392"/>
              </a:cxn>
              <a:cxn ang="0">
                <a:pos x="864" y="960"/>
              </a:cxn>
              <a:cxn ang="0">
                <a:pos x="1584" y="0"/>
              </a:cxn>
            </a:cxnLst>
            <a:rect l="0" t="0" r="r" b="b"/>
            <a:pathLst>
              <a:path w="1584" h="1392">
                <a:moveTo>
                  <a:pt x="0" y="1392"/>
                </a:moveTo>
                <a:cubicBezTo>
                  <a:pt x="300" y="1292"/>
                  <a:pt x="600" y="1192"/>
                  <a:pt x="864" y="960"/>
                </a:cubicBezTo>
                <a:cubicBezTo>
                  <a:pt x="1128" y="728"/>
                  <a:pt x="1356" y="364"/>
                  <a:pt x="158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70123" name="Text Box 11"/>
          <p:cNvSpPr txBox="1">
            <a:spLocks noChangeArrowheads="1"/>
          </p:cNvSpPr>
          <p:nvPr/>
        </p:nvSpPr>
        <p:spPr bwMode="auto">
          <a:xfrm>
            <a:off x="2441575" y="45132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1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4" name="Text Box 12"/>
          <p:cNvSpPr txBox="1">
            <a:spLocks noChangeArrowheads="1"/>
          </p:cNvSpPr>
          <p:nvPr/>
        </p:nvSpPr>
        <p:spPr bwMode="auto">
          <a:xfrm>
            <a:off x="2362200" y="428466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2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5" name="Text Box 13"/>
          <p:cNvSpPr txBox="1">
            <a:spLocks noChangeArrowheads="1"/>
          </p:cNvSpPr>
          <p:nvPr/>
        </p:nvSpPr>
        <p:spPr bwMode="auto">
          <a:xfrm>
            <a:off x="2209800" y="4054475"/>
            <a:ext cx="7588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3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6" name="Text Box 14"/>
          <p:cNvSpPr txBox="1">
            <a:spLocks noChangeArrowheads="1"/>
          </p:cNvSpPr>
          <p:nvPr/>
        </p:nvSpPr>
        <p:spPr bwMode="auto">
          <a:xfrm>
            <a:off x="2136775" y="3522663"/>
            <a:ext cx="7588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4</a:t>
            </a:r>
            <a:endParaRPr lang="en-US" sz="1400" b="1">
              <a:latin typeface="Helvetica" charset="0"/>
            </a:endParaRPr>
          </a:p>
        </p:txBody>
      </p:sp>
      <p:sp>
        <p:nvSpPr>
          <p:cNvPr id="1370127" name="Text Box 15"/>
          <p:cNvSpPr txBox="1">
            <a:spLocks noChangeArrowheads="1"/>
          </p:cNvSpPr>
          <p:nvPr/>
        </p:nvSpPr>
        <p:spPr bwMode="auto">
          <a:xfrm>
            <a:off x="2517775" y="2378075"/>
            <a:ext cx="831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5</a:t>
            </a:r>
            <a:endParaRPr lang="en-US" b="1">
              <a:latin typeface="Helvetica" charset="0"/>
            </a:endParaRPr>
          </a:p>
        </p:txBody>
      </p:sp>
      <p:sp>
        <p:nvSpPr>
          <p:cNvPr id="1370128" name="Text Box 16"/>
          <p:cNvSpPr txBox="1">
            <a:spLocks noChangeArrowheads="1"/>
          </p:cNvSpPr>
          <p:nvPr/>
        </p:nvSpPr>
        <p:spPr bwMode="auto">
          <a:xfrm>
            <a:off x="5608638" y="2105025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(80 + 2</a:t>
            </a:r>
            <a:r>
              <a:rPr lang="en-US" b="1" baseline="20000">
                <a:latin typeface="Helvetica" charset="0"/>
                <a:ea typeface="Times New Roman" charset="0"/>
                <a:cs typeface="Times New Roman" charset="0"/>
              </a:rPr>
              <a:t>6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) mod 2</a:t>
            </a:r>
            <a:r>
              <a:rPr lang="en-US" b="1" baseline="30000">
                <a:latin typeface="Helvetica" charset="0"/>
                <a:ea typeface="Times New Roman" charset="0"/>
                <a:cs typeface="Times New Roman" charset="0"/>
              </a:rPr>
              <a:t>7</a:t>
            </a:r>
            <a:r>
              <a:rPr lang="en-US" b="1">
                <a:latin typeface="Helvetica" charset="0"/>
                <a:ea typeface="Times New Roman" charset="0"/>
                <a:cs typeface="Times New Roman" charset="0"/>
              </a:rPr>
              <a:t> = 16</a:t>
            </a:r>
            <a:endParaRPr lang="en-US" b="1">
              <a:latin typeface="Helvetica" charset="0"/>
            </a:endParaRPr>
          </a:p>
        </p:txBody>
      </p:sp>
      <p:sp>
        <p:nvSpPr>
          <p:cNvPr id="1370129" name="Line 17"/>
          <p:cNvSpPr>
            <a:spLocks noChangeShapeType="1"/>
          </p:cNvSpPr>
          <p:nvPr/>
        </p:nvSpPr>
        <p:spPr bwMode="auto">
          <a:xfrm>
            <a:off x="4616450" y="1943100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0" name="Text Box 18"/>
          <p:cNvSpPr txBox="1">
            <a:spLocks noChangeArrowheads="1"/>
          </p:cNvSpPr>
          <p:nvPr/>
        </p:nvSpPr>
        <p:spPr bwMode="auto">
          <a:xfrm>
            <a:off x="4464050" y="1560513"/>
            <a:ext cx="3365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latin typeface="Times New Roman" charset="0"/>
              </a:rPr>
              <a:t>0</a:t>
            </a:r>
          </a:p>
        </p:txBody>
      </p:sp>
      <p:sp>
        <p:nvSpPr>
          <p:cNvPr id="1370131" name="Text Box 19"/>
          <p:cNvSpPr txBox="1">
            <a:spLocks noChangeArrowheads="1"/>
          </p:cNvSpPr>
          <p:nvPr/>
        </p:nvSpPr>
        <p:spPr bwMode="auto">
          <a:xfrm>
            <a:off x="7086600" y="1298575"/>
            <a:ext cx="12969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Say </a:t>
            </a:r>
            <a:r>
              <a:rPr lang="en-US" sz="2400" i="1">
                <a:latin typeface="Times New Roman" charset="0"/>
              </a:rPr>
              <a:t>m=7</a:t>
            </a:r>
          </a:p>
        </p:txBody>
      </p:sp>
      <p:sp>
        <p:nvSpPr>
          <p:cNvPr id="1370132" name="Text Box 20"/>
          <p:cNvSpPr txBox="1">
            <a:spLocks noChangeArrowheads="1"/>
          </p:cNvSpPr>
          <p:nvPr/>
        </p:nvSpPr>
        <p:spPr bwMode="auto">
          <a:xfrm>
            <a:off x="452438" y="5873750"/>
            <a:ext cx="8386762" cy="461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US" sz="2400" b="0" i="1" dirty="0" err="1">
                <a:latin typeface="Times New Roman" charset="0"/>
              </a:rPr>
              <a:t>i</a:t>
            </a:r>
            <a:r>
              <a:rPr lang="en-US" sz="2400" b="0" dirty="0" err="1">
                <a:latin typeface="Times New Roman" charset="0"/>
              </a:rPr>
              <a:t>th</a:t>
            </a:r>
            <a:r>
              <a:rPr lang="en-US" sz="2400" b="0" dirty="0">
                <a:latin typeface="Times New Roman" charset="0"/>
              </a:rPr>
              <a:t> entry at peer with id </a:t>
            </a:r>
            <a:r>
              <a:rPr lang="en-US" sz="2400" b="0" i="1" dirty="0" err="1">
                <a:latin typeface="Times New Roman" charset="0"/>
              </a:rPr>
              <a:t>n</a:t>
            </a:r>
            <a:r>
              <a:rPr lang="en-US" sz="2400" b="0" i="1" dirty="0">
                <a:latin typeface="Times New Roman" charset="0"/>
              </a:rPr>
              <a:t> </a:t>
            </a:r>
            <a:r>
              <a:rPr lang="en-US" sz="2400" b="0" dirty="0">
                <a:latin typeface="Times New Roman" charset="0"/>
              </a:rPr>
              <a:t>is first peer with id &gt;=                          </a:t>
            </a:r>
          </a:p>
        </p:txBody>
      </p:sp>
      <p:graphicFrame>
        <p:nvGraphicFramePr>
          <p:cNvPr id="1370133" name="Object 21"/>
          <p:cNvGraphicFramePr>
            <a:graphicFrameLocks noChangeAspect="1"/>
          </p:cNvGraphicFramePr>
          <p:nvPr/>
        </p:nvGraphicFramePr>
        <p:xfrm>
          <a:off x="6583363" y="5862638"/>
          <a:ext cx="1946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5862638"/>
                        <a:ext cx="194627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0134" name="Text Box 22"/>
          <p:cNvSpPr txBox="1">
            <a:spLocks noChangeArrowheads="1"/>
          </p:cNvSpPr>
          <p:nvPr/>
        </p:nvSpPr>
        <p:spPr bwMode="auto">
          <a:xfrm>
            <a:off x="228600" y="2595563"/>
            <a:ext cx="1841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1370135" name="Text Box 23"/>
          <p:cNvSpPr txBox="1">
            <a:spLocks noChangeArrowheads="1"/>
          </p:cNvSpPr>
          <p:nvPr/>
        </p:nvSpPr>
        <p:spPr bwMode="auto">
          <a:xfrm>
            <a:off x="276417" y="2062163"/>
            <a:ext cx="1118996" cy="304698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 b="0" i="1">
                <a:latin typeface="Times New Roman" charset="0"/>
              </a:rPr>
              <a:t>i   ft[i]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0  96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1  96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2  96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3  96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4  96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5  112</a:t>
            </a:r>
          </a:p>
          <a:p>
            <a:pPr eaLnBrk="1" hangingPunct="1"/>
            <a:r>
              <a:rPr lang="en-US" sz="2400" b="0">
                <a:latin typeface="Times New Roman" charset="0"/>
              </a:rPr>
              <a:t>6  20</a:t>
            </a:r>
          </a:p>
        </p:txBody>
      </p:sp>
      <p:sp>
        <p:nvSpPr>
          <p:cNvPr id="1370136" name="Line 24"/>
          <p:cNvSpPr>
            <a:spLocks noChangeShapeType="1"/>
          </p:cNvSpPr>
          <p:nvPr/>
        </p:nvSpPr>
        <p:spPr bwMode="auto">
          <a:xfrm flipH="1" flipV="1">
            <a:off x="1295400" y="3889375"/>
            <a:ext cx="1450975" cy="1212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37" name="Text Box 25"/>
          <p:cNvSpPr txBox="1">
            <a:spLocks noChangeArrowheads="1"/>
          </p:cNvSpPr>
          <p:nvPr/>
        </p:nvSpPr>
        <p:spPr bwMode="auto">
          <a:xfrm>
            <a:off x="20638" y="1492250"/>
            <a:ext cx="242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400">
                <a:latin typeface="Times New Roman" charset="0"/>
              </a:rPr>
              <a:t>Finger Table at 80</a:t>
            </a:r>
          </a:p>
        </p:txBody>
      </p:sp>
      <p:pic>
        <p:nvPicPr>
          <p:cNvPr id="1370138" name="Picture 26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5725" y="3524250"/>
            <a:ext cx="266700" cy="436563"/>
          </a:xfrm>
          <a:prstGeom prst="rect">
            <a:avLst/>
          </a:prstGeom>
          <a:noFill/>
        </p:spPr>
      </p:pic>
      <p:sp>
        <p:nvSpPr>
          <p:cNvPr id="1370139" name="Line 27"/>
          <p:cNvSpPr>
            <a:spLocks noChangeShapeType="1"/>
          </p:cNvSpPr>
          <p:nvPr/>
        </p:nvSpPr>
        <p:spPr bwMode="auto">
          <a:xfrm>
            <a:off x="6246813" y="3733800"/>
            <a:ext cx="150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0" name="Text Box 28"/>
          <p:cNvSpPr txBox="1">
            <a:spLocks noChangeArrowheads="1"/>
          </p:cNvSpPr>
          <p:nvPr/>
        </p:nvSpPr>
        <p:spPr bwMode="auto">
          <a:xfrm>
            <a:off x="5865813" y="3519488"/>
            <a:ext cx="436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32</a:t>
            </a:r>
          </a:p>
        </p:txBody>
      </p:sp>
      <p:sp>
        <p:nvSpPr>
          <p:cNvPr id="1370141" name="Line 29"/>
          <p:cNvSpPr>
            <a:spLocks noChangeShapeType="1"/>
          </p:cNvSpPr>
          <p:nvPr/>
        </p:nvSpPr>
        <p:spPr bwMode="auto">
          <a:xfrm>
            <a:off x="5789613" y="4797425"/>
            <a:ext cx="1524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2" name="Text Box 30"/>
          <p:cNvSpPr txBox="1">
            <a:spLocks noChangeArrowheads="1"/>
          </p:cNvSpPr>
          <p:nvPr/>
        </p:nvSpPr>
        <p:spPr bwMode="auto">
          <a:xfrm>
            <a:off x="5351463" y="4584700"/>
            <a:ext cx="438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45</a:t>
            </a:r>
          </a:p>
        </p:txBody>
      </p:sp>
      <p:sp>
        <p:nvSpPr>
          <p:cNvPr id="1370143" name="Text Box 31"/>
          <p:cNvSpPr txBox="1">
            <a:spLocks noChangeArrowheads="1"/>
          </p:cNvSpPr>
          <p:nvPr/>
        </p:nvSpPr>
        <p:spPr bwMode="auto">
          <a:xfrm>
            <a:off x="3430588" y="47212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80</a:t>
            </a:r>
          </a:p>
        </p:txBody>
      </p:sp>
      <p:sp>
        <p:nvSpPr>
          <p:cNvPr id="1370144" name="Line 32"/>
          <p:cNvSpPr>
            <a:spLocks noChangeShapeType="1"/>
          </p:cNvSpPr>
          <p:nvPr/>
        </p:nvSpPr>
        <p:spPr bwMode="auto">
          <a:xfrm flipV="1">
            <a:off x="5884863" y="2643188"/>
            <a:ext cx="171450" cy="107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5" name="Text Box 33"/>
          <p:cNvSpPr txBox="1">
            <a:spLocks noChangeArrowheads="1"/>
          </p:cNvSpPr>
          <p:nvPr/>
        </p:nvSpPr>
        <p:spPr bwMode="auto">
          <a:xfrm>
            <a:off x="5484813" y="25923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20</a:t>
            </a:r>
          </a:p>
        </p:txBody>
      </p:sp>
      <p:sp>
        <p:nvSpPr>
          <p:cNvPr id="1370146" name="Line 34"/>
          <p:cNvSpPr>
            <a:spLocks noChangeShapeType="1"/>
          </p:cNvSpPr>
          <p:nvPr/>
        </p:nvSpPr>
        <p:spPr bwMode="auto">
          <a:xfrm flipH="1" flipV="1">
            <a:off x="3354388" y="2427288"/>
            <a:ext cx="107950" cy="165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147" name="Text Box 35"/>
          <p:cNvSpPr txBox="1">
            <a:spLocks noChangeArrowheads="1"/>
          </p:cNvSpPr>
          <p:nvPr/>
        </p:nvSpPr>
        <p:spPr bwMode="auto">
          <a:xfrm>
            <a:off x="3430588" y="2301875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112</a:t>
            </a:r>
          </a:p>
        </p:txBody>
      </p:sp>
      <p:sp>
        <p:nvSpPr>
          <p:cNvPr id="1370148" name="Text Box 36"/>
          <p:cNvSpPr txBox="1">
            <a:spLocks noChangeArrowheads="1"/>
          </p:cNvSpPr>
          <p:nvPr/>
        </p:nvSpPr>
        <p:spPr bwMode="auto">
          <a:xfrm>
            <a:off x="2897188" y="321468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96</a:t>
            </a:r>
          </a:p>
        </p:txBody>
      </p:sp>
      <p:sp>
        <p:nvSpPr>
          <p:cNvPr id="1370149" name="Line 37"/>
          <p:cNvSpPr>
            <a:spLocks noChangeShapeType="1"/>
          </p:cNvSpPr>
          <p:nvPr/>
        </p:nvSpPr>
        <p:spPr bwMode="auto">
          <a:xfrm flipH="1">
            <a:off x="2822575" y="3429000"/>
            <a:ext cx="1508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0150" name="Picture 38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4413" y="4740275"/>
            <a:ext cx="265112" cy="438150"/>
          </a:xfrm>
          <a:prstGeom prst="rect">
            <a:avLst/>
          </a:prstGeom>
          <a:noFill/>
        </p:spPr>
      </p:pic>
      <p:pic>
        <p:nvPicPr>
          <p:cNvPr id="1370151" name="Picture 39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3388" y="4968875"/>
            <a:ext cx="266700" cy="438150"/>
          </a:xfrm>
          <a:prstGeom prst="rect">
            <a:avLst/>
          </a:prstGeom>
          <a:noFill/>
        </p:spPr>
      </p:pic>
      <p:pic>
        <p:nvPicPr>
          <p:cNvPr id="1370152" name="Picture 40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9675" y="3143250"/>
            <a:ext cx="266700" cy="438150"/>
          </a:xfrm>
          <a:prstGeom prst="rect">
            <a:avLst/>
          </a:prstGeom>
          <a:noFill/>
        </p:spPr>
      </p:pic>
      <p:pic>
        <p:nvPicPr>
          <p:cNvPr id="1370153" name="Picture 41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5788" y="1927225"/>
            <a:ext cx="266700" cy="436563"/>
          </a:xfrm>
          <a:prstGeom prst="rect">
            <a:avLst/>
          </a:prstGeom>
          <a:noFill/>
        </p:spPr>
      </p:pic>
      <p:pic>
        <p:nvPicPr>
          <p:cNvPr id="1370154" name="Picture 42" descr="j023033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0613" y="2439988"/>
            <a:ext cx="265112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305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tradeoff between routing table size and diameter of the network</a:t>
            </a:r>
          </a:p>
          <a:p>
            <a:r>
              <a:rPr lang="en-US" dirty="0" smtClean="0"/>
              <a:t>Chord achieves diameter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 with </a:t>
            </a:r>
            <a:r>
              <a:rPr lang="en-US" dirty="0" err="1" smtClean="0"/>
              <a:t>O(log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)-entry routing tables</a:t>
            </a:r>
          </a:p>
        </p:txBody>
      </p:sp>
    </p:spTree>
    <p:extLst>
      <p:ext uri="{BB962C8B-B14F-4D97-AF65-F5344CB8AC3E}">
        <p14:creationId xmlns:p14="http://schemas.microsoft.com/office/powerpoint/2010/main" val="19067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</a:t>
            </a:r>
            <a:r>
              <a:rPr lang="en-US" dirty="0" err="1" smtClean="0"/>
              <a:t>DHTs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4"/>
            <a:ext cx="7569200" cy="53483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CAN</a:t>
            </a:r>
          </a:p>
          <a:p>
            <a:pPr lvl="1"/>
            <a:r>
              <a:rPr lang="en-US" dirty="0" smtClean="0"/>
              <a:t>Routing in </a:t>
            </a:r>
            <a:r>
              <a:rPr lang="en-US" dirty="0" err="1" smtClean="0"/>
              <a:t>n</a:t>
            </a:r>
            <a:r>
              <a:rPr lang="en-US" dirty="0" smtClean="0"/>
              <a:t>-dimensional space</a:t>
            </a:r>
          </a:p>
          <a:p>
            <a:r>
              <a:rPr lang="en-US" dirty="0" smtClean="0"/>
              <a:t>Pastry/Tapestry/Bamboo</a:t>
            </a:r>
          </a:p>
          <a:p>
            <a:pPr lvl="1"/>
            <a:r>
              <a:rPr lang="en-US" dirty="0" smtClean="0"/>
              <a:t>(Book describes Pastry)</a:t>
            </a:r>
          </a:p>
          <a:p>
            <a:pPr lvl="1"/>
            <a:r>
              <a:rPr lang="en-US" dirty="0" smtClean="0"/>
              <a:t>Names are fixed bit strings</a:t>
            </a:r>
          </a:p>
          <a:p>
            <a:pPr lvl="1"/>
            <a:r>
              <a:rPr lang="en-US" dirty="0" smtClean="0"/>
              <a:t>Topology: hypercube (plus a ring for fallback)</a:t>
            </a:r>
          </a:p>
          <a:p>
            <a:r>
              <a:rPr lang="en-US" dirty="0" err="1" smtClean="0"/>
              <a:t>Kademlia</a:t>
            </a:r>
            <a:endParaRPr lang="en-US" dirty="0" smtClean="0"/>
          </a:p>
          <a:p>
            <a:pPr lvl="1"/>
            <a:r>
              <a:rPr lang="en-US" dirty="0" smtClean="0"/>
              <a:t>Similar to Pastry/Tapestry</a:t>
            </a:r>
          </a:p>
          <a:p>
            <a:pPr lvl="1"/>
            <a:r>
              <a:rPr lang="en-US" dirty="0" smtClean="0"/>
              <a:t>But the ring is ordered by the XOR metric</a:t>
            </a:r>
          </a:p>
          <a:p>
            <a:pPr lvl="1"/>
            <a:r>
              <a:rPr lang="en-US" dirty="0" smtClean="0"/>
              <a:t>Used by </a:t>
            </a:r>
            <a:r>
              <a:rPr lang="en-US" dirty="0" err="1" smtClean="0"/>
              <a:t>BitTorrent</a:t>
            </a:r>
            <a:r>
              <a:rPr lang="en-US" dirty="0" smtClean="0"/>
              <a:t> for distributed tracker</a:t>
            </a:r>
          </a:p>
          <a:p>
            <a:r>
              <a:rPr lang="en-US" dirty="0" smtClean="0"/>
              <a:t>Viceroy</a:t>
            </a:r>
          </a:p>
          <a:p>
            <a:pPr lvl="1"/>
            <a:r>
              <a:rPr lang="en-US" dirty="0" smtClean="0"/>
              <a:t>Emulated butterfly network</a:t>
            </a:r>
          </a:p>
          <a:p>
            <a:r>
              <a:rPr lang="en-US" dirty="0" err="1" smtClean="0"/>
              <a:t>Koorde</a:t>
            </a:r>
            <a:endParaRPr lang="en-US" dirty="0" smtClean="0"/>
          </a:p>
          <a:p>
            <a:pPr lvl="1"/>
            <a:r>
              <a:rPr lang="en-US" dirty="0" err="1" smtClean="0"/>
              <a:t>DeBruijn</a:t>
            </a:r>
            <a:r>
              <a:rPr lang="en-US" dirty="0" smtClean="0"/>
              <a:t> Graph</a:t>
            </a:r>
          </a:p>
          <a:p>
            <a:pPr lvl="1"/>
            <a:r>
              <a:rPr lang="en-US" dirty="0" smtClean="0"/>
              <a:t>Each node connects to 2n, 2n+1</a:t>
            </a:r>
          </a:p>
          <a:p>
            <a:pPr lvl="1"/>
            <a:r>
              <a:rPr lang="en-US" dirty="0" smtClean="0"/>
              <a:t>Degree 2, diameter </a:t>
            </a:r>
            <a:r>
              <a:rPr lang="en-US" dirty="0" err="1" smtClean="0"/>
              <a:t>log(n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673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Query can be implemented</a:t>
            </a:r>
          </a:p>
          <a:p>
            <a:pPr lvl="1"/>
            <a:r>
              <a:rPr lang="en-US" dirty="0" smtClean="0"/>
              <a:t>Iteratively: easier to debug</a:t>
            </a:r>
          </a:p>
          <a:p>
            <a:pPr lvl="1"/>
            <a:r>
              <a:rPr lang="en-US" dirty="0" smtClean="0"/>
              <a:t>Recursively: easier to maintain timeout values</a:t>
            </a:r>
          </a:p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Nodes can maintain (</a:t>
            </a:r>
            <a:r>
              <a:rPr lang="en-US" dirty="0" err="1" smtClean="0"/>
              <a:t>k</a:t>
            </a:r>
            <a:r>
              <a:rPr lang="en-US" dirty="0" smtClean="0"/>
              <a:t>&gt;1) successors</a:t>
            </a:r>
          </a:p>
          <a:p>
            <a:pPr lvl="1"/>
            <a:r>
              <a:rPr lang="en-US" dirty="0" smtClean="0"/>
              <a:t>Change notify() messages to take that into account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Routing in overlay can be worse than in the underlay</a:t>
            </a:r>
          </a:p>
          <a:p>
            <a:pPr lvl="1"/>
            <a:r>
              <a:rPr lang="en-US" dirty="0" smtClean="0"/>
              <a:t>Solution: flexibility in neighbor selection</a:t>
            </a:r>
          </a:p>
          <a:p>
            <a:pPr lvl="2"/>
            <a:r>
              <a:rPr lang="en-US" dirty="0" smtClean="0"/>
              <a:t>Tapestry handles this implicitly (multiple possible next hops)</a:t>
            </a:r>
          </a:p>
          <a:p>
            <a:pPr lvl="2"/>
            <a:r>
              <a:rPr lang="en-US" dirty="0" smtClean="0"/>
              <a:t>Chord can select any peer between [2</a:t>
            </a:r>
            <a:r>
              <a:rPr lang="en-US" baseline="30000" dirty="0" smtClean="0"/>
              <a:t>n</a:t>
            </a:r>
            <a:r>
              <a:rPr lang="en-US" dirty="0" smtClean="0"/>
              <a:t>,2</a:t>
            </a:r>
            <a:r>
              <a:rPr lang="en-US" baseline="30000" dirty="0" smtClean="0"/>
              <a:t>n+1</a:t>
            </a:r>
            <a:r>
              <a:rPr lang="en-US" dirty="0" smtClean="0"/>
              <a:t>) for finger, choose the closest in latency to route through</a:t>
            </a:r>
          </a:p>
        </p:txBody>
      </p:sp>
    </p:spTree>
    <p:extLst>
      <p:ext uri="{BB962C8B-B14F-4D97-AF65-F5344CB8AC3E}">
        <p14:creationId xmlns:p14="http://schemas.microsoft.com/office/powerpoint/2010/main" val="127930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3400982"/>
          </a:xfrm>
        </p:spPr>
        <p:txBody>
          <a:bodyPr>
            <a:normAutofit/>
          </a:bodyPr>
          <a:lstStyle/>
          <a:p>
            <a:r>
              <a:rPr lang="en-US" dirty="0" smtClean="0"/>
              <a:t>Many P2P networks shut down</a:t>
            </a:r>
          </a:p>
          <a:p>
            <a:pPr lvl="1"/>
            <a:r>
              <a:rPr lang="en-US" baseline="0" dirty="0" smtClean="0"/>
              <a:t>Not for technical reasons!</a:t>
            </a:r>
          </a:p>
          <a:p>
            <a:pPr lvl="1"/>
            <a:r>
              <a:rPr lang="en-US" dirty="0" smtClean="0"/>
              <a:t>Centralized systems work well (or better) sometimes</a:t>
            </a:r>
          </a:p>
          <a:p>
            <a:r>
              <a:rPr lang="en-US" baseline="0" dirty="0" smtClean="0"/>
              <a:t>But…</a:t>
            </a:r>
          </a:p>
          <a:p>
            <a:pPr lvl="1"/>
            <a:r>
              <a:rPr lang="en-US" baseline="0" dirty="0" err="1" smtClean="0"/>
              <a:t>Vuze</a:t>
            </a:r>
            <a:r>
              <a:rPr lang="en-US" baseline="0" dirty="0" smtClean="0"/>
              <a:t> network:</a:t>
            </a:r>
            <a:r>
              <a:rPr lang="en-US" dirty="0" smtClean="0"/>
              <a:t> </a:t>
            </a:r>
            <a:r>
              <a:rPr lang="en-US" dirty="0" err="1" smtClean="0"/>
              <a:t>Kademlia</a:t>
            </a:r>
            <a:r>
              <a:rPr lang="en-US" dirty="0" smtClean="0"/>
              <a:t> DHT, millions of users</a:t>
            </a:r>
          </a:p>
          <a:p>
            <a:pPr lvl="1"/>
            <a:r>
              <a:rPr lang="en-US" dirty="0" smtClean="0"/>
              <a:t>Skype uses a P2P network similar to </a:t>
            </a:r>
            <a:r>
              <a:rPr lang="en-US" dirty="0" err="1" smtClean="0"/>
              <a:t>KaZaA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158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515075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DHTs</a:t>
            </a:r>
            <a:r>
              <a:rPr lang="en-US" dirty="0" smtClean="0"/>
              <a:t> allow coordination of MANY nodes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Efficient </a:t>
            </a:r>
            <a:r>
              <a:rPr lang="en-US" i="1" dirty="0" smtClean="0">
                <a:solidFill>
                  <a:srgbClr val="FF0000"/>
                </a:solidFill>
              </a:rPr>
              <a:t>flat</a:t>
            </a:r>
            <a:r>
              <a:rPr lang="en-US" dirty="0" smtClean="0">
                <a:solidFill>
                  <a:srgbClr val="FF0000"/>
                </a:solidFill>
              </a:rPr>
              <a:t> namespace for routing and lookup</a:t>
            </a:r>
          </a:p>
          <a:p>
            <a:pPr lvl="1"/>
            <a:r>
              <a:rPr lang="en-US" dirty="0" smtClean="0"/>
              <a:t>Robust, scalable, fault-tolerant</a:t>
            </a:r>
          </a:p>
          <a:p>
            <a:r>
              <a:rPr lang="en-US" dirty="0" smtClean="0"/>
              <a:t>If you can do that</a:t>
            </a:r>
          </a:p>
          <a:p>
            <a:pPr lvl="1"/>
            <a:r>
              <a:rPr lang="en-US" dirty="0" smtClean="0"/>
              <a:t>You can also coordinate co-located peers</a:t>
            </a:r>
          </a:p>
          <a:p>
            <a:pPr lvl="1"/>
            <a:r>
              <a:rPr lang="en-US" dirty="0" smtClean="0"/>
              <a:t>Now dominant design style in datacenters</a:t>
            </a:r>
          </a:p>
          <a:p>
            <a:pPr lvl="2"/>
            <a:r>
              <a:rPr lang="en-US" dirty="0" smtClean="0"/>
              <a:t>E.g., Amazon’s Dynamo storage system</a:t>
            </a:r>
          </a:p>
          <a:p>
            <a:pPr lvl="1"/>
            <a:r>
              <a:rPr lang="en-US" dirty="0" smtClean="0"/>
              <a:t>DHT-style systems everywhere</a:t>
            </a:r>
          </a:p>
          <a:p>
            <a:r>
              <a:rPr lang="en-US" dirty="0" smtClean="0"/>
              <a:t>Similar to Google’s philosophy</a:t>
            </a:r>
          </a:p>
          <a:p>
            <a:pPr lvl="1"/>
            <a:r>
              <a:rPr lang="en-US" dirty="0" smtClean="0"/>
              <a:t>Design with failure as the common case</a:t>
            </a:r>
          </a:p>
          <a:p>
            <a:pPr lvl="1"/>
            <a:r>
              <a:rPr lang="en-US" dirty="0" smtClean="0"/>
              <a:t>Recover from failure only at the highest layer</a:t>
            </a:r>
          </a:p>
          <a:p>
            <a:pPr lvl="1"/>
            <a:r>
              <a:rPr lang="en-US" dirty="0" smtClean="0"/>
              <a:t>Use low cost components</a:t>
            </a:r>
          </a:p>
          <a:p>
            <a:pPr lvl="1"/>
            <a:r>
              <a:rPr lang="en-US" dirty="0" smtClean="0"/>
              <a:t>Scale out, not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02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25262</TotalTime>
  <Words>3128</Words>
  <Application>Microsoft Macintosh PowerPoint</Application>
  <PresentationFormat>On-screen Show (4:3)</PresentationFormat>
  <Paragraphs>699</Paragraphs>
  <Slides>62</Slides>
  <Notes>21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cs168</vt:lpstr>
      <vt:lpstr>Clip</vt:lpstr>
      <vt:lpstr>Microsoft Equation</vt:lpstr>
      <vt:lpstr>CSCI-1680 Web Performance, Content Distribution P2P </vt:lpstr>
      <vt:lpstr>Last time</vt:lpstr>
      <vt:lpstr>HTTP Performance</vt:lpstr>
      <vt:lpstr>Small Requests</vt:lpstr>
      <vt:lpstr>How can we reduce the number of connection setups?</vt:lpstr>
      <vt:lpstr>Browser Request</vt:lpstr>
      <vt:lpstr>Small Requests (cont)</vt:lpstr>
      <vt:lpstr>Larger Objects</vt:lpstr>
      <vt:lpstr>How to Control Caching?</vt:lpstr>
      <vt:lpstr>Caching</vt:lpstr>
      <vt:lpstr>Caching</vt:lpstr>
      <vt:lpstr>How well does caching work?</vt:lpstr>
      <vt:lpstr>HTTP Cache Control</vt:lpstr>
      <vt:lpstr>Reverse Proxies</vt:lpstr>
      <vt:lpstr>Forward Proxies</vt:lpstr>
      <vt:lpstr>Content Distribution Networks</vt:lpstr>
      <vt:lpstr>Example CDN</vt:lpstr>
      <vt:lpstr>How Akamai works</vt:lpstr>
      <vt:lpstr>DNS Resolution</vt:lpstr>
      <vt:lpstr>What about the content?</vt:lpstr>
      <vt:lpstr>Straw man: modulo hashing </vt:lpstr>
      <vt:lpstr>Consistent Hashing [Karger et al., 99]</vt:lpstr>
      <vt:lpstr>Consistent Hashing [Karger et al., 99]</vt:lpstr>
      <vt:lpstr>Summary</vt:lpstr>
      <vt:lpstr>Peer-to-Peer Systems</vt:lpstr>
      <vt:lpstr>3 Key Requirements</vt:lpstr>
      <vt:lpstr>Napster (1999)</vt:lpstr>
      <vt:lpstr>Napster</vt:lpstr>
      <vt:lpstr>Napster</vt:lpstr>
      <vt:lpstr>Napster</vt:lpstr>
      <vt:lpstr>Napster</vt:lpstr>
      <vt:lpstr>Gnutella: Flooding on Overlays (2000)</vt:lpstr>
      <vt:lpstr>Gnutella: Flooding on Overlays </vt:lpstr>
      <vt:lpstr>Gnutella: Flooding on Overlays </vt:lpstr>
      <vt:lpstr>Gnutella: Flooding on Overlays </vt:lpstr>
      <vt:lpstr>KaZaA: Flooding w/ Super Peers (2001)</vt:lpstr>
      <vt:lpstr>Say you want to make calls among peers</vt:lpstr>
      <vt:lpstr>Skype</vt:lpstr>
      <vt:lpstr>Lessons and Limitations</vt:lpstr>
      <vt:lpstr>BitTorrent (2001)</vt:lpstr>
      <vt:lpstr>BitTorrent</vt:lpstr>
      <vt:lpstr>BitTorrent</vt:lpstr>
      <vt:lpstr>Structured Overlays: DHTs</vt:lpstr>
      <vt:lpstr>DHTs</vt:lpstr>
      <vt:lpstr>Identifier to Node Mapping Example</vt:lpstr>
      <vt:lpstr>Remember Consistent Hashing?</vt:lpstr>
      <vt:lpstr>Lookup</vt:lpstr>
      <vt:lpstr>Optional: DHT Maintenance</vt:lpstr>
      <vt:lpstr>Stabilization Procedure</vt:lpstr>
      <vt:lpstr>Joining Operation</vt:lpstr>
      <vt:lpstr>Joining Operation</vt:lpstr>
      <vt:lpstr>Joining Operation</vt:lpstr>
      <vt:lpstr>Joining Operation</vt:lpstr>
      <vt:lpstr>Joining Operation</vt:lpstr>
      <vt:lpstr>Joining Operation</vt:lpstr>
      <vt:lpstr>Joining Operation (cont’d)</vt:lpstr>
      <vt:lpstr>Achieving Efficiency: finger tables</vt:lpstr>
      <vt:lpstr>Chord</vt:lpstr>
      <vt:lpstr>Many other DHTs</vt:lpstr>
      <vt:lpstr>Discussion</vt:lpstr>
      <vt:lpstr>Where are they now?</vt:lpstr>
      <vt:lpstr>Where are they now?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84</cp:revision>
  <dcterms:created xsi:type="dcterms:W3CDTF">2011-04-05T08:04:59Z</dcterms:created>
  <dcterms:modified xsi:type="dcterms:W3CDTF">2012-11-13T13:22:24Z</dcterms:modified>
</cp:coreProperties>
</file>