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59" r:id="rId16"/>
    <p:sldId id="360" r:id="rId17"/>
    <p:sldId id="354" r:id="rId18"/>
    <p:sldId id="357" r:id="rId19"/>
    <p:sldId id="358" r:id="rId20"/>
    <p:sldId id="362" r:id="rId21"/>
    <p:sldId id="336" r:id="rId22"/>
    <p:sldId id="337" r:id="rId23"/>
    <p:sldId id="340" r:id="rId24"/>
    <p:sldId id="342" r:id="rId25"/>
    <p:sldId id="343" r:id="rId26"/>
    <p:sldId id="341" r:id="rId27"/>
    <p:sldId id="346" r:id="rId28"/>
    <p:sldId id="345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57" autoAdjust="0"/>
    <p:restoredTop sz="87520" autoAdjust="0"/>
  </p:normalViewPr>
  <p:slideViewPr>
    <p:cSldViewPr snapToGrid="0" snapToObjects="1">
      <p:cViewPr varScale="1">
        <p:scale>
          <a:sx n="86" d="100"/>
          <a:sy n="86" d="100"/>
        </p:scale>
        <p:origin x="-9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too many small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  <a:r>
              <a:rPr lang="en-US" baseline="0" dirty="0" smtClean="0"/>
              <a:t> is calculated as </a:t>
            </a:r>
            <a:r>
              <a:rPr lang="en-US" baseline="0" dirty="0" err="1" smtClean="0"/>
              <a:t>EstRTT</a:t>
            </a:r>
            <a:r>
              <a:rPr lang="en-US" baseline="0" dirty="0" smtClean="0"/>
              <a:t> + 4x </a:t>
            </a:r>
            <a:r>
              <a:rPr lang="en-US" baseline="0" dirty="0" err="1" smtClean="0"/>
              <a:t>StdErr</a:t>
            </a:r>
            <a:r>
              <a:rPr lang="en-US" baseline="0" dirty="0" smtClean="0"/>
              <a:t>, so it is much longer than the actual RTT of a duplicate </a:t>
            </a:r>
            <a:r>
              <a:rPr lang="en-US" baseline="0" smtClean="0"/>
              <a:t>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5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9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</a:t>
            </a:r>
            <a:br>
              <a:rPr lang="en-US" dirty="0" smtClean="0"/>
            </a:br>
            <a:r>
              <a:rPr lang="en-US" dirty="0" smtClean="0"/>
              <a:t>Data over TCP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When to send data?</a:t>
            </a:r>
          </a:p>
          <a:p>
            <a:pPr lvl="1"/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How much data to send?</a:t>
            </a:r>
          </a:p>
          <a:p>
            <a:pPr lvl="1"/>
            <a:r>
              <a:rPr lang="en-US" dirty="0" smtClean="0"/>
              <a:t>Data is sent in MSS-sized segments</a:t>
            </a:r>
          </a:p>
          <a:p>
            <a:pPr lvl="2"/>
            <a:r>
              <a:rPr lang="en-US" dirty="0" smtClean="0"/>
              <a:t>Chosen to avoid fragmentation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>
                <a:solidFill>
                  <a:srgbClr val="008000"/>
                </a:solidFill>
              </a:rPr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b="0" dirty="0" err="1" smtClean="0"/>
              <a:t>MaxRcvBuffer</a:t>
            </a:r>
            <a:r>
              <a:rPr lang="en-US" sz="2400" b="0" dirty="0" smtClean="0"/>
              <a:t> – ((NextByteExpected-1) – </a:t>
            </a:r>
            <a:r>
              <a:rPr lang="en-US" sz="2400" b="0" dirty="0" err="1" smtClean="0"/>
              <a:t>LastByteRead</a:t>
            </a:r>
            <a:r>
              <a:rPr lang="en-US" sz="2400" b="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b="0" dirty="0" err="1" smtClean="0"/>
              <a:t>LastByteSent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AdvertisedWindow</a:t>
            </a:r>
            <a:endParaRPr lang="en-US" sz="2400" b="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 </a:t>
            </a:r>
            <a:r>
              <a:rPr lang="en-US" sz="2400" b="0" dirty="0" err="1" smtClean="0"/>
              <a:t>EffectiveWindow</a:t>
            </a:r>
            <a:r>
              <a:rPr lang="en-US" sz="2400" b="0" dirty="0" smtClean="0"/>
              <a:t> = </a:t>
            </a:r>
            <a:r>
              <a:rPr lang="en-US" sz="2400" b="0" dirty="0" err="1" smtClean="0"/>
              <a:t>AdvertisedWindow</a:t>
            </a:r>
            <a:r>
              <a:rPr lang="en-US" sz="2400" b="0" dirty="0" smtClean="0"/>
              <a:t> – (</a:t>
            </a:r>
            <a:r>
              <a:rPr lang="en-US" sz="2400" b="0" dirty="0" err="1" smtClean="0"/>
              <a:t>BytesInFlight</a:t>
            </a:r>
            <a:r>
              <a:rPr lang="en-US" sz="2400" b="0" dirty="0" smtClean="0"/>
              <a:t>)</a:t>
            </a:r>
          </a:p>
          <a:p>
            <a:pPr>
              <a:buNone/>
            </a:pPr>
            <a:r>
              <a:rPr lang="en-US" sz="2400" b="0" dirty="0" smtClean="0"/>
              <a:t>			</a:t>
            </a:r>
            <a:r>
              <a:rPr lang="en-US" sz="2400" b="0" dirty="0" err="1" smtClean="0"/>
              <a:t>LastByteWritten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MaxSendBuffer</a:t>
            </a:r>
            <a:endParaRPr lang="en-US" sz="2400" b="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Nagle’s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</a:t>
            </a:r>
            <a:r>
              <a:rPr lang="en-US" i="1" dirty="0" smtClean="0"/>
              <a:t>very</a:t>
            </a:r>
            <a:r>
              <a:rPr lang="en-US" dirty="0" smtClean="0"/>
              <a:t>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</a:t>
            </a:r>
            <a:r>
              <a:rPr lang="en-US" dirty="0" smtClean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 smtClean="0"/>
              <a:t>1987/8: Van Jacobson fixes TCP, publishes seminal    			paper*: (</a:t>
            </a:r>
            <a:r>
              <a:rPr lang="en-US" dirty="0" smtClean="0">
                <a:solidFill>
                  <a:srgbClr val="008000"/>
                </a:solidFill>
              </a:rPr>
              <a:t>TCP Tahoe</a:t>
            </a:r>
            <a:r>
              <a:rPr lang="en-US" dirty="0" smtClean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 smtClean="0"/>
              <a:t>1990: Fast transmit and fast recovery added </a:t>
            </a:r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Reno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986" y="6361668"/>
            <a:ext cx="658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Van Jacobson. </a:t>
            </a:r>
            <a:r>
              <a:rPr lang="en-US" dirty="0"/>
              <a:t>Congestion avoidance and control. </a:t>
            </a:r>
            <a:r>
              <a:rPr lang="en-US" dirty="0" smtClean="0"/>
              <a:t>SIGCOMM </a:t>
            </a:r>
            <a:r>
              <a:rPr lang="en-US" dirty="0"/>
              <a:t>’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 smtClean="0"/>
              <a:t>Nagle, rfc896, 1984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Mid 1980’s. Problem with the protocol </a:t>
            </a:r>
            <a:r>
              <a:rPr lang="en-US" i="1" dirty="0" smtClean="0"/>
              <a:t>implementations</a:t>
            </a:r>
            <a:r>
              <a:rPr lang="en-US" dirty="0" smtClean="0"/>
              <a:t>, not the protocol!</a:t>
            </a:r>
          </a:p>
          <a:p>
            <a:r>
              <a:rPr lang="en-US" dirty="0" smtClean="0"/>
              <a:t>What was happening?</a:t>
            </a:r>
          </a:p>
          <a:p>
            <a:pPr lvl="1"/>
            <a:r>
              <a:rPr lang="en-US" dirty="0" smtClean="0"/>
              <a:t>Load on the network </a:t>
            </a:r>
            <a:r>
              <a:rPr lang="en-US" dirty="0" smtClean="0">
                <a:sym typeface="Wingdings"/>
              </a:rPr>
              <a:t> buffers at routers fill up  round trip time increases</a:t>
            </a:r>
          </a:p>
          <a:p>
            <a:r>
              <a:rPr lang="en-US" dirty="0" smtClean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 smtClean="0">
                <a:sym typeface="Wingdings"/>
              </a:rPr>
              <a:t>RTT estimates become too short</a:t>
            </a:r>
          </a:p>
          <a:p>
            <a:pPr lvl="1"/>
            <a:r>
              <a:rPr lang="en-US" dirty="0" smtClean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 smtClean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 smtClean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 smtClean="0"/>
              <a:t>3 Key Challenges</a:t>
            </a:r>
          </a:p>
          <a:p>
            <a:pPr lvl="1"/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</a:t>
            </a:r>
            <a:r>
              <a:rPr lang="en-US" i="1" dirty="0" smtClean="0"/>
              <a:t>congestion</a:t>
            </a:r>
            <a:r>
              <a:rPr lang="en-US" dirty="0" smtClean="0"/>
              <a:t> and </a:t>
            </a:r>
            <a:r>
              <a:rPr lang="en-US" i="1" dirty="0" smtClean="0"/>
              <a:t>flow control </a:t>
            </a:r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</a:t>
            </a:r>
            <a:r>
              <a:rPr lang="en-US" dirty="0" smtClean="0"/>
              <a:t>) window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w = w + MSS on every ACK</a:t>
            </a:r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window size (</a:t>
            </a:r>
            <a:r>
              <a:rPr lang="en-US" dirty="0" err="1" smtClean="0"/>
              <a:t>ssthreah</a:t>
            </a:r>
            <a:r>
              <a:rPr lang="en-US" dirty="0" smtClean="0"/>
              <a:t>) and reduce window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345312" cy="50096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network</a:t>
            </a:r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I</a:t>
            </a:r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can’t exit the network</a:t>
            </a:r>
          </a:p>
          <a:p>
            <a:pPr lvl="1"/>
            <a:r>
              <a:rPr lang="en-US" dirty="0" smtClean="0"/>
              <a:t>Now 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</a:t>
            </a:r>
            <a:r>
              <a:rPr lang="en-US" i="1" dirty="0" smtClean="0"/>
              <a:t>g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 smtClean="0"/>
              <a:t>Exponential increase in congestion</a:t>
            </a:r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Won’t saturate the network</a:t>
            </a:r>
          </a:p>
          <a:p>
            <a:pPr lvl="1"/>
            <a:r>
              <a:rPr lang="en-US" dirty="0" smtClean="0"/>
              <a:t>Remember fairness (third challenge)?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ACKs considered loss</a:t>
            </a:r>
          </a:p>
          <a:p>
            <a:endParaRPr lang="en-US" dirty="0"/>
          </a:p>
          <a:p>
            <a:r>
              <a:rPr lang="en-US" dirty="0" smtClean="0"/>
              <a:t>Which one is worse?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/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27743</TotalTime>
  <Words>1659</Words>
  <Application>Microsoft Macintosh PowerPoint</Application>
  <PresentationFormat>On-screen Show (4:3)</PresentationFormat>
  <Paragraphs>288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80</cp:revision>
  <dcterms:created xsi:type="dcterms:W3CDTF">2011-03-10T09:32:25Z</dcterms:created>
  <dcterms:modified xsi:type="dcterms:W3CDTF">2012-10-30T03:32:14Z</dcterms:modified>
</cp:coreProperties>
</file>