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281" r:id="rId16"/>
    <p:sldId id="306" r:id="rId17"/>
    <p:sldId id="305" r:id="rId18"/>
    <p:sldId id="307" r:id="rId19"/>
    <p:sldId id="302" r:id="rId20"/>
    <p:sldId id="304" r:id="rId21"/>
    <p:sldId id="282" r:id="rId22"/>
    <p:sldId id="283" r:id="rId23"/>
    <p:sldId id="284" r:id="rId24"/>
    <p:sldId id="285" r:id="rId25"/>
    <p:sldId id="286" r:id="rId26"/>
    <p:sldId id="308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303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80" d="100"/>
          <a:sy n="80" d="100"/>
        </p:scale>
        <p:origin x="-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implication</a:t>
            </a:r>
            <a:r>
              <a:rPr lang="en-US" baseline="0" dirty="0" smtClean="0"/>
              <a:t> of the mismatch is that a node may receive packets destined to another group. The IP layer, however, will drop the extraneous packets.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End-to-end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39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err="1" smtClean="0"/>
              <a:t>Wrapup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due </a:t>
            </a:r>
            <a:r>
              <a:rPr lang="en-US" dirty="0" smtClean="0"/>
              <a:t>today</a:t>
            </a:r>
            <a:endParaRPr lang="en-US" dirty="0" smtClean="0"/>
          </a:p>
          <a:p>
            <a:pPr lvl="1"/>
            <a:r>
              <a:rPr lang="en-US" dirty="0" smtClean="0"/>
              <a:t>So we can post solutions before the midterm!</a:t>
            </a:r>
          </a:p>
          <a:p>
            <a:r>
              <a:rPr lang="en-US" dirty="0" smtClean="0"/>
              <a:t>Exam on </a:t>
            </a:r>
            <a:r>
              <a:rPr lang="en-US" dirty="0" smtClean="0"/>
              <a:t>Thursday</a:t>
            </a:r>
            <a:endParaRPr lang="en-US" dirty="0" smtClean="0"/>
          </a:p>
          <a:p>
            <a:pPr lvl="1"/>
            <a:r>
              <a:rPr lang="en-US" dirty="0" smtClean="0"/>
              <a:t>All content up to </a:t>
            </a:r>
            <a:r>
              <a:rPr lang="en-US" dirty="0" smtClean="0"/>
              <a:t>today (no TCP!)</a:t>
            </a:r>
            <a:endParaRPr lang="en-US" dirty="0" smtClean="0"/>
          </a:p>
          <a:p>
            <a:pPr lvl="1"/>
            <a:r>
              <a:rPr lang="en-US" dirty="0" smtClean="0"/>
              <a:t>Questions similar to the homework</a:t>
            </a:r>
          </a:p>
          <a:p>
            <a:pPr lvl="1"/>
            <a:r>
              <a:rPr lang="en-US" dirty="0" smtClean="0"/>
              <a:t>Book has some exercises, </a:t>
            </a:r>
            <a:r>
              <a:rPr lang="en-US" dirty="0" smtClean="0"/>
              <a:t>samples </a:t>
            </a:r>
            <a:r>
              <a:rPr lang="en-US" dirty="0" smtClean="0"/>
              <a:t>on the course web page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IP Wrap-up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IP Service models</a:t>
            </a:r>
          </a:p>
          <a:p>
            <a:pPr lvl="1"/>
            <a:r>
              <a:rPr lang="en-US" dirty="0" smtClean="0"/>
              <a:t>Unicast, Broadcast, </a:t>
            </a:r>
            <a:r>
              <a:rPr lang="en-US" dirty="0" err="1" smtClean="0"/>
              <a:t>Anycast</a:t>
            </a:r>
            <a:r>
              <a:rPr lang="en-US" dirty="0" smtClean="0"/>
              <a:t>, Multicast</a:t>
            </a:r>
          </a:p>
          <a:p>
            <a:r>
              <a:rPr lang="en-US" dirty="0" smtClean="0"/>
              <a:t>IPv6</a:t>
            </a:r>
            <a:endParaRPr lang="en-US" dirty="0" smtClean="0"/>
          </a:p>
          <a:p>
            <a:pPr lvl="1"/>
            <a:r>
              <a:rPr lang="en-US" dirty="0" smtClean="0"/>
              <a:t>Tunnels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6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  <p:extLst>
      <p:ext uri="{BB962C8B-B14F-4D97-AF65-F5344CB8AC3E}">
        <p14:creationId xmlns:p14="http://schemas.microsoft.com/office/powerpoint/2010/main" val="394374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99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5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  <p:extLst>
      <p:ext uri="{BB962C8B-B14F-4D97-AF65-F5344CB8AC3E}">
        <p14:creationId xmlns:p14="http://schemas.microsoft.com/office/powerpoint/2010/main" val="283065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</a:t>
            </a:r>
            <a:r>
              <a:rPr lang="en-US" dirty="0" smtClean="0"/>
              <a:t>5E:</a:t>
            </a:r>
            <a:r>
              <a:rPr lang="en-US" dirty="0" smtClean="0"/>
              <a:t>00:00:00 to 01:00:</a:t>
            </a:r>
            <a:r>
              <a:rPr lang="en-US" dirty="0" smtClean="0"/>
              <a:t>5E:</a:t>
            </a:r>
            <a:r>
              <a:rPr lang="en-US" dirty="0" smtClean="0"/>
              <a:t>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  <p:extLst>
      <p:ext uri="{BB962C8B-B14F-4D97-AF65-F5344CB8AC3E}">
        <p14:creationId xmlns:p14="http://schemas.microsoft.com/office/powerpoint/2010/main" val="165593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</p:spTree>
    <p:extLst>
      <p:ext uri="{BB962C8B-B14F-4D97-AF65-F5344CB8AC3E}">
        <p14:creationId xmlns:p14="http://schemas.microsoft.com/office/powerpoint/2010/main" val="178440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431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leave, can stop responding</a:t>
            </a:r>
          </a:p>
        </p:txBody>
      </p:sp>
    </p:spTree>
    <p:extLst>
      <p:ext uri="{BB962C8B-B14F-4D97-AF65-F5344CB8AC3E}">
        <p14:creationId xmlns:p14="http://schemas.microsoft.com/office/powerpoint/2010/main" val="134018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  <p:extLst>
      <p:ext uri="{BB962C8B-B14F-4D97-AF65-F5344CB8AC3E}">
        <p14:creationId xmlns:p14="http://schemas.microsoft.com/office/powerpoint/2010/main" val="9642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original expected plan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055" r="-80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094204" y="6308856"/>
            <a:ext cx="584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From: http://</a:t>
            </a:r>
            <a:r>
              <a:rPr lang="en-US" dirty="0" err="1"/>
              <a:t>www.potaroo.net</a:t>
            </a:r>
            <a:r>
              <a:rPr lang="en-US" dirty="0"/>
              <a:t>/</a:t>
            </a:r>
            <a:r>
              <a:rPr lang="en-US" dirty="0" err="1"/>
              <a:t>ispcol</a:t>
            </a:r>
            <a:r>
              <a:rPr lang="en-US" dirty="0"/>
              <a:t>/2012-08/EndPt2.html </a:t>
            </a:r>
          </a:p>
        </p:txBody>
      </p:sp>
    </p:spTree>
    <p:extLst>
      <p:ext uri="{BB962C8B-B14F-4D97-AF65-F5344CB8AC3E}">
        <p14:creationId xmlns:p14="http://schemas.microsoft.com/office/powerpoint/2010/main" val="916499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in 2011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34" y="1645165"/>
            <a:ext cx="7176587" cy="488929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7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happening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436" r="-17436"/>
          <a:stretch>
            <a:fillRect/>
          </a:stretch>
        </p:blipFill>
        <p:spPr>
          <a:xfrm>
            <a:off x="-333808" y="1509685"/>
            <a:ext cx="9477808" cy="5001725"/>
          </a:xfrm>
        </p:spPr>
      </p:pic>
    </p:spTree>
    <p:extLst>
      <p:ext uri="{BB962C8B-B14F-4D97-AF65-F5344CB8AC3E}">
        <p14:creationId xmlns:p14="http://schemas.microsoft.com/office/powerpoint/2010/main" val="413488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lote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21"/>
            <a:ext cx="9144000" cy="650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4203" y="648866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potaroo.net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Adoption (as seen by Google)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823" r="1823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798565" y="6392874"/>
            <a:ext cx="509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http</a:t>
            </a:r>
            <a:r>
              <a:rPr lang="en-US" dirty="0"/>
              <a:t>://</a:t>
            </a:r>
            <a:r>
              <a:rPr lang="en-US" dirty="0" err="1"/>
              <a:t>www.google.com</a:t>
            </a:r>
            <a:r>
              <a:rPr lang="en-US" dirty="0"/>
              <a:t>/ipv6/</a:t>
            </a:r>
            <a:r>
              <a:rPr lang="en-US" dirty="0" err="1" smtClean="0"/>
              <a:t>statistics.html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36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299543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51330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/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  <p:extLst>
      <p:ext uri="{BB962C8B-B14F-4D97-AF65-F5344CB8AC3E}">
        <p14:creationId xmlns:p14="http://schemas.microsoft.com/office/powerpoint/2010/main" val="307657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2021" r="-12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60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TOSS 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r>
              <a:rPr lang="en-US" dirty="0" smtClean="0"/>
              <a:t>What</a:t>
            </a:r>
            <a:r>
              <a:rPr lang="en-US" dirty="0" smtClean="0"/>
              <a:t>’s missing?</a:t>
            </a:r>
            <a:endParaRPr lang="en-US" dirty="0" smtClean="0"/>
          </a:p>
          <a:p>
            <a:pPr lvl="1"/>
            <a:r>
              <a:rPr lang="en-US" dirty="0" smtClean="0"/>
              <a:t>No </a:t>
            </a:r>
            <a:r>
              <a:rPr lang="en-US" dirty="0" smtClean="0"/>
              <a:t>options, no fragmentation flags, </a:t>
            </a:r>
            <a:r>
              <a:rPr lang="en-US" i="1" dirty="0" smtClean="0"/>
              <a:t>no </a:t>
            </a:r>
            <a:r>
              <a:rPr lang="en-US" i="1" dirty="0" smtClean="0"/>
              <a:t>checksum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32220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122334"/>
            <a:ext cx="7569200" cy="4805596"/>
          </a:xfrm>
        </p:spPr>
        <p:txBody>
          <a:bodyPr>
            <a:normAutofit/>
          </a:bodyPr>
          <a:lstStyle/>
          <a:p>
            <a:r>
              <a:rPr lang="en-US" dirty="0" smtClean="0"/>
              <a:t>Simplify handling</a:t>
            </a:r>
          </a:p>
          <a:p>
            <a:pPr lvl="1"/>
            <a:r>
              <a:rPr lang="en-US" dirty="0" smtClean="0"/>
              <a:t>New option mechanism (fixed size header)</a:t>
            </a:r>
          </a:p>
          <a:p>
            <a:pPr lvl="1"/>
            <a:r>
              <a:rPr lang="en-US" dirty="0" smtClean="0"/>
              <a:t>No more header length field</a:t>
            </a:r>
          </a:p>
          <a:p>
            <a:r>
              <a:rPr lang="en-US" dirty="0" smtClean="0"/>
              <a:t>Do less work at the network (why?)</a:t>
            </a:r>
          </a:p>
          <a:p>
            <a:pPr lvl="1"/>
            <a:r>
              <a:rPr lang="en-US" dirty="0" smtClean="0"/>
              <a:t>No fragmentation</a:t>
            </a:r>
          </a:p>
          <a:p>
            <a:pPr lvl="1"/>
            <a:r>
              <a:rPr lang="en-US" dirty="0" smtClean="0"/>
              <a:t>No checksum</a:t>
            </a:r>
          </a:p>
          <a:p>
            <a:r>
              <a:rPr lang="en-US" dirty="0" smtClean="0"/>
              <a:t>General flow label</a:t>
            </a:r>
          </a:p>
          <a:p>
            <a:pPr lvl="1"/>
            <a:r>
              <a:rPr lang="en-US" dirty="0" smtClean="0"/>
              <a:t>No semantics specified</a:t>
            </a:r>
          </a:p>
          <a:p>
            <a:pPr lvl="1"/>
            <a:r>
              <a:rPr lang="en-US" dirty="0" smtClean="0"/>
              <a:t>Allows for more flexibility</a:t>
            </a:r>
          </a:p>
          <a:p>
            <a:r>
              <a:rPr lang="en-US" dirty="0" smtClean="0"/>
              <a:t>Still no accountability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48658" y="6488668"/>
            <a:ext cx="389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some content from Scott </a:t>
            </a:r>
            <a:r>
              <a:rPr lang="en-US" dirty="0" err="1" smtClean="0"/>
              <a:t>Shenker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/>
          <a:lstStyle/>
          <a:p>
            <a:r>
              <a:rPr lang="en-US" dirty="0" smtClean="0"/>
              <a:t>RFC 4291</a:t>
            </a:r>
          </a:p>
          <a:p>
            <a:r>
              <a:rPr lang="en-US" dirty="0" smtClean="0"/>
              <a:t>Every IPv4 address has an associated IPv6 address</a:t>
            </a:r>
          </a:p>
          <a:p>
            <a:r>
              <a:rPr lang="en-US" dirty="0" smtClean="0"/>
              <a:t>Simply prefix 32-bit IPv4 address with 96 bits of 0</a:t>
            </a:r>
          </a:p>
          <a:p>
            <a:pPr lvl="1"/>
            <a:r>
              <a:rPr lang="en-US" dirty="0" smtClean="0"/>
              <a:t>E.g., ::128.148.32.2</a:t>
            </a:r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9584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p:blipFill>
          <a:blip r:embed="rId3"/>
          <a:srcRect t="-55537" b="-55537"/>
          <a:stretch>
            <a:fillRect/>
          </a:stretch>
        </p:blipFill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48171" y="2863505"/>
            <a:ext cx="8627585" cy="3994495"/>
          </a:xfrm>
        </p:spPr>
        <p:txBody>
          <a:bodyPr>
            <a:normAutofit/>
          </a:bodyPr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6to4 is a standard to automate this</a:t>
            </a:r>
          </a:p>
          <a:p>
            <a:pPr lvl="1"/>
            <a:r>
              <a:rPr lang="en-US" dirty="0" smtClean="0"/>
              <a:t>Deterministic address generation</a:t>
            </a:r>
          </a:p>
          <a:p>
            <a:pPr lvl="1"/>
            <a:r>
              <a:rPr lang="en-US" dirty="0" err="1" smtClean="0"/>
              <a:t>Anycast</a:t>
            </a:r>
            <a:r>
              <a:rPr lang="en-US" dirty="0" smtClean="0"/>
              <a:t> 192.88.99.1 to find gateway into IPv6 network</a:t>
            </a:r>
          </a:p>
          <a:p>
            <a:pPr lvl="1"/>
            <a:r>
              <a:rPr lang="en-US" dirty="0" smtClean="0"/>
              <a:t>Drawbacks: voluntary relays, requires public endpoint address</a:t>
            </a:r>
          </a:p>
        </p:txBody>
      </p:sp>
    </p:spTree>
    <p:extLst>
      <p:ext uri="{BB962C8B-B14F-4D97-AF65-F5344CB8AC3E}">
        <p14:creationId xmlns:p14="http://schemas.microsoft.com/office/powerpoint/2010/main" val="368552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  <p:extLst>
      <p:ext uri="{BB962C8B-B14F-4D97-AF65-F5344CB8AC3E}">
        <p14:creationId xmlns:p14="http://schemas.microsoft.com/office/powerpoint/2010/main" val="41261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  <p:extLst>
      <p:ext uri="{BB962C8B-B14F-4D97-AF65-F5344CB8AC3E}">
        <p14:creationId xmlns:p14="http://schemas.microsoft.com/office/powerpoint/2010/main" val="93211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  <p:extLst>
      <p:ext uri="{BB962C8B-B14F-4D97-AF65-F5344CB8AC3E}">
        <p14:creationId xmlns:p14="http://schemas.microsoft.com/office/powerpoint/2010/main" val="204079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has been slow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2008 Google study:</a:t>
            </a:r>
          </a:p>
          <a:p>
            <a:pPr lvl="1"/>
            <a:r>
              <a:rPr lang="en-US" dirty="0" smtClean="0"/>
              <a:t>Less than 1% of traffic </a:t>
            </a:r>
            <a:r>
              <a:rPr lang="en-US" dirty="0" smtClean="0"/>
              <a:t>globally</a:t>
            </a:r>
            <a:endParaRPr lang="en-US" dirty="0" smtClean="0"/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time: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that, transport layer and above!</a:t>
            </a:r>
          </a:p>
          <a:p>
            <a:pPr lvl="1"/>
            <a:r>
              <a:rPr lang="en-US" dirty="0" smtClean="0"/>
              <a:t>UDP, TCP, Congestion Control</a:t>
            </a:r>
          </a:p>
          <a:p>
            <a:pPr lvl="1"/>
            <a:r>
              <a:rPr lang="en-US" dirty="0" smtClean="0"/>
              <a:t>Application protocols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18589</TotalTime>
  <Words>1442</Words>
  <Application>Microsoft Macintosh PowerPoint</Application>
  <PresentationFormat>On-screen Show (4:3)</PresentationFormat>
  <Paragraphs>234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cs168</vt:lpstr>
      <vt:lpstr>CSCI-1680 Network Layer: Wrapup</vt:lpstr>
      <vt:lpstr>Administrivia</vt:lpstr>
      <vt:lpstr>Today: IP Wrap-up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Use Distribution Trees</vt:lpstr>
      <vt:lpstr>Source vs Shared Trees</vt:lpstr>
      <vt:lpstr>Building the Tree: Host to Router</vt:lpstr>
      <vt:lpstr>Building the Tree across networks</vt:lpstr>
      <vt:lpstr>Practical Considerations</vt:lpstr>
      <vt:lpstr>IPv6</vt:lpstr>
      <vt:lpstr>The original expected plan </vt:lpstr>
      <vt:lpstr>The plan in 2011</vt:lpstr>
      <vt:lpstr>What is really happening</vt:lpstr>
      <vt:lpstr>PowerPoint Presentation</vt:lpstr>
      <vt:lpstr>Current Adoption (as seen by Google)</vt:lpstr>
      <vt:lpstr>IPv6 Key Features</vt:lpstr>
      <vt:lpstr>IPv6 Address Representation</vt:lpstr>
      <vt:lpstr>IPv6 Addresses</vt:lpstr>
      <vt:lpstr>IPv6 Header</vt:lpstr>
      <vt:lpstr>IPv6 Header Fields</vt:lpstr>
      <vt:lpstr>Design Philosophy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Next time: Midterm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91</cp:revision>
  <dcterms:created xsi:type="dcterms:W3CDTF">2011-02-28T04:06:06Z</dcterms:created>
  <dcterms:modified xsi:type="dcterms:W3CDTF">2012-10-16T22:25:56Z</dcterms:modified>
</cp:coreProperties>
</file>