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png" ContentType="image/png"/>
  <Default Extension="vml" ContentType="application/vnd.openxmlformats-officedocument.vmlDrawing"/>
  <Default Extension="emf" ContentType="image/x-emf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embeddings/oleObject1.bin" ContentType="application/vnd.openxmlformats-officedocument.oleObject"/>
  <Override PartName="/ppt/embeddings/oleObject2.bin" ContentType="application/vnd.openxmlformats-officedocument.oleObject"/>
  <Override PartName="/ppt/embeddings/oleObject3.bin" ContentType="application/vnd.openxmlformats-officedocument.oleObject"/>
  <Override PartName="/ppt/embeddings/oleObject4.bin" ContentType="application/vnd.openxmlformats-officedocument.oleObject"/>
  <Override PartName="/ppt/embeddings/oleObject5.bin" ContentType="application/vnd.openxmlformats-officedocument.oleObject"/>
  <Override PartName="/ppt/embeddings/oleObject6.bin" ContentType="application/vnd.openxmlformats-officedocument.oleObject"/>
  <Override PartName="/ppt/embeddings/oleObject7.bin" ContentType="application/vnd.openxmlformats-officedocument.oleObject"/>
  <Override PartName="/ppt/embeddings/oleObject8.bin" ContentType="application/vnd.openxmlformats-officedocument.oleObject"/>
  <Override PartName="/ppt/embeddings/oleObject9.bin" ContentType="application/vnd.openxmlformats-officedocument.oleObject"/>
  <Override PartName="/ppt/embeddings/oleObject10.bin" ContentType="application/vnd.openxmlformats-officedocument.oleObject"/>
  <Override PartName="/ppt/embeddings/oleObject11.bin" ContentType="application/vnd.openxmlformats-officedocument.oleObject"/>
  <Override PartName="/ppt/embeddings/oleObject12.bin" ContentType="application/vnd.openxmlformats-officedocument.oleObject"/>
  <Override PartName="/ppt/embeddings/oleObject13.bin" ContentType="application/vnd.openxmlformats-officedocument.oleObject"/>
  <Override PartName="/ppt/embeddings/oleObject14.bin" ContentType="application/vnd.openxmlformats-officedocument.oleObject"/>
  <Override PartName="/ppt/notesSlides/notesSlide5.xml" ContentType="application/vnd.openxmlformats-officedocument.presentationml.notesSlide+xml"/>
  <Override PartName="/ppt/embeddings/oleObject15.bin" ContentType="application/vnd.openxmlformats-officedocument.oleObject"/>
  <Override PartName="/ppt/embeddings/oleObject16.bin" ContentType="application/vnd.openxmlformats-officedocument.oleObject"/>
  <Override PartName="/ppt/embeddings/oleObject17.bin" ContentType="application/vnd.openxmlformats-officedocument.oleObject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41"/>
  </p:notesMasterIdLst>
  <p:sldIdLst>
    <p:sldId id="256" r:id="rId2"/>
    <p:sldId id="257" r:id="rId3"/>
    <p:sldId id="258" r:id="rId4"/>
    <p:sldId id="324" r:id="rId5"/>
    <p:sldId id="330" r:id="rId6"/>
    <p:sldId id="331" r:id="rId7"/>
    <p:sldId id="322" r:id="rId8"/>
    <p:sldId id="334" r:id="rId9"/>
    <p:sldId id="335" r:id="rId10"/>
    <p:sldId id="321" r:id="rId11"/>
    <p:sldId id="336" r:id="rId12"/>
    <p:sldId id="357" r:id="rId13"/>
    <p:sldId id="358" r:id="rId14"/>
    <p:sldId id="359" r:id="rId15"/>
    <p:sldId id="360" r:id="rId16"/>
    <p:sldId id="361" r:id="rId17"/>
    <p:sldId id="362" r:id="rId18"/>
    <p:sldId id="363" r:id="rId19"/>
    <p:sldId id="364" r:id="rId20"/>
    <p:sldId id="366" r:id="rId21"/>
    <p:sldId id="367" r:id="rId22"/>
    <p:sldId id="338" r:id="rId23"/>
    <p:sldId id="339" r:id="rId24"/>
    <p:sldId id="373" r:id="rId25"/>
    <p:sldId id="368" r:id="rId26"/>
    <p:sldId id="369" r:id="rId27"/>
    <p:sldId id="370" r:id="rId28"/>
    <p:sldId id="371" r:id="rId29"/>
    <p:sldId id="372" r:id="rId30"/>
    <p:sldId id="332" r:id="rId31"/>
    <p:sldId id="333" r:id="rId32"/>
    <p:sldId id="374" r:id="rId33"/>
    <p:sldId id="375" r:id="rId34"/>
    <p:sldId id="376" r:id="rId35"/>
    <p:sldId id="377" r:id="rId36"/>
    <p:sldId id="379" r:id="rId37"/>
    <p:sldId id="378" r:id="rId38"/>
    <p:sldId id="341" r:id="rId39"/>
    <p:sldId id="380" r:id="rId4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hidden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80" autoAdjust="0"/>
    <p:restoredTop sz="86410" autoAdjust="0"/>
  </p:normalViewPr>
  <p:slideViewPr>
    <p:cSldViewPr snapToGrid="0" snapToObjects="1">
      <p:cViewPr varScale="1">
        <p:scale>
          <a:sx n="70" d="100"/>
          <a:sy n="70" d="100"/>
        </p:scale>
        <p:origin x="-464" y="-1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096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2136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notesMaster" Target="notesMasters/notesMaster1.xml"/><Relationship Id="rId42" Type="http://schemas.openxmlformats.org/officeDocument/2006/relationships/printerSettings" Target="printerSettings/printerSettings1.bin"/><Relationship Id="rId43" Type="http://schemas.openxmlformats.org/officeDocument/2006/relationships/presProps" Target="presProps.xml"/><Relationship Id="rId44" Type="http://schemas.openxmlformats.org/officeDocument/2006/relationships/viewProps" Target="viewProps.xml"/><Relationship Id="rId45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image" Target="../media/image7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image" Target="../media/image7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22ED56-563E-7042-B9B2-8D0209C290CF}" type="datetimeFigureOut">
              <a:rPr lang="en-US" smtClean="0"/>
              <a:pPr/>
              <a:t>10/16/12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D4D5AE-91A4-BE4E-B7FC-F1521B88728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81820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FB37E1C-DEF5-6C41-ACCE-991DB61A1D66}" type="slidenum">
              <a:rPr lang="en-US"/>
              <a:pPr/>
              <a:t>12</a:t>
            </a:fld>
            <a:endParaRPr lang="en-US"/>
          </a:p>
        </p:txBody>
      </p:sp>
      <p:sp>
        <p:nvSpPr>
          <p:cNvPr id="16117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6117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6ADCA3D-A524-974B-AD87-0A289F10C935}" type="slidenum">
              <a:rPr lang="en-US"/>
              <a:pPr/>
              <a:t>13</a:t>
            </a:fld>
            <a:endParaRPr lang="en-US"/>
          </a:p>
        </p:txBody>
      </p:sp>
      <p:sp>
        <p:nvSpPr>
          <p:cNvPr id="16138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6138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D477FA5-8018-7049-914A-CC1506A92EE9}" type="slidenum">
              <a:rPr lang="en-US"/>
              <a:pPr/>
              <a:t>14</a:t>
            </a:fld>
            <a:endParaRPr lang="en-US"/>
          </a:p>
        </p:txBody>
      </p:sp>
      <p:sp>
        <p:nvSpPr>
          <p:cNvPr id="16158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6158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Start with the direct</a:t>
            </a:r>
            <a:r>
              <a:rPr lang="en-US" baseline="0" dirty="0" smtClean="0"/>
              <a:t> routes, from an announcement from 0.</a:t>
            </a:r>
          </a:p>
          <a:p>
            <a:r>
              <a:rPr lang="en-US" baseline="0" dirty="0" smtClean="0"/>
              <a:t>All nodes choose the direct route and advertise it.</a:t>
            </a:r>
          </a:p>
          <a:p>
            <a:r>
              <a:rPr lang="en-US" baseline="0" dirty="0" smtClean="0"/>
              <a:t>Solution is tricky!</a:t>
            </a:r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88710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4D5AE-91A4-BE4E-B7FC-F1521B88728F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23418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10/16/12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10/16/12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10/16/12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10/16/12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10/16/12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10/16/12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10/16/12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10/16/12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x-none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10/16/12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10/16/12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66DCC-BD4F-3048-AF99-C7B05410EF43}" type="datetimeFigureOut">
              <a:rPr lang="en-US" smtClean="0"/>
              <a:pPr/>
              <a:t>10/16/12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81000"/>
            <a:ext cx="8069263" cy="685800"/>
          </a:xfrm>
        </p:spPr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219200"/>
            <a:ext cx="4152900" cy="5486400"/>
          </a:xfrm>
        </p:spPr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762500" y="1219200"/>
            <a:ext cx="4152900" cy="2667000"/>
          </a:xfrm>
        </p:spPr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762500" y="4038600"/>
            <a:ext cx="4152900" cy="2667000"/>
          </a:xfrm>
        </p:spPr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8001000" y="6324600"/>
            <a:ext cx="914400" cy="381000"/>
          </a:xfrm>
        </p:spPr>
        <p:txBody>
          <a:bodyPr/>
          <a:lstStyle>
            <a:lvl1pPr>
              <a:defRPr/>
            </a:lvl1pPr>
          </a:lstStyle>
          <a:p>
            <a:fld id="{80158282-74D9-FD44-A241-E095C3F47F9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19848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81000"/>
            <a:ext cx="8069263" cy="685800"/>
          </a:xfrm>
        </p:spPr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219200"/>
            <a:ext cx="4152900" cy="5486400"/>
          </a:xfrm>
        </p:spPr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62500" y="1219200"/>
            <a:ext cx="4152900" cy="5486400"/>
          </a:xfrm>
        </p:spPr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>
          <a:xfrm>
            <a:off x="8001000" y="6324600"/>
            <a:ext cx="914400" cy="381000"/>
          </a:xfrm>
        </p:spPr>
        <p:txBody>
          <a:bodyPr/>
          <a:lstStyle>
            <a:lvl1pPr>
              <a:defRPr/>
            </a:lvl1pPr>
          </a:lstStyle>
          <a:p>
            <a:fld id="{B77AEAB2-03B2-E543-A5A3-9E5FC4B17C2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93181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Relationship Id="rId15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0" descr="H_2c_Pos.eps                                                   0004AF62PAUR Server                    B25FA262:"/>
          <p:cNvPicPr>
            <a:picLocks noChangeAspect="1" noChangeArrowheads="1"/>
          </p:cNvPicPr>
          <p:nvPr/>
        </p:nvPicPr>
        <p:blipFill>
          <a:blip r:embed="rId15"/>
          <a:srcRect r="66510"/>
          <a:stretch>
            <a:fillRect/>
          </a:stretch>
        </p:blipFill>
        <p:spPr bwMode="auto">
          <a:xfrm>
            <a:off x="150469" y="6075627"/>
            <a:ext cx="459131" cy="686073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87400" y="224156"/>
            <a:ext cx="7569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x-none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7400" y="1509685"/>
            <a:ext cx="7569200" cy="39944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x-none" dirty="0" smtClean="0"/>
              <a:t>Click to edit Master text styles</a:t>
            </a:r>
          </a:p>
          <a:p>
            <a:pPr lvl="1"/>
            <a:r>
              <a:rPr lang="x-none" dirty="0" smtClean="0"/>
              <a:t>Second level</a:t>
            </a:r>
          </a:p>
          <a:p>
            <a:pPr lvl="2"/>
            <a:r>
              <a:rPr lang="x-none" dirty="0" smtClean="0"/>
              <a:t>Third level</a:t>
            </a:r>
          </a:p>
          <a:p>
            <a:pPr lvl="3"/>
            <a:r>
              <a:rPr lang="x-none" dirty="0" smtClean="0"/>
              <a:t>Fourth level</a:t>
            </a:r>
          </a:p>
          <a:p>
            <a:pPr lvl="4"/>
            <a:r>
              <a:rPr lang="x-none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716068-C2F6-DF41-A09C-9633FD5A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ctr" defTabSz="4572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Minion Pro"/>
          <a:ea typeface="+mj-ea"/>
          <a:cs typeface="Minion Pro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b="1" kern="1200">
          <a:solidFill>
            <a:schemeClr val="tx1"/>
          </a:solidFill>
          <a:latin typeface="Minion Pro"/>
          <a:ea typeface="+mn-ea"/>
          <a:cs typeface="Minion Pro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Minion Pro"/>
          <a:ea typeface="+mn-ea"/>
          <a:cs typeface="Minion Pro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Minion Pro"/>
          <a:ea typeface="+mn-ea"/>
          <a:cs typeface="Minion Pro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Minion Pro"/>
          <a:ea typeface="+mn-ea"/>
          <a:cs typeface="Minion Pro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emf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emf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4" Type="http://schemas.openxmlformats.org/officeDocument/2006/relationships/image" Target="../media/image6.png"/><Relationship Id="rId5" Type="http://schemas.openxmlformats.org/officeDocument/2006/relationships/oleObject" Target="../embeddings/oleObject2.bin"/><Relationship Id="rId6" Type="http://schemas.openxmlformats.org/officeDocument/2006/relationships/oleObject" Target="../embeddings/oleObject3.bin"/><Relationship Id="rId7" Type="http://schemas.openxmlformats.org/officeDocument/2006/relationships/image" Target="../media/image7.png"/><Relationship Id="rId8" Type="http://schemas.openxmlformats.org/officeDocument/2006/relationships/oleObject" Target="../embeddings/oleObject4.bin"/><Relationship Id="rId9" Type="http://schemas.openxmlformats.org/officeDocument/2006/relationships/oleObject" Target="../embeddings/oleObject5.bin"/><Relationship Id="rId10" Type="http://schemas.openxmlformats.org/officeDocument/2006/relationships/oleObject" Target="../embeddings/oleObject6.bin"/><Relationship Id="rId11" Type="http://schemas.openxmlformats.org/officeDocument/2006/relationships/oleObject" Target="../embeddings/oleObject7.bin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4" Type="http://schemas.openxmlformats.org/officeDocument/2006/relationships/image" Target="../media/image6.png"/><Relationship Id="rId5" Type="http://schemas.openxmlformats.org/officeDocument/2006/relationships/oleObject" Target="../embeddings/oleObject9.bin"/><Relationship Id="rId6" Type="http://schemas.openxmlformats.org/officeDocument/2006/relationships/oleObject" Target="../embeddings/oleObject10.bin"/><Relationship Id="rId7" Type="http://schemas.openxmlformats.org/officeDocument/2006/relationships/image" Target="../media/image7.png"/><Relationship Id="rId8" Type="http://schemas.openxmlformats.org/officeDocument/2006/relationships/oleObject" Target="../embeddings/oleObject11.bin"/><Relationship Id="rId9" Type="http://schemas.openxmlformats.org/officeDocument/2006/relationships/oleObject" Target="../embeddings/oleObject12.bin"/><Relationship Id="rId10" Type="http://schemas.openxmlformats.org/officeDocument/2006/relationships/oleObject" Target="../embeddings/oleObject13.bin"/><Relationship Id="rId11" Type="http://schemas.openxmlformats.org/officeDocument/2006/relationships/oleObject" Target="../embeddings/oleObject14.bin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hyperlink" Target="http://www.youtube.com/watch?v=IzLPKuAOe50" TargetMode="Externa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dell.com" TargetMode="Externa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4" Type="http://schemas.openxmlformats.org/officeDocument/2006/relationships/image" Target="../media/image6.png"/><Relationship Id="rId5" Type="http://schemas.openxmlformats.org/officeDocument/2006/relationships/oleObject" Target="../embeddings/oleObject16.bin"/><Relationship Id="rId6" Type="http://schemas.openxmlformats.org/officeDocument/2006/relationships/oleObject" Target="../embeddings/oleObject17.bin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617735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CSCI-1680</a:t>
            </a:r>
            <a:br>
              <a:rPr lang="en-US" dirty="0" smtClean="0"/>
            </a:br>
            <a:r>
              <a:rPr lang="en-US" dirty="0" smtClean="0"/>
              <a:t>Network Layer:</a:t>
            </a:r>
            <a:br>
              <a:rPr lang="en-US" dirty="0" smtClean="0"/>
            </a:br>
            <a:r>
              <a:rPr lang="en-US" dirty="0" smtClean="0"/>
              <a:t>Inter-domain Routing – Policy and Security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17005" y="6550223"/>
            <a:ext cx="792699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Based partly on lecture notes by Jennifer Rexford, Rob Sherwood, David </a:t>
            </a:r>
            <a:r>
              <a:rPr lang="en-US" sz="1400" dirty="0" err="1" smtClean="0"/>
              <a:t>Mazières</a:t>
            </a:r>
            <a:r>
              <a:rPr lang="en-US" sz="1400" dirty="0" smtClean="0"/>
              <a:t>, Phil Levis, John </a:t>
            </a:r>
            <a:r>
              <a:rPr lang="en-US" sz="1400" dirty="0" err="1" smtClean="0"/>
              <a:t>Jannotti</a:t>
            </a:r>
            <a:endParaRPr lang="en-US" sz="1400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Rodrigo Fonseca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Administrivia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Homework 2 is out</a:t>
            </a:r>
          </a:p>
          <a:p>
            <a:r>
              <a:rPr lang="en-US" dirty="0" smtClean="0"/>
              <a:t>Rodrigo’s </a:t>
            </a:r>
            <a:r>
              <a:rPr lang="en-US" dirty="0"/>
              <a:t>o</a:t>
            </a:r>
            <a:r>
              <a:rPr lang="en-US" dirty="0" smtClean="0"/>
              <a:t>ffice hours: </a:t>
            </a:r>
          </a:p>
          <a:p>
            <a:pPr lvl="1"/>
            <a:r>
              <a:rPr lang="en-US" dirty="0" smtClean="0"/>
              <a:t>Monday 1-3 (or by appointment)</a:t>
            </a:r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7146" y="1367156"/>
            <a:ext cx="7669454" cy="4258520"/>
          </a:xfrm>
        </p:spPr>
        <p:txBody>
          <a:bodyPr>
            <a:normAutofit/>
          </a:bodyPr>
          <a:lstStyle/>
          <a:p>
            <a:r>
              <a:rPr lang="en-US" dirty="0" smtClean="0"/>
              <a:t>BGP Continued</a:t>
            </a:r>
          </a:p>
          <a:p>
            <a:pPr lvl="1"/>
            <a:r>
              <a:rPr lang="en-US" dirty="0" smtClean="0"/>
              <a:t>Policy routing, instability, vulnerabilities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Route Selection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367157"/>
            <a:ext cx="7569200" cy="5073932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More specific prefix</a:t>
            </a:r>
          </a:p>
          <a:p>
            <a:r>
              <a:rPr lang="en-US" dirty="0" smtClean="0"/>
              <a:t>Next-hop reachable?</a:t>
            </a:r>
          </a:p>
          <a:p>
            <a:r>
              <a:rPr lang="en-US" dirty="0" smtClean="0"/>
              <a:t>Prefer highest weight</a:t>
            </a:r>
          </a:p>
          <a:p>
            <a:pPr lvl="1"/>
            <a:r>
              <a:rPr lang="en-US" dirty="0" smtClean="0"/>
              <a:t>Computed using some AS-specific local policy</a:t>
            </a:r>
          </a:p>
          <a:p>
            <a:r>
              <a:rPr lang="en-US" dirty="0" smtClean="0"/>
              <a:t>Prefer highest local-</a:t>
            </a:r>
            <a:r>
              <a:rPr lang="en-US" dirty="0" err="1" smtClean="0"/>
              <a:t>pref</a:t>
            </a:r>
            <a:endParaRPr lang="en-US" dirty="0" smtClean="0"/>
          </a:p>
          <a:p>
            <a:r>
              <a:rPr lang="en-US" dirty="0" smtClean="0"/>
              <a:t>Prefer locally originated routes</a:t>
            </a:r>
          </a:p>
          <a:p>
            <a:r>
              <a:rPr lang="en-US" dirty="0" smtClean="0"/>
              <a:t>Prefer routes with shortest AS path length</a:t>
            </a:r>
          </a:p>
          <a:p>
            <a:r>
              <a:rPr lang="en-US" dirty="0" smtClean="0"/>
              <a:t>Prefer </a:t>
            </a:r>
            <a:r>
              <a:rPr lang="en-US" dirty="0" err="1" smtClean="0"/>
              <a:t>eBGP</a:t>
            </a:r>
            <a:r>
              <a:rPr lang="en-US" dirty="0" smtClean="0"/>
              <a:t> over </a:t>
            </a:r>
            <a:r>
              <a:rPr lang="en-US" dirty="0" err="1" smtClean="0"/>
              <a:t>iBGP</a:t>
            </a:r>
            <a:endParaRPr lang="en-US" dirty="0" smtClean="0"/>
          </a:p>
          <a:p>
            <a:r>
              <a:rPr lang="en-US" dirty="0" smtClean="0"/>
              <a:t>Prefer routes with lowest cost to egress point</a:t>
            </a:r>
          </a:p>
          <a:p>
            <a:pPr lvl="1"/>
            <a:r>
              <a:rPr lang="en-US" dirty="0" smtClean="0"/>
              <a:t>Hot-potato routing</a:t>
            </a:r>
          </a:p>
          <a:p>
            <a:r>
              <a:rPr lang="en-US" dirty="0" smtClean="0"/>
              <a:t>Tie-breaking rules</a:t>
            </a:r>
          </a:p>
          <a:p>
            <a:pPr lvl="1"/>
            <a:r>
              <a:rPr lang="en-US" dirty="0" smtClean="0"/>
              <a:t>E.g., oldest route, lowest router-id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Customer/Provider AS relationships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723721"/>
          </a:xfrm>
        </p:spPr>
        <p:txBody>
          <a:bodyPr>
            <a:normAutofit/>
          </a:bodyPr>
          <a:lstStyle/>
          <a:p>
            <a:r>
              <a:rPr lang="en-US" dirty="0" smtClean="0"/>
              <a:t>Customer pays for connectivity</a:t>
            </a:r>
          </a:p>
          <a:p>
            <a:pPr lvl="1"/>
            <a:r>
              <a:rPr lang="en-US" dirty="0" smtClean="0"/>
              <a:t>E.g. Brown contracts with OSHEAN</a:t>
            </a:r>
          </a:p>
          <a:p>
            <a:pPr lvl="1"/>
            <a:r>
              <a:rPr lang="en-US" dirty="0" smtClean="0"/>
              <a:t>Customer is stub, provider is a transit</a:t>
            </a:r>
          </a:p>
          <a:p>
            <a:r>
              <a:rPr lang="en-US" dirty="0" smtClean="0"/>
              <a:t>Many customers are multi-homed</a:t>
            </a:r>
          </a:p>
          <a:p>
            <a:pPr lvl="1"/>
            <a:r>
              <a:rPr lang="en-US" dirty="0" smtClean="0"/>
              <a:t>E.g., OSHEAN connects to Level3, Cogent</a:t>
            </a:r>
          </a:p>
          <a:p>
            <a:r>
              <a:rPr lang="en-US" dirty="0" smtClean="0"/>
              <a:t>Typical policies: </a:t>
            </a:r>
          </a:p>
          <a:p>
            <a:pPr lvl="1"/>
            <a:r>
              <a:rPr lang="en-US" dirty="0" smtClean="0"/>
              <a:t>Provider tells all neighbors how to reach customer</a:t>
            </a:r>
          </a:p>
          <a:p>
            <a:pPr lvl="1"/>
            <a:r>
              <a:rPr lang="en-US" dirty="0" smtClean="0"/>
              <a:t>Provider prefers routes from customers </a:t>
            </a:r>
            <a:r>
              <a:rPr lang="en-US" b="0" dirty="0" smtClean="0"/>
              <a:t>($$)</a:t>
            </a:r>
          </a:p>
          <a:p>
            <a:pPr lvl="1"/>
            <a:r>
              <a:rPr lang="en-US" dirty="0" smtClean="0"/>
              <a:t>Customer does not provide transit service</a:t>
            </a:r>
            <a:endParaRPr lang="en-US" b="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Peer Relationships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690298"/>
          </a:xfrm>
        </p:spPr>
        <p:txBody>
          <a:bodyPr/>
          <a:lstStyle/>
          <a:p>
            <a:r>
              <a:rPr lang="en-US" dirty="0" err="1" smtClean="0"/>
              <a:t>ASs</a:t>
            </a:r>
            <a:r>
              <a:rPr lang="en-US" dirty="0" smtClean="0"/>
              <a:t> agree to exchange traffic for free</a:t>
            </a:r>
          </a:p>
          <a:p>
            <a:pPr lvl="1"/>
            <a:r>
              <a:rPr lang="en-US" dirty="0" smtClean="0"/>
              <a:t>Penalties/Renegotiate if imbalance</a:t>
            </a:r>
          </a:p>
          <a:p>
            <a:r>
              <a:rPr lang="en-US" dirty="0" smtClean="0"/>
              <a:t>Tier 1 ISPs have no default route: all peer with each other</a:t>
            </a:r>
          </a:p>
          <a:p>
            <a:r>
              <a:rPr lang="en-US" dirty="0" smtClean="0"/>
              <a:t>You are Tier </a:t>
            </a:r>
            <a:r>
              <a:rPr lang="en-US" i="1" dirty="0" err="1" smtClean="0"/>
              <a:t>i</a:t>
            </a:r>
            <a:r>
              <a:rPr lang="en-US" i="1" dirty="0" smtClean="0"/>
              <a:t> </a:t>
            </a:r>
            <a:r>
              <a:rPr lang="en-US" dirty="0" smtClean="0"/>
              <a:t>+ 1 if you have a default route to a Tier </a:t>
            </a:r>
            <a:r>
              <a:rPr lang="en-US" i="1" dirty="0" smtClean="0"/>
              <a:t>I</a:t>
            </a:r>
          </a:p>
          <a:p>
            <a:r>
              <a:rPr lang="en-US" dirty="0" smtClean="0"/>
              <a:t>Typical policies</a:t>
            </a:r>
          </a:p>
          <a:p>
            <a:pPr lvl="1"/>
            <a:r>
              <a:rPr lang="en-US" dirty="0" smtClean="0"/>
              <a:t>AS only exports customer routes to peer</a:t>
            </a:r>
          </a:p>
          <a:p>
            <a:pPr lvl="1"/>
            <a:r>
              <a:rPr lang="en-US" dirty="0" smtClean="0"/>
              <a:t>AS exports a peer’s routes only to its customers</a:t>
            </a:r>
          </a:p>
          <a:p>
            <a:pPr lvl="1"/>
            <a:r>
              <a:rPr lang="en-US" dirty="0" smtClean="0"/>
              <a:t>Goal: avoid being transit when no gain</a:t>
            </a:r>
          </a:p>
          <a:p>
            <a:pPr lvl="1"/>
            <a:endParaRPr lang="en-US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Peering Drama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0383" y="1509685"/>
            <a:ext cx="8023234" cy="4824307"/>
          </a:xfrm>
        </p:spPr>
        <p:txBody>
          <a:bodyPr/>
          <a:lstStyle/>
          <a:p>
            <a:r>
              <a:rPr lang="en-US" dirty="0" smtClean="0"/>
              <a:t>Cogent vs. Level3 were peers</a:t>
            </a:r>
          </a:p>
          <a:p>
            <a:r>
              <a:rPr lang="en-US" dirty="0" smtClean="0"/>
              <a:t>In 2003, Level3 decided to start charging Cogent</a:t>
            </a:r>
          </a:p>
          <a:p>
            <a:r>
              <a:rPr lang="en-US" dirty="0" smtClean="0"/>
              <a:t>Cogent said no</a:t>
            </a:r>
          </a:p>
          <a:p>
            <a:r>
              <a:rPr lang="en-US" dirty="0" smtClean="0"/>
              <a:t> </a:t>
            </a:r>
            <a:r>
              <a:rPr lang="en-US" dirty="0" smtClean="0">
                <a:solidFill>
                  <a:srgbClr val="FF0000"/>
                </a:solidFill>
              </a:rPr>
              <a:t>Internet partition</a:t>
            </a:r>
            <a:r>
              <a:rPr lang="en-US" dirty="0" smtClean="0"/>
              <a:t>: </a:t>
            </a:r>
            <a:r>
              <a:rPr lang="en-US" dirty="0" err="1" smtClean="0"/>
              <a:t>Cogent’s</a:t>
            </a:r>
            <a:r>
              <a:rPr lang="en-US" dirty="0" smtClean="0"/>
              <a:t> customers couldn’t get to Level3’s customers and vice-versa</a:t>
            </a:r>
          </a:p>
          <a:p>
            <a:pPr lvl="1"/>
            <a:r>
              <a:rPr lang="en-US" dirty="0" smtClean="0"/>
              <a:t>Other ISPs were affected as well</a:t>
            </a:r>
          </a:p>
          <a:p>
            <a:r>
              <a:rPr lang="en-US" dirty="0" smtClean="0"/>
              <a:t>Took 3 weeks to reach an undisclosed agreement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“Shutting off” the Internet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816392"/>
            <a:ext cx="7569200" cy="1985295"/>
          </a:xfrm>
        </p:spPr>
        <p:txBody>
          <a:bodyPr/>
          <a:lstStyle/>
          <a:p>
            <a:r>
              <a:rPr lang="en-US" dirty="0" smtClean="0"/>
              <a:t>Starting from Jan 27</a:t>
            </a:r>
            <a:r>
              <a:rPr lang="en-US" baseline="30000" dirty="0" smtClean="0"/>
              <a:t>th</a:t>
            </a:r>
            <a:r>
              <a:rPr lang="en-US" dirty="0" smtClean="0"/>
              <a:t>, 2011, Egypt was disconnected from the Internet</a:t>
            </a:r>
          </a:p>
          <a:p>
            <a:pPr lvl="1"/>
            <a:r>
              <a:rPr lang="en-US" dirty="0" smtClean="0"/>
              <a:t>2769/2903 networks withdrawn from BGP (95%)!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9331" y="2564764"/>
            <a:ext cx="7447269" cy="398342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544268" y="6516514"/>
            <a:ext cx="43652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Source: </a:t>
            </a:r>
            <a:r>
              <a:rPr lang="en-US" dirty="0" err="1" smtClean="0"/>
              <a:t>RIPEStat</a:t>
            </a:r>
            <a:r>
              <a:rPr lang="en-US" dirty="0" smtClean="0"/>
              <a:t> - http://</a:t>
            </a:r>
            <a:r>
              <a:rPr lang="en-US" dirty="0" err="1" smtClean="0"/>
              <a:t>stat.ripe.net/egypt</a:t>
            </a:r>
            <a:r>
              <a:rPr lang="en-US" dirty="0" smtClean="0"/>
              <a:t>/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Egypt Incident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520" y="1367156"/>
            <a:ext cx="8905169" cy="393949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120306" y="6488668"/>
            <a:ext cx="50236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Source: </a:t>
            </a:r>
            <a:r>
              <a:rPr lang="en-US" dirty="0" err="1" smtClean="0"/>
              <a:t>BGPMon</a:t>
            </a:r>
            <a:r>
              <a:rPr lang="en-US" dirty="0" smtClean="0"/>
              <a:t> (http://</a:t>
            </a:r>
            <a:r>
              <a:rPr lang="en-US" dirty="0" err="1" smtClean="0"/>
              <a:t>bgpmon.net/blog/?p</a:t>
            </a:r>
            <a:r>
              <a:rPr lang="en-US" dirty="0" smtClean="0"/>
              <a:t>=480)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Some BGP Challenges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Convergence</a:t>
            </a:r>
          </a:p>
          <a:p>
            <a:r>
              <a:rPr lang="en-US" dirty="0" smtClean="0"/>
              <a:t>Traffic engineering</a:t>
            </a:r>
          </a:p>
          <a:p>
            <a:pPr lvl="1"/>
            <a:r>
              <a:rPr lang="en-US" dirty="0" smtClean="0"/>
              <a:t>How to assure certain routes are selected</a:t>
            </a:r>
          </a:p>
          <a:p>
            <a:r>
              <a:rPr lang="en-US" dirty="0" smtClean="0"/>
              <a:t>Scaling (route reflectors)</a:t>
            </a:r>
          </a:p>
          <a:p>
            <a:r>
              <a:rPr lang="en-US" dirty="0" smtClean="0"/>
              <a:t>Security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Convergence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717211"/>
          </a:xfrm>
        </p:spPr>
        <p:txBody>
          <a:bodyPr>
            <a:normAutofit/>
          </a:bodyPr>
          <a:lstStyle/>
          <a:p>
            <a:r>
              <a:rPr lang="en-US" dirty="0" smtClean="0"/>
              <a:t>Given a change, how long until the network re-stabilizes?</a:t>
            </a:r>
          </a:p>
          <a:p>
            <a:pPr lvl="1"/>
            <a:r>
              <a:rPr lang="en-US" dirty="0" smtClean="0"/>
              <a:t>Depends on change: sometimes never</a:t>
            </a:r>
          </a:p>
          <a:p>
            <a:pPr lvl="1"/>
            <a:r>
              <a:rPr lang="en-US" dirty="0" smtClean="0"/>
              <a:t>Open research problem: “tweak and pray”</a:t>
            </a:r>
          </a:p>
          <a:p>
            <a:pPr lvl="1"/>
            <a:r>
              <a:rPr lang="en-US" dirty="0" smtClean="0"/>
              <a:t>Distributed setting is challenging</a:t>
            </a:r>
          </a:p>
          <a:p>
            <a:pPr lvl="0"/>
            <a:r>
              <a:rPr lang="en-US" dirty="0" smtClean="0"/>
              <a:t>Some reasons for change</a:t>
            </a:r>
            <a:endParaRPr lang="en-US" dirty="0"/>
          </a:p>
          <a:p>
            <a:pPr lvl="1"/>
            <a:r>
              <a:rPr lang="en-US" dirty="0" smtClean="0"/>
              <a:t>Topology changes</a:t>
            </a:r>
          </a:p>
          <a:p>
            <a:pPr lvl="1"/>
            <a:r>
              <a:rPr lang="en-US" dirty="0" smtClean="0"/>
              <a:t>BGP session failures</a:t>
            </a:r>
          </a:p>
          <a:p>
            <a:pPr lvl="1"/>
            <a:r>
              <a:rPr lang="en-US" dirty="0" smtClean="0"/>
              <a:t>Changes in policy</a:t>
            </a:r>
          </a:p>
          <a:p>
            <a:pPr lvl="1"/>
            <a:r>
              <a:rPr lang="en-US" dirty="0" smtClean="0"/>
              <a:t>Conflicts between policies can cause oscillation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0759" name="Line 7"/>
          <p:cNvSpPr>
            <a:spLocks noChangeShapeType="1"/>
          </p:cNvSpPr>
          <p:nvPr/>
        </p:nvSpPr>
        <p:spPr bwMode="auto">
          <a:xfrm flipH="1">
            <a:off x="5849938" y="2482850"/>
            <a:ext cx="314325" cy="727075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1610760" name="Line 8"/>
          <p:cNvSpPr>
            <a:spLocks noChangeShapeType="1"/>
          </p:cNvSpPr>
          <p:nvPr/>
        </p:nvSpPr>
        <p:spPr bwMode="auto">
          <a:xfrm>
            <a:off x="6424613" y="3933825"/>
            <a:ext cx="955675" cy="11113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arrow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1610761" name="Line 9"/>
          <p:cNvSpPr>
            <a:spLocks noChangeShapeType="1"/>
          </p:cNvSpPr>
          <p:nvPr/>
        </p:nvSpPr>
        <p:spPr bwMode="auto">
          <a:xfrm flipH="1">
            <a:off x="7442200" y="4475163"/>
            <a:ext cx="463550" cy="1046162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 type="arrow" w="lg" len="lg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1610762" name="Line 10"/>
          <p:cNvSpPr>
            <a:spLocks noChangeShapeType="1"/>
          </p:cNvSpPr>
          <p:nvPr/>
        </p:nvSpPr>
        <p:spPr bwMode="auto">
          <a:xfrm>
            <a:off x="5751513" y="4562475"/>
            <a:ext cx="700087" cy="969963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1610785" name="Line 33"/>
          <p:cNvSpPr>
            <a:spLocks noChangeShapeType="1"/>
          </p:cNvSpPr>
          <p:nvPr/>
        </p:nvSpPr>
        <p:spPr bwMode="auto">
          <a:xfrm>
            <a:off x="7539038" y="2413000"/>
            <a:ext cx="536575" cy="981075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 type="arrow" w="lg" len="lg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42" name="Oval 41"/>
          <p:cNvSpPr/>
          <p:nvPr/>
        </p:nvSpPr>
        <p:spPr>
          <a:xfrm>
            <a:off x="4835831" y="3221038"/>
            <a:ext cx="1831363" cy="1277619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Oval 42"/>
          <p:cNvSpPr/>
          <p:nvPr/>
        </p:nvSpPr>
        <p:spPr>
          <a:xfrm>
            <a:off x="7380288" y="3306128"/>
            <a:ext cx="1831363" cy="1277619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Oval 43"/>
          <p:cNvSpPr/>
          <p:nvPr/>
        </p:nvSpPr>
        <p:spPr>
          <a:xfrm>
            <a:off x="6032500" y="5374324"/>
            <a:ext cx="1831363" cy="1277619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Oval 44"/>
          <p:cNvSpPr/>
          <p:nvPr/>
        </p:nvSpPr>
        <p:spPr>
          <a:xfrm>
            <a:off x="5880100" y="1378269"/>
            <a:ext cx="1831363" cy="1277619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10771" name="Line 19"/>
          <p:cNvSpPr>
            <a:spLocks noChangeShapeType="1"/>
          </p:cNvSpPr>
          <p:nvPr/>
        </p:nvSpPr>
        <p:spPr bwMode="auto">
          <a:xfrm flipH="1">
            <a:off x="1179513" y="2460625"/>
            <a:ext cx="314325" cy="727075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 type="arrow" w="lg" len="lg"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1610772" name="Line 20"/>
          <p:cNvSpPr>
            <a:spLocks noChangeShapeType="1"/>
          </p:cNvSpPr>
          <p:nvPr/>
        </p:nvSpPr>
        <p:spPr bwMode="auto">
          <a:xfrm>
            <a:off x="2814638" y="2425700"/>
            <a:ext cx="536575" cy="981075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 type="arrow" w="lg" len="lg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1610773" name="Line 21"/>
          <p:cNvSpPr>
            <a:spLocks noChangeShapeType="1"/>
          </p:cNvSpPr>
          <p:nvPr/>
        </p:nvSpPr>
        <p:spPr bwMode="auto">
          <a:xfrm>
            <a:off x="1754188" y="3911600"/>
            <a:ext cx="955675" cy="11113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1610774" name="Line 22"/>
          <p:cNvSpPr>
            <a:spLocks noChangeShapeType="1"/>
          </p:cNvSpPr>
          <p:nvPr/>
        </p:nvSpPr>
        <p:spPr bwMode="auto">
          <a:xfrm flipH="1">
            <a:off x="2771775" y="4452938"/>
            <a:ext cx="463550" cy="1046162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1610775" name="Line 23"/>
          <p:cNvSpPr>
            <a:spLocks noChangeShapeType="1"/>
          </p:cNvSpPr>
          <p:nvPr/>
        </p:nvSpPr>
        <p:spPr bwMode="auto">
          <a:xfrm>
            <a:off x="1081088" y="4540250"/>
            <a:ext cx="700087" cy="969963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 type="arrow" w="lg" len="lg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39" name="Oval 38"/>
          <p:cNvSpPr/>
          <p:nvPr/>
        </p:nvSpPr>
        <p:spPr>
          <a:xfrm>
            <a:off x="165406" y="3209925"/>
            <a:ext cx="1831363" cy="1277619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2709863" y="3295015"/>
            <a:ext cx="1831363" cy="1277619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/>
          <p:cNvSpPr/>
          <p:nvPr/>
        </p:nvSpPr>
        <p:spPr>
          <a:xfrm>
            <a:off x="1362075" y="5363211"/>
            <a:ext cx="1831363" cy="1277619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val 1"/>
          <p:cNvSpPr/>
          <p:nvPr/>
        </p:nvSpPr>
        <p:spPr>
          <a:xfrm>
            <a:off x="1209675" y="1367156"/>
            <a:ext cx="1831363" cy="1277619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107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/>
              <a:t>Routing Change: Before and After</a:t>
            </a:r>
          </a:p>
        </p:txBody>
      </p:sp>
      <p:sp>
        <p:nvSpPr>
          <p:cNvPr id="1610763" name="Text Box 11"/>
          <p:cNvSpPr txBox="1">
            <a:spLocks noChangeArrowheads="1"/>
          </p:cNvSpPr>
          <p:nvPr/>
        </p:nvSpPr>
        <p:spPr bwMode="auto">
          <a:xfrm>
            <a:off x="6572250" y="1641475"/>
            <a:ext cx="4127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33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3600" b="0">
                <a:latin typeface="Minion Pro"/>
                <a:cs typeface="Minion Pro"/>
              </a:rPr>
              <a:t>0</a:t>
            </a:r>
          </a:p>
        </p:txBody>
      </p:sp>
      <p:sp>
        <p:nvSpPr>
          <p:cNvPr id="1610764" name="Text Box 12"/>
          <p:cNvSpPr txBox="1">
            <a:spLocks noChangeArrowheads="1"/>
          </p:cNvSpPr>
          <p:nvPr/>
        </p:nvSpPr>
        <p:spPr bwMode="auto">
          <a:xfrm>
            <a:off x="5467350" y="3568700"/>
            <a:ext cx="4127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33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3600" b="0">
                <a:latin typeface="Minion Pro"/>
                <a:cs typeface="Minion Pro"/>
              </a:rPr>
              <a:t>1</a:t>
            </a:r>
          </a:p>
        </p:txBody>
      </p:sp>
      <p:sp>
        <p:nvSpPr>
          <p:cNvPr id="1610765" name="Text Box 13"/>
          <p:cNvSpPr txBox="1">
            <a:spLocks noChangeArrowheads="1"/>
          </p:cNvSpPr>
          <p:nvPr/>
        </p:nvSpPr>
        <p:spPr bwMode="auto">
          <a:xfrm>
            <a:off x="8093075" y="3654425"/>
            <a:ext cx="4127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33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3600" b="0">
                <a:latin typeface="Minion Pro"/>
                <a:cs typeface="Minion Pro"/>
              </a:rPr>
              <a:t>2</a:t>
            </a:r>
          </a:p>
        </p:txBody>
      </p:sp>
      <p:sp>
        <p:nvSpPr>
          <p:cNvPr id="1610766" name="Text Box 14"/>
          <p:cNvSpPr txBox="1">
            <a:spLocks noChangeArrowheads="1"/>
          </p:cNvSpPr>
          <p:nvPr/>
        </p:nvSpPr>
        <p:spPr bwMode="auto">
          <a:xfrm>
            <a:off x="6821488" y="5691188"/>
            <a:ext cx="4127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33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3600" b="0">
                <a:latin typeface="Minion Pro"/>
                <a:cs typeface="Minion Pro"/>
              </a:rPr>
              <a:t>3</a:t>
            </a:r>
          </a:p>
        </p:txBody>
      </p:sp>
      <p:sp>
        <p:nvSpPr>
          <p:cNvPr id="1610776" name="Text Box 24"/>
          <p:cNvSpPr txBox="1">
            <a:spLocks noChangeArrowheads="1"/>
          </p:cNvSpPr>
          <p:nvPr/>
        </p:nvSpPr>
        <p:spPr bwMode="auto">
          <a:xfrm>
            <a:off x="1901825" y="1619250"/>
            <a:ext cx="4127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33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3600" b="0" dirty="0">
                <a:latin typeface="Minion Pro"/>
                <a:cs typeface="Minion Pro"/>
              </a:rPr>
              <a:t>0</a:t>
            </a:r>
          </a:p>
        </p:txBody>
      </p:sp>
      <p:sp>
        <p:nvSpPr>
          <p:cNvPr id="1610777" name="Text Box 25"/>
          <p:cNvSpPr txBox="1">
            <a:spLocks noChangeArrowheads="1"/>
          </p:cNvSpPr>
          <p:nvPr/>
        </p:nvSpPr>
        <p:spPr bwMode="auto">
          <a:xfrm>
            <a:off x="796925" y="3546475"/>
            <a:ext cx="4127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33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3600" b="0">
                <a:latin typeface="Minion Pro"/>
                <a:cs typeface="Minion Pro"/>
              </a:rPr>
              <a:t>1</a:t>
            </a:r>
          </a:p>
        </p:txBody>
      </p:sp>
      <p:sp>
        <p:nvSpPr>
          <p:cNvPr id="1610778" name="Text Box 26"/>
          <p:cNvSpPr txBox="1">
            <a:spLocks noChangeArrowheads="1"/>
          </p:cNvSpPr>
          <p:nvPr/>
        </p:nvSpPr>
        <p:spPr bwMode="auto">
          <a:xfrm>
            <a:off x="3422650" y="3632200"/>
            <a:ext cx="4127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33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3600" b="0">
                <a:latin typeface="Minion Pro"/>
                <a:cs typeface="Minion Pro"/>
              </a:rPr>
              <a:t>2</a:t>
            </a:r>
          </a:p>
        </p:txBody>
      </p:sp>
      <p:sp>
        <p:nvSpPr>
          <p:cNvPr id="1610779" name="Text Box 27"/>
          <p:cNvSpPr txBox="1">
            <a:spLocks noChangeArrowheads="1"/>
          </p:cNvSpPr>
          <p:nvPr/>
        </p:nvSpPr>
        <p:spPr bwMode="auto">
          <a:xfrm>
            <a:off x="2151063" y="5668963"/>
            <a:ext cx="4127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33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3600" b="0">
                <a:latin typeface="Minion Pro"/>
                <a:cs typeface="Minion Pro"/>
              </a:rPr>
              <a:t>3</a:t>
            </a:r>
          </a:p>
        </p:txBody>
      </p:sp>
      <p:sp>
        <p:nvSpPr>
          <p:cNvPr id="1610780" name="Text Box 28"/>
          <p:cNvSpPr txBox="1">
            <a:spLocks noChangeArrowheads="1"/>
          </p:cNvSpPr>
          <p:nvPr/>
        </p:nvSpPr>
        <p:spPr bwMode="auto">
          <a:xfrm>
            <a:off x="306388" y="2540000"/>
            <a:ext cx="86677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33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2800" b="0" dirty="0">
                <a:solidFill>
                  <a:schemeClr val="accent2"/>
                </a:solidFill>
                <a:latin typeface="Minion Pro"/>
                <a:cs typeface="Minion Pro"/>
              </a:rPr>
              <a:t>(1,0)</a:t>
            </a:r>
          </a:p>
        </p:txBody>
      </p:sp>
      <p:sp>
        <p:nvSpPr>
          <p:cNvPr id="1610781" name="Text Box 29"/>
          <p:cNvSpPr txBox="1">
            <a:spLocks noChangeArrowheads="1"/>
          </p:cNvSpPr>
          <p:nvPr/>
        </p:nvSpPr>
        <p:spPr bwMode="auto">
          <a:xfrm>
            <a:off x="3267075" y="2536825"/>
            <a:ext cx="86677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33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2800" b="0">
                <a:solidFill>
                  <a:schemeClr val="accent2"/>
                </a:solidFill>
                <a:latin typeface="Minion Pro"/>
                <a:cs typeface="Minion Pro"/>
              </a:rPr>
              <a:t>(2,0)</a:t>
            </a:r>
          </a:p>
        </p:txBody>
      </p:sp>
      <p:sp>
        <p:nvSpPr>
          <p:cNvPr id="1610782" name="Text Box 30"/>
          <p:cNvSpPr txBox="1">
            <a:spLocks noChangeArrowheads="1"/>
          </p:cNvSpPr>
          <p:nvPr/>
        </p:nvSpPr>
        <p:spPr bwMode="auto">
          <a:xfrm>
            <a:off x="398463" y="5057775"/>
            <a:ext cx="113347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33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2800" b="0">
                <a:solidFill>
                  <a:schemeClr val="accent2"/>
                </a:solidFill>
                <a:latin typeface="Minion Pro"/>
                <a:cs typeface="Minion Pro"/>
              </a:rPr>
              <a:t>(3,1,0)</a:t>
            </a:r>
          </a:p>
        </p:txBody>
      </p:sp>
      <p:sp>
        <p:nvSpPr>
          <p:cNvPr id="1610786" name="Text Box 34"/>
          <p:cNvSpPr txBox="1">
            <a:spLocks noChangeArrowheads="1"/>
          </p:cNvSpPr>
          <p:nvPr/>
        </p:nvSpPr>
        <p:spPr bwMode="auto">
          <a:xfrm>
            <a:off x="7991475" y="2524125"/>
            <a:ext cx="86677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33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2800" b="0">
                <a:solidFill>
                  <a:schemeClr val="accent2"/>
                </a:solidFill>
                <a:latin typeface="Minion Pro"/>
                <a:cs typeface="Minion Pro"/>
              </a:rPr>
              <a:t>(2,0)</a:t>
            </a:r>
          </a:p>
        </p:txBody>
      </p:sp>
      <p:sp>
        <p:nvSpPr>
          <p:cNvPr id="1610787" name="Text Box 35"/>
          <p:cNvSpPr txBox="1">
            <a:spLocks noChangeArrowheads="1"/>
          </p:cNvSpPr>
          <p:nvPr/>
        </p:nvSpPr>
        <p:spPr bwMode="auto">
          <a:xfrm>
            <a:off x="6402388" y="3260725"/>
            <a:ext cx="113347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33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2800" b="0">
                <a:solidFill>
                  <a:schemeClr val="accent2"/>
                </a:solidFill>
                <a:latin typeface="Minion Pro"/>
                <a:cs typeface="Minion Pro"/>
              </a:rPr>
              <a:t>(1,2,0)</a:t>
            </a:r>
          </a:p>
        </p:txBody>
      </p:sp>
      <p:sp>
        <p:nvSpPr>
          <p:cNvPr id="1610788" name="Text Box 36"/>
          <p:cNvSpPr txBox="1">
            <a:spLocks noChangeArrowheads="1"/>
          </p:cNvSpPr>
          <p:nvPr/>
        </p:nvSpPr>
        <p:spPr bwMode="auto">
          <a:xfrm>
            <a:off x="7700963" y="5000625"/>
            <a:ext cx="113347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33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2800" b="0">
                <a:solidFill>
                  <a:schemeClr val="accent2"/>
                </a:solidFill>
                <a:latin typeface="Minion Pro"/>
                <a:cs typeface="Minion Pro"/>
              </a:rPr>
              <a:t>(3,2,0)</a:t>
            </a:r>
          </a:p>
        </p:txBody>
      </p:sp>
      <p:sp>
        <p:nvSpPr>
          <p:cNvPr id="3" name="Explosion 2 2"/>
          <p:cNvSpPr/>
          <p:nvPr/>
        </p:nvSpPr>
        <p:spPr>
          <a:xfrm rot="1576846">
            <a:off x="5727142" y="2650870"/>
            <a:ext cx="606425" cy="452437"/>
          </a:xfrm>
          <a:prstGeom prst="irregularSeal2">
            <a:avLst/>
          </a:prstGeom>
          <a:solidFill>
            <a:srgbClr val="FF6600"/>
          </a:solidFill>
          <a:ln>
            <a:solidFill>
              <a:srgbClr val="FF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59144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28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/>
              <a:t>Routing Change: Path Exploration</a:t>
            </a:r>
          </a:p>
        </p:txBody>
      </p:sp>
      <p:sp>
        <p:nvSpPr>
          <p:cNvPr id="161280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219200"/>
            <a:ext cx="4427538" cy="5486400"/>
          </a:xfrm>
        </p:spPr>
        <p:txBody>
          <a:bodyPr/>
          <a:lstStyle/>
          <a:p>
            <a:r>
              <a:rPr lang="en-US"/>
              <a:t>AS 1</a:t>
            </a:r>
          </a:p>
          <a:p>
            <a:pPr lvl="1"/>
            <a:r>
              <a:rPr lang="en-US"/>
              <a:t>Delete the route (1,0)</a:t>
            </a:r>
          </a:p>
          <a:p>
            <a:pPr lvl="1"/>
            <a:r>
              <a:rPr lang="en-US"/>
              <a:t>Switch to next route (1,2,0)</a:t>
            </a:r>
          </a:p>
          <a:p>
            <a:pPr lvl="1"/>
            <a:r>
              <a:rPr lang="en-US"/>
              <a:t>Send route (1,2,0) to AS 3</a:t>
            </a:r>
          </a:p>
          <a:p>
            <a:r>
              <a:rPr lang="en-US"/>
              <a:t>AS 3</a:t>
            </a:r>
          </a:p>
          <a:p>
            <a:pPr lvl="1"/>
            <a:r>
              <a:rPr lang="en-US"/>
              <a:t>Sees (1,2,0) replace (1,0)</a:t>
            </a:r>
          </a:p>
          <a:p>
            <a:pPr lvl="1"/>
            <a:r>
              <a:rPr lang="en-US"/>
              <a:t>Compares to route (2,0)</a:t>
            </a:r>
          </a:p>
          <a:p>
            <a:pPr lvl="1"/>
            <a:r>
              <a:rPr lang="en-US"/>
              <a:t>Switches to using AS 2</a:t>
            </a:r>
          </a:p>
          <a:p>
            <a:pPr lvl="1"/>
            <a:endParaRPr lang="en-US" sz="2000"/>
          </a:p>
        </p:txBody>
      </p:sp>
      <p:sp>
        <p:nvSpPr>
          <p:cNvPr id="23" name="Line 7"/>
          <p:cNvSpPr>
            <a:spLocks noChangeShapeType="1"/>
          </p:cNvSpPr>
          <p:nvPr/>
        </p:nvSpPr>
        <p:spPr bwMode="auto">
          <a:xfrm flipH="1">
            <a:off x="5849938" y="2482850"/>
            <a:ext cx="314325" cy="727075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24" name="Line 8"/>
          <p:cNvSpPr>
            <a:spLocks noChangeShapeType="1"/>
          </p:cNvSpPr>
          <p:nvPr/>
        </p:nvSpPr>
        <p:spPr bwMode="auto">
          <a:xfrm>
            <a:off x="6424613" y="3933825"/>
            <a:ext cx="955675" cy="11113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arrow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25" name="Line 9"/>
          <p:cNvSpPr>
            <a:spLocks noChangeShapeType="1"/>
          </p:cNvSpPr>
          <p:nvPr/>
        </p:nvSpPr>
        <p:spPr bwMode="auto">
          <a:xfrm flipH="1">
            <a:off x="7442200" y="4475163"/>
            <a:ext cx="463550" cy="1046162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 type="arrow" w="lg" len="lg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26" name="Line 10"/>
          <p:cNvSpPr>
            <a:spLocks noChangeShapeType="1"/>
          </p:cNvSpPr>
          <p:nvPr/>
        </p:nvSpPr>
        <p:spPr bwMode="auto">
          <a:xfrm>
            <a:off x="5751513" y="4562475"/>
            <a:ext cx="700087" cy="969963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27" name="Line 33"/>
          <p:cNvSpPr>
            <a:spLocks noChangeShapeType="1"/>
          </p:cNvSpPr>
          <p:nvPr/>
        </p:nvSpPr>
        <p:spPr bwMode="auto">
          <a:xfrm>
            <a:off x="7539038" y="2413000"/>
            <a:ext cx="536575" cy="981075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 type="arrow" w="lg" len="lg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28" name="Oval 27"/>
          <p:cNvSpPr/>
          <p:nvPr/>
        </p:nvSpPr>
        <p:spPr>
          <a:xfrm>
            <a:off x="4835831" y="3221038"/>
            <a:ext cx="1831363" cy="1277619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7380288" y="3306128"/>
            <a:ext cx="1831363" cy="1277619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6032500" y="5374324"/>
            <a:ext cx="1831363" cy="1277619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5880100" y="1378269"/>
            <a:ext cx="1831363" cy="1277619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Text Box 11"/>
          <p:cNvSpPr txBox="1">
            <a:spLocks noChangeArrowheads="1"/>
          </p:cNvSpPr>
          <p:nvPr/>
        </p:nvSpPr>
        <p:spPr bwMode="auto">
          <a:xfrm>
            <a:off x="6572250" y="1641475"/>
            <a:ext cx="4127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33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3600" b="0">
                <a:latin typeface="Minion Pro"/>
                <a:cs typeface="Minion Pro"/>
              </a:rPr>
              <a:t>0</a:t>
            </a:r>
          </a:p>
        </p:txBody>
      </p:sp>
      <p:sp>
        <p:nvSpPr>
          <p:cNvPr id="33" name="Text Box 12"/>
          <p:cNvSpPr txBox="1">
            <a:spLocks noChangeArrowheads="1"/>
          </p:cNvSpPr>
          <p:nvPr/>
        </p:nvSpPr>
        <p:spPr bwMode="auto">
          <a:xfrm>
            <a:off x="5467350" y="3568700"/>
            <a:ext cx="4127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33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3600" b="0">
                <a:latin typeface="Minion Pro"/>
                <a:cs typeface="Minion Pro"/>
              </a:rPr>
              <a:t>1</a:t>
            </a:r>
          </a:p>
        </p:txBody>
      </p:sp>
      <p:sp>
        <p:nvSpPr>
          <p:cNvPr id="34" name="Text Box 13"/>
          <p:cNvSpPr txBox="1">
            <a:spLocks noChangeArrowheads="1"/>
          </p:cNvSpPr>
          <p:nvPr/>
        </p:nvSpPr>
        <p:spPr bwMode="auto">
          <a:xfrm>
            <a:off x="8093075" y="3654425"/>
            <a:ext cx="4127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33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3600" b="0">
                <a:latin typeface="Minion Pro"/>
                <a:cs typeface="Minion Pro"/>
              </a:rPr>
              <a:t>2</a:t>
            </a:r>
          </a:p>
        </p:txBody>
      </p:sp>
      <p:sp>
        <p:nvSpPr>
          <p:cNvPr id="35" name="Text Box 14"/>
          <p:cNvSpPr txBox="1">
            <a:spLocks noChangeArrowheads="1"/>
          </p:cNvSpPr>
          <p:nvPr/>
        </p:nvSpPr>
        <p:spPr bwMode="auto">
          <a:xfrm>
            <a:off x="6821488" y="5691188"/>
            <a:ext cx="4127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33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3600" b="0">
                <a:latin typeface="Minion Pro"/>
                <a:cs typeface="Minion Pro"/>
              </a:rPr>
              <a:t>3</a:t>
            </a:r>
          </a:p>
        </p:txBody>
      </p:sp>
      <p:sp>
        <p:nvSpPr>
          <p:cNvPr id="36" name="Text Box 34"/>
          <p:cNvSpPr txBox="1">
            <a:spLocks noChangeArrowheads="1"/>
          </p:cNvSpPr>
          <p:nvPr/>
        </p:nvSpPr>
        <p:spPr bwMode="auto">
          <a:xfrm>
            <a:off x="7991475" y="2524125"/>
            <a:ext cx="86677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33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2800" b="0">
                <a:solidFill>
                  <a:schemeClr val="accent2"/>
                </a:solidFill>
                <a:latin typeface="Minion Pro"/>
                <a:cs typeface="Minion Pro"/>
              </a:rPr>
              <a:t>(2,0)</a:t>
            </a:r>
          </a:p>
        </p:txBody>
      </p:sp>
      <p:sp>
        <p:nvSpPr>
          <p:cNvPr id="37" name="Text Box 35"/>
          <p:cNvSpPr txBox="1">
            <a:spLocks noChangeArrowheads="1"/>
          </p:cNvSpPr>
          <p:nvPr/>
        </p:nvSpPr>
        <p:spPr bwMode="auto">
          <a:xfrm>
            <a:off x="6402388" y="3260725"/>
            <a:ext cx="113347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33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2800" b="0">
                <a:solidFill>
                  <a:schemeClr val="accent2"/>
                </a:solidFill>
                <a:latin typeface="Minion Pro"/>
                <a:cs typeface="Minion Pro"/>
              </a:rPr>
              <a:t>(1,2,0)</a:t>
            </a:r>
          </a:p>
        </p:txBody>
      </p:sp>
      <p:sp>
        <p:nvSpPr>
          <p:cNvPr id="38" name="Text Box 36"/>
          <p:cNvSpPr txBox="1">
            <a:spLocks noChangeArrowheads="1"/>
          </p:cNvSpPr>
          <p:nvPr/>
        </p:nvSpPr>
        <p:spPr bwMode="auto">
          <a:xfrm>
            <a:off x="7700963" y="5000625"/>
            <a:ext cx="113347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33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2800" b="0">
                <a:solidFill>
                  <a:schemeClr val="accent2"/>
                </a:solidFill>
                <a:latin typeface="Minion Pro"/>
                <a:cs typeface="Minion Pro"/>
              </a:rPr>
              <a:t>(3,2,0)</a:t>
            </a:r>
          </a:p>
        </p:txBody>
      </p:sp>
      <p:sp>
        <p:nvSpPr>
          <p:cNvPr id="39" name="Explosion 2 38"/>
          <p:cNvSpPr/>
          <p:nvPr/>
        </p:nvSpPr>
        <p:spPr>
          <a:xfrm rot="1576846">
            <a:off x="5727142" y="2650870"/>
            <a:ext cx="606425" cy="452437"/>
          </a:xfrm>
          <a:prstGeom prst="irregularSeal2">
            <a:avLst/>
          </a:prstGeom>
          <a:solidFill>
            <a:srgbClr val="FF6600"/>
          </a:solidFill>
          <a:ln>
            <a:solidFill>
              <a:srgbClr val="FF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10842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Oval 26"/>
          <p:cNvSpPr/>
          <p:nvPr/>
        </p:nvSpPr>
        <p:spPr>
          <a:xfrm>
            <a:off x="7380288" y="2617153"/>
            <a:ext cx="1831363" cy="1277619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Minion Pro"/>
              <a:cs typeface="Minion Pro"/>
            </a:endParaRPr>
          </a:p>
        </p:txBody>
      </p:sp>
      <p:sp>
        <p:nvSpPr>
          <p:cNvPr id="28" name="Oval 27"/>
          <p:cNvSpPr/>
          <p:nvPr/>
        </p:nvSpPr>
        <p:spPr>
          <a:xfrm>
            <a:off x="4620237" y="2660969"/>
            <a:ext cx="1831363" cy="1277619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Minion Pro"/>
              <a:cs typeface="Minion Pro"/>
            </a:endParaRPr>
          </a:p>
        </p:txBody>
      </p:sp>
      <p:sp>
        <p:nvSpPr>
          <p:cNvPr id="29" name="Oval 28"/>
          <p:cNvSpPr/>
          <p:nvPr/>
        </p:nvSpPr>
        <p:spPr>
          <a:xfrm>
            <a:off x="6032500" y="4705351"/>
            <a:ext cx="1831363" cy="1277619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Minion Pro"/>
              <a:cs typeface="Minion Pro"/>
            </a:endParaRPr>
          </a:p>
        </p:txBody>
      </p:sp>
      <p:sp>
        <p:nvSpPr>
          <p:cNvPr id="2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7E12B7-99A3-294D-B4CF-85B0BCE4F9F0}" type="slidenum">
              <a:rPr lang="en-US">
                <a:latin typeface="Minion Pro"/>
                <a:cs typeface="Minion Pro"/>
              </a:rPr>
              <a:pPr/>
              <a:t>14</a:t>
            </a:fld>
            <a:endParaRPr lang="en-US">
              <a:latin typeface="Minion Pro"/>
              <a:cs typeface="Minion Pro"/>
            </a:endParaRPr>
          </a:p>
        </p:txBody>
      </p:sp>
      <p:sp>
        <p:nvSpPr>
          <p:cNvPr id="16148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/>
              <a:t>Routing Change: Path Exploration</a:t>
            </a:r>
          </a:p>
        </p:txBody>
      </p:sp>
      <p:sp>
        <p:nvSpPr>
          <p:cNvPr id="161485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918383"/>
            <a:ext cx="4302125" cy="5665967"/>
          </a:xfrm>
        </p:spPr>
        <p:txBody>
          <a:bodyPr>
            <a:normAutofit fontScale="92500"/>
          </a:bodyPr>
          <a:lstStyle/>
          <a:p>
            <a:r>
              <a:rPr lang="en-US" dirty="0"/>
              <a:t>Initial situation</a:t>
            </a:r>
          </a:p>
          <a:p>
            <a:pPr lvl="1"/>
            <a:r>
              <a:rPr lang="en-US" dirty="0"/>
              <a:t>Destination 0 is alive</a:t>
            </a:r>
          </a:p>
          <a:p>
            <a:pPr lvl="1"/>
            <a:r>
              <a:rPr lang="en-US" dirty="0"/>
              <a:t>All </a:t>
            </a:r>
            <a:r>
              <a:rPr lang="en-US" dirty="0" err="1"/>
              <a:t>ASes</a:t>
            </a:r>
            <a:r>
              <a:rPr lang="en-US" dirty="0"/>
              <a:t> use direct path</a:t>
            </a:r>
          </a:p>
          <a:p>
            <a:r>
              <a:rPr lang="en-US" dirty="0"/>
              <a:t>When destination dies</a:t>
            </a:r>
          </a:p>
          <a:p>
            <a:pPr lvl="1"/>
            <a:r>
              <a:rPr lang="en-US" dirty="0"/>
              <a:t>All </a:t>
            </a:r>
            <a:r>
              <a:rPr lang="en-US" dirty="0" err="1"/>
              <a:t>ASes</a:t>
            </a:r>
            <a:r>
              <a:rPr lang="en-US" dirty="0"/>
              <a:t> lose direct path</a:t>
            </a:r>
          </a:p>
          <a:p>
            <a:pPr lvl="1"/>
            <a:r>
              <a:rPr lang="en-US" dirty="0"/>
              <a:t>All switch to longer paths</a:t>
            </a:r>
          </a:p>
          <a:p>
            <a:pPr lvl="1"/>
            <a:r>
              <a:rPr lang="en-US" dirty="0"/>
              <a:t>Eventually withdrawn</a:t>
            </a:r>
          </a:p>
          <a:p>
            <a:r>
              <a:rPr lang="en-US" dirty="0"/>
              <a:t>E.g., AS 2</a:t>
            </a:r>
          </a:p>
          <a:p>
            <a:pPr lvl="1"/>
            <a:r>
              <a:rPr lang="en-US" dirty="0"/>
              <a:t>(2,0) </a:t>
            </a:r>
            <a:r>
              <a:rPr lang="en-US" dirty="0">
                <a:sym typeface="Wingdings" charset="0"/>
              </a:rPr>
              <a:t> </a:t>
            </a:r>
            <a:r>
              <a:rPr lang="en-US" dirty="0"/>
              <a:t>(2,1,0) </a:t>
            </a:r>
          </a:p>
          <a:p>
            <a:pPr lvl="1"/>
            <a:r>
              <a:rPr lang="en-US" dirty="0"/>
              <a:t>(2,1,0) </a:t>
            </a:r>
            <a:r>
              <a:rPr lang="en-US" dirty="0">
                <a:sym typeface="Wingdings" charset="0"/>
              </a:rPr>
              <a:t> (2,3,0) </a:t>
            </a:r>
          </a:p>
          <a:p>
            <a:pPr lvl="1"/>
            <a:r>
              <a:rPr lang="en-US" dirty="0">
                <a:sym typeface="Wingdings" charset="0"/>
              </a:rPr>
              <a:t>(2,3,0)  (2,1,3,0)</a:t>
            </a:r>
          </a:p>
          <a:p>
            <a:pPr lvl="1"/>
            <a:r>
              <a:rPr lang="en-US" dirty="0">
                <a:sym typeface="Wingdings" charset="0"/>
              </a:rPr>
              <a:t>(2,1,3,0)  </a:t>
            </a:r>
            <a:r>
              <a:rPr lang="en-US" dirty="0" smtClean="0">
                <a:sym typeface="Wingdings" charset="0"/>
              </a:rPr>
              <a:t>null</a:t>
            </a:r>
          </a:p>
          <a:p>
            <a:r>
              <a:rPr lang="en-US" dirty="0" smtClean="0">
                <a:solidFill>
                  <a:srgbClr val="FF0000"/>
                </a:solidFill>
                <a:sym typeface="Wingdings" charset="0"/>
              </a:rPr>
              <a:t>Convergence may be slow!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614855" name="Line 7"/>
          <p:cNvSpPr>
            <a:spLocks noChangeShapeType="1"/>
          </p:cNvSpPr>
          <p:nvPr/>
        </p:nvSpPr>
        <p:spPr bwMode="auto">
          <a:xfrm>
            <a:off x="6424613" y="3255963"/>
            <a:ext cx="955675" cy="1111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1614856" name="Line 8"/>
          <p:cNvSpPr>
            <a:spLocks noChangeShapeType="1"/>
          </p:cNvSpPr>
          <p:nvPr/>
        </p:nvSpPr>
        <p:spPr bwMode="auto">
          <a:xfrm flipH="1">
            <a:off x="7442200" y="3797300"/>
            <a:ext cx="463550" cy="104616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lg" len="lg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1614857" name="Line 9"/>
          <p:cNvSpPr>
            <a:spLocks noChangeShapeType="1"/>
          </p:cNvSpPr>
          <p:nvPr/>
        </p:nvSpPr>
        <p:spPr bwMode="auto">
          <a:xfrm>
            <a:off x="5751513" y="3884613"/>
            <a:ext cx="700087" cy="969962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Minion Pro"/>
              <a:cs typeface="Minion Pro"/>
            </a:endParaRPr>
          </a:p>
        </p:txBody>
      </p:sp>
      <p:sp>
        <p:nvSpPr>
          <p:cNvPr id="1614858" name="Text Box 10"/>
          <p:cNvSpPr txBox="1">
            <a:spLocks noChangeArrowheads="1"/>
          </p:cNvSpPr>
          <p:nvPr/>
        </p:nvSpPr>
        <p:spPr bwMode="auto">
          <a:xfrm>
            <a:off x="5467350" y="2890838"/>
            <a:ext cx="4127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33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3600" b="0">
                <a:latin typeface="Minion Pro"/>
                <a:cs typeface="Minion Pro"/>
              </a:rPr>
              <a:t>1</a:t>
            </a:r>
          </a:p>
        </p:txBody>
      </p:sp>
      <p:sp>
        <p:nvSpPr>
          <p:cNvPr id="1614859" name="Text Box 11"/>
          <p:cNvSpPr txBox="1">
            <a:spLocks noChangeArrowheads="1"/>
          </p:cNvSpPr>
          <p:nvPr/>
        </p:nvSpPr>
        <p:spPr bwMode="auto">
          <a:xfrm>
            <a:off x="8093075" y="2976563"/>
            <a:ext cx="4127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33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3600" b="0">
                <a:latin typeface="Minion Pro"/>
                <a:cs typeface="Minion Pro"/>
              </a:rPr>
              <a:t>2</a:t>
            </a:r>
          </a:p>
        </p:txBody>
      </p:sp>
      <p:sp>
        <p:nvSpPr>
          <p:cNvPr id="1614860" name="Text Box 12"/>
          <p:cNvSpPr txBox="1">
            <a:spLocks noChangeArrowheads="1"/>
          </p:cNvSpPr>
          <p:nvPr/>
        </p:nvSpPr>
        <p:spPr bwMode="auto">
          <a:xfrm>
            <a:off x="6821488" y="5013325"/>
            <a:ext cx="4127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33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3600" b="0">
                <a:latin typeface="Minion Pro"/>
                <a:cs typeface="Minion Pro"/>
              </a:rPr>
              <a:t>3</a:t>
            </a:r>
          </a:p>
        </p:txBody>
      </p:sp>
      <p:grpSp>
        <p:nvGrpSpPr>
          <p:cNvPr id="1614861" name="Group 13"/>
          <p:cNvGrpSpPr>
            <a:grpSpLocks/>
          </p:cNvGrpSpPr>
          <p:nvPr/>
        </p:nvGrpSpPr>
        <p:grpSpPr bwMode="auto">
          <a:xfrm>
            <a:off x="6313488" y="3705225"/>
            <a:ext cx="1255712" cy="1000125"/>
            <a:chOff x="3977" y="2334"/>
            <a:chExt cx="791" cy="630"/>
          </a:xfrm>
        </p:grpSpPr>
        <p:sp>
          <p:nvSpPr>
            <p:cNvPr id="1614862" name="Line 14"/>
            <p:cNvSpPr>
              <a:spLocks noChangeShapeType="1"/>
            </p:cNvSpPr>
            <p:nvPr/>
          </p:nvSpPr>
          <p:spPr bwMode="auto">
            <a:xfrm>
              <a:off x="3977" y="2334"/>
              <a:ext cx="277" cy="147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 type="arrow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1614863" name="Line 15"/>
            <p:cNvSpPr>
              <a:spLocks noChangeShapeType="1"/>
            </p:cNvSpPr>
            <p:nvPr/>
          </p:nvSpPr>
          <p:spPr bwMode="auto">
            <a:xfrm flipH="1">
              <a:off x="4573" y="2383"/>
              <a:ext cx="195" cy="152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 type="arrow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1614864" name="Line 16"/>
            <p:cNvSpPr>
              <a:spLocks noChangeShapeType="1"/>
            </p:cNvSpPr>
            <p:nvPr/>
          </p:nvSpPr>
          <p:spPr bwMode="auto">
            <a:xfrm>
              <a:off x="4392" y="2659"/>
              <a:ext cx="7" cy="305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 type="arrow" w="lg" len="lg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1614865" name="Text Box 17"/>
            <p:cNvSpPr txBox="1">
              <a:spLocks noChangeArrowheads="1"/>
            </p:cNvSpPr>
            <p:nvPr/>
          </p:nvSpPr>
          <p:spPr bwMode="auto">
            <a:xfrm>
              <a:off x="4295" y="2355"/>
              <a:ext cx="22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3300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2800" b="0" dirty="0">
                  <a:solidFill>
                    <a:srgbClr val="FF3399"/>
                  </a:solidFill>
                  <a:latin typeface="Minion Pro"/>
                  <a:cs typeface="Minion Pro"/>
                </a:rPr>
                <a:t>0</a:t>
              </a:r>
            </a:p>
          </p:txBody>
        </p:sp>
      </p:grpSp>
      <p:sp>
        <p:nvSpPr>
          <p:cNvPr id="1614866" name="Text Box 18"/>
          <p:cNvSpPr txBox="1">
            <a:spLocks noChangeArrowheads="1"/>
          </p:cNvSpPr>
          <p:nvPr/>
        </p:nvSpPr>
        <p:spPr bwMode="auto">
          <a:xfrm>
            <a:off x="5056188" y="1085850"/>
            <a:ext cx="1133475" cy="1373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33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2800" b="0">
                <a:latin typeface="Minion Pro"/>
                <a:cs typeface="Minion Pro"/>
              </a:rPr>
              <a:t>(1,0)</a:t>
            </a:r>
          </a:p>
          <a:p>
            <a:pPr eaLnBrk="0" hangingPunct="0"/>
            <a:r>
              <a:rPr lang="en-US" sz="2800" b="0">
                <a:latin typeface="Minion Pro"/>
                <a:cs typeface="Minion Pro"/>
              </a:rPr>
              <a:t>(1,2,0)</a:t>
            </a:r>
          </a:p>
          <a:p>
            <a:pPr eaLnBrk="0" hangingPunct="0"/>
            <a:r>
              <a:rPr lang="en-US" sz="2800" b="0">
                <a:latin typeface="Minion Pro"/>
                <a:cs typeface="Minion Pro"/>
              </a:rPr>
              <a:t>(1,3,0)</a:t>
            </a:r>
          </a:p>
        </p:txBody>
      </p:sp>
      <p:sp>
        <p:nvSpPr>
          <p:cNvPr id="1614867" name="Text Box 19"/>
          <p:cNvSpPr txBox="1">
            <a:spLocks noChangeArrowheads="1"/>
          </p:cNvSpPr>
          <p:nvPr/>
        </p:nvSpPr>
        <p:spPr bwMode="auto">
          <a:xfrm>
            <a:off x="7504113" y="936625"/>
            <a:ext cx="1400175" cy="180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33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2800" b="0">
                <a:latin typeface="Minion Pro"/>
                <a:cs typeface="Minion Pro"/>
              </a:rPr>
              <a:t>(2,0)</a:t>
            </a:r>
          </a:p>
          <a:p>
            <a:pPr eaLnBrk="0" hangingPunct="0"/>
            <a:r>
              <a:rPr lang="en-US" sz="2800" b="0">
                <a:latin typeface="Minion Pro"/>
                <a:cs typeface="Minion Pro"/>
              </a:rPr>
              <a:t>(2,1,0)</a:t>
            </a:r>
          </a:p>
          <a:p>
            <a:pPr eaLnBrk="0" hangingPunct="0"/>
            <a:r>
              <a:rPr lang="en-US" sz="2800" b="0">
                <a:latin typeface="Minion Pro"/>
                <a:cs typeface="Minion Pro"/>
              </a:rPr>
              <a:t>(2,3,0)</a:t>
            </a:r>
          </a:p>
          <a:p>
            <a:pPr eaLnBrk="0" hangingPunct="0"/>
            <a:r>
              <a:rPr lang="en-US" sz="2800" b="0">
                <a:latin typeface="Minion Pro"/>
                <a:cs typeface="Minion Pro"/>
              </a:rPr>
              <a:t>(2,1,3,0)</a:t>
            </a:r>
          </a:p>
        </p:txBody>
      </p:sp>
      <p:sp>
        <p:nvSpPr>
          <p:cNvPr id="1614868" name="Text Box 20"/>
          <p:cNvSpPr txBox="1">
            <a:spLocks noChangeArrowheads="1"/>
          </p:cNvSpPr>
          <p:nvPr/>
        </p:nvSpPr>
        <p:spPr bwMode="auto">
          <a:xfrm>
            <a:off x="7927975" y="5335588"/>
            <a:ext cx="1133475" cy="137318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2800" b="0">
                <a:latin typeface="Minion Pro"/>
                <a:cs typeface="Minion Pro"/>
              </a:rPr>
              <a:t>(3,0)</a:t>
            </a:r>
          </a:p>
          <a:p>
            <a:pPr eaLnBrk="0" hangingPunct="0"/>
            <a:r>
              <a:rPr lang="en-US" sz="2800" b="0">
                <a:latin typeface="Minion Pro"/>
                <a:cs typeface="Minion Pro"/>
              </a:rPr>
              <a:t>(3,1,0)</a:t>
            </a:r>
          </a:p>
          <a:p>
            <a:pPr eaLnBrk="0" hangingPunct="0"/>
            <a:r>
              <a:rPr lang="en-US" sz="2800" b="0">
                <a:latin typeface="Minion Pro"/>
                <a:cs typeface="Minion Pro"/>
              </a:rPr>
              <a:t>(3,2,0)</a:t>
            </a:r>
          </a:p>
        </p:txBody>
      </p:sp>
      <p:grpSp>
        <p:nvGrpSpPr>
          <p:cNvPr id="1614869" name="Group 21"/>
          <p:cNvGrpSpPr>
            <a:grpSpLocks/>
          </p:cNvGrpSpPr>
          <p:nvPr/>
        </p:nvGrpSpPr>
        <p:grpSpPr bwMode="auto">
          <a:xfrm>
            <a:off x="4891085" y="1208088"/>
            <a:ext cx="4013201" cy="4405312"/>
            <a:chOff x="3081" y="761"/>
            <a:chExt cx="2528" cy="2775"/>
          </a:xfrm>
        </p:grpSpPr>
        <p:sp>
          <p:nvSpPr>
            <p:cNvPr id="1614870" name="Line 22"/>
            <p:cNvSpPr>
              <a:spLocks noChangeShapeType="1"/>
            </p:cNvSpPr>
            <p:nvPr/>
          </p:nvSpPr>
          <p:spPr bwMode="auto">
            <a:xfrm>
              <a:off x="3081" y="861"/>
              <a:ext cx="714" cy="6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1614871" name="Line 23"/>
            <p:cNvSpPr>
              <a:spLocks noChangeShapeType="1"/>
            </p:cNvSpPr>
            <p:nvPr/>
          </p:nvSpPr>
          <p:spPr bwMode="auto">
            <a:xfrm>
              <a:off x="4656" y="761"/>
              <a:ext cx="714" cy="6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Minion Pro"/>
                <a:cs typeface="Minion Pro"/>
              </a:endParaRPr>
            </a:p>
          </p:txBody>
        </p:sp>
        <p:sp>
          <p:nvSpPr>
            <p:cNvPr id="1614872" name="Line 24"/>
            <p:cNvSpPr>
              <a:spLocks noChangeShapeType="1"/>
            </p:cNvSpPr>
            <p:nvPr/>
          </p:nvSpPr>
          <p:spPr bwMode="auto">
            <a:xfrm>
              <a:off x="4895" y="3530"/>
              <a:ext cx="714" cy="6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Minion Pro"/>
                <a:cs typeface="Minion Pro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221539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48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48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48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48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48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48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48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48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4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48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485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485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485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485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485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14851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Route Engineering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Route filtering</a:t>
            </a:r>
          </a:p>
          <a:p>
            <a:r>
              <a:rPr lang="en-US" dirty="0" smtClean="0"/>
              <a:t>Setting weights</a:t>
            </a:r>
          </a:p>
          <a:p>
            <a:r>
              <a:rPr lang="en-US" dirty="0" smtClean="0"/>
              <a:t>More specific routes: longest prefix</a:t>
            </a:r>
          </a:p>
          <a:p>
            <a:r>
              <a:rPr lang="en-US" dirty="0" smtClean="0"/>
              <a:t>AS </a:t>
            </a:r>
            <a:r>
              <a:rPr lang="en-US" dirty="0" err="1" smtClean="0"/>
              <a:t>prepending</a:t>
            </a:r>
            <a:r>
              <a:rPr lang="en-US" dirty="0" smtClean="0"/>
              <a:t>: “477 477 477 477”</a:t>
            </a:r>
          </a:p>
          <a:p>
            <a:r>
              <a:rPr lang="en-US" dirty="0" smtClean="0"/>
              <a:t>More of an art than science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66496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Multiple Stable Configurations</a:t>
            </a:r>
            <a:br>
              <a:rPr lang="en-US" dirty="0" smtClean="0"/>
            </a:br>
            <a:r>
              <a:rPr lang="en-US" dirty="0" smtClean="0"/>
              <a:t>BGP </a:t>
            </a:r>
            <a:r>
              <a:rPr lang="en-US" dirty="0" err="1" smtClean="0"/>
              <a:t>Wedgies</a:t>
            </a:r>
            <a:r>
              <a:rPr lang="en-US" dirty="0" smtClean="0"/>
              <a:t> [RFC 4264]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Typical policy: </a:t>
            </a:r>
          </a:p>
          <a:p>
            <a:pPr lvl="1"/>
            <a:r>
              <a:rPr lang="en-US" dirty="0" smtClean="0"/>
              <a:t>Prefer routes from customers</a:t>
            </a:r>
          </a:p>
          <a:p>
            <a:pPr lvl="1"/>
            <a:r>
              <a:rPr lang="en-US" dirty="0" smtClean="0"/>
              <a:t>Then prefer shortest paths</a:t>
            </a:r>
          </a:p>
        </p:txBody>
      </p:sp>
    </p:spTree>
    <p:extLst>
      <p:ext uri="{BB962C8B-B14F-4D97-AF65-F5344CB8AC3E}">
        <p14:creationId xmlns:p14="http://schemas.microsoft.com/office/powerpoint/2010/main" val="30673375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BGP </a:t>
            </a:r>
            <a:r>
              <a:rPr lang="en-US" dirty="0" err="1" smtClean="0"/>
              <a:t>Wedgies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3883115" y="5545043"/>
            <a:ext cx="862241" cy="721787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latin typeface="Minion Pro"/>
                <a:cs typeface="Minion Pro"/>
              </a:rPr>
              <a:t>1</a:t>
            </a:r>
            <a:endParaRPr lang="en-US" sz="2800" dirty="0">
              <a:latin typeface="Minion Pro"/>
              <a:cs typeface="Minion Pro"/>
            </a:endParaRPr>
          </a:p>
        </p:txBody>
      </p:sp>
      <p:sp>
        <p:nvSpPr>
          <p:cNvPr id="5" name="Oval 4"/>
          <p:cNvSpPr/>
          <p:nvPr/>
        </p:nvSpPr>
        <p:spPr>
          <a:xfrm>
            <a:off x="5472489" y="4460789"/>
            <a:ext cx="862241" cy="721787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latin typeface="Minion Pro"/>
                <a:cs typeface="Minion Pro"/>
              </a:rPr>
              <a:t>5</a:t>
            </a:r>
            <a:endParaRPr lang="en-US" sz="2800" dirty="0">
              <a:latin typeface="Minion Pro"/>
              <a:cs typeface="Minion Pro"/>
            </a:endParaRPr>
          </a:p>
        </p:txBody>
      </p:sp>
      <p:sp>
        <p:nvSpPr>
          <p:cNvPr id="6" name="Oval 5"/>
          <p:cNvSpPr/>
          <p:nvPr/>
        </p:nvSpPr>
        <p:spPr>
          <a:xfrm>
            <a:off x="2130689" y="4460789"/>
            <a:ext cx="862241" cy="721787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latin typeface="Minion Pro"/>
                <a:cs typeface="Minion Pro"/>
              </a:rPr>
              <a:t>2</a:t>
            </a:r>
            <a:endParaRPr lang="en-US" sz="2800" dirty="0">
              <a:latin typeface="Minion Pro"/>
              <a:cs typeface="Minion Pro"/>
            </a:endParaRPr>
          </a:p>
        </p:txBody>
      </p:sp>
      <p:sp>
        <p:nvSpPr>
          <p:cNvPr id="7" name="Oval 6"/>
          <p:cNvSpPr/>
          <p:nvPr/>
        </p:nvSpPr>
        <p:spPr>
          <a:xfrm>
            <a:off x="2130689" y="1872495"/>
            <a:ext cx="862241" cy="721787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latin typeface="Minion Pro"/>
                <a:cs typeface="Minion Pro"/>
              </a:rPr>
              <a:t>3</a:t>
            </a:r>
            <a:endParaRPr lang="en-US" sz="2800" dirty="0">
              <a:latin typeface="Minion Pro"/>
              <a:cs typeface="Minion Pro"/>
            </a:endParaRPr>
          </a:p>
        </p:txBody>
      </p:sp>
      <p:sp>
        <p:nvSpPr>
          <p:cNvPr id="8" name="Oval 7"/>
          <p:cNvSpPr/>
          <p:nvPr/>
        </p:nvSpPr>
        <p:spPr>
          <a:xfrm>
            <a:off x="5472489" y="1872495"/>
            <a:ext cx="862241" cy="721787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latin typeface="Minion Pro"/>
                <a:cs typeface="Minion Pro"/>
              </a:rPr>
              <a:t>4</a:t>
            </a:r>
            <a:endParaRPr lang="en-US" sz="2800" dirty="0">
              <a:latin typeface="Minion Pro"/>
              <a:cs typeface="Minion Pro"/>
            </a:endParaRPr>
          </a:p>
        </p:txBody>
      </p:sp>
      <p:cxnSp>
        <p:nvCxnSpPr>
          <p:cNvPr id="10" name="Straight Arrow Connector 9"/>
          <p:cNvCxnSpPr>
            <a:stCxn id="7" idx="4"/>
            <a:endCxn id="6" idx="0"/>
          </p:cNvCxnSpPr>
          <p:nvPr/>
        </p:nvCxnSpPr>
        <p:spPr>
          <a:xfrm>
            <a:off x="2561810" y="2594282"/>
            <a:ext cx="0" cy="1866507"/>
          </a:xfrm>
          <a:prstGeom prst="straightConnector1">
            <a:avLst/>
          </a:prstGeom>
          <a:ln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>
            <a:stCxn id="5" idx="3"/>
            <a:endCxn id="4" idx="7"/>
          </p:cNvCxnSpPr>
          <p:nvPr/>
        </p:nvCxnSpPr>
        <p:spPr>
          <a:xfrm flipH="1">
            <a:off x="4619084" y="5076873"/>
            <a:ext cx="979677" cy="573873"/>
          </a:xfrm>
          <a:prstGeom prst="straightConnector1">
            <a:avLst/>
          </a:prstGeom>
          <a:ln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>
            <a:stCxn id="8" idx="4"/>
            <a:endCxn id="5" idx="0"/>
          </p:cNvCxnSpPr>
          <p:nvPr/>
        </p:nvCxnSpPr>
        <p:spPr>
          <a:xfrm>
            <a:off x="5903610" y="2594282"/>
            <a:ext cx="0" cy="1866507"/>
          </a:xfrm>
          <a:prstGeom prst="straightConnector1">
            <a:avLst/>
          </a:prstGeom>
          <a:ln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stCxn id="8" idx="2"/>
            <a:endCxn id="7" idx="6"/>
          </p:cNvCxnSpPr>
          <p:nvPr/>
        </p:nvCxnSpPr>
        <p:spPr>
          <a:xfrm flipH="1">
            <a:off x="2992930" y="2233389"/>
            <a:ext cx="2479559" cy="0"/>
          </a:xfrm>
          <a:prstGeom prst="straightConnector1">
            <a:avLst/>
          </a:prstGeom>
          <a:ln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>
            <a:stCxn id="6" idx="5"/>
            <a:endCxn id="4" idx="1"/>
          </p:cNvCxnSpPr>
          <p:nvPr/>
        </p:nvCxnSpPr>
        <p:spPr>
          <a:xfrm>
            <a:off x="2866658" y="5076873"/>
            <a:ext cx="1142729" cy="573873"/>
          </a:xfrm>
          <a:prstGeom prst="straightConnector1">
            <a:avLst/>
          </a:prstGeom>
          <a:ln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4785463" y="5650746"/>
            <a:ext cx="14285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latin typeface="Minion Pro"/>
                <a:cs typeface="Minion Pro"/>
              </a:rPr>
              <a:t>1.2.0.0/16: 1</a:t>
            </a:r>
          </a:p>
          <a:p>
            <a:pPr algn="ctr"/>
            <a:r>
              <a:rPr lang="en-US" dirty="0" smtClean="0">
                <a:latin typeface="Minion Pro"/>
                <a:cs typeface="Minion Pro"/>
              </a:rPr>
              <a:t>Primary Path</a:t>
            </a:r>
            <a:endParaRPr lang="en-US" dirty="0">
              <a:latin typeface="Minion Pro"/>
              <a:cs typeface="Minion Pro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887890" y="5566386"/>
            <a:ext cx="18415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latin typeface="Minion Pro"/>
                <a:cs typeface="Minion Pro"/>
              </a:rPr>
              <a:t>1.2.0.0/16: 1 1 1 1</a:t>
            </a:r>
          </a:p>
          <a:p>
            <a:pPr algn="ctr"/>
            <a:r>
              <a:rPr lang="en-US" dirty="0" smtClean="0">
                <a:latin typeface="Minion Pro"/>
                <a:cs typeface="Minion Pro"/>
              </a:rPr>
              <a:t>(Backup Path)</a:t>
            </a:r>
            <a:endParaRPr lang="en-US" dirty="0">
              <a:latin typeface="Minion Pro"/>
              <a:cs typeface="Minion Pro"/>
            </a:endParaRPr>
          </a:p>
        </p:txBody>
      </p:sp>
      <p:cxnSp>
        <p:nvCxnSpPr>
          <p:cNvPr id="26" name="Straight Arrow Connector 25"/>
          <p:cNvCxnSpPr/>
          <p:nvPr/>
        </p:nvCxnSpPr>
        <p:spPr>
          <a:xfrm flipH="1">
            <a:off x="4542939" y="4992472"/>
            <a:ext cx="979677" cy="573873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>
            <a:off x="5769938" y="2594282"/>
            <a:ext cx="0" cy="1866507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>
            <a:off x="2992930" y="2367085"/>
            <a:ext cx="2479559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 flipV="1">
            <a:off x="2695482" y="2594282"/>
            <a:ext cx="0" cy="1866507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6284603" y="4199179"/>
            <a:ext cx="6298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  <a:latin typeface="Minion Pro"/>
                <a:cs typeface="Minion Pro"/>
              </a:rPr>
              <a:t>5 1</a:t>
            </a:r>
            <a:endParaRPr lang="en-US" sz="2800" dirty="0">
              <a:solidFill>
                <a:srgbClr val="0000FF"/>
              </a:solidFill>
              <a:latin typeface="Minion Pro"/>
              <a:cs typeface="Minion Pro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6334730" y="1893963"/>
            <a:ext cx="8929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  <a:latin typeface="Minion Pro"/>
                <a:cs typeface="Minion Pro"/>
              </a:rPr>
              <a:t>4 5 1</a:t>
            </a:r>
            <a:endParaRPr lang="en-US" sz="2800" dirty="0">
              <a:solidFill>
                <a:srgbClr val="0000FF"/>
              </a:solidFill>
              <a:latin typeface="Minion Pro"/>
              <a:cs typeface="Minion Pro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997203" y="1608467"/>
            <a:ext cx="115616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  <a:latin typeface="Minion Pro"/>
                <a:cs typeface="Minion Pro"/>
              </a:rPr>
              <a:t>3 4 5 1</a:t>
            </a:r>
            <a:endParaRPr lang="en-US" sz="2800" dirty="0">
              <a:solidFill>
                <a:srgbClr val="0000FF"/>
              </a:solidFill>
              <a:latin typeface="Minion Pro"/>
              <a:cs typeface="Minion Pro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828535" y="4199179"/>
            <a:ext cx="141932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  <a:latin typeface="Minion Pro"/>
                <a:cs typeface="Minion Pro"/>
              </a:rPr>
              <a:t>2 3 4 5 1</a:t>
            </a:r>
            <a:endParaRPr lang="en-US" sz="2800" dirty="0">
              <a:solidFill>
                <a:srgbClr val="0000FF"/>
              </a:solidFill>
              <a:latin typeface="Minion Pro"/>
              <a:cs typeface="Minion Pro"/>
            </a:endParaRPr>
          </a:p>
        </p:txBody>
      </p:sp>
      <p:sp>
        <p:nvSpPr>
          <p:cNvPr id="41" name="Explosion 2 40"/>
          <p:cNvSpPr/>
          <p:nvPr/>
        </p:nvSpPr>
        <p:spPr>
          <a:xfrm rot="1576846">
            <a:off x="4869637" y="5187744"/>
            <a:ext cx="606425" cy="452437"/>
          </a:xfrm>
          <a:prstGeom prst="irregularSeal2">
            <a:avLst/>
          </a:prstGeom>
          <a:solidFill>
            <a:srgbClr val="FF6600"/>
          </a:solidFill>
          <a:ln>
            <a:solidFill>
              <a:srgbClr val="FF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Minion Pro"/>
              <a:cs typeface="Minion Pro"/>
            </a:endParaRPr>
          </a:p>
        </p:txBody>
      </p:sp>
    </p:spTree>
    <p:extLst>
      <p:ext uri="{BB962C8B-B14F-4D97-AF65-F5344CB8AC3E}">
        <p14:creationId xmlns:p14="http://schemas.microsoft.com/office/powerpoint/2010/main" val="18233392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8" grpId="0"/>
      <p:bldP spid="39" grpId="0"/>
      <p:bldP spid="40" grpId="0"/>
      <p:bldP spid="41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BGP </a:t>
            </a:r>
            <a:r>
              <a:rPr lang="en-US" dirty="0" err="1" smtClean="0"/>
              <a:t>Wedgies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3883115" y="5545043"/>
            <a:ext cx="862241" cy="721787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latin typeface="Minion Pro"/>
                <a:cs typeface="Minion Pro"/>
              </a:rPr>
              <a:t>1</a:t>
            </a:r>
            <a:endParaRPr lang="en-US" sz="2800" dirty="0">
              <a:latin typeface="Minion Pro"/>
              <a:cs typeface="Minion Pro"/>
            </a:endParaRPr>
          </a:p>
        </p:txBody>
      </p:sp>
      <p:sp>
        <p:nvSpPr>
          <p:cNvPr id="5" name="Oval 4"/>
          <p:cNvSpPr/>
          <p:nvPr/>
        </p:nvSpPr>
        <p:spPr>
          <a:xfrm>
            <a:off x="5472489" y="4460789"/>
            <a:ext cx="862241" cy="721787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latin typeface="Minion Pro"/>
                <a:cs typeface="Minion Pro"/>
              </a:rPr>
              <a:t>5</a:t>
            </a:r>
            <a:endParaRPr lang="en-US" sz="2800" dirty="0">
              <a:latin typeface="Minion Pro"/>
              <a:cs typeface="Minion Pro"/>
            </a:endParaRPr>
          </a:p>
        </p:txBody>
      </p:sp>
      <p:sp>
        <p:nvSpPr>
          <p:cNvPr id="6" name="Oval 5"/>
          <p:cNvSpPr/>
          <p:nvPr/>
        </p:nvSpPr>
        <p:spPr>
          <a:xfrm>
            <a:off x="2130689" y="4460789"/>
            <a:ext cx="862241" cy="721787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latin typeface="Minion Pro"/>
                <a:cs typeface="Minion Pro"/>
              </a:rPr>
              <a:t>2</a:t>
            </a:r>
            <a:endParaRPr lang="en-US" sz="2800" dirty="0">
              <a:latin typeface="Minion Pro"/>
              <a:cs typeface="Minion Pro"/>
            </a:endParaRPr>
          </a:p>
        </p:txBody>
      </p:sp>
      <p:sp>
        <p:nvSpPr>
          <p:cNvPr id="7" name="Oval 6"/>
          <p:cNvSpPr/>
          <p:nvPr/>
        </p:nvSpPr>
        <p:spPr>
          <a:xfrm>
            <a:off x="2130689" y="1872495"/>
            <a:ext cx="862241" cy="721787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latin typeface="Minion Pro"/>
                <a:cs typeface="Minion Pro"/>
              </a:rPr>
              <a:t>3</a:t>
            </a:r>
            <a:endParaRPr lang="en-US" sz="2800" dirty="0">
              <a:latin typeface="Minion Pro"/>
              <a:cs typeface="Minion Pro"/>
            </a:endParaRPr>
          </a:p>
        </p:txBody>
      </p:sp>
      <p:sp>
        <p:nvSpPr>
          <p:cNvPr id="8" name="Oval 7"/>
          <p:cNvSpPr/>
          <p:nvPr/>
        </p:nvSpPr>
        <p:spPr>
          <a:xfrm>
            <a:off x="5472489" y="1872495"/>
            <a:ext cx="862241" cy="721787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latin typeface="Minion Pro"/>
                <a:cs typeface="Minion Pro"/>
              </a:rPr>
              <a:t>4</a:t>
            </a:r>
            <a:endParaRPr lang="en-US" sz="2800" dirty="0">
              <a:latin typeface="Minion Pro"/>
              <a:cs typeface="Minion Pro"/>
            </a:endParaRPr>
          </a:p>
        </p:txBody>
      </p:sp>
      <p:cxnSp>
        <p:nvCxnSpPr>
          <p:cNvPr id="10" name="Straight Arrow Connector 9"/>
          <p:cNvCxnSpPr>
            <a:stCxn id="7" idx="4"/>
            <a:endCxn id="6" idx="0"/>
          </p:cNvCxnSpPr>
          <p:nvPr/>
        </p:nvCxnSpPr>
        <p:spPr>
          <a:xfrm>
            <a:off x="2561810" y="2594282"/>
            <a:ext cx="0" cy="1866507"/>
          </a:xfrm>
          <a:prstGeom prst="straightConnector1">
            <a:avLst/>
          </a:prstGeom>
          <a:ln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>
            <a:stCxn id="5" idx="3"/>
            <a:endCxn id="4" idx="7"/>
          </p:cNvCxnSpPr>
          <p:nvPr/>
        </p:nvCxnSpPr>
        <p:spPr>
          <a:xfrm flipH="1">
            <a:off x="4619084" y="5076873"/>
            <a:ext cx="979677" cy="573873"/>
          </a:xfrm>
          <a:prstGeom prst="straightConnector1">
            <a:avLst/>
          </a:prstGeom>
          <a:ln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>
            <a:stCxn id="8" idx="4"/>
            <a:endCxn id="5" idx="0"/>
          </p:cNvCxnSpPr>
          <p:nvPr/>
        </p:nvCxnSpPr>
        <p:spPr>
          <a:xfrm>
            <a:off x="5903610" y="2594282"/>
            <a:ext cx="0" cy="1866507"/>
          </a:xfrm>
          <a:prstGeom prst="straightConnector1">
            <a:avLst/>
          </a:prstGeom>
          <a:ln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stCxn id="8" idx="2"/>
            <a:endCxn id="7" idx="6"/>
          </p:cNvCxnSpPr>
          <p:nvPr/>
        </p:nvCxnSpPr>
        <p:spPr>
          <a:xfrm flipH="1">
            <a:off x="2992930" y="2233389"/>
            <a:ext cx="2479559" cy="0"/>
          </a:xfrm>
          <a:prstGeom prst="straightConnector1">
            <a:avLst/>
          </a:prstGeom>
          <a:ln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>
            <a:stCxn id="6" idx="5"/>
            <a:endCxn id="4" idx="1"/>
          </p:cNvCxnSpPr>
          <p:nvPr/>
        </p:nvCxnSpPr>
        <p:spPr>
          <a:xfrm>
            <a:off x="2866658" y="5076873"/>
            <a:ext cx="1142729" cy="573873"/>
          </a:xfrm>
          <a:prstGeom prst="straightConnector1">
            <a:avLst/>
          </a:prstGeom>
          <a:ln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4785463" y="5650746"/>
            <a:ext cx="14285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latin typeface="Minion Pro"/>
                <a:cs typeface="Minion Pro"/>
              </a:rPr>
              <a:t>1.2.0.0/16: 1</a:t>
            </a:r>
          </a:p>
          <a:p>
            <a:pPr algn="ctr"/>
            <a:r>
              <a:rPr lang="en-US" dirty="0" smtClean="0">
                <a:latin typeface="Minion Pro"/>
                <a:cs typeface="Minion Pro"/>
              </a:rPr>
              <a:t>Primary Path</a:t>
            </a:r>
            <a:endParaRPr lang="en-US" dirty="0">
              <a:latin typeface="Minion Pro"/>
              <a:cs typeface="Minion Pro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914089" y="5566386"/>
            <a:ext cx="178918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latin typeface="Minion Pro"/>
                <a:cs typeface="Minion Pro"/>
              </a:rPr>
              <a:t>1.2.0.0/16: 1 1 1 1</a:t>
            </a:r>
          </a:p>
          <a:p>
            <a:pPr algn="ctr"/>
            <a:r>
              <a:rPr lang="en-US" dirty="0" smtClean="0">
                <a:latin typeface="Minion Pro"/>
                <a:cs typeface="Minion Pro"/>
              </a:rPr>
              <a:t>(Backup Path)</a:t>
            </a:r>
            <a:endParaRPr lang="en-US" dirty="0">
              <a:latin typeface="Minion Pro"/>
              <a:cs typeface="Minion Pro"/>
            </a:endParaRPr>
          </a:p>
        </p:txBody>
      </p:sp>
      <p:cxnSp>
        <p:nvCxnSpPr>
          <p:cNvPr id="27" name="Straight Arrow Connector 26"/>
          <p:cNvCxnSpPr/>
          <p:nvPr/>
        </p:nvCxnSpPr>
        <p:spPr>
          <a:xfrm>
            <a:off x="5769938" y="2594282"/>
            <a:ext cx="0" cy="1866507"/>
          </a:xfrm>
          <a:prstGeom prst="straightConnector1">
            <a:avLst/>
          </a:prstGeom>
          <a:ln w="38100">
            <a:solidFill>
              <a:srgbClr val="FF0000"/>
            </a:solidFill>
            <a:headEnd type="arrow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>
            <a:off x="2992930" y="2367085"/>
            <a:ext cx="2479559" cy="0"/>
          </a:xfrm>
          <a:prstGeom prst="straightConnector1">
            <a:avLst/>
          </a:prstGeom>
          <a:ln w="38100">
            <a:solidFill>
              <a:srgbClr val="FF0000"/>
            </a:solidFill>
            <a:headEnd type="arrow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 flipV="1">
            <a:off x="2695482" y="2594282"/>
            <a:ext cx="0" cy="1866507"/>
          </a:xfrm>
          <a:prstGeom prst="straightConnector1">
            <a:avLst/>
          </a:prstGeom>
          <a:ln w="38100">
            <a:solidFill>
              <a:srgbClr val="FF0000"/>
            </a:solidFill>
            <a:headEnd type="arrow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6334730" y="4199179"/>
            <a:ext cx="21340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  <a:latin typeface="Minion Pro"/>
                <a:cs typeface="Minion Pro"/>
              </a:rPr>
              <a:t>5 4 3 2 1 1 1 1</a:t>
            </a:r>
            <a:endParaRPr lang="en-US" sz="2800" dirty="0">
              <a:solidFill>
                <a:srgbClr val="0000FF"/>
              </a:solidFill>
              <a:latin typeface="Minion Pro"/>
              <a:cs typeface="Minion Pro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6334730" y="1893963"/>
            <a:ext cx="188020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  <a:latin typeface="Minion Pro"/>
                <a:cs typeface="Minion Pro"/>
              </a:rPr>
              <a:t>4 3 2 1 1 1 1</a:t>
            </a:r>
            <a:endParaRPr lang="en-US" sz="2800" dirty="0">
              <a:solidFill>
                <a:srgbClr val="0000FF"/>
              </a:solidFill>
              <a:latin typeface="Minion Pro"/>
              <a:cs typeface="Minion Pro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828535" y="4199179"/>
            <a:ext cx="137247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  <a:latin typeface="Minion Pro"/>
                <a:cs typeface="Minion Pro"/>
              </a:rPr>
              <a:t>2 1 1 1 1</a:t>
            </a:r>
            <a:endParaRPr lang="en-US" sz="2800" dirty="0">
              <a:solidFill>
                <a:srgbClr val="0000FF"/>
              </a:solidFill>
              <a:latin typeface="Minion Pro"/>
              <a:cs typeface="Minion Pro"/>
            </a:endParaRPr>
          </a:p>
        </p:txBody>
      </p:sp>
      <p:sp>
        <p:nvSpPr>
          <p:cNvPr id="41" name="Explosion 2 40"/>
          <p:cNvSpPr/>
          <p:nvPr/>
        </p:nvSpPr>
        <p:spPr>
          <a:xfrm rot="1576846">
            <a:off x="4869637" y="5187744"/>
            <a:ext cx="606425" cy="452437"/>
          </a:xfrm>
          <a:prstGeom prst="irregularSeal2">
            <a:avLst/>
          </a:prstGeom>
          <a:solidFill>
            <a:srgbClr val="FF6600"/>
          </a:solidFill>
          <a:ln>
            <a:solidFill>
              <a:srgbClr val="FF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Minion Pro"/>
              <a:cs typeface="Minion Pro"/>
            </a:endParaRPr>
          </a:p>
        </p:txBody>
      </p:sp>
      <p:cxnSp>
        <p:nvCxnSpPr>
          <p:cNvPr id="28" name="Straight Arrow Connector 27"/>
          <p:cNvCxnSpPr/>
          <p:nvPr/>
        </p:nvCxnSpPr>
        <p:spPr>
          <a:xfrm flipH="1" flipV="1">
            <a:off x="2983621" y="4959889"/>
            <a:ext cx="1142729" cy="573873"/>
          </a:xfrm>
          <a:prstGeom prst="straightConnector1">
            <a:avLst/>
          </a:prstGeom>
          <a:ln w="38100">
            <a:solidFill>
              <a:srgbClr val="FF0000"/>
            </a:solidFill>
            <a:headEnd type="arrow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504348" y="1610885"/>
            <a:ext cx="162634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  <a:latin typeface="Minion Pro"/>
                <a:cs typeface="Minion Pro"/>
              </a:rPr>
              <a:t>3 2 1 1 1 1</a:t>
            </a:r>
            <a:endParaRPr lang="en-US" sz="2800" dirty="0">
              <a:solidFill>
                <a:srgbClr val="0000FF"/>
              </a:solidFill>
              <a:latin typeface="Minion Pro"/>
              <a:cs typeface="Minion Pro"/>
            </a:endParaRPr>
          </a:p>
        </p:txBody>
      </p:sp>
    </p:spTree>
    <p:extLst>
      <p:ext uri="{BB962C8B-B14F-4D97-AF65-F5344CB8AC3E}">
        <p14:creationId xmlns:p14="http://schemas.microsoft.com/office/powerpoint/2010/main" val="40060060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BGP </a:t>
            </a:r>
            <a:r>
              <a:rPr lang="en-US" dirty="0" err="1" smtClean="0"/>
              <a:t>Wedgies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3883115" y="5545043"/>
            <a:ext cx="862241" cy="721787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latin typeface="Minion Pro"/>
                <a:cs typeface="Minion Pro"/>
              </a:rPr>
              <a:t>1</a:t>
            </a:r>
            <a:endParaRPr lang="en-US" sz="2800" dirty="0">
              <a:latin typeface="Minion Pro"/>
              <a:cs typeface="Minion Pro"/>
            </a:endParaRPr>
          </a:p>
        </p:txBody>
      </p:sp>
      <p:sp>
        <p:nvSpPr>
          <p:cNvPr id="5" name="Oval 4"/>
          <p:cNvSpPr/>
          <p:nvPr/>
        </p:nvSpPr>
        <p:spPr>
          <a:xfrm>
            <a:off x="5472489" y="4460789"/>
            <a:ext cx="862241" cy="721787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latin typeface="Minion Pro"/>
                <a:cs typeface="Minion Pro"/>
              </a:rPr>
              <a:t>5</a:t>
            </a:r>
            <a:endParaRPr lang="en-US" sz="2800" dirty="0">
              <a:latin typeface="Minion Pro"/>
              <a:cs typeface="Minion Pro"/>
            </a:endParaRPr>
          </a:p>
        </p:txBody>
      </p:sp>
      <p:sp>
        <p:nvSpPr>
          <p:cNvPr id="6" name="Oval 5"/>
          <p:cNvSpPr/>
          <p:nvPr/>
        </p:nvSpPr>
        <p:spPr>
          <a:xfrm>
            <a:off x="2130689" y="4460789"/>
            <a:ext cx="862241" cy="721787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latin typeface="Minion Pro"/>
                <a:cs typeface="Minion Pro"/>
              </a:rPr>
              <a:t>2</a:t>
            </a:r>
            <a:endParaRPr lang="en-US" sz="2800" dirty="0">
              <a:latin typeface="Minion Pro"/>
              <a:cs typeface="Minion Pro"/>
            </a:endParaRPr>
          </a:p>
        </p:txBody>
      </p:sp>
      <p:sp>
        <p:nvSpPr>
          <p:cNvPr id="7" name="Oval 6"/>
          <p:cNvSpPr/>
          <p:nvPr/>
        </p:nvSpPr>
        <p:spPr>
          <a:xfrm>
            <a:off x="2130689" y="1872495"/>
            <a:ext cx="862241" cy="721787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latin typeface="Minion Pro"/>
                <a:cs typeface="Minion Pro"/>
              </a:rPr>
              <a:t>3</a:t>
            </a:r>
            <a:endParaRPr lang="en-US" sz="2800" dirty="0">
              <a:latin typeface="Minion Pro"/>
              <a:cs typeface="Minion Pro"/>
            </a:endParaRPr>
          </a:p>
        </p:txBody>
      </p:sp>
      <p:sp>
        <p:nvSpPr>
          <p:cNvPr id="8" name="Oval 7"/>
          <p:cNvSpPr/>
          <p:nvPr/>
        </p:nvSpPr>
        <p:spPr>
          <a:xfrm>
            <a:off x="5472489" y="1872495"/>
            <a:ext cx="862241" cy="721787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latin typeface="Minion Pro"/>
                <a:cs typeface="Minion Pro"/>
              </a:rPr>
              <a:t>4</a:t>
            </a:r>
            <a:endParaRPr lang="en-US" sz="2800" dirty="0">
              <a:latin typeface="Minion Pro"/>
              <a:cs typeface="Minion Pro"/>
            </a:endParaRPr>
          </a:p>
        </p:txBody>
      </p:sp>
      <p:cxnSp>
        <p:nvCxnSpPr>
          <p:cNvPr id="10" name="Straight Arrow Connector 9"/>
          <p:cNvCxnSpPr>
            <a:stCxn id="7" idx="4"/>
            <a:endCxn id="6" idx="0"/>
          </p:cNvCxnSpPr>
          <p:nvPr/>
        </p:nvCxnSpPr>
        <p:spPr>
          <a:xfrm>
            <a:off x="2561810" y="2594282"/>
            <a:ext cx="0" cy="1866507"/>
          </a:xfrm>
          <a:prstGeom prst="straightConnector1">
            <a:avLst/>
          </a:prstGeom>
          <a:ln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>
            <a:stCxn id="5" idx="3"/>
            <a:endCxn id="4" idx="7"/>
          </p:cNvCxnSpPr>
          <p:nvPr/>
        </p:nvCxnSpPr>
        <p:spPr>
          <a:xfrm flipH="1">
            <a:off x="4619084" y="5076873"/>
            <a:ext cx="979677" cy="573873"/>
          </a:xfrm>
          <a:prstGeom prst="straightConnector1">
            <a:avLst/>
          </a:prstGeom>
          <a:ln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>
            <a:stCxn id="8" idx="4"/>
            <a:endCxn id="5" idx="0"/>
          </p:cNvCxnSpPr>
          <p:nvPr/>
        </p:nvCxnSpPr>
        <p:spPr>
          <a:xfrm>
            <a:off x="5903610" y="2594282"/>
            <a:ext cx="0" cy="1866507"/>
          </a:xfrm>
          <a:prstGeom prst="straightConnector1">
            <a:avLst/>
          </a:prstGeom>
          <a:ln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stCxn id="8" idx="2"/>
            <a:endCxn id="7" idx="6"/>
          </p:cNvCxnSpPr>
          <p:nvPr/>
        </p:nvCxnSpPr>
        <p:spPr>
          <a:xfrm flipH="1">
            <a:off x="2992930" y="2233389"/>
            <a:ext cx="2479559" cy="0"/>
          </a:xfrm>
          <a:prstGeom prst="straightConnector1">
            <a:avLst/>
          </a:prstGeom>
          <a:ln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>
            <a:stCxn id="6" idx="5"/>
            <a:endCxn id="4" idx="1"/>
          </p:cNvCxnSpPr>
          <p:nvPr/>
        </p:nvCxnSpPr>
        <p:spPr>
          <a:xfrm>
            <a:off x="2866658" y="5076873"/>
            <a:ext cx="1142729" cy="573873"/>
          </a:xfrm>
          <a:prstGeom prst="straightConnector1">
            <a:avLst/>
          </a:prstGeom>
          <a:ln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4785463" y="5650746"/>
            <a:ext cx="14285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latin typeface="Minion Pro"/>
                <a:cs typeface="Minion Pro"/>
              </a:rPr>
              <a:t>1.2.0.0/16: 1</a:t>
            </a:r>
          </a:p>
          <a:p>
            <a:pPr algn="ctr"/>
            <a:r>
              <a:rPr lang="en-US" dirty="0" smtClean="0">
                <a:latin typeface="Minion Pro"/>
                <a:cs typeface="Minion Pro"/>
              </a:rPr>
              <a:t>Primary Path</a:t>
            </a:r>
            <a:endParaRPr lang="en-US" dirty="0">
              <a:latin typeface="Minion Pro"/>
              <a:cs typeface="Minion Pro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914089" y="5566386"/>
            <a:ext cx="178918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latin typeface="Minion Pro"/>
                <a:cs typeface="Minion Pro"/>
              </a:rPr>
              <a:t>1.2.0.0/16: 1 1 1 1</a:t>
            </a:r>
          </a:p>
          <a:p>
            <a:pPr algn="ctr"/>
            <a:r>
              <a:rPr lang="en-US" dirty="0" smtClean="0">
                <a:latin typeface="Minion Pro"/>
                <a:cs typeface="Minion Pro"/>
              </a:rPr>
              <a:t>(Backup Path)</a:t>
            </a:r>
            <a:endParaRPr lang="en-US" dirty="0">
              <a:latin typeface="Minion Pro"/>
              <a:cs typeface="Minion Pro"/>
            </a:endParaRPr>
          </a:p>
        </p:txBody>
      </p:sp>
      <p:cxnSp>
        <p:nvCxnSpPr>
          <p:cNvPr id="27" name="Straight Arrow Connector 26"/>
          <p:cNvCxnSpPr/>
          <p:nvPr/>
        </p:nvCxnSpPr>
        <p:spPr>
          <a:xfrm>
            <a:off x="5769938" y="2594282"/>
            <a:ext cx="0" cy="1866507"/>
          </a:xfrm>
          <a:prstGeom prst="straightConnector1">
            <a:avLst/>
          </a:prstGeom>
          <a:ln w="38100">
            <a:solidFill>
              <a:srgbClr val="FF0000"/>
            </a:solidFill>
            <a:headEnd type="none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 flipV="1">
            <a:off x="2695482" y="2594282"/>
            <a:ext cx="0" cy="1866507"/>
          </a:xfrm>
          <a:prstGeom prst="straightConnector1">
            <a:avLst/>
          </a:prstGeom>
          <a:ln w="38100">
            <a:solidFill>
              <a:srgbClr val="FF0000"/>
            </a:solidFill>
            <a:headEnd type="arrow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6334730" y="4199179"/>
            <a:ext cx="61088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  <a:latin typeface="Minion Pro"/>
                <a:cs typeface="Minion Pro"/>
              </a:rPr>
              <a:t>5 1</a:t>
            </a:r>
            <a:endParaRPr lang="en-US" sz="2800" dirty="0">
              <a:solidFill>
                <a:srgbClr val="0000FF"/>
              </a:solidFill>
              <a:latin typeface="Minion Pro"/>
              <a:cs typeface="Minion Pro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6334730" y="1893963"/>
            <a:ext cx="86474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  <a:latin typeface="Minion Pro"/>
                <a:cs typeface="Minion Pro"/>
              </a:rPr>
              <a:t>4 5 1</a:t>
            </a:r>
            <a:endParaRPr lang="en-US" sz="2800" dirty="0">
              <a:solidFill>
                <a:srgbClr val="0000FF"/>
              </a:solidFill>
              <a:latin typeface="Minion Pro"/>
              <a:cs typeface="Minion Pro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504348" y="1610885"/>
            <a:ext cx="162634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  <a:latin typeface="Minion Pro"/>
                <a:cs typeface="Minion Pro"/>
              </a:rPr>
              <a:t>3 2 1 1 1 1</a:t>
            </a:r>
            <a:endParaRPr lang="en-US" sz="2800" dirty="0">
              <a:solidFill>
                <a:srgbClr val="0000FF"/>
              </a:solidFill>
              <a:latin typeface="Minion Pro"/>
              <a:cs typeface="Minion Pro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828535" y="4199179"/>
            <a:ext cx="137247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  <a:latin typeface="Minion Pro"/>
                <a:cs typeface="Minion Pro"/>
              </a:rPr>
              <a:t>2 1 1 1 1</a:t>
            </a:r>
            <a:endParaRPr lang="en-US" sz="2800" dirty="0">
              <a:solidFill>
                <a:srgbClr val="0000FF"/>
              </a:solidFill>
              <a:latin typeface="Minion Pro"/>
              <a:cs typeface="Minion Pro"/>
            </a:endParaRPr>
          </a:p>
        </p:txBody>
      </p:sp>
      <p:cxnSp>
        <p:nvCxnSpPr>
          <p:cNvPr id="28" name="Straight Arrow Connector 27"/>
          <p:cNvCxnSpPr/>
          <p:nvPr/>
        </p:nvCxnSpPr>
        <p:spPr>
          <a:xfrm flipH="1" flipV="1">
            <a:off x="2983621" y="4959889"/>
            <a:ext cx="1142729" cy="573873"/>
          </a:xfrm>
          <a:prstGeom prst="straightConnector1">
            <a:avLst/>
          </a:prstGeom>
          <a:ln w="38100">
            <a:solidFill>
              <a:srgbClr val="FF0000"/>
            </a:solidFill>
            <a:headEnd type="arrow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flipV="1">
            <a:off x="4502121" y="4993313"/>
            <a:ext cx="979677" cy="573873"/>
          </a:xfrm>
          <a:prstGeom prst="straightConnector1">
            <a:avLst/>
          </a:prstGeom>
          <a:ln w="38100">
            <a:solidFill>
              <a:srgbClr val="FF0000"/>
            </a:solidFill>
            <a:headEnd type="arrow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616280" y="1223353"/>
            <a:ext cx="678621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  <a:latin typeface="Minion Pro"/>
                <a:cs typeface="Minion Pro"/>
              </a:rPr>
              <a:t>3 prefers customer route: stable configuration!</a:t>
            </a:r>
            <a:endParaRPr lang="en-US" sz="2800" dirty="0">
              <a:solidFill>
                <a:srgbClr val="FF0000"/>
              </a:solidFill>
              <a:latin typeface="Minion Pro"/>
              <a:cs typeface="Minion Pro"/>
            </a:endParaRPr>
          </a:p>
        </p:txBody>
      </p:sp>
    </p:spTree>
    <p:extLst>
      <p:ext uri="{BB962C8B-B14F-4D97-AF65-F5344CB8AC3E}">
        <p14:creationId xmlns:p14="http://schemas.microsoft.com/office/powerpoint/2010/main" val="3528637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Unstable Configurations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6"/>
            <a:ext cx="7569200" cy="595970"/>
          </a:xfrm>
        </p:spPr>
        <p:txBody>
          <a:bodyPr/>
          <a:lstStyle/>
          <a:p>
            <a:r>
              <a:rPr lang="en-US" dirty="0" smtClean="0"/>
              <a:t>Due to policy conflicts (Dispute Wheel)</a:t>
            </a:r>
            <a:endParaRPr lang="en-US" dirty="0"/>
          </a:p>
        </p:txBody>
      </p:sp>
      <p:sp>
        <p:nvSpPr>
          <p:cNvPr id="4" name="Line 3"/>
          <p:cNvSpPr>
            <a:spLocks noChangeShapeType="1"/>
          </p:cNvSpPr>
          <p:nvPr/>
        </p:nvSpPr>
        <p:spPr bwMode="auto">
          <a:xfrm flipH="1" flipV="1">
            <a:off x="4637088" y="2900423"/>
            <a:ext cx="1752600" cy="2057400"/>
          </a:xfrm>
          <a:prstGeom prst="line">
            <a:avLst/>
          </a:prstGeom>
          <a:noFill/>
          <a:ln w="76200">
            <a:solidFill>
              <a:srgbClr val="FF0033"/>
            </a:solidFill>
            <a:round/>
            <a:headEnd type="none" w="sm" len="sm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2400">
              <a:latin typeface="Minion Pro"/>
              <a:cs typeface="Minion Pro"/>
            </a:endParaRPr>
          </a:p>
        </p:txBody>
      </p:sp>
      <p:sp>
        <p:nvSpPr>
          <p:cNvPr id="5" name="Line 4"/>
          <p:cNvSpPr>
            <a:spLocks noChangeShapeType="1"/>
          </p:cNvSpPr>
          <p:nvPr/>
        </p:nvSpPr>
        <p:spPr bwMode="auto">
          <a:xfrm flipH="1">
            <a:off x="2427288" y="2900423"/>
            <a:ext cx="1828800" cy="2209800"/>
          </a:xfrm>
          <a:prstGeom prst="line">
            <a:avLst/>
          </a:prstGeom>
          <a:noFill/>
          <a:ln w="76200">
            <a:solidFill>
              <a:srgbClr val="FF0033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2400">
              <a:latin typeface="Minion Pro"/>
              <a:cs typeface="Minion Pro"/>
            </a:endParaRPr>
          </a:p>
        </p:txBody>
      </p:sp>
      <p:sp>
        <p:nvSpPr>
          <p:cNvPr id="6" name="Line 5"/>
          <p:cNvSpPr>
            <a:spLocks noChangeShapeType="1"/>
          </p:cNvSpPr>
          <p:nvPr/>
        </p:nvSpPr>
        <p:spPr bwMode="auto">
          <a:xfrm>
            <a:off x="4408488" y="2671823"/>
            <a:ext cx="0" cy="1143000"/>
          </a:xfrm>
          <a:prstGeom prst="line">
            <a:avLst/>
          </a:prstGeom>
          <a:noFill/>
          <a:ln w="76200">
            <a:solidFill>
              <a:srgbClr val="FF0033"/>
            </a:solidFill>
            <a:round/>
            <a:headEnd type="none" w="sm" len="sm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2400">
              <a:latin typeface="Minion Pro"/>
              <a:cs typeface="Minion Pro"/>
            </a:endParaRPr>
          </a:p>
        </p:txBody>
      </p:sp>
      <p:sp>
        <p:nvSpPr>
          <p:cNvPr id="7" name="Oval 6"/>
          <p:cNvSpPr>
            <a:spLocks noChangeArrowheads="1"/>
          </p:cNvSpPr>
          <p:nvPr/>
        </p:nvSpPr>
        <p:spPr bwMode="auto">
          <a:xfrm>
            <a:off x="3722688" y="2519423"/>
            <a:ext cx="1358900" cy="82550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0">
              <a:latin typeface="Minion Pro"/>
              <a:cs typeface="Minion Pro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4256088" y="2748023"/>
            <a:ext cx="333681" cy="462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/>
          <a:p>
            <a:pPr algn="l"/>
            <a:r>
              <a:rPr lang="en-US" sz="2400">
                <a:solidFill>
                  <a:schemeClr val="bg1"/>
                </a:solidFill>
                <a:latin typeface="Minion Pro"/>
                <a:cs typeface="Minion Pro"/>
              </a:rPr>
              <a:t>2</a:t>
            </a:r>
          </a:p>
        </p:txBody>
      </p:sp>
      <p:sp>
        <p:nvSpPr>
          <p:cNvPr id="9" name="Line 8"/>
          <p:cNvSpPr>
            <a:spLocks noChangeShapeType="1"/>
          </p:cNvSpPr>
          <p:nvPr/>
        </p:nvSpPr>
        <p:spPr bwMode="auto">
          <a:xfrm flipH="1">
            <a:off x="3113088" y="4272023"/>
            <a:ext cx="1219200" cy="609600"/>
          </a:xfrm>
          <a:prstGeom prst="line">
            <a:avLst/>
          </a:prstGeom>
          <a:noFill/>
          <a:ln w="76200">
            <a:solidFill>
              <a:srgbClr val="FF0033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2400">
              <a:latin typeface="Minion Pro"/>
              <a:cs typeface="Minion Pro"/>
            </a:endParaRPr>
          </a:p>
        </p:txBody>
      </p:sp>
      <p:sp>
        <p:nvSpPr>
          <p:cNvPr id="10" name="Line 9"/>
          <p:cNvSpPr>
            <a:spLocks noChangeShapeType="1"/>
          </p:cNvSpPr>
          <p:nvPr/>
        </p:nvSpPr>
        <p:spPr bwMode="auto">
          <a:xfrm flipH="1" flipV="1">
            <a:off x="4941888" y="4424423"/>
            <a:ext cx="914400" cy="457200"/>
          </a:xfrm>
          <a:prstGeom prst="line">
            <a:avLst/>
          </a:prstGeom>
          <a:noFill/>
          <a:ln w="76200">
            <a:solidFill>
              <a:srgbClr val="FF0033"/>
            </a:solidFill>
            <a:round/>
            <a:headEnd type="none" w="sm" len="sm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2400">
              <a:latin typeface="Minion Pro"/>
              <a:cs typeface="Minion Pro"/>
            </a:endParaRPr>
          </a:p>
        </p:txBody>
      </p:sp>
      <p:sp>
        <p:nvSpPr>
          <p:cNvPr id="11" name="Line 10"/>
          <p:cNvSpPr>
            <a:spLocks noChangeShapeType="1"/>
          </p:cNvSpPr>
          <p:nvPr/>
        </p:nvSpPr>
        <p:spPr bwMode="auto">
          <a:xfrm flipH="1">
            <a:off x="2427288" y="5034023"/>
            <a:ext cx="4114800" cy="0"/>
          </a:xfrm>
          <a:prstGeom prst="line">
            <a:avLst/>
          </a:prstGeom>
          <a:noFill/>
          <a:ln w="76200">
            <a:solidFill>
              <a:srgbClr val="FF003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2400">
              <a:latin typeface="Minion Pro"/>
              <a:cs typeface="Minion Pro"/>
            </a:endParaRPr>
          </a:p>
        </p:txBody>
      </p:sp>
      <p:sp>
        <p:nvSpPr>
          <p:cNvPr id="12" name="Oval 11"/>
          <p:cNvSpPr>
            <a:spLocks noChangeArrowheads="1"/>
          </p:cNvSpPr>
          <p:nvPr/>
        </p:nvSpPr>
        <p:spPr bwMode="auto">
          <a:xfrm>
            <a:off x="3805238" y="3821173"/>
            <a:ext cx="1358900" cy="82550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0">
              <a:latin typeface="Minion Pro"/>
              <a:cs typeface="Minion Pro"/>
            </a:endParaRP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4256088" y="3967223"/>
            <a:ext cx="339837" cy="462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/>
          <a:p>
            <a:pPr algn="l"/>
            <a:r>
              <a:rPr lang="en-US" sz="2400">
                <a:solidFill>
                  <a:schemeClr val="bg1"/>
                </a:solidFill>
                <a:latin typeface="Minion Pro"/>
                <a:cs typeface="Minion Pro"/>
              </a:rPr>
              <a:t>0</a:t>
            </a:r>
          </a:p>
        </p:txBody>
      </p:sp>
      <p:sp>
        <p:nvSpPr>
          <p:cNvPr id="14" name="Oval 13"/>
          <p:cNvSpPr>
            <a:spLocks noChangeArrowheads="1"/>
          </p:cNvSpPr>
          <p:nvPr/>
        </p:nvSpPr>
        <p:spPr bwMode="auto">
          <a:xfrm>
            <a:off x="5475288" y="4500623"/>
            <a:ext cx="1358900" cy="82550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0">
              <a:latin typeface="Minion Pro"/>
              <a:cs typeface="Minion Pro"/>
            </a:endParaRPr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6923088" y="5034023"/>
            <a:ext cx="333681" cy="462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/>
          <a:p>
            <a:pPr algn="l"/>
            <a:r>
              <a:rPr lang="en-US" sz="2400">
                <a:solidFill>
                  <a:schemeClr val="bg1"/>
                </a:solidFill>
                <a:latin typeface="Minion Pro"/>
                <a:cs typeface="Minion Pro"/>
              </a:rPr>
              <a:t>3</a:t>
            </a:r>
          </a:p>
        </p:txBody>
      </p:sp>
      <p:grpSp>
        <p:nvGrpSpPr>
          <p:cNvPr id="16" name="Group 15"/>
          <p:cNvGrpSpPr>
            <a:grpSpLocks/>
          </p:cNvGrpSpPr>
          <p:nvPr/>
        </p:nvGrpSpPr>
        <p:grpSpPr bwMode="auto">
          <a:xfrm>
            <a:off x="1893888" y="4576823"/>
            <a:ext cx="1358900" cy="825500"/>
            <a:chOff x="724" y="2692"/>
            <a:chExt cx="856" cy="520"/>
          </a:xfrm>
        </p:grpSpPr>
        <p:sp>
          <p:nvSpPr>
            <p:cNvPr id="17" name="Oval 16"/>
            <p:cNvSpPr>
              <a:spLocks noChangeArrowheads="1"/>
            </p:cNvSpPr>
            <p:nvPr/>
          </p:nvSpPr>
          <p:spPr bwMode="auto">
            <a:xfrm>
              <a:off x="724" y="2692"/>
              <a:ext cx="856" cy="520"/>
            </a:xfrm>
            <a:prstGeom prst="ellipse">
              <a:avLst/>
            </a:prstGeom>
            <a:solidFill>
              <a:schemeClr val="accent2"/>
            </a:solidFill>
            <a:ln w="12700">
              <a:solidFill>
                <a:schemeClr val="accent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latin typeface="Minion Pro"/>
                <a:cs typeface="Minion Pro"/>
              </a:endParaRPr>
            </a:p>
          </p:txBody>
        </p:sp>
        <p:sp>
          <p:nvSpPr>
            <p:cNvPr id="18" name="Rectangle 17"/>
            <p:cNvSpPr>
              <a:spLocks noChangeArrowheads="1"/>
            </p:cNvSpPr>
            <p:nvPr/>
          </p:nvSpPr>
          <p:spPr bwMode="auto">
            <a:xfrm>
              <a:off x="1056" y="2784"/>
              <a:ext cx="210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pPr algn="l"/>
              <a:r>
                <a:rPr lang="en-US" sz="2400">
                  <a:solidFill>
                    <a:schemeClr val="bg1"/>
                  </a:solidFill>
                  <a:latin typeface="Minion Pro"/>
                  <a:cs typeface="Minion Pro"/>
                </a:rPr>
                <a:t>1</a:t>
              </a:r>
            </a:p>
          </p:txBody>
        </p:sp>
      </p:grpSp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5246688" y="2367023"/>
            <a:ext cx="775853" cy="831639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/>
          <a:p>
            <a:pPr algn="l"/>
            <a:r>
              <a:rPr lang="en-US" sz="2400">
                <a:latin typeface="Minion Pro"/>
                <a:cs typeface="Minion Pro"/>
              </a:rPr>
              <a:t>2 1 0</a:t>
            </a:r>
          </a:p>
          <a:p>
            <a:pPr algn="l"/>
            <a:r>
              <a:rPr lang="en-US" sz="2400">
                <a:latin typeface="Minion Pro"/>
                <a:cs typeface="Minion Pro"/>
              </a:rPr>
              <a:t>2 0</a:t>
            </a:r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903288" y="4500623"/>
            <a:ext cx="775853" cy="831639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/>
          <a:p>
            <a:pPr algn="l"/>
            <a:r>
              <a:rPr lang="en-US" sz="2400">
                <a:latin typeface="Minion Pro"/>
                <a:cs typeface="Minion Pro"/>
              </a:rPr>
              <a:t>1 3 0</a:t>
            </a:r>
          </a:p>
          <a:p>
            <a:pPr algn="l"/>
            <a:r>
              <a:rPr lang="en-US" sz="2400">
                <a:latin typeface="Minion Pro"/>
                <a:cs typeface="Minion Pro"/>
              </a:rPr>
              <a:t>1 0</a:t>
            </a:r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7151688" y="4348223"/>
            <a:ext cx="775853" cy="831639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/>
          <a:p>
            <a:pPr algn="l"/>
            <a:r>
              <a:rPr lang="en-US" sz="2400">
                <a:latin typeface="Minion Pro"/>
                <a:cs typeface="Minion Pro"/>
              </a:rPr>
              <a:t>3 2 0</a:t>
            </a:r>
          </a:p>
          <a:p>
            <a:pPr algn="l"/>
            <a:r>
              <a:rPr lang="en-US" sz="2400">
                <a:latin typeface="Minion Pro"/>
                <a:cs typeface="Minion Pro"/>
              </a:rPr>
              <a:t>3 0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7075488" y="3129023"/>
            <a:ext cx="339837" cy="462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/>
          <a:p>
            <a:pPr algn="l"/>
            <a:r>
              <a:rPr lang="en-US" sz="2400">
                <a:solidFill>
                  <a:schemeClr val="bg1"/>
                </a:solidFill>
                <a:latin typeface="Minion Pro"/>
                <a:cs typeface="Minion Pro"/>
              </a:rPr>
              <a:t>4</a:t>
            </a:r>
          </a:p>
        </p:txBody>
      </p:sp>
      <p:sp>
        <p:nvSpPr>
          <p:cNvPr id="23" name="Rectangle 22"/>
          <p:cNvSpPr>
            <a:spLocks noChangeArrowheads="1"/>
          </p:cNvSpPr>
          <p:nvPr/>
        </p:nvSpPr>
        <p:spPr bwMode="auto">
          <a:xfrm>
            <a:off x="5932488" y="4653023"/>
            <a:ext cx="333681" cy="462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/>
          <a:p>
            <a:pPr algn="l"/>
            <a:r>
              <a:rPr lang="en-US" sz="2400">
                <a:solidFill>
                  <a:schemeClr val="bg1"/>
                </a:solidFill>
                <a:latin typeface="Minion Pro"/>
                <a:cs typeface="Minion Pro"/>
              </a:rPr>
              <a:t>3</a:t>
            </a:r>
          </a:p>
        </p:txBody>
      </p:sp>
      <p:sp>
        <p:nvSpPr>
          <p:cNvPr id="24" name="Line 23"/>
          <p:cNvSpPr>
            <a:spLocks noChangeShapeType="1"/>
          </p:cNvSpPr>
          <p:nvPr/>
        </p:nvSpPr>
        <p:spPr bwMode="auto">
          <a:xfrm flipV="1">
            <a:off x="3171826" y="4329173"/>
            <a:ext cx="573087" cy="307975"/>
          </a:xfrm>
          <a:prstGeom prst="line">
            <a:avLst/>
          </a:prstGeom>
          <a:noFill/>
          <a:ln w="5080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2400">
              <a:latin typeface="Minion Pro"/>
              <a:cs typeface="Minion Pro"/>
            </a:endParaRPr>
          </a:p>
        </p:txBody>
      </p:sp>
      <p:sp>
        <p:nvSpPr>
          <p:cNvPr id="25" name="Line 24"/>
          <p:cNvSpPr>
            <a:spLocks noChangeShapeType="1"/>
          </p:cNvSpPr>
          <p:nvPr/>
        </p:nvSpPr>
        <p:spPr bwMode="auto">
          <a:xfrm>
            <a:off x="4613276" y="3379848"/>
            <a:ext cx="22225" cy="407988"/>
          </a:xfrm>
          <a:prstGeom prst="line">
            <a:avLst/>
          </a:prstGeom>
          <a:noFill/>
          <a:ln w="5080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2400">
              <a:latin typeface="Minion Pro"/>
              <a:cs typeface="Minion Pro"/>
            </a:endParaRPr>
          </a:p>
        </p:txBody>
      </p:sp>
      <p:sp>
        <p:nvSpPr>
          <p:cNvPr id="26" name="Line 25"/>
          <p:cNvSpPr>
            <a:spLocks noChangeShapeType="1"/>
          </p:cNvSpPr>
          <p:nvPr/>
        </p:nvSpPr>
        <p:spPr bwMode="auto">
          <a:xfrm flipH="1" flipV="1">
            <a:off x="4954588" y="4602223"/>
            <a:ext cx="430213" cy="196850"/>
          </a:xfrm>
          <a:prstGeom prst="line">
            <a:avLst/>
          </a:prstGeom>
          <a:noFill/>
          <a:ln w="5080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2400">
              <a:latin typeface="Minion Pro"/>
              <a:cs typeface="Minion Pro"/>
            </a:endParaRPr>
          </a:p>
        </p:txBody>
      </p:sp>
      <p:sp>
        <p:nvSpPr>
          <p:cNvPr id="27" name="Freeform 26"/>
          <p:cNvSpPr>
            <a:spLocks/>
          </p:cNvSpPr>
          <p:nvPr/>
        </p:nvSpPr>
        <p:spPr bwMode="auto">
          <a:xfrm>
            <a:off x="3370263" y="4659373"/>
            <a:ext cx="1944688" cy="293688"/>
          </a:xfrm>
          <a:custGeom>
            <a:avLst/>
            <a:gdLst>
              <a:gd name="T0" fmla="*/ 0 w 1225"/>
              <a:gd name="T1" fmla="*/ 242888 h 185"/>
              <a:gd name="T2" fmla="*/ 1708150 w 1225"/>
              <a:gd name="T3" fmla="*/ 254000 h 185"/>
              <a:gd name="T4" fmla="*/ 1420813 w 1225"/>
              <a:gd name="T5" fmla="*/ 0 h 185"/>
              <a:gd name="T6" fmla="*/ 0 60000 65536"/>
              <a:gd name="T7" fmla="*/ 0 60000 65536"/>
              <a:gd name="T8" fmla="*/ 0 60000 65536"/>
              <a:gd name="T9" fmla="*/ 0 w 1225"/>
              <a:gd name="T10" fmla="*/ 0 h 185"/>
              <a:gd name="T11" fmla="*/ 1225 w 1225"/>
              <a:gd name="T12" fmla="*/ 185 h 18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225" h="185">
                <a:moveTo>
                  <a:pt x="0" y="153"/>
                </a:moveTo>
                <a:cubicBezTo>
                  <a:pt x="463" y="169"/>
                  <a:pt x="927" y="185"/>
                  <a:pt x="1076" y="160"/>
                </a:cubicBezTo>
                <a:cubicBezTo>
                  <a:pt x="1225" y="135"/>
                  <a:pt x="1060" y="67"/>
                  <a:pt x="895" y="0"/>
                </a:cubicBezTo>
              </a:path>
            </a:pathLst>
          </a:custGeom>
          <a:noFill/>
          <a:ln w="5080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sz="2400">
              <a:latin typeface="Minion Pro"/>
              <a:cs typeface="Minion Pro"/>
            </a:endParaRPr>
          </a:p>
        </p:txBody>
      </p:sp>
      <p:sp>
        <p:nvSpPr>
          <p:cNvPr id="28" name="Freeform 27"/>
          <p:cNvSpPr>
            <a:spLocks/>
          </p:cNvSpPr>
          <p:nvPr/>
        </p:nvSpPr>
        <p:spPr bwMode="auto">
          <a:xfrm>
            <a:off x="3119438" y="3336986"/>
            <a:ext cx="933450" cy="1219200"/>
          </a:xfrm>
          <a:custGeom>
            <a:avLst/>
            <a:gdLst>
              <a:gd name="T0" fmla="*/ 933450 w 588"/>
              <a:gd name="T1" fmla="*/ 0 h 768"/>
              <a:gd name="T2" fmla="*/ 52388 w 588"/>
              <a:gd name="T3" fmla="*/ 1079500 h 768"/>
              <a:gd name="T4" fmla="*/ 614363 w 588"/>
              <a:gd name="T5" fmla="*/ 838200 h 768"/>
              <a:gd name="T6" fmla="*/ 0 60000 65536"/>
              <a:gd name="T7" fmla="*/ 0 60000 65536"/>
              <a:gd name="T8" fmla="*/ 0 60000 65536"/>
              <a:gd name="T9" fmla="*/ 0 w 588"/>
              <a:gd name="T10" fmla="*/ 0 h 768"/>
              <a:gd name="T11" fmla="*/ 588 w 588"/>
              <a:gd name="T12" fmla="*/ 768 h 76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588" h="768">
                <a:moveTo>
                  <a:pt x="588" y="0"/>
                </a:moveTo>
                <a:cubicBezTo>
                  <a:pt x="327" y="296"/>
                  <a:pt x="66" y="592"/>
                  <a:pt x="33" y="680"/>
                </a:cubicBezTo>
                <a:cubicBezTo>
                  <a:pt x="0" y="768"/>
                  <a:pt x="193" y="648"/>
                  <a:pt x="387" y="528"/>
                </a:cubicBezTo>
              </a:path>
            </a:pathLst>
          </a:custGeom>
          <a:noFill/>
          <a:ln w="5080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sz="2400">
              <a:latin typeface="Minion Pro"/>
              <a:cs typeface="Minion Pro"/>
            </a:endParaRPr>
          </a:p>
        </p:txBody>
      </p:sp>
      <p:sp>
        <p:nvSpPr>
          <p:cNvPr id="29" name="Freeform 28"/>
          <p:cNvSpPr>
            <a:spLocks/>
          </p:cNvSpPr>
          <p:nvPr/>
        </p:nvSpPr>
        <p:spPr bwMode="auto">
          <a:xfrm>
            <a:off x="4702176" y="3244911"/>
            <a:ext cx="1157287" cy="1238250"/>
          </a:xfrm>
          <a:custGeom>
            <a:avLst/>
            <a:gdLst>
              <a:gd name="T0" fmla="*/ 1157287 w 729"/>
              <a:gd name="T1" fmla="*/ 1238250 h 780"/>
              <a:gd name="T2" fmla="*/ 177800 w 729"/>
              <a:gd name="T3" fmla="*/ 125413 h 780"/>
              <a:gd name="T4" fmla="*/ 88900 w 729"/>
              <a:gd name="T5" fmla="*/ 488950 h 780"/>
              <a:gd name="T6" fmla="*/ 0 60000 65536"/>
              <a:gd name="T7" fmla="*/ 0 60000 65536"/>
              <a:gd name="T8" fmla="*/ 0 60000 65536"/>
              <a:gd name="T9" fmla="*/ 0 w 729"/>
              <a:gd name="T10" fmla="*/ 0 h 780"/>
              <a:gd name="T11" fmla="*/ 729 w 729"/>
              <a:gd name="T12" fmla="*/ 780 h 78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9" h="780">
                <a:moveTo>
                  <a:pt x="729" y="780"/>
                </a:moveTo>
                <a:cubicBezTo>
                  <a:pt x="476" y="469"/>
                  <a:pt x="224" y="158"/>
                  <a:pt x="112" y="79"/>
                </a:cubicBezTo>
                <a:cubicBezTo>
                  <a:pt x="0" y="0"/>
                  <a:pt x="28" y="154"/>
                  <a:pt x="56" y="308"/>
                </a:cubicBezTo>
              </a:path>
            </a:pathLst>
          </a:custGeom>
          <a:noFill/>
          <a:ln w="5080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sz="2400">
              <a:latin typeface="Minion Pro"/>
              <a:cs typeface="Minion Pro"/>
            </a:endParaRPr>
          </a:p>
        </p:txBody>
      </p:sp>
    </p:spTree>
    <p:extLst>
      <p:ext uri="{BB962C8B-B14F-4D97-AF65-F5344CB8AC3E}">
        <p14:creationId xmlns:p14="http://schemas.microsoft.com/office/powerpoint/2010/main" val="18672003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4" grpId="1" animBg="1"/>
      <p:bldP spid="25" grpId="0" animBg="1"/>
      <p:bldP spid="25" grpId="1" animBg="1"/>
      <p:bldP spid="25" grpId="2" animBg="1"/>
      <p:bldP spid="26" grpId="0" animBg="1"/>
      <p:bldP spid="27" grpId="0" animBg="1"/>
      <p:bldP spid="28" grpId="0" animBg="1"/>
      <p:bldP spid="28" grpId="1" animBg="1"/>
      <p:bldP spid="29" grpId="0" animBg="1"/>
      <p:bldP spid="29" grpId="1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Avoiding BGP Instabilities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484952"/>
          </a:xfrm>
        </p:spPr>
        <p:txBody>
          <a:bodyPr>
            <a:normAutofit/>
          </a:bodyPr>
          <a:lstStyle/>
          <a:p>
            <a:r>
              <a:rPr lang="en-US" dirty="0" smtClean="0"/>
              <a:t>Detecting conflicting policies</a:t>
            </a:r>
          </a:p>
          <a:p>
            <a:pPr lvl="1"/>
            <a:r>
              <a:rPr lang="en-US" dirty="0" smtClean="0"/>
              <a:t>Centralized: NP-Complete problem!</a:t>
            </a:r>
          </a:p>
          <a:p>
            <a:pPr lvl="1"/>
            <a:r>
              <a:rPr lang="en-US" dirty="0" smtClean="0"/>
              <a:t>Distributed: open research problem</a:t>
            </a:r>
          </a:p>
          <a:p>
            <a:pPr lvl="1"/>
            <a:r>
              <a:rPr lang="en-US" dirty="0" smtClean="0"/>
              <a:t>Requires too much cooperation</a:t>
            </a:r>
          </a:p>
          <a:p>
            <a:r>
              <a:rPr lang="en-US" dirty="0" smtClean="0"/>
              <a:t>Detecting oscillations</a:t>
            </a:r>
          </a:p>
          <a:p>
            <a:pPr lvl="1"/>
            <a:r>
              <a:rPr lang="en-US" dirty="0" smtClean="0"/>
              <a:t>Monitoring for repetitive BGP messages</a:t>
            </a:r>
          </a:p>
          <a:p>
            <a:r>
              <a:rPr lang="en-US" dirty="0" smtClean="0"/>
              <a:t>Restricted routing policies and topologies</a:t>
            </a:r>
          </a:p>
          <a:p>
            <a:pPr lvl="1"/>
            <a:r>
              <a:rPr lang="en-US" dirty="0" smtClean="0"/>
              <a:t>Some topologies / policies proven to be safe*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959543" y="5994637"/>
            <a:ext cx="501478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* </a:t>
            </a:r>
            <a:r>
              <a:rPr lang="en-US" dirty="0" err="1" smtClean="0"/>
              <a:t>Gao</a:t>
            </a:r>
            <a:r>
              <a:rPr lang="en-US" dirty="0" smtClean="0"/>
              <a:t> </a:t>
            </a:r>
            <a:r>
              <a:rPr lang="en-US" dirty="0"/>
              <a:t>&amp; Rexford, “Stable Internet Routing </a:t>
            </a:r>
            <a:endParaRPr lang="en-US" dirty="0" smtClean="0"/>
          </a:p>
          <a:p>
            <a:r>
              <a:rPr lang="en-US" dirty="0" smtClean="0"/>
              <a:t>without </a:t>
            </a:r>
            <a:r>
              <a:rPr lang="en-US" dirty="0"/>
              <a:t>Global Coordination”, IEEE/ACM </a:t>
            </a:r>
            <a:r>
              <a:rPr lang="en-US" dirty="0" err="1"/>
              <a:t>ToN</a:t>
            </a:r>
            <a:r>
              <a:rPr lang="en-US" dirty="0"/>
              <a:t>, 2001 </a:t>
            </a:r>
          </a:p>
        </p:txBody>
      </p:sp>
    </p:spTree>
    <p:extLst>
      <p:ext uri="{BB962C8B-B14F-4D97-AF65-F5344CB8AC3E}">
        <p14:creationId xmlns:p14="http://schemas.microsoft.com/office/powerpoint/2010/main" val="37008331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Scaling </a:t>
            </a:r>
            <a:r>
              <a:rPr lang="en-US" dirty="0" err="1" smtClean="0"/>
              <a:t>iBGP</a:t>
            </a:r>
            <a:r>
              <a:rPr lang="en-US" dirty="0" smtClean="0"/>
              <a:t>: route reflectors</a:t>
            </a:r>
            <a:endParaRPr lang="en-US" dirty="0"/>
          </a:p>
        </p:txBody>
      </p:sp>
      <p:pic>
        <p:nvPicPr>
          <p:cNvPr id="4" name="Content Placeholder 3" descr="route-reflectors.pdf"/>
          <p:cNvPicPr>
            <a:picLocks noGrp="1" noChangeAspect="1"/>
          </p:cNvPicPr>
          <p:nvPr>
            <p:ph idx="1"/>
          </p:nvPr>
        </p:nvPicPr>
        <p:blipFill>
          <a:blip r:embed="rId2"/>
          <a:srcRect l="-19929" r="-19929"/>
          <a:stretch>
            <a:fillRect/>
          </a:stretch>
        </p:blipFill>
        <p:spPr/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Scaling </a:t>
            </a:r>
            <a:r>
              <a:rPr lang="en-US" dirty="0" err="1" smtClean="0"/>
              <a:t>iBGP</a:t>
            </a:r>
            <a:r>
              <a:rPr lang="en-US" dirty="0" smtClean="0"/>
              <a:t>: route reflectors</a:t>
            </a:r>
            <a:endParaRPr lang="en-US" dirty="0"/>
          </a:p>
        </p:txBody>
      </p:sp>
      <p:pic>
        <p:nvPicPr>
          <p:cNvPr id="4" name="Content Placeholder 3" descr="route-reflectors-good.pdf"/>
          <p:cNvPicPr>
            <a:picLocks noGrp="1" noChangeAspect="1"/>
          </p:cNvPicPr>
          <p:nvPr>
            <p:ph idx="1"/>
          </p:nvPr>
        </p:nvPicPr>
        <p:blipFill>
          <a:blip r:embed="rId2"/>
          <a:srcRect l="-20449" r="-20449"/>
          <a:stretch>
            <a:fillRect/>
          </a:stretch>
        </p:blipFill>
        <p:spPr/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BGP Security Goals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Confidential message exchange between neighbors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Validity of routing information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Origin, Path, Policy</a:t>
            </a:r>
          </a:p>
          <a:p>
            <a:r>
              <a:rPr lang="en-US" dirty="0" smtClean="0"/>
              <a:t>Correspondence to the data path</a:t>
            </a:r>
          </a:p>
        </p:txBody>
      </p:sp>
    </p:spTree>
    <p:extLst>
      <p:ext uri="{BB962C8B-B14F-4D97-AF65-F5344CB8AC3E}">
        <p14:creationId xmlns:p14="http://schemas.microsoft.com/office/powerpoint/2010/main" val="18718041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8A1FE8-4535-B44B-A80C-4BE1672E9D03}" type="slidenum">
              <a:rPr lang="en-US"/>
              <a:pPr/>
              <a:t>25</a:t>
            </a:fld>
            <a:endParaRPr lang="en-US"/>
          </a:p>
        </p:txBody>
      </p:sp>
      <p:sp>
        <p:nvSpPr>
          <p:cNvPr id="1592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Origin: IP </a:t>
            </a:r>
            <a:r>
              <a:rPr lang="en-US" sz="3200" dirty="0"/>
              <a:t>Address Ownership and Hijacking</a:t>
            </a:r>
          </a:p>
        </p:txBody>
      </p:sp>
      <p:sp>
        <p:nvSpPr>
          <p:cNvPr id="15923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87400" y="1509685"/>
            <a:ext cx="7569200" cy="4606740"/>
          </a:xfrm>
        </p:spPr>
        <p:txBody>
          <a:bodyPr>
            <a:normAutofit fontScale="92500" lnSpcReduction="10000"/>
          </a:bodyPr>
          <a:lstStyle/>
          <a:p>
            <a:r>
              <a:rPr lang="en-US" sz="3200" dirty="0"/>
              <a:t>IP address block assignment</a:t>
            </a:r>
          </a:p>
          <a:p>
            <a:pPr lvl="1"/>
            <a:r>
              <a:rPr lang="en-US" sz="2800" dirty="0"/>
              <a:t>Regional Internet Registries </a:t>
            </a:r>
            <a:r>
              <a:rPr lang="en-US" dirty="0"/>
              <a:t>(ARIN, RIPE, APNIC)</a:t>
            </a:r>
          </a:p>
          <a:p>
            <a:pPr lvl="1"/>
            <a:r>
              <a:rPr lang="en-US" sz="2800" dirty="0"/>
              <a:t>Internet Service Providers</a:t>
            </a:r>
          </a:p>
          <a:p>
            <a:r>
              <a:rPr lang="en-US" sz="3200" dirty="0"/>
              <a:t>Proper origination of a prefix into BGP</a:t>
            </a:r>
          </a:p>
          <a:p>
            <a:pPr lvl="1"/>
            <a:r>
              <a:rPr lang="en-US" sz="2800" dirty="0"/>
              <a:t>By the AS who owns the prefix</a:t>
            </a:r>
          </a:p>
          <a:p>
            <a:pPr lvl="1"/>
            <a:r>
              <a:rPr lang="en-US" sz="2800" dirty="0"/>
              <a:t>… or, by its upstream provider(s) in its behalf</a:t>
            </a:r>
          </a:p>
          <a:p>
            <a:r>
              <a:rPr lang="en-US" sz="3200" dirty="0"/>
              <a:t>However, </a:t>
            </a:r>
            <a:r>
              <a:rPr lang="en-US" sz="3200" dirty="0" smtClean="0"/>
              <a:t>what’s </a:t>
            </a:r>
            <a:r>
              <a:rPr lang="en-US" sz="3200" dirty="0"/>
              <a:t>to stop someone else?</a:t>
            </a:r>
          </a:p>
          <a:p>
            <a:pPr lvl="1"/>
            <a:r>
              <a:rPr lang="en-US" sz="2800" dirty="0"/>
              <a:t>Prefix hijacking: another AS originates the prefix</a:t>
            </a:r>
          </a:p>
          <a:p>
            <a:pPr lvl="1"/>
            <a:r>
              <a:rPr lang="en-US" sz="2800" dirty="0"/>
              <a:t>BGP does not verify that the AS is authorized</a:t>
            </a:r>
          </a:p>
          <a:p>
            <a:pPr lvl="1"/>
            <a:r>
              <a:rPr lang="en-US" sz="2800" dirty="0"/>
              <a:t>Registries of prefix ownership are inaccurate</a:t>
            </a:r>
          </a:p>
        </p:txBody>
      </p:sp>
    </p:spTree>
    <p:extLst>
      <p:ext uri="{BB962C8B-B14F-4D97-AF65-F5344CB8AC3E}">
        <p14:creationId xmlns:p14="http://schemas.microsoft.com/office/powerpoint/2010/main" val="37412084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9AA98B-E1A7-F34B-BF37-0BE115F5612C}" type="slidenum">
              <a:rPr lang="en-US"/>
              <a:pPr/>
              <a:t>26</a:t>
            </a:fld>
            <a:endParaRPr lang="en-US"/>
          </a:p>
        </p:txBody>
      </p:sp>
      <p:sp>
        <p:nvSpPr>
          <p:cNvPr id="1593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Prefix Hijacking</a:t>
            </a:r>
          </a:p>
        </p:txBody>
      </p:sp>
      <p:grpSp>
        <p:nvGrpSpPr>
          <p:cNvPr id="1593347" name="Group 3"/>
          <p:cNvGrpSpPr>
            <a:grpSpLocks/>
          </p:cNvGrpSpPr>
          <p:nvPr/>
        </p:nvGrpSpPr>
        <p:grpSpPr bwMode="auto">
          <a:xfrm>
            <a:off x="482600" y="1041400"/>
            <a:ext cx="8447088" cy="3986213"/>
            <a:chOff x="516" y="945"/>
            <a:chExt cx="5004" cy="3195"/>
          </a:xfrm>
        </p:grpSpPr>
        <p:graphicFrame>
          <p:nvGraphicFramePr>
            <p:cNvPr id="1593348" name="Object 4"/>
            <p:cNvGraphicFramePr>
              <a:graphicFrameLocks noChangeAspect="1"/>
            </p:cNvGraphicFramePr>
            <p:nvPr/>
          </p:nvGraphicFramePr>
          <p:xfrm>
            <a:off x="657" y="1338"/>
            <a:ext cx="1668" cy="127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07" name="Photo Editor Photo" r:id="rId3" imgW="1905266" imgH="1390844" progId="MSPhotoEd.3">
                    <p:embed/>
                  </p:oleObj>
                </mc:Choice>
                <mc:Fallback>
                  <p:oleObj name="Photo Editor Photo" r:id="rId3" imgW="1905266" imgH="1390844" progId="MSPhotoEd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57" y="1338"/>
                          <a:ext cx="1668" cy="127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chemeClr val="bg2">
                                    <a:alpha val="74998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593349" name="Object 5"/>
            <p:cNvGraphicFramePr>
              <a:graphicFrameLocks noChangeAspect="1"/>
            </p:cNvGraphicFramePr>
            <p:nvPr/>
          </p:nvGraphicFramePr>
          <p:xfrm>
            <a:off x="2907" y="945"/>
            <a:ext cx="1671" cy="136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08" name="Photo Editor Photo" r:id="rId5" imgW="1905266" imgH="1390844" progId="MSPhotoEd.3">
                    <p:embed/>
                  </p:oleObj>
                </mc:Choice>
                <mc:Fallback>
                  <p:oleObj name="Photo Editor Photo" r:id="rId5" imgW="1905266" imgH="1390844" progId="MSPhotoEd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907" y="945"/>
                          <a:ext cx="1671" cy="136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chemeClr val="bg2">
                                    <a:alpha val="74998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593350" name="Object 6"/>
            <p:cNvGraphicFramePr>
              <a:graphicFrameLocks noChangeAspect="1"/>
            </p:cNvGraphicFramePr>
            <p:nvPr/>
          </p:nvGraphicFramePr>
          <p:xfrm>
            <a:off x="2553" y="2517"/>
            <a:ext cx="1671" cy="136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09" name="Photo Editor Photo" r:id="rId6" imgW="1905266" imgH="1390844" progId="MSPhotoEd.3">
                    <p:embed/>
                  </p:oleObj>
                </mc:Choice>
                <mc:Fallback>
                  <p:oleObj name="Photo Editor Photo" r:id="rId6" imgW="1905266" imgH="1390844" progId="MSPhotoEd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553" y="2517"/>
                          <a:ext cx="1671" cy="136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chemeClr val="bg2">
                                    <a:alpha val="74998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593351" name="Text Box 7"/>
            <p:cNvSpPr txBox="1">
              <a:spLocks noChangeArrowheads="1"/>
            </p:cNvSpPr>
            <p:nvPr/>
          </p:nvSpPr>
          <p:spPr bwMode="auto">
            <a:xfrm>
              <a:off x="2854" y="3048"/>
              <a:ext cx="109" cy="27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eaLnBrk="0" hangingPunct="0"/>
              <a:endParaRPr lang="fr-FR" sz="1600" b="0">
                <a:latin typeface="Times New Roman" charset="0"/>
              </a:endParaRPr>
            </a:p>
          </p:txBody>
        </p:sp>
        <p:graphicFrame>
          <p:nvGraphicFramePr>
            <p:cNvPr id="1593352" name="Object 8"/>
            <p:cNvGraphicFramePr>
              <a:graphicFrameLocks noChangeAspect="1"/>
            </p:cNvGraphicFramePr>
            <p:nvPr/>
          </p:nvGraphicFramePr>
          <p:xfrm>
            <a:off x="699" y="2647"/>
            <a:ext cx="813" cy="69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10" name="Photo Editor Photo" r:id="rId8" imgW="1905266" imgH="1390844" progId="MSPhotoEd.3">
                    <p:embed/>
                  </p:oleObj>
                </mc:Choice>
                <mc:Fallback>
                  <p:oleObj name="Photo Editor Photo" r:id="rId8" imgW="1905266" imgH="1390844" progId="MSPhotoEd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99" y="2647"/>
                          <a:ext cx="813" cy="69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chemeClr val="bg2">
                                    <a:alpha val="74998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593353" name="Object 9"/>
            <p:cNvGraphicFramePr>
              <a:graphicFrameLocks noChangeAspect="1"/>
            </p:cNvGraphicFramePr>
            <p:nvPr/>
          </p:nvGraphicFramePr>
          <p:xfrm>
            <a:off x="516" y="3501"/>
            <a:ext cx="525" cy="44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11" name="Photo Editor Photo" r:id="rId9" imgW="1905266" imgH="1390844" progId="MSPhotoEd.3">
                    <p:embed/>
                  </p:oleObj>
                </mc:Choice>
                <mc:Fallback>
                  <p:oleObj name="Photo Editor Photo" r:id="rId9" imgW="1905266" imgH="1390844" progId="MSPhotoEd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16" y="3501"/>
                          <a:ext cx="525" cy="44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chemeClr val="bg2">
                                    <a:alpha val="74998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593354" name="Object 10"/>
            <p:cNvGraphicFramePr>
              <a:graphicFrameLocks noChangeAspect="1"/>
            </p:cNvGraphicFramePr>
            <p:nvPr/>
          </p:nvGraphicFramePr>
          <p:xfrm>
            <a:off x="4404" y="2086"/>
            <a:ext cx="813" cy="69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12" name="Photo Editor Photo" r:id="rId10" imgW="1905266" imgH="1390844" progId="MSPhotoEd.3">
                    <p:embed/>
                  </p:oleObj>
                </mc:Choice>
                <mc:Fallback>
                  <p:oleObj name="Photo Editor Photo" r:id="rId10" imgW="1905266" imgH="1390844" progId="MSPhotoEd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404" y="2086"/>
                          <a:ext cx="813" cy="69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chemeClr val="bg2">
                                    <a:alpha val="74998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593355" name="Object 11"/>
            <p:cNvGraphicFramePr>
              <a:graphicFrameLocks noChangeAspect="1"/>
            </p:cNvGraphicFramePr>
            <p:nvPr/>
          </p:nvGraphicFramePr>
          <p:xfrm>
            <a:off x="4995" y="2922"/>
            <a:ext cx="525" cy="44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13" name="Photo Editor Photo" r:id="rId11" imgW="1905266" imgH="1390844" progId="MSPhotoEd.3">
                    <p:embed/>
                  </p:oleObj>
                </mc:Choice>
                <mc:Fallback>
                  <p:oleObj name="Photo Editor Photo" r:id="rId11" imgW="1905266" imgH="1390844" progId="MSPhotoEd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995" y="2922"/>
                          <a:ext cx="525" cy="44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chemeClr val="bg2">
                                    <a:alpha val="74998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593356" name="Line 12"/>
            <p:cNvSpPr>
              <a:spLocks noChangeShapeType="1"/>
            </p:cNvSpPr>
            <p:nvPr/>
          </p:nvSpPr>
          <p:spPr bwMode="auto">
            <a:xfrm flipV="1">
              <a:off x="837" y="3240"/>
              <a:ext cx="117" cy="29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93357" name="Line 13"/>
            <p:cNvSpPr>
              <a:spLocks noChangeShapeType="1"/>
            </p:cNvSpPr>
            <p:nvPr/>
          </p:nvSpPr>
          <p:spPr bwMode="auto">
            <a:xfrm flipV="1">
              <a:off x="1035" y="2439"/>
              <a:ext cx="81" cy="279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93358" name="Line 14"/>
            <p:cNvSpPr>
              <a:spLocks noChangeShapeType="1"/>
            </p:cNvSpPr>
            <p:nvPr/>
          </p:nvSpPr>
          <p:spPr bwMode="auto">
            <a:xfrm flipV="1">
              <a:off x="2187" y="1566"/>
              <a:ext cx="837" cy="13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93359" name="Line 15"/>
            <p:cNvSpPr>
              <a:spLocks noChangeShapeType="1"/>
            </p:cNvSpPr>
            <p:nvPr/>
          </p:nvSpPr>
          <p:spPr bwMode="auto">
            <a:xfrm>
              <a:off x="1953" y="2367"/>
              <a:ext cx="891" cy="46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93360" name="Line 16"/>
            <p:cNvSpPr>
              <a:spLocks noChangeShapeType="1"/>
            </p:cNvSpPr>
            <p:nvPr/>
          </p:nvSpPr>
          <p:spPr bwMode="auto">
            <a:xfrm>
              <a:off x="4473" y="1737"/>
              <a:ext cx="396" cy="40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93361" name="Line 17"/>
            <p:cNvSpPr>
              <a:spLocks noChangeShapeType="1"/>
            </p:cNvSpPr>
            <p:nvPr/>
          </p:nvSpPr>
          <p:spPr bwMode="auto">
            <a:xfrm flipH="1">
              <a:off x="4086" y="2691"/>
              <a:ext cx="540" cy="32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93362" name="Line 18"/>
            <p:cNvSpPr>
              <a:spLocks noChangeShapeType="1"/>
            </p:cNvSpPr>
            <p:nvPr/>
          </p:nvSpPr>
          <p:spPr bwMode="auto">
            <a:xfrm>
              <a:off x="4869" y="2718"/>
              <a:ext cx="225" cy="28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93363" name="Line 19"/>
            <p:cNvSpPr>
              <a:spLocks noChangeShapeType="1"/>
            </p:cNvSpPr>
            <p:nvPr/>
          </p:nvSpPr>
          <p:spPr bwMode="auto">
            <a:xfrm>
              <a:off x="5256" y="3330"/>
              <a:ext cx="0" cy="22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93364" name="Line 20"/>
            <p:cNvSpPr>
              <a:spLocks noChangeShapeType="1"/>
            </p:cNvSpPr>
            <p:nvPr/>
          </p:nvSpPr>
          <p:spPr bwMode="auto">
            <a:xfrm>
              <a:off x="774" y="3924"/>
              <a:ext cx="0" cy="21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93365" name="Line 21"/>
            <p:cNvSpPr>
              <a:spLocks noChangeShapeType="1"/>
            </p:cNvSpPr>
            <p:nvPr/>
          </p:nvSpPr>
          <p:spPr bwMode="auto">
            <a:xfrm flipH="1">
              <a:off x="3348" y="2142"/>
              <a:ext cx="18" cy="513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93366" name="Text Box 22"/>
            <p:cNvSpPr txBox="1">
              <a:spLocks noChangeArrowheads="1"/>
            </p:cNvSpPr>
            <p:nvPr/>
          </p:nvSpPr>
          <p:spPr bwMode="auto">
            <a:xfrm>
              <a:off x="716" y="3562"/>
              <a:ext cx="185" cy="3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eaLnBrk="0" hangingPunct="0"/>
              <a:r>
                <a:rPr lang="en-US">
                  <a:latin typeface="Times New Roman" charset="0"/>
                </a:rPr>
                <a:t>1</a:t>
              </a:r>
              <a:endParaRPr lang="en-US" sz="1600" b="0">
                <a:latin typeface="Times New Roman" charset="0"/>
              </a:endParaRPr>
            </a:p>
          </p:txBody>
        </p:sp>
        <p:sp>
          <p:nvSpPr>
            <p:cNvPr id="1593367" name="Text Box 23"/>
            <p:cNvSpPr txBox="1">
              <a:spLocks noChangeArrowheads="1"/>
            </p:cNvSpPr>
            <p:nvPr/>
          </p:nvSpPr>
          <p:spPr bwMode="auto">
            <a:xfrm>
              <a:off x="950" y="2823"/>
              <a:ext cx="184" cy="3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eaLnBrk="0" hangingPunct="0"/>
              <a:r>
                <a:rPr lang="en-US">
                  <a:latin typeface="Times New Roman" charset="0"/>
                </a:rPr>
                <a:t>2</a:t>
              </a:r>
              <a:endParaRPr lang="en-US" sz="1600" b="0">
                <a:latin typeface="Times New Roman" charset="0"/>
              </a:endParaRPr>
            </a:p>
          </p:txBody>
        </p:sp>
        <p:sp>
          <p:nvSpPr>
            <p:cNvPr id="1593368" name="Text Box 24"/>
            <p:cNvSpPr txBox="1">
              <a:spLocks noChangeArrowheads="1"/>
            </p:cNvSpPr>
            <p:nvPr/>
          </p:nvSpPr>
          <p:spPr bwMode="auto">
            <a:xfrm>
              <a:off x="1337" y="1798"/>
              <a:ext cx="184" cy="3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eaLnBrk="0" hangingPunct="0"/>
              <a:r>
                <a:rPr lang="en-US">
                  <a:latin typeface="Times New Roman" charset="0"/>
                </a:rPr>
                <a:t>3</a:t>
              </a:r>
              <a:endParaRPr lang="en-US" sz="1600" b="0">
                <a:latin typeface="Times New Roman" charset="0"/>
              </a:endParaRPr>
            </a:p>
          </p:txBody>
        </p:sp>
        <p:sp>
          <p:nvSpPr>
            <p:cNvPr id="1593369" name="Text Box 25"/>
            <p:cNvSpPr txBox="1">
              <a:spLocks noChangeArrowheads="1"/>
            </p:cNvSpPr>
            <p:nvPr/>
          </p:nvSpPr>
          <p:spPr bwMode="auto">
            <a:xfrm>
              <a:off x="3623" y="1455"/>
              <a:ext cx="184" cy="3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eaLnBrk="0" hangingPunct="0"/>
              <a:r>
                <a:rPr lang="en-US">
                  <a:latin typeface="Times New Roman" charset="0"/>
                </a:rPr>
                <a:t>4</a:t>
              </a:r>
              <a:endParaRPr lang="en-US" sz="1600" b="0">
                <a:latin typeface="Times New Roman" charset="0"/>
              </a:endParaRPr>
            </a:p>
          </p:txBody>
        </p:sp>
        <p:sp>
          <p:nvSpPr>
            <p:cNvPr id="1593370" name="Text Box 26"/>
            <p:cNvSpPr txBox="1">
              <a:spLocks noChangeArrowheads="1"/>
            </p:cNvSpPr>
            <p:nvPr/>
          </p:nvSpPr>
          <p:spPr bwMode="auto">
            <a:xfrm>
              <a:off x="4703" y="2275"/>
              <a:ext cx="184" cy="3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eaLnBrk="0" hangingPunct="0"/>
              <a:r>
                <a:rPr lang="en-US">
                  <a:latin typeface="Times New Roman" charset="0"/>
                </a:rPr>
                <a:t>5</a:t>
              </a:r>
              <a:endParaRPr lang="en-US" sz="1600" b="0">
                <a:latin typeface="Times New Roman" charset="0"/>
              </a:endParaRPr>
            </a:p>
          </p:txBody>
        </p:sp>
        <p:sp>
          <p:nvSpPr>
            <p:cNvPr id="1593371" name="Text Box 27"/>
            <p:cNvSpPr txBox="1">
              <a:spLocks noChangeArrowheads="1"/>
            </p:cNvSpPr>
            <p:nvPr/>
          </p:nvSpPr>
          <p:spPr bwMode="auto">
            <a:xfrm>
              <a:off x="5144" y="2985"/>
              <a:ext cx="184" cy="3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eaLnBrk="0" hangingPunct="0"/>
              <a:r>
                <a:rPr lang="en-US">
                  <a:latin typeface="Times New Roman" charset="0"/>
                </a:rPr>
                <a:t>6</a:t>
              </a:r>
              <a:endParaRPr lang="en-US" sz="1600" b="0">
                <a:latin typeface="Times New Roman" charset="0"/>
              </a:endParaRPr>
            </a:p>
          </p:txBody>
        </p:sp>
        <p:sp>
          <p:nvSpPr>
            <p:cNvPr id="1593372" name="Text Box 28"/>
            <p:cNvSpPr txBox="1">
              <a:spLocks noChangeArrowheads="1"/>
            </p:cNvSpPr>
            <p:nvPr/>
          </p:nvSpPr>
          <p:spPr bwMode="auto">
            <a:xfrm>
              <a:off x="3254" y="2994"/>
              <a:ext cx="184" cy="3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eaLnBrk="0" hangingPunct="0"/>
              <a:r>
                <a:rPr lang="en-US">
                  <a:latin typeface="Times New Roman" charset="0"/>
                </a:rPr>
                <a:t>7</a:t>
              </a:r>
              <a:endParaRPr lang="en-US" sz="1600" b="0">
                <a:latin typeface="Times New Roman" charset="0"/>
              </a:endParaRPr>
            </a:p>
          </p:txBody>
        </p:sp>
      </p:grpSp>
      <p:sp>
        <p:nvSpPr>
          <p:cNvPr id="1593373" name="Text Box 29"/>
          <p:cNvSpPr txBox="1">
            <a:spLocks noChangeArrowheads="1"/>
          </p:cNvSpPr>
          <p:nvPr/>
        </p:nvSpPr>
        <p:spPr bwMode="auto">
          <a:xfrm>
            <a:off x="7191375" y="4329113"/>
            <a:ext cx="197167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2800" b="0">
                <a:solidFill>
                  <a:srgbClr val="008000"/>
                </a:solidFill>
                <a:latin typeface="Times New Roman" charset="0"/>
              </a:rPr>
              <a:t>12.34.0.0/16</a:t>
            </a:r>
          </a:p>
        </p:txBody>
      </p:sp>
      <p:sp>
        <p:nvSpPr>
          <p:cNvPr id="1593374" name="Freeform 30"/>
          <p:cNvSpPr>
            <a:spLocks/>
          </p:cNvSpPr>
          <p:nvPr/>
        </p:nvSpPr>
        <p:spPr bwMode="auto">
          <a:xfrm>
            <a:off x="17463" y="779463"/>
            <a:ext cx="8875712" cy="3962400"/>
          </a:xfrm>
          <a:custGeom>
            <a:avLst/>
            <a:gdLst>
              <a:gd name="T0" fmla="*/ 244 w 5591"/>
              <a:gd name="T1" fmla="*/ 2320 h 2496"/>
              <a:gd name="T2" fmla="*/ 225 w 5591"/>
              <a:gd name="T3" fmla="*/ 2227 h 2496"/>
              <a:gd name="T4" fmla="*/ 488 w 5591"/>
              <a:gd name="T5" fmla="*/ 705 h 2496"/>
              <a:gd name="T6" fmla="*/ 3155 w 5591"/>
              <a:gd name="T7" fmla="*/ 179 h 2496"/>
              <a:gd name="T8" fmla="*/ 4789 w 5591"/>
              <a:gd name="T9" fmla="*/ 248 h 2496"/>
              <a:gd name="T10" fmla="*/ 5591 w 5591"/>
              <a:gd name="T11" fmla="*/ 1669 h 24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591" h="2496">
                <a:moveTo>
                  <a:pt x="244" y="2320"/>
                </a:moveTo>
                <a:cubicBezTo>
                  <a:pt x="214" y="2408"/>
                  <a:pt x="184" y="2496"/>
                  <a:pt x="225" y="2227"/>
                </a:cubicBezTo>
                <a:cubicBezTo>
                  <a:pt x="266" y="1958"/>
                  <a:pt x="0" y="1046"/>
                  <a:pt x="488" y="705"/>
                </a:cubicBezTo>
                <a:cubicBezTo>
                  <a:pt x="976" y="364"/>
                  <a:pt x="2438" y="255"/>
                  <a:pt x="3155" y="179"/>
                </a:cubicBezTo>
                <a:cubicBezTo>
                  <a:pt x="3872" y="103"/>
                  <a:pt x="4383" y="0"/>
                  <a:pt x="4789" y="248"/>
                </a:cubicBezTo>
                <a:cubicBezTo>
                  <a:pt x="5195" y="496"/>
                  <a:pt x="5457" y="1431"/>
                  <a:pt x="5591" y="1669"/>
                </a:cubicBezTo>
              </a:path>
            </a:pathLst>
          </a:custGeom>
          <a:noFill/>
          <a:ln w="50800" cap="flat" cmpd="sng">
            <a:solidFill>
              <a:srgbClr val="008000"/>
            </a:solidFill>
            <a:prstDash val="solid"/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593375" name="Freeform 31"/>
          <p:cNvSpPr>
            <a:spLocks/>
          </p:cNvSpPr>
          <p:nvPr/>
        </p:nvSpPr>
        <p:spPr bwMode="auto">
          <a:xfrm>
            <a:off x="5487988" y="3740150"/>
            <a:ext cx="2813050" cy="1160463"/>
          </a:xfrm>
          <a:custGeom>
            <a:avLst/>
            <a:gdLst>
              <a:gd name="T0" fmla="*/ 0 w 1772"/>
              <a:gd name="T1" fmla="*/ 731 h 731"/>
              <a:gd name="T2" fmla="*/ 1089 w 1772"/>
              <a:gd name="T3" fmla="*/ 74 h 731"/>
              <a:gd name="T4" fmla="*/ 1772 w 1772"/>
              <a:gd name="T5" fmla="*/ 287 h 7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772" h="731">
                <a:moveTo>
                  <a:pt x="0" y="731"/>
                </a:moveTo>
                <a:cubicBezTo>
                  <a:pt x="397" y="439"/>
                  <a:pt x="794" y="148"/>
                  <a:pt x="1089" y="74"/>
                </a:cubicBezTo>
                <a:cubicBezTo>
                  <a:pt x="1384" y="0"/>
                  <a:pt x="1578" y="143"/>
                  <a:pt x="1772" y="287"/>
                </a:cubicBezTo>
              </a:path>
            </a:pathLst>
          </a:custGeom>
          <a:noFill/>
          <a:ln w="50800" cap="flat" cmpd="sng">
            <a:solidFill>
              <a:srgbClr val="008000"/>
            </a:solidFill>
            <a:prstDash val="solid"/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593376" name="Text Box 32"/>
          <p:cNvSpPr txBox="1">
            <a:spLocks noChangeArrowheads="1"/>
          </p:cNvSpPr>
          <p:nvPr/>
        </p:nvSpPr>
        <p:spPr bwMode="auto">
          <a:xfrm>
            <a:off x="1144588" y="4659313"/>
            <a:ext cx="197167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2800" b="0">
                <a:solidFill>
                  <a:srgbClr val="CC3300"/>
                </a:solidFill>
                <a:latin typeface="Times New Roman" charset="0"/>
              </a:rPr>
              <a:t>12.34.0.0/16</a:t>
            </a:r>
          </a:p>
        </p:txBody>
      </p:sp>
      <p:sp>
        <p:nvSpPr>
          <p:cNvPr id="1593377" name="Freeform 33"/>
          <p:cNvSpPr>
            <a:spLocks/>
          </p:cNvSpPr>
          <p:nvPr/>
        </p:nvSpPr>
        <p:spPr bwMode="auto">
          <a:xfrm>
            <a:off x="1781175" y="3001963"/>
            <a:ext cx="1023938" cy="1611312"/>
          </a:xfrm>
          <a:custGeom>
            <a:avLst/>
            <a:gdLst>
              <a:gd name="T0" fmla="*/ 645 w 645"/>
              <a:gd name="T1" fmla="*/ 0 h 1015"/>
              <a:gd name="T2" fmla="*/ 275 w 645"/>
              <a:gd name="T3" fmla="*/ 395 h 1015"/>
              <a:gd name="T4" fmla="*/ 0 w 645"/>
              <a:gd name="T5" fmla="*/ 1015 h 10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645" h="1015">
                <a:moveTo>
                  <a:pt x="645" y="0"/>
                </a:moveTo>
                <a:cubicBezTo>
                  <a:pt x="513" y="113"/>
                  <a:pt x="382" y="226"/>
                  <a:pt x="275" y="395"/>
                </a:cubicBezTo>
                <a:cubicBezTo>
                  <a:pt x="168" y="564"/>
                  <a:pt x="84" y="789"/>
                  <a:pt x="0" y="1015"/>
                </a:cubicBezTo>
              </a:path>
            </a:pathLst>
          </a:custGeom>
          <a:noFill/>
          <a:ln w="50800" cap="flat" cmpd="sng">
            <a:solidFill>
              <a:srgbClr val="CC3300"/>
            </a:solidFill>
            <a:prstDash val="solid"/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593378" name="Freeform 34"/>
          <p:cNvSpPr>
            <a:spLocks/>
          </p:cNvSpPr>
          <p:nvPr/>
        </p:nvSpPr>
        <p:spPr bwMode="auto">
          <a:xfrm>
            <a:off x="5943600" y="903288"/>
            <a:ext cx="2903538" cy="2454275"/>
          </a:xfrm>
          <a:custGeom>
            <a:avLst/>
            <a:gdLst>
              <a:gd name="T0" fmla="*/ 0 w 1785"/>
              <a:gd name="T1" fmla="*/ 32 h 1428"/>
              <a:gd name="T2" fmla="*/ 827 w 1785"/>
              <a:gd name="T3" fmla="*/ 63 h 1428"/>
              <a:gd name="T4" fmla="*/ 1309 w 1785"/>
              <a:gd name="T5" fmla="*/ 408 h 1428"/>
              <a:gd name="T6" fmla="*/ 1785 w 1785"/>
              <a:gd name="T7" fmla="*/ 1428 h 14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785" h="1428">
                <a:moveTo>
                  <a:pt x="0" y="32"/>
                </a:moveTo>
                <a:cubicBezTo>
                  <a:pt x="304" y="16"/>
                  <a:pt x="609" y="0"/>
                  <a:pt x="827" y="63"/>
                </a:cubicBezTo>
                <a:cubicBezTo>
                  <a:pt x="1045" y="126"/>
                  <a:pt x="1149" y="180"/>
                  <a:pt x="1309" y="408"/>
                </a:cubicBezTo>
                <a:cubicBezTo>
                  <a:pt x="1469" y="636"/>
                  <a:pt x="1627" y="1032"/>
                  <a:pt x="1785" y="1428"/>
                </a:cubicBezTo>
              </a:path>
            </a:pathLst>
          </a:custGeom>
          <a:noFill/>
          <a:ln w="50800" cap="flat" cmpd="sng">
            <a:solidFill>
              <a:srgbClr val="008000"/>
            </a:solidFill>
            <a:prstDash val="solid"/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593379" name="Rectangle 35"/>
          <p:cNvSpPr>
            <a:spLocks noGrp="1" noChangeArrowheads="1"/>
          </p:cNvSpPr>
          <p:nvPr>
            <p:ph type="body" idx="1"/>
          </p:nvPr>
        </p:nvSpPr>
        <p:spPr>
          <a:xfrm>
            <a:off x="423863" y="5108980"/>
            <a:ext cx="8915400" cy="1665287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dirty="0"/>
              <a:t>Consequences for the affected </a:t>
            </a:r>
            <a:r>
              <a:rPr lang="en-US" dirty="0" err="1"/>
              <a:t>ASes</a:t>
            </a:r>
            <a:endParaRPr lang="en-US" dirty="0"/>
          </a:p>
          <a:p>
            <a:pPr lvl="1">
              <a:lnSpc>
                <a:spcPct val="80000"/>
              </a:lnSpc>
            </a:pPr>
            <a:r>
              <a:rPr lang="en-US" dirty="0" err="1"/>
              <a:t>Blackhole</a:t>
            </a:r>
            <a:r>
              <a:rPr lang="en-US" dirty="0"/>
              <a:t>: data traffic is discarded</a:t>
            </a:r>
          </a:p>
          <a:p>
            <a:pPr lvl="1">
              <a:lnSpc>
                <a:spcPct val="80000"/>
              </a:lnSpc>
            </a:pPr>
            <a:r>
              <a:rPr lang="en-US" dirty="0"/>
              <a:t>Snooping: data traffic is inspected, and then redirected</a:t>
            </a:r>
          </a:p>
          <a:p>
            <a:pPr lvl="1">
              <a:lnSpc>
                <a:spcPct val="80000"/>
              </a:lnSpc>
            </a:pPr>
            <a:r>
              <a:rPr lang="en-US" dirty="0"/>
              <a:t>Impersonation: data traffic is sent to bogus destinations</a:t>
            </a:r>
          </a:p>
        </p:txBody>
      </p:sp>
    </p:spTree>
    <p:extLst>
      <p:ext uri="{BB962C8B-B14F-4D97-AF65-F5344CB8AC3E}">
        <p14:creationId xmlns:p14="http://schemas.microsoft.com/office/powerpoint/2010/main" val="2095678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3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3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3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3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3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3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33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33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33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33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93374" grpId="0" animBg="1"/>
      <p:bldP spid="1593374" grpId="1" animBg="1"/>
      <p:bldP spid="1593375" grpId="0" animBg="1"/>
      <p:bldP spid="1593376" grpId="0"/>
      <p:bldP spid="1593377" grpId="0" animBg="1"/>
      <p:bldP spid="1593378" grpId="0" animBg="1"/>
      <p:bldP spid="1593379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BFB147-5098-AF4C-9A45-CED8403EC611}" type="slidenum">
              <a:rPr lang="en-US"/>
              <a:pPr/>
              <a:t>27</a:t>
            </a:fld>
            <a:endParaRPr lang="en-US"/>
          </a:p>
        </p:txBody>
      </p:sp>
      <p:sp>
        <p:nvSpPr>
          <p:cNvPr id="1594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/>
              <a:t>Hijacking is Hard to Debug</a:t>
            </a:r>
          </a:p>
        </p:txBody>
      </p:sp>
      <p:sp>
        <p:nvSpPr>
          <p:cNvPr id="15943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87400" y="1509685"/>
            <a:ext cx="7569200" cy="4673586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90000"/>
              </a:lnSpc>
            </a:pPr>
            <a:r>
              <a:rPr lang="en-US" sz="3200" dirty="0"/>
              <a:t>Real origin AS </a:t>
            </a:r>
            <a:r>
              <a:rPr lang="en-US" sz="3200" dirty="0" smtClean="0"/>
              <a:t>doesn</a:t>
            </a:r>
            <a:r>
              <a:rPr lang="en-US" altLang="ja-JP" sz="3200" dirty="0" smtClean="0"/>
              <a:t>’</a:t>
            </a:r>
            <a:r>
              <a:rPr lang="en-US" sz="3200" dirty="0" smtClean="0"/>
              <a:t>t </a:t>
            </a:r>
            <a:r>
              <a:rPr lang="en-US" sz="3200" dirty="0"/>
              <a:t>see the problem</a:t>
            </a:r>
          </a:p>
          <a:p>
            <a:pPr lvl="1">
              <a:lnSpc>
                <a:spcPct val="90000"/>
              </a:lnSpc>
            </a:pPr>
            <a:r>
              <a:rPr lang="en-US" sz="2800" dirty="0"/>
              <a:t>Picks its own route</a:t>
            </a:r>
          </a:p>
          <a:p>
            <a:pPr lvl="1">
              <a:lnSpc>
                <a:spcPct val="90000"/>
              </a:lnSpc>
            </a:pPr>
            <a:r>
              <a:rPr lang="en-US" sz="2800" dirty="0"/>
              <a:t>Might not even learn the bogus route</a:t>
            </a:r>
          </a:p>
          <a:p>
            <a:pPr>
              <a:lnSpc>
                <a:spcPct val="80000"/>
              </a:lnSpc>
            </a:pPr>
            <a:r>
              <a:rPr lang="en-US" sz="3200" dirty="0"/>
              <a:t>May not cause loss of connectivity</a:t>
            </a:r>
          </a:p>
          <a:p>
            <a:pPr lvl="1">
              <a:lnSpc>
                <a:spcPct val="90000"/>
              </a:lnSpc>
            </a:pPr>
            <a:r>
              <a:rPr lang="en-US" sz="2800" dirty="0"/>
              <a:t>E.g., if the bogus AS snoops and redirects</a:t>
            </a:r>
          </a:p>
          <a:p>
            <a:pPr lvl="1">
              <a:lnSpc>
                <a:spcPct val="90000"/>
              </a:lnSpc>
            </a:pPr>
            <a:r>
              <a:rPr lang="en-US" sz="2800" dirty="0"/>
              <a:t>… may only cause performance degradation</a:t>
            </a:r>
          </a:p>
          <a:p>
            <a:pPr>
              <a:lnSpc>
                <a:spcPct val="80000"/>
              </a:lnSpc>
            </a:pPr>
            <a:r>
              <a:rPr lang="en-US" sz="3200" dirty="0"/>
              <a:t>Or, loss of connectivity is isolated</a:t>
            </a:r>
          </a:p>
          <a:p>
            <a:pPr lvl="1">
              <a:lnSpc>
                <a:spcPct val="90000"/>
              </a:lnSpc>
            </a:pPr>
            <a:r>
              <a:rPr lang="en-US" sz="2800" dirty="0"/>
              <a:t>E.g., only for sources in parts of the Internet</a:t>
            </a:r>
          </a:p>
          <a:p>
            <a:pPr>
              <a:lnSpc>
                <a:spcPct val="80000"/>
              </a:lnSpc>
            </a:pPr>
            <a:r>
              <a:rPr lang="en-US" sz="3200" dirty="0"/>
              <a:t>Diagnosing prefix hijacking</a:t>
            </a:r>
          </a:p>
          <a:p>
            <a:pPr lvl="1">
              <a:lnSpc>
                <a:spcPct val="90000"/>
              </a:lnSpc>
            </a:pPr>
            <a:r>
              <a:rPr lang="en-US" sz="2800" dirty="0"/>
              <a:t>Analyzing updates from many vantage points</a:t>
            </a:r>
          </a:p>
          <a:p>
            <a:pPr lvl="1">
              <a:lnSpc>
                <a:spcPct val="90000"/>
              </a:lnSpc>
            </a:pPr>
            <a:r>
              <a:rPr lang="en-US" sz="2800" dirty="0"/>
              <a:t>Launching </a:t>
            </a:r>
            <a:r>
              <a:rPr lang="en-US" sz="2800" dirty="0" err="1"/>
              <a:t>traceroute</a:t>
            </a:r>
            <a:r>
              <a:rPr lang="en-US" sz="2800" dirty="0"/>
              <a:t> from many vantage points</a:t>
            </a:r>
          </a:p>
        </p:txBody>
      </p:sp>
    </p:spTree>
    <p:extLst>
      <p:ext uri="{BB962C8B-B14F-4D97-AF65-F5344CB8AC3E}">
        <p14:creationId xmlns:p14="http://schemas.microsoft.com/office/powerpoint/2010/main" val="18602047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43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43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43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43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43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43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43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43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43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43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43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94371" grpId="0" build="p" bldLvl="2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A9A5C7-7FFF-ED49-A20F-5573825EF4C3}" type="slidenum">
              <a:rPr lang="en-US"/>
              <a:pPr/>
              <a:t>28</a:t>
            </a:fld>
            <a:endParaRPr lang="en-US"/>
          </a:p>
        </p:txBody>
      </p:sp>
      <p:sp>
        <p:nvSpPr>
          <p:cNvPr id="1595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/>
              <a:t>Sub-Prefix Hijacking</a:t>
            </a:r>
          </a:p>
        </p:txBody>
      </p:sp>
      <p:grpSp>
        <p:nvGrpSpPr>
          <p:cNvPr id="1595395" name="Group 3"/>
          <p:cNvGrpSpPr>
            <a:grpSpLocks/>
          </p:cNvGrpSpPr>
          <p:nvPr/>
        </p:nvGrpSpPr>
        <p:grpSpPr bwMode="auto">
          <a:xfrm>
            <a:off x="454025" y="1193800"/>
            <a:ext cx="8447088" cy="3986213"/>
            <a:chOff x="516" y="945"/>
            <a:chExt cx="5004" cy="3195"/>
          </a:xfrm>
        </p:grpSpPr>
        <p:graphicFrame>
          <p:nvGraphicFramePr>
            <p:cNvPr id="1595396" name="Object 4"/>
            <p:cNvGraphicFramePr>
              <a:graphicFrameLocks noChangeAspect="1"/>
            </p:cNvGraphicFramePr>
            <p:nvPr/>
          </p:nvGraphicFramePr>
          <p:xfrm>
            <a:off x="657" y="1338"/>
            <a:ext cx="1668" cy="127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55" name="Photo Editor Photo" r:id="rId3" imgW="1905266" imgH="1390844" progId="MSPhotoEd.3">
                    <p:embed/>
                  </p:oleObj>
                </mc:Choice>
                <mc:Fallback>
                  <p:oleObj name="Photo Editor Photo" r:id="rId3" imgW="1905266" imgH="1390844" progId="MSPhotoEd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57" y="1338"/>
                          <a:ext cx="1668" cy="127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chemeClr val="bg2">
                                    <a:alpha val="74998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595397" name="Object 5"/>
            <p:cNvGraphicFramePr>
              <a:graphicFrameLocks noChangeAspect="1"/>
            </p:cNvGraphicFramePr>
            <p:nvPr/>
          </p:nvGraphicFramePr>
          <p:xfrm>
            <a:off x="2907" y="945"/>
            <a:ext cx="1671" cy="136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56" name="Photo Editor Photo" r:id="rId5" imgW="1905266" imgH="1390844" progId="MSPhotoEd.3">
                    <p:embed/>
                  </p:oleObj>
                </mc:Choice>
                <mc:Fallback>
                  <p:oleObj name="Photo Editor Photo" r:id="rId5" imgW="1905266" imgH="1390844" progId="MSPhotoEd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907" y="945"/>
                          <a:ext cx="1671" cy="136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chemeClr val="bg2">
                                    <a:alpha val="74998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595398" name="Object 6"/>
            <p:cNvGraphicFramePr>
              <a:graphicFrameLocks noChangeAspect="1"/>
            </p:cNvGraphicFramePr>
            <p:nvPr/>
          </p:nvGraphicFramePr>
          <p:xfrm>
            <a:off x="2553" y="2517"/>
            <a:ext cx="1671" cy="136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57" name="Photo Editor Photo" r:id="rId6" imgW="1905266" imgH="1390844" progId="MSPhotoEd.3">
                    <p:embed/>
                  </p:oleObj>
                </mc:Choice>
                <mc:Fallback>
                  <p:oleObj name="Photo Editor Photo" r:id="rId6" imgW="1905266" imgH="1390844" progId="MSPhotoEd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553" y="2517"/>
                          <a:ext cx="1671" cy="136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chemeClr val="bg2">
                                    <a:alpha val="74998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595399" name="Text Box 7"/>
            <p:cNvSpPr txBox="1">
              <a:spLocks noChangeArrowheads="1"/>
            </p:cNvSpPr>
            <p:nvPr/>
          </p:nvSpPr>
          <p:spPr bwMode="auto">
            <a:xfrm>
              <a:off x="2854" y="3048"/>
              <a:ext cx="109" cy="27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eaLnBrk="0" hangingPunct="0"/>
              <a:endParaRPr lang="fr-FR" sz="1600" b="0">
                <a:latin typeface="Times New Roman" charset="0"/>
              </a:endParaRPr>
            </a:p>
          </p:txBody>
        </p:sp>
        <p:graphicFrame>
          <p:nvGraphicFramePr>
            <p:cNvPr id="1595400" name="Object 8"/>
            <p:cNvGraphicFramePr>
              <a:graphicFrameLocks noChangeAspect="1"/>
            </p:cNvGraphicFramePr>
            <p:nvPr/>
          </p:nvGraphicFramePr>
          <p:xfrm>
            <a:off x="699" y="2647"/>
            <a:ext cx="813" cy="69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58" name="Photo Editor Photo" r:id="rId8" imgW="1905266" imgH="1390844" progId="MSPhotoEd.3">
                    <p:embed/>
                  </p:oleObj>
                </mc:Choice>
                <mc:Fallback>
                  <p:oleObj name="Photo Editor Photo" r:id="rId8" imgW="1905266" imgH="1390844" progId="MSPhotoEd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99" y="2647"/>
                          <a:ext cx="813" cy="69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chemeClr val="bg2">
                                    <a:alpha val="74998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595401" name="Object 9"/>
            <p:cNvGraphicFramePr>
              <a:graphicFrameLocks noChangeAspect="1"/>
            </p:cNvGraphicFramePr>
            <p:nvPr/>
          </p:nvGraphicFramePr>
          <p:xfrm>
            <a:off x="516" y="3501"/>
            <a:ext cx="525" cy="44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59" name="Photo Editor Photo" r:id="rId9" imgW="1905266" imgH="1390844" progId="MSPhotoEd.3">
                    <p:embed/>
                  </p:oleObj>
                </mc:Choice>
                <mc:Fallback>
                  <p:oleObj name="Photo Editor Photo" r:id="rId9" imgW="1905266" imgH="1390844" progId="MSPhotoEd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16" y="3501"/>
                          <a:ext cx="525" cy="44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chemeClr val="bg2">
                                    <a:alpha val="74998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595402" name="Object 10"/>
            <p:cNvGraphicFramePr>
              <a:graphicFrameLocks noChangeAspect="1"/>
            </p:cNvGraphicFramePr>
            <p:nvPr/>
          </p:nvGraphicFramePr>
          <p:xfrm>
            <a:off x="4404" y="2086"/>
            <a:ext cx="813" cy="69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60" name="Photo Editor Photo" r:id="rId10" imgW="1905266" imgH="1390844" progId="MSPhotoEd.3">
                    <p:embed/>
                  </p:oleObj>
                </mc:Choice>
                <mc:Fallback>
                  <p:oleObj name="Photo Editor Photo" r:id="rId10" imgW="1905266" imgH="1390844" progId="MSPhotoEd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404" y="2086"/>
                          <a:ext cx="813" cy="69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chemeClr val="bg2">
                                    <a:alpha val="74998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595403" name="Object 11"/>
            <p:cNvGraphicFramePr>
              <a:graphicFrameLocks noChangeAspect="1"/>
            </p:cNvGraphicFramePr>
            <p:nvPr/>
          </p:nvGraphicFramePr>
          <p:xfrm>
            <a:off x="4995" y="2922"/>
            <a:ext cx="525" cy="44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61" name="Photo Editor Photo" r:id="rId11" imgW="1905266" imgH="1390844" progId="MSPhotoEd.3">
                    <p:embed/>
                  </p:oleObj>
                </mc:Choice>
                <mc:Fallback>
                  <p:oleObj name="Photo Editor Photo" r:id="rId11" imgW="1905266" imgH="1390844" progId="MSPhotoEd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995" y="2922"/>
                          <a:ext cx="525" cy="44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chemeClr val="bg2">
                                    <a:alpha val="74998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595404" name="Line 12"/>
            <p:cNvSpPr>
              <a:spLocks noChangeShapeType="1"/>
            </p:cNvSpPr>
            <p:nvPr/>
          </p:nvSpPr>
          <p:spPr bwMode="auto">
            <a:xfrm flipV="1">
              <a:off x="837" y="3240"/>
              <a:ext cx="117" cy="29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95405" name="Line 13"/>
            <p:cNvSpPr>
              <a:spLocks noChangeShapeType="1"/>
            </p:cNvSpPr>
            <p:nvPr/>
          </p:nvSpPr>
          <p:spPr bwMode="auto">
            <a:xfrm flipV="1">
              <a:off x="1035" y="2439"/>
              <a:ext cx="81" cy="279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95406" name="Line 14"/>
            <p:cNvSpPr>
              <a:spLocks noChangeShapeType="1"/>
            </p:cNvSpPr>
            <p:nvPr/>
          </p:nvSpPr>
          <p:spPr bwMode="auto">
            <a:xfrm flipV="1">
              <a:off x="2187" y="1566"/>
              <a:ext cx="837" cy="13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95407" name="Line 15"/>
            <p:cNvSpPr>
              <a:spLocks noChangeShapeType="1"/>
            </p:cNvSpPr>
            <p:nvPr/>
          </p:nvSpPr>
          <p:spPr bwMode="auto">
            <a:xfrm>
              <a:off x="1953" y="2367"/>
              <a:ext cx="891" cy="46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95408" name="Line 16"/>
            <p:cNvSpPr>
              <a:spLocks noChangeShapeType="1"/>
            </p:cNvSpPr>
            <p:nvPr/>
          </p:nvSpPr>
          <p:spPr bwMode="auto">
            <a:xfrm>
              <a:off x="4473" y="1737"/>
              <a:ext cx="396" cy="40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95409" name="Line 17"/>
            <p:cNvSpPr>
              <a:spLocks noChangeShapeType="1"/>
            </p:cNvSpPr>
            <p:nvPr/>
          </p:nvSpPr>
          <p:spPr bwMode="auto">
            <a:xfrm flipH="1">
              <a:off x="4086" y="2691"/>
              <a:ext cx="540" cy="32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95410" name="Line 18"/>
            <p:cNvSpPr>
              <a:spLocks noChangeShapeType="1"/>
            </p:cNvSpPr>
            <p:nvPr/>
          </p:nvSpPr>
          <p:spPr bwMode="auto">
            <a:xfrm>
              <a:off x="4869" y="2718"/>
              <a:ext cx="225" cy="28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95411" name="Line 19"/>
            <p:cNvSpPr>
              <a:spLocks noChangeShapeType="1"/>
            </p:cNvSpPr>
            <p:nvPr/>
          </p:nvSpPr>
          <p:spPr bwMode="auto">
            <a:xfrm>
              <a:off x="5256" y="3330"/>
              <a:ext cx="0" cy="22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95412" name="Line 20"/>
            <p:cNvSpPr>
              <a:spLocks noChangeShapeType="1"/>
            </p:cNvSpPr>
            <p:nvPr/>
          </p:nvSpPr>
          <p:spPr bwMode="auto">
            <a:xfrm>
              <a:off x="774" y="3924"/>
              <a:ext cx="0" cy="21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95413" name="Line 21"/>
            <p:cNvSpPr>
              <a:spLocks noChangeShapeType="1"/>
            </p:cNvSpPr>
            <p:nvPr/>
          </p:nvSpPr>
          <p:spPr bwMode="auto">
            <a:xfrm flipH="1">
              <a:off x="3348" y="2142"/>
              <a:ext cx="18" cy="513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95414" name="Text Box 22"/>
            <p:cNvSpPr txBox="1">
              <a:spLocks noChangeArrowheads="1"/>
            </p:cNvSpPr>
            <p:nvPr/>
          </p:nvSpPr>
          <p:spPr bwMode="auto">
            <a:xfrm>
              <a:off x="716" y="3562"/>
              <a:ext cx="185" cy="3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eaLnBrk="0" hangingPunct="0"/>
              <a:r>
                <a:rPr lang="en-US">
                  <a:latin typeface="Times New Roman" charset="0"/>
                </a:rPr>
                <a:t>1</a:t>
              </a:r>
              <a:endParaRPr lang="en-US" sz="1600" b="0">
                <a:latin typeface="Times New Roman" charset="0"/>
              </a:endParaRPr>
            </a:p>
          </p:txBody>
        </p:sp>
        <p:sp>
          <p:nvSpPr>
            <p:cNvPr id="1595415" name="Text Box 23"/>
            <p:cNvSpPr txBox="1">
              <a:spLocks noChangeArrowheads="1"/>
            </p:cNvSpPr>
            <p:nvPr/>
          </p:nvSpPr>
          <p:spPr bwMode="auto">
            <a:xfrm>
              <a:off x="950" y="2823"/>
              <a:ext cx="184" cy="3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eaLnBrk="0" hangingPunct="0"/>
              <a:r>
                <a:rPr lang="en-US">
                  <a:latin typeface="Times New Roman" charset="0"/>
                </a:rPr>
                <a:t>2</a:t>
              </a:r>
              <a:endParaRPr lang="en-US" sz="1600" b="0">
                <a:latin typeface="Times New Roman" charset="0"/>
              </a:endParaRPr>
            </a:p>
          </p:txBody>
        </p:sp>
        <p:sp>
          <p:nvSpPr>
            <p:cNvPr id="1595416" name="Text Box 24"/>
            <p:cNvSpPr txBox="1">
              <a:spLocks noChangeArrowheads="1"/>
            </p:cNvSpPr>
            <p:nvPr/>
          </p:nvSpPr>
          <p:spPr bwMode="auto">
            <a:xfrm>
              <a:off x="1337" y="1798"/>
              <a:ext cx="184" cy="3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eaLnBrk="0" hangingPunct="0"/>
              <a:r>
                <a:rPr lang="en-US">
                  <a:latin typeface="Times New Roman" charset="0"/>
                </a:rPr>
                <a:t>3</a:t>
              </a:r>
              <a:endParaRPr lang="en-US" sz="1600" b="0">
                <a:latin typeface="Times New Roman" charset="0"/>
              </a:endParaRPr>
            </a:p>
          </p:txBody>
        </p:sp>
        <p:sp>
          <p:nvSpPr>
            <p:cNvPr id="1595417" name="Text Box 25"/>
            <p:cNvSpPr txBox="1">
              <a:spLocks noChangeArrowheads="1"/>
            </p:cNvSpPr>
            <p:nvPr/>
          </p:nvSpPr>
          <p:spPr bwMode="auto">
            <a:xfrm>
              <a:off x="3623" y="1455"/>
              <a:ext cx="184" cy="3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eaLnBrk="0" hangingPunct="0"/>
              <a:r>
                <a:rPr lang="en-US">
                  <a:latin typeface="Times New Roman" charset="0"/>
                </a:rPr>
                <a:t>4</a:t>
              </a:r>
              <a:endParaRPr lang="en-US" sz="1600" b="0">
                <a:latin typeface="Times New Roman" charset="0"/>
              </a:endParaRPr>
            </a:p>
          </p:txBody>
        </p:sp>
        <p:sp>
          <p:nvSpPr>
            <p:cNvPr id="1595418" name="Text Box 26"/>
            <p:cNvSpPr txBox="1">
              <a:spLocks noChangeArrowheads="1"/>
            </p:cNvSpPr>
            <p:nvPr/>
          </p:nvSpPr>
          <p:spPr bwMode="auto">
            <a:xfrm>
              <a:off x="4703" y="2275"/>
              <a:ext cx="184" cy="3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eaLnBrk="0" hangingPunct="0"/>
              <a:r>
                <a:rPr lang="en-US">
                  <a:latin typeface="Times New Roman" charset="0"/>
                </a:rPr>
                <a:t>5</a:t>
              </a:r>
              <a:endParaRPr lang="en-US" sz="1600" b="0">
                <a:latin typeface="Times New Roman" charset="0"/>
              </a:endParaRPr>
            </a:p>
          </p:txBody>
        </p:sp>
        <p:sp>
          <p:nvSpPr>
            <p:cNvPr id="1595419" name="Text Box 27"/>
            <p:cNvSpPr txBox="1">
              <a:spLocks noChangeArrowheads="1"/>
            </p:cNvSpPr>
            <p:nvPr/>
          </p:nvSpPr>
          <p:spPr bwMode="auto">
            <a:xfrm>
              <a:off x="5144" y="2985"/>
              <a:ext cx="184" cy="3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eaLnBrk="0" hangingPunct="0"/>
              <a:r>
                <a:rPr lang="en-US">
                  <a:latin typeface="Times New Roman" charset="0"/>
                </a:rPr>
                <a:t>6</a:t>
              </a:r>
              <a:endParaRPr lang="en-US" sz="1600" b="0">
                <a:latin typeface="Times New Roman" charset="0"/>
              </a:endParaRPr>
            </a:p>
          </p:txBody>
        </p:sp>
        <p:sp>
          <p:nvSpPr>
            <p:cNvPr id="1595420" name="Text Box 28"/>
            <p:cNvSpPr txBox="1">
              <a:spLocks noChangeArrowheads="1"/>
            </p:cNvSpPr>
            <p:nvPr/>
          </p:nvSpPr>
          <p:spPr bwMode="auto">
            <a:xfrm>
              <a:off x="3254" y="2994"/>
              <a:ext cx="184" cy="3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eaLnBrk="0" hangingPunct="0"/>
              <a:r>
                <a:rPr lang="en-US">
                  <a:latin typeface="Times New Roman" charset="0"/>
                </a:rPr>
                <a:t>7</a:t>
              </a:r>
              <a:endParaRPr lang="en-US" sz="1600" b="0">
                <a:latin typeface="Times New Roman" charset="0"/>
              </a:endParaRPr>
            </a:p>
          </p:txBody>
        </p:sp>
      </p:grpSp>
      <p:sp>
        <p:nvSpPr>
          <p:cNvPr id="1595421" name="Text Box 29"/>
          <p:cNvSpPr txBox="1">
            <a:spLocks noChangeArrowheads="1"/>
          </p:cNvSpPr>
          <p:nvPr/>
        </p:nvSpPr>
        <p:spPr bwMode="auto">
          <a:xfrm>
            <a:off x="7143750" y="4481513"/>
            <a:ext cx="197167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2800" b="0">
                <a:solidFill>
                  <a:srgbClr val="008000"/>
                </a:solidFill>
                <a:latin typeface="Times New Roman" charset="0"/>
              </a:rPr>
              <a:t>12.34.0.0/16</a:t>
            </a:r>
          </a:p>
        </p:txBody>
      </p:sp>
      <p:sp>
        <p:nvSpPr>
          <p:cNvPr id="1595422" name="Freeform 30"/>
          <p:cNvSpPr>
            <a:spLocks/>
          </p:cNvSpPr>
          <p:nvPr/>
        </p:nvSpPr>
        <p:spPr bwMode="auto">
          <a:xfrm>
            <a:off x="5459413" y="3892550"/>
            <a:ext cx="2813050" cy="1160463"/>
          </a:xfrm>
          <a:custGeom>
            <a:avLst/>
            <a:gdLst>
              <a:gd name="T0" fmla="*/ 0 w 1772"/>
              <a:gd name="T1" fmla="*/ 731 h 731"/>
              <a:gd name="T2" fmla="*/ 1089 w 1772"/>
              <a:gd name="T3" fmla="*/ 74 h 731"/>
              <a:gd name="T4" fmla="*/ 1772 w 1772"/>
              <a:gd name="T5" fmla="*/ 287 h 7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772" h="731">
                <a:moveTo>
                  <a:pt x="0" y="731"/>
                </a:moveTo>
                <a:cubicBezTo>
                  <a:pt x="397" y="439"/>
                  <a:pt x="794" y="148"/>
                  <a:pt x="1089" y="74"/>
                </a:cubicBezTo>
                <a:cubicBezTo>
                  <a:pt x="1384" y="0"/>
                  <a:pt x="1578" y="143"/>
                  <a:pt x="1772" y="287"/>
                </a:cubicBezTo>
              </a:path>
            </a:pathLst>
          </a:custGeom>
          <a:noFill/>
          <a:ln w="50800" cap="flat" cmpd="sng">
            <a:solidFill>
              <a:srgbClr val="008000"/>
            </a:solidFill>
            <a:prstDash val="solid"/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595423" name="Text Box 31"/>
          <p:cNvSpPr txBox="1">
            <a:spLocks noChangeArrowheads="1"/>
          </p:cNvSpPr>
          <p:nvPr/>
        </p:nvSpPr>
        <p:spPr bwMode="auto">
          <a:xfrm>
            <a:off x="998538" y="4792663"/>
            <a:ext cx="232727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2800" b="0">
                <a:solidFill>
                  <a:srgbClr val="CC3300"/>
                </a:solidFill>
                <a:latin typeface="Times New Roman" charset="0"/>
              </a:rPr>
              <a:t>12.34.158.0/24</a:t>
            </a:r>
          </a:p>
        </p:txBody>
      </p:sp>
      <p:sp>
        <p:nvSpPr>
          <p:cNvPr id="1595424" name="Freeform 32"/>
          <p:cNvSpPr>
            <a:spLocks/>
          </p:cNvSpPr>
          <p:nvPr/>
        </p:nvSpPr>
        <p:spPr bwMode="auto">
          <a:xfrm>
            <a:off x="-49213" y="922338"/>
            <a:ext cx="8875713" cy="3962400"/>
          </a:xfrm>
          <a:custGeom>
            <a:avLst/>
            <a:gdLst>
              <a:gd name="T0" fmla="*/ 244 w 5591"/>
              <a:gd name="T1" fmla="*/ 2320 h 2496"/>
              <a:gd name="T2" fmla="*/ 225 w 5591"/>
              <a:gd name="T3" fmla="*/ 2227 h 2496"/>
              <a:gd name="T4" fmla="*/ 488 w 5591"/>
              <a:gd name="T5" fmla="*/ 705 h 2496"/>
              <a:gd name="T6" fmla="*/ 3155 w 5591"/>
              <a:gd name="T7" fmla="*/ 179 h 2496"/>
              <a:gd name="T8" fmla="*/ 4789 w 5591"/>
              <a:gd name="T9" fmla="*/ 248 h 2496"/>
              <a:gd name="T10" fmla="*/ 5591 w 5591"/>
              <a:gd name="T11" fmla="*/ 1669 h 24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591" h="2496">
                <a:moveTo>
                  <a:pt x="244" y="2320"/>
                </a:moveTo>
                <a:cubicBezTo>
                  <a:pt x="214" y="2408"/>
                  <a:pt x="184" y="2496"/>
                  <a:pt x="225" y="2227"/>
                </a:cubicBezTo>
                <a:cubicBezTo>
                  <a:pt x="266" y="1958"/>
                  <a:pt x="0" y="1046"/>
                  <a:pt x="488" y="705"/>
                </a:cubicBezTo>
                <a:cubicBezTo>
                  <a:pt x="976" y="364"/>
                  <a:pt x="2438" y="255"/>
                  <a:pt x="3155" y="179"/>
                </a:cubicBezTo>
                <a:cubicBezTo>
                  <a:pt x="3872" y="103"/>
                  <a:pt x="4383" y="0"/>
                  <a:pt x="4789" y="248"/>
                </a:cubicBezTo>
                <a:cubicBezTo>
                  <a:pt x="5195" y="496"/>
                  <a:pt x="5457" y="1431"/>
                  <a:pt x="5591" y="1669"/>
                </a:cubicBezTo>
              </a:path>
            </a:pathLst>
          </a:custGeom>
          <a:noFill/>
          <a:ln w="50800" cap="flat" cmpd="sng">
            <a:solidFill>
              <a:srgbClr val="008000"/>
            </a:solidFill>
            <a:prstDash val="solid"/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595425" name="Freeform 33"/>
          <p:cNvSpPr>
            <a:spLocks/>
          </p:cNvSpPr>
          <p:nvPr/>
        </p:nvSpPr>
        <p:spPr bwMode="auto">
          <a:xfrm>
            <a:off x="320675" y="903288"/>
            <a:ext cx="8632825" cy="3913187"/>
          </a:xfrm>
          <a:custGeom>
            <a:avLst/>
            <a:gdLst>
              <a:gd name="T0" fmla="*/ 5438 w 5438"/>
              <a:gd name="T1" fmla="*/ 1638 h 2465"/>
              <a:gd name="T2" fmla="*/ 4655 w 5438"/>
              <a:gd name="T3" fmla="*/ 530 h 2465"/>
              <a:gd name="T4" fmla="*/ 3316 w 5438"/>
              <a:gd name="T5" fmla="*/ 105 h 2465"/>
              <a:gd name="T6" fmla="*/ 548 w 5438"/>
              <a:gd name="T7" fmla="*/ 393 h 2465"/>
              <a:gd name="T8" fmla="*/ 29 w 5438"/>
              <a:gd name="T9" fmla="*/ 2465 h 24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438" h="2465">
                <a:moveTo>
                  <a:pt x="5438" y="1638"/>
                </a:moveTo>
                <a:cubicBezTo>
                  <a:pt x="5223" y="1211"/>
                  <a:pt x="5009" y="785"/>
                  <a:pt x="4655" y="530"/>
                </a:cubicBezTo>
                <a:cubicBezTo>
                  <a:pt x="4301" y="275"/>
                  <a:pt x="4000" y="128"/>
                  <a:pt x="3316" y="105"/>
                </a:cubicBezTo>
                <a:cubicBezTo>
                  <a:pt x="2632" y="82"/>
                  <a:pt x="1096" y="0"/>
                  <a:pt x="548" y="393"/>
                </a:cubicBezTo>
                <a:cubicBezTo>
                  <a:pt x="0" y="786"/>
                  <a:pt x="14" y="1625"/>
                  <a:pt x="29" y="2465"/>
                </a:cubicBezTo>
              </a:path>
            </a:pathLst>
          </a:custGeom>
          <a:noFill/>
          <a:ln w="50800" cap="flat" cmpd="sng">
            <a:solidFill>
              <a:srgbClr val="CC3300"/>
            </a:solidFill>
            <a:prstDash val="solid"/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595426" name="Freeform 34"/>
          <p:cNvSpPr>
            <a:spLocks/>
          </p:cNvSpPr>
          <p:nvPr/>
        </p:nvSpPr>
        <p:spPr bwMode="auto">
          <a:xfrm>
            <a:off x="1647825" y="3181350"/>
            <a:ext cx="2587625" cy="1558925"/>
          </a:xfrm>
          <a:custGeom>
            <a:avLst/>
            <a:gdLst>
              <a:gd name="T0" fmla="*/ 1534 w 1630"/>
              <a:gd name="T1" fmla="*/ 350 h 982"/>
              <a:gd name="T2" fmla="*/ 1471 w 1630"/>
              <a:gd name="T3" fmla="*/ 313 h 982"/>
              <a:gd name="T4" fmla="*/ 582 w 1630"/>
              <a:gd name="T5" fmla="*/ 112 h 982"/>
              <a:gd name="T6" fmla="*/ 0 w 1630"/>
              <a:gd name="T7" fmla="*/ 982 h 9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30" h="982">
                <a:moveTo>
                  <a:pt x="1534" y="350"/>
                </a:moveTo>
                <a:cubicBezTo>
                  <a:pt x="1582" y="351"/>
                  <a:pt x="1630" y="353"/>
                  <a:pt x="1471" y="313"/>
                </a:cubicBezTo>
                <a:cubicBezTo>
                  <a:pt x="1312" y="273"/>
                  <a:pt x="827" y="0"/>
                  <a:pt x="582" y="112"/>
                </a:cubicBezTo>
                <a:cubicBezTo>
                  <a:pt x="337" y="224"/>
                  <a:pt x="97" y="836"/>
                  <a:pt x="0" y="982"/>
                </a:cubicBezTo>
              </a:path>
            </a:pathLst>
          </a:custGeom>
          <a:noFill/>
          <a:ln w="50800" cap="flat" cmpd="sng">
            <a:solidFill>
              <a:srgbClr val="CC3300"/>
            </a:solidFill>
            <a:prstDash val="solid"/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595427" name="Rectangle 35"/>
          <p:cNvSpPr>
            <a:spLocks noGrp="1" noChangeArrowheads="1"/>
          </p:cNvSpPr>
          <p:nvPr>
            <p:ph type="body" idx="1"/>
          </p:nvPr>
        </p:nvSpPr>
        <p:spPr>
          <a:xfrm>
            <a:off x="461963" y="5196783"/>
            <a:ext cx="8258175" cy="14986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dirty="0"/>
              <a:t>Originating a more-specific prefix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Every AS picks the bogus route for that prefix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Traffic follows the longest matching prefix</a:t>
            </a:r>
          </a:p>
        </p:txBody>
      </p:sp>
    </p:spTree>
    <p:extLst>
      <p:ext uri="{BB962C8B-B14F-4D97-AF65-F5344CB8AC3E}">
        <p14:creationId xmlns:p14="http://schemas.microsoft.com/office/powerpoint/2010/main" val="1640245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5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5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5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5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5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5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5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54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54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54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95422" grpId="0" animBg="1"/>
      <p:bldP spid="1595422" grpId="1" animBg="1"/>
      <p:bldP spid="1595423" grpId="0"/>
      <p:bldP spid="1595424" grpId="0" animBg="1"/>
      <p:bldP spid="1595424" grpId="1" animBg="1"/>
      <p:bldP spid="1595425" grpId="0" animBg="1"/>
      <p:bldP spid="1595426" grpId="0" animBg="1"/>
      <p:bldP spid="1595427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8D6973-1A5F-C547-98CD-C694F52E3AEB}" type="slidenum">
              <a:rPr lang="en-US"/>
              <a:pPr/>
              <a:t>29</a:t>
            </a:fld>
            <a:endParaRPr lang="en-US"/>
          </a:p>
        </p:txBody>
      </p:sp>
      <p:sp>
        <p:nvSpPr>
          <p:cNvPr id="15964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/>
              <a:t>How to Hijack a Prefix</a:t>
            </a:r>
          </a:p>
        </p:txBody>
      </p:sp>
      <p:sp>
        <p:nvSpPr>
          <p:cNvPr id="15964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87400" y="1309141"/>
            <a:ext cx="7569200" cy="4846665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90000"/>
              </a:lnSpc>
            </a:pPr>
            <a:r>
              <a:rPr lang="en-US" sz="3200" dirty="0"/>
              <a:t>The hijacking AS has</a:t>
            </a:r>
          </a:p>
          <a:p>
            <a:pPr lvl="1">
              <a:lnSpc>
                <a:spcPct val="90000"/>
              </a:lnSpc>
            </a:pPr>
            <a:r>
              <a:rPr lang="en-US" sz="2800" dirty="0"/>
              <a:t>Router with </a:t>
            </a:r>
            <a:r>
              <a:rPr lang="en-US" sz="2800" dirty="0" err="1"/>
              <a:t>eBGP</a:t>
            </a:r>
            <a:r>
              <a:rPr lang="en-US" sz="2800" dirty="0"/>
              <a:t> session(s)</a:t>
            </a:r>
          </a:p>
          <a:p>
            <a:pPr lvl="1">
              <a:lnSpc>
                <a:spcPct val="90000"/>
              </a:lnSpc>
            </a:pPr>
            <a:r>
              <a:rPr lang="en-US" sz="2800" dirty="0"/>
              <a:t>Configured to originate the prefix</a:t>
            </a:r>
          </a:p>
          <a:p>
            <a:pPr>
              <a:lnSpc>
                <a:spcPct val="90000"/>
              </a:lnSpc>
            </a:pPr>
            <a:r>
              <a:rPr lang="en-US" sz="3200" dirty="0"/>
              <a:t>Getting access to the router</a:t>
            </a:r>
          </a:p>
          <a:p>
            <a:pPr lvl="1">
              <a:lnSpc>
                <a:spcPct val="90000"/>
              </a:lnSpc>
            </a:pPr>
            <a:r>
              <a:rPr lang="en-US" sz="2800" dirty="0"/>
              <a:t>Network operator makes configuration mistake</a:t>
            </a:r>
          </a:p>
          <a:p>
            <a:pPr lvl="1">
              <a:lnSpc>
                <a:spcPct val="90000"/>
              </a:lnSpc>
            </a:pPr>
            <a:r>
              <a:rPr lang="en-US" sz="2800" dirty="0"/>
              <a:t>Disgruntled operator launches an attack</a:t>
            </a:r>
          </a:p>
          <a:p>
            <a:pPr lvl="1">
              <a:lnSpc>
                <a:spcPct val="90000"/>
              </a:lnSpc>
            </a:pPr>
            <a:r>
              <a:rPr lang="en-US" sz="2800" dirty="0"/>
              <a:t>Outsider breaks in to the router and reconfigures</a:t>
            </a:r>
          </a:p>
          <a:p>
            <a:pPr>
              <a:lnSpc>
                <a:spcPct val="90000"/>
              </a:lnSpc>
            </a:pPr>
            <a:r>
              <a:rPr lang="en-US" sz="3200" dirty="0"/>
              <a:t>Getting other </a:t>
            </a:r>
            <a:r>
              <a:rPr lang="en-US" sz="3200" dirty="0" err="1"/>
              <a:t>ASes</a:t>
            </a:r>
            <a:r>
              <a:rPr lang="en-US" sz="3200" dirty="0"/>
              <a:t> to believe bogus route</a:t>
            </a:r>
          </a:p>
          <a:p>
            <a:pPr lvl="1">
              <a:lnSpc>
                <a:spcPct val="90000"/>
              </a:lnSpc>
            </a:pPr>
            <a:r>
              <a:rPr lang="en-US" sz="2800" dirty="0"/>
              <a:t>Neighbor </a:t>
            </a:r>
            <a:r>
              <a:rPr lang="en-US" sz="2800" dirty="0" err="1"/>
              <a:t>ASes</a:t>
            </a:r>
            <a:r>
              <a:rPr lang="en-US" sz="2800" dirty="0"/>
              <a:t> not filtering the routes</a:t>
            </a:r>
          </a:p>
          <a:p>
            <a:pPr lvl="1">
              <a:lnSpc>
                <a:spcPct val="90000"/>
              </a:lnSpc>
            </a:pPr>
            <a:r>
              <a:rPr lang="en-US" sz="2800" dirty="0"/>
              <a:t>… e.g., by allowing only expected prefixes</a:t>
            </a:r>
          </a:p>
          <a:p>
            <a:pPr lvl="1">
              <a:lnSpc>
                <a:spcPct val="90000"/>
              </a:lnSpc>
            </a:pPr>
            <a:r>
              <a:rPr lang="en-US" sz="2800" dirty="0"/>
              <a:t>But, specifying filters on </a:t>
            </a:r>
            <a:r>
              <a:rPr lang="en-US" sz="2800" i="1" dirty="0"/>
              <a:t>peering</a:t>
            </a:r>
            <a:r>
              <a:rPr lang="en-US" sz="2800" dirty="0"/>
              <a:t> links is hard</a:t>
            </a:r>
          </a:p>
        </p:txBody>
      </p:sp>
    </p:spTree>
    <p:extLst>
      <p:ext uri="{BB962C8B-B14F-4D97-AF65-F5344CB8AC3E}">
        <p14:creationId xmlns:p14="http://schemas.microsoft.com/office/powerpoint/2010/main" val="41626733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Pakistan </a:t>
            </a:r>
            <a:r>
              <a:rPr lang="en-US" dirty="0" err="1" smtClean="0"/>
              <a:t>Youtube</a:t>
            </a:r>
            <a:r>
              <a:rPr lang="en-US" dirty="0" smtClean="0"/>
              <a:t> incident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8001534" cy="3994495"/>
          </a:xfrm>
        </p:spPr>
        <p:txBody>
          <a:bodyPr>
            <a:normAutofit/>
          </a:bodyPr>
          <a:lstStyle/>
          <a:p>
            <a:r>
              <a:rPr lang="en-US" dirty="0" err="1" smtClean="0">
                <a:sym typeface="Wingdings"/>
              </a:rPr>
              <a:t>Youtube’s</a:t>
            </a:r>
            <a:r>
              <a:rPr lang="en-US" dirty="0" smtClean="0">
                <a:sym typeface="Wingdings"/>
              </a:rPr>
              <a:t> has prefix 208.65.152.0/22</a:t>
            </a:r>
          </a:p>
          <a:p>
            <a:r>
              <a:rPr lang="en-US" dirty="0" smtClean="0">
                <a:sym typeface="Wingdings"/>
              </a:rPr>
              <a:t>Pakistan’s government order </a:t>
            </a:r>
            <a:r>
              <a:rPr lang="en-US" dirty="0" err="1" smtClean="0">
                <a:sym typeface="Wingdings"/>
              </a:rPr>
              <a:t>Youtube</a:t>
            </a:r>
            <a:r>
              <a:rPr lang="en-US" dirty="0" smtClean="0">
                <a:sym typeface="Wingdings"/>
              </a:rPr>
              <a:t> blocked</a:t>
            </a:r>
          </a:p>
          <a:p>
            <a:r>
              <a:rPr lang="en-US" dirty="0" smtClean="0">
                <a:sym typeface="Wingdings"/>
              </a:rPr>
              <a:t>Pakistan Telecom (AS 17557) announces </a:t>
            </a:r>
            <a:r>
              <a:rPr lang="en-US" dirty="0" smtClean="0"/>
              <a:t>208.65.153.0/24 in the wrong direction (outwards!)</a:t>
            </a:r>
          </a:p>
          <a:p>
            <a:r>
              <a:rPr lang="en-US" dirty="0" smtClean="0">
                <a:sym typeface="Wingdings"/>
              </a:rPr>
              <a:t>Longest prefix match caused worldwide outage</a:t>
            </a:r>
          </a:p>
          <a:p>
            <a:r>
              <a:rPr lang="en-US" dirty="0" smtClean="0">
                <a:sym typeface="Wingdings"/>
                <a:hlinkClick r:id="rId3"/>
              </a:rPr>
              <a:t>http://www.youtube.com/watch?v=IzLPKuAOe50</a:t>
            </a:r>
            <a:r>
              <a:rPr lang="en-US" dirty="0" smtClean="0">
                <a:sym typeface="Wingdings"/>
              </a:rPr>
              <a:t> 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Many other incidents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579515"/>
          </a:xfrm>
        </p:spPr>
        <p:txBody>
          <a:bodyPr>
            <a:normAutofit/>
          </a:bodyPr>
          <a:lstStyle/>
          <a:p>
            <a:r>
              <a:rPr lang="en-US" dirty="0" smtClean="0"/>
              <a:t>Spammers steal unused IP space to hide</a:t>
            </a:r>
          </a:p>
          <a:p>
            <a:pPr lvl="1"/>
            <a:r>
              <a:rPr lang="en-US" dirty="0" smtClean="0"/>
              <a:t>Announce very short prefixes (e.g., /8). Why?</a:t>
            </a:r>
          </a:p>
          <a:p>
            <a:pPr lvl="1"/>
            <a:r>
              <a:rPr lang="en-US" dirty="0" smtClean="0"/>
              <a:t>For a short amount of time</a:t>
            </a:r>
          </a:p>
          <a:p>
            <a:r>
              <a:rPr lang="en-US" dirty="0" smtClean="0"/>
              <a:t>China incident, April 8</a:t>
            </a:r>
            <a:r>
              <a:rPr lang="en-US" baseline="30000" dirty="0" smtClean="0"/>
              <a:t>th</a:t>
            </a:r>
            <a:r>
              <a:rPr lang="en-US" dirty="0" smtClean="0"/>
              <a:t> 2010</a:t>
            </a:r>
          </a:p>
          <a:p>
            <a:pPr lvl="1"/>
            <a:r>
              <a:rPr lang="en-US" dirty="0" smtClean="0"/>
              <a:t>China Telecom’s AS23724 generally announces 40 prefixes</a:t>
            </a:r>
          </a:p>
          <a:p>
            <a:pPr lvl="1"/>
            <a:r>
              <a:rPr lang="en-US" dirty="0" smtClean="0"/>
              <a:t>On April 8</a:t>
            </a:r>
            <a:r>
              <a:rPr lang="en-US" baseline="30000" dirty="0" smtClean="0"/>
              <a:t>th</a:t>
            </a:r>
            <a:r>
              <a:rPr lang="en-US" dirty="0" smtClean="0"/>
              <a:t>, announced ~37,000 prefixes</a:t>
            </a:r>
          </a:p>
          <a:p>
            <a:pPr lvl="1"/>
            <a:r>
              <a:rPr lang="en-US" dirty="0" smtClean="0"/>
              <a:t>About 10% leaked outside of China</a:t>
            </a:r>
          </a:p>
          <a:p>
            <a:pPr lvl="1"/>
            <a:r>
              <a:rPr lang="en-US" dirty="0" smtClean="0"/>
              <a:t>Suddenly, going to </a:t>
            </a:r>
            <a:r>
              <a:rPr lang="en-US" dirty="0" smtClean="0">
                <a:hlinkClick r:id="rId2"/>
              </a:rPr>
              <a:t>www.dell.com</a:t>
            </a:r>
            <a:r>
              <a:rPr lang="en-US" dirty="0" smtClean="0"/>
              <a:t> might have you routing through AS23724!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Attacks on BGP Paths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Remove an AS from the path</a:t>
            </a:r>
          </a:p>
          <a:p>
            <a:pPr lvl="1"/>
            <a:r>
              <a:rPr lang="en-US" dirty="0" smtClean="0"/>
              <a:t>E.g., 701 3715 88 -&gt; 701 88</a:t>
            </a:r>
          </a:p>
          <a:p>
            <a:r>
              <a:rPr lang="en-US" dirty="0" smtClean="0"/>
              <a:t>Why?</a:t>
            </a:r>
          </a:p>
          <a:p>
            <a:pPr lvl="1"/>
            <a:r>
              <a:rPr lang="en-US" dirty="0" smtClean="0"/>
              <a:t>Attract sources that would normally avoid AS 3715</a:t>
            </a:r>
          </a:p>
          <a:p>
            <a:pPr lvl="1"/>
            <a:r>
              <a:rPr lang="en-US" dirty="0" smtClean="0"/>
              <a:t>Make AS 88 look like it is closer to the core</a:t>
            </a:r>
          </a:p>
          <a:p>
            <a:pPr lvl="1"/>
            <a:r>
              <a:rPr lang="en-US" dirty="0" smtClean="0"/>
              <a:t>Can fool loop detection!</a:t>
            </a:r>
          </a:p>
          <a:p>
            <a:r>
              <a:rPr lang="en-US" dirty="0" smtClean="0"/>
              <a:t>May be hard to tell whether this is a lie</a:t>
            </a:r>
          </a:p>
          <a:p>
            <a:pPr lvl="1"/>
            <a:r>
              <a:rPr lang="en-US" dirty="0" smtClean="0"/>
              <a:t>88 could indeed connect directly to 701!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49098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Attacks on BGP Paths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Adding </a:t>
            </a:r>
            <a:r>
              <a:rPr lang="en-US" dirty="0" err="1" smtClean="0"/>
              <a:t>ASes</a:t>
            </a:r>
            <a:r>
              <a:rPr lang="en-US" dirty="0" smtClean="0"/>
              <a:t> to the path</a:t>
            </a:r>
          </a:p>
          <a:p>
            <a:pPr lvl="1"/>
            <a:r>
              <a:rPr lang="en-US" dirty="0" smtClean="0"/>
              <a:t>E.g., 701 88 -&gt; 701 3715 88</a:t>
            </a:r>
          </a:p>
          <a:p>
            <a:r>
              <a:rPr lang="en-US" dirty="0" smtClean="0"/>
              <a:t>Why? </a:t>
            </a:r>
          </a:p>
          <a:p>
            <a:pPr lvl="1"/>
            <a:r>
              <a:rPr lang="en-US" dirty="0" smtClean="0"/>
              <a:t>Trigger loop detection in AS 3715</a:t>
            </a:r>
          </a:p>
          <a:p>
            <a:pPr lvl="2"/>
            <a:r>
              <a:rPr lang="en-US" dirty="0" smtClean="0"/>
              <a:t>This would block unwanted traffic from AS 3715!</a:t>
            </a:r>
          </a:p>
          <a:p>
            <a:pPr lvl="1"/>
            <a:r>
              <a:rPr lang="en-US" dirty="0" smtClean="0"/>
              <a:t>Make your AS look more connected</a:t>
            </a:r>
          </a:p>
          <a:p>
            <a:r>
              <a:rPr lang="en-US" dirty="0" smtClean="0"/>
              <a:t>Who can tell this is a lie?</a:t>
            </a:r>
          </a:p>
          <a:p>
            <a:pPr lvl="1"/>
            <a:r>
              <a:rPr lang="en-US" dirty="0" smtClean="0"/>
              <a:t>AS 3715 could, if it could see the route</a:t>
            </a:r>
          </a:p>
          <a:p>
            <a:pPr lvl="1"/>
            <a:r>
              <a:rPr lang="en-US" dirty="0" smtClean="0"/>
              <a:t>AS 88 could, but would it really care?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71166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Attacks on BGP Paths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Adding </a:t>
            </a:r>
            <a:r>
              <a:rPr lang="en-US" dirty="0" err="1" smtClean="0"/>
              <a:t>ASes</a:t>
            </a:r>
            <a:r>
              <a:rPr lang="en-US" dirty="0" smtClean="0"/>
              <a:t> at the end of the path</a:t>
            </a:r>
          </a:p>
          <a:p>
            <a:pPr lvl="1"/>
            <a:r>
              <a:rPr lang="en-US" dirty="0" smtClean="0"/>
              <a:t>E.g., 701 88 into 701 88 3</a:t>
            </a:r>
          </a:p>
          <a:p>
            <a:r>
              <a:rPr lang="en-US" dirty="0" smtClean="0"/>
              <a:t>Why?</a:t>
            </a:r>
          </a:p>
          <a:p>
            <a:pPr lvl="1"/>
            <a:r>
              <a:rPr lang="en-US" dirty="0" smtClean="0"/>
              <a:t>Evade detection for a bogus route (if added AS is legitimate owner of a prefix)</a:t>
            </a:r>
          </a:p>
          <a:p>
            <a:r>
              <a:rPr lang="en-US" dirty="0" smtClean="0"/>
              <a:t>Hard to tell that the path is bogus!</a:t>
            </a:r>
            <a:endParaRPr lang="en-US" dirty="0"/>
          </a:p>
        </p:txBody>
      </p:sp>
      <p:graphicFrame>
        <p:nvGraphicFramePr>
          <p:cNvPr id="4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00256093"/>
              </p:ext>
            </p:extLst>
          </p:nvPr>
        </p:nvGraphicFramePr>
        <p:xfrm>
          <a:off x="3754029" y="4735513"/>
          <a:ext cx="1905000" cy="1390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5" name="Photo Editor Photo" r:id="rId3" imgW="1905266" imgH="1390844" progId="MSPhotoEd.3">
                  <p:embed/>
                </p:oleObj>
              </mc:Choice>
              <mc:Fallback>
                <p:oleObj name="Photo Editor Photo" r:id="rId3" imgW="1905266" imgH="1390844" progId="MSPhotoEd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54029" y="4735513"/>
                        <a:ext cx="1905000" cy="1390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85243797"/>
              </p:ext>
            </p:extLst>
          </p:nvPr>
        </p:nvGraphicFramePr>
        <p:xfrm>
          <a:off x="2509429" y="5810250"/>
          <a:ext cx="1114425" cy="812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6" name="Photo Editor Photo" r:id="rId5" imgW="1905266" imgH="1390844" progId="MSPhotoEd.3">
                  <p:embed/>
                </p:oleObj>
              </mc:Choice>
              <mc:Fallback>
                <p:oleObj name="Photo Editor Photo" r:id="rId5" imgW="1905266" imgH="1390844" progId="MSPhotoEd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9429" y="5810250"/>
                        <a:ext cx="1114425" cy="812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 Box 9"/>
          <p:cNvSpPr txBox="1">
            <a:spLocks noChangeArrowheads="1"/>
          </p:cNvSpPr>
          <p:nvPr/>
        </p:nvSpPr>
        <p:spPr bwMode="auto">
          <a:xfrm>
            <a:off x="4406491" y="5197475"/>
            <a:ext cx="62786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400">
                <a:latin typeface="Minion Pro"/>
                <a:cs typeface="Minion Pro"/>
              </a:rPr>
              <a:t>701</a:t>
            </a:r>
          </a:p>
        </p:txBody>
      </p:sp>
      <p:sp>
        <p:nvSpPr>
          <p:cNvPr id="7" name="Text Box 10"/>
          <p:cNvSpPr txBox="1">
            <a:spLocks noChangeArrowheads="1"/>
          </p:cNvSpPr>
          <p:nvPr/>
        </p:nvSpPr>
        <p:spPr bwMode="auto">
          <a:xfrm>
            <a:off x="2888841" y="6002338"/>
            <a:ext cx="48013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400">
                <a:latin typeface="Minion Pro"/>
                <a:cs typeface="Minion Pro"/>
              </a:rPr>
              <a:t>88</a:t>
            </a:r>
          </a:p>
        </p:txBody>
      </p:sp>
      <p:sp>
        <p:nvSpPr>
          <p:cNvPr id="8" name="Line 13"/>
          <p:cNvSpPr>
            <a:spLocks noChangeShapeType="1"/>
          </p:cNvSpPr>
          <p:nvPr/>
        </p:nvSpPr>
        <p:spPr bwMode="auto">
          <a:xfrm flipV="1">
            <a:off x="3507966" y="5772150"/>
            <a:ext cx="652463" cy="230188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400">
              <a:latin typeface="Minion Pro"/>
              <a:cs typeface="Minion Pro"/>
            </a:endParaRPr>
          </a:p>
        </p:txBody>
      </p:sp>
      <p:graphicFrame>
        <p:nvGraphicFramePr>
          <p:cNvPr id="9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68650251"/>
              </p:ext>
            </p:extLst>
          </p:nvPr>
        </p:nvGraphicFramePr>
        <p:xfrm>
          <a:off x="7618004" y="5541963"/>
          <a:ext cx="1114425" cy="812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7" name="Photo Editor Photo" r:id="rId6" imgW="1905266" imgH="1390844" progId="MSPhotoEd.3">
                  <p:embed/>
                </p:oleObj>
              </mc:Choice>
              <mc:Fallback>
                <p:oleObj name="Photo Editor Photo" r:id="rId6" imgW="1905266" imgH="1390844" progId="MSPhotoEd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18004" y="5541963"/>
                        <a:ext cx="1114425" cy="812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 Box 17"/>
          <p:cNvSpPr txBox="1">
            <a:spLocks noChangeArrowheads="1"/>
          </p:cNvSpPr>
          <p:nvPr/>
        </p:nvSpPr>
        <p:spPr bwMode="auto">
          <a:xfrm>
            <a:off x="8072029" y="5734050"/>
            <a:ext cx="332399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400">
                <a:latin typeface="Minion Pro"/>
                <a:cs typeface="Minion Pro"/>
              </a:rPr>
              <a:t>3</a:t>
            </a:r>
          </a:p>
        </p:txBody>
      </p:sp>
      <p:sp>
        <p:nvSpPr>
          <p:cNvPr id="11" name="Text Box 18"/>
          <p:cNvSpPr txBox="1">
            <a:spLocks noChangeArrowheads="1"/>
          </p:cNvSpPr>
          <p:nvPr/>
        </p:nvSpPr>
        <p:spPr bwMode="auto">
          <a:xfrm>
            <a:off x="7541804" y="6270625"/>
            <a:ext cx="138345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400">
                <a:latin typeface="Minion Pro"/>
                <a:cs typeface="Minion Pro"/>
              </a:rPr>
              <a:t>18.0.0.0/8</a:t>
            </a:r>
          </a:p>
        </p:txBody>
      </p:sp>
      <p:sp>
        <p:nvSpPr>
          <p:cNvPr id="12" name="Text Box 19"/>
          <p:cNvSpPr txBox="1">
            <a:spLocks noChangeArrowheads="1"/>
          </p:cNvSpPr>
          <p:nvPr/>
        </p:nvSpPr>
        <p:spPr bwMode="auto">
          <a:xfrm>
            <a:off x="1242604" y="5964238"/>
            <a:ext cx="138345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400" dirty="0">
                <a:latin typeface="Minion Pro"/>
                <a:cs typeface="Minion Pro"/>
              </a:rPr>
              <a:t>18.0.0.0/8</a:t>
            </a:r>
          </a:p>
        </p:txBody>
      </p:sp>
    </p:spTree>
    <p:extLst>
      <p:ext uri="{BB962C8B-B14F-4D97-AF65-F5344CB8AC3E}">
        <p14:creationId xmlns:p14="http://schemas.microsoft.com/office/powerpoint/2010/main" val="80387885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Proposed Solution: S-BGP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773856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Based on a public key infrastructure</a:t>
            </a:r>
          </a:p>
          <a:p>
            <a:r>
              <a:rPr lang="en-US" dirty="0" smtClean="0"/>
              <a:t>Address attestations</a:t>
            </a:r>
          </a:p>
          <a:p>
            <a:pPr lvl="1"/>
            <a:r>
              <a:rPr lang="en-US" dirty="0" smtClean="0"/>
              <a:t>Claims the right to originate a prefix</a:t>
            </a:r>
          </a:p>
          <a:p>
            <a:pPr lvl="1"/>
            <a:r>
              <a:rPr lang="en-US" dirty="0" smtClean="0"/>
              <a:t>Signed and distributed out of band</a:t>
            </a:r>
          </a:p>
          <a:p>
            <a:pPr lvl="1"/>
            <a:r>
              <a:rPr lang="en-US" dirty="0" smtClean="0"/>
              <a:t>Checked through delegation chain from ICANN</a:t>
            </a:r>
          </a:p>
          <a:p>
            <a:r>
              <a:rPr lang="en-US" dirty="0" smtClean="0"/>
              <a:t>Route attestations</a:t>
            </a:r>
          </a:p>
          <a:p>
            <a:pPr lvl="1"/>
            <a:r>
              <a:rPr lang="en-US" dirty="0" smtClean="0"/>
              <a:t>Attribute in BGP update message</a:t>
            </a:r>
          </a:p>
          <a:p>
            <a:pPr lvl="1"/>
            <a:r>
              <a:rPr lang="en-US" dirty="0" smtClean="0"/>
              <a:t>Signed by each AS as route along path</a:t>
            </a:r>
          </a:p>
          <a:p>
            <a:r>
              <a:rPr lang="en-US" dirty="0" smtClean="0"/>
              <a:t>S-BGP can avoid</a:t>
            </a:r>
          </a:p>
          <a:p>
            <a:pPr lvl="1"/>
            <a:r>
              <a:rPr lang="en-US" dirty="0" smtClean="0"/>
              <a:t>Prefix hijacking</a:t>
            </a:r>
          </a:p>
          <a:p>
            <a:pPr lvl="1"/>
            <a:r>
              <a:rPr lang="en-US" dirty="0" smtClean="0"/>
              <a:t>Addition, removal, or reordering of intermediate </a:t>
            </a:r>
            <a:r>
              <a:rPr lang="en-US" dirty="0" err="1" smtClean="0"/>
              <a:t>ASes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998444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S-BGP Deployment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82399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Very challenging</a:t>
            </a:r>
          </a:p>
          <a:p>
            <a:pPr lvl="1"/>
            <a:r>
              <a:rPr lang="en-US" dirty="0" smtClean="0"/>
              <a:t>PKI</a:t>
            </a:r>
          </a:p>
          <a:p>
            <a:pPr lvl="1"/>
            <a:r>
              <a:rPr lang="en-US" dirty="0" smtClean="0"/>
              <a:t>Accurate address registries</a:t>
            </a:r>
          </a:p>
          <a:p>
            <a:pPr lvl="1"/>
            <a:r>
              <a:rPr lang="en-US" dirty="0" smtClean="0"/>
              <a:t>Need to perform cryptographic operations on all path operations</a:t>
            </a:r>
          </a:p>
          <a:p>
            <a:pPr lvl="1"/>
            <a:r>
              <a:rPr lang="en-US" dirty="0" smtClean="0"/>
              <a:t>Flag day almost impossible</a:t>
            </a:r>
          </a:p>
          <a:p>
            <a:pPr lvl="1"/>
            <a:r>
              <a:rPr lang="en-US" dirty="0" smtClean="0"/>
              <a:t>Incremental deployment offers little incentive</a:t>
            </a:r>
          </a:p>
          <a:p>
            <a:r>
              <a:rPr lang="en-US" dirty="0" smtClean="0"/>
              <a:t>But there is hope! [Goldberg et al, 2011]</a:t>
            </a:r>
          </a:p>
          <a:p>
            <a:pPr lvl="1"/>
            <a:r>
              <a:rPr lang="en-US" dirty="0" smtClean="0"/>
              <a:t>Road to incremental deployment</a:t>
            </a:r>
          </a:p>
          <a:p>
            <a:pPr lvl="1"/>
            <a:r>
              <a:rPr lang="en-US" dirty="0" smtClean="0"/>
              <a:t>Change rules to break ties for secure paths</a:t>
            </a:r>
          </a:p>
          <a:p>
            <a:pPr lvl="1"/>
            <a:r>
              <a:rPr lang="en-US" dirty="0" smtClean="0"/>
              <a:t>If a few top Tier-1 ISPs </a:t>
            </a:r>
          </a:p>
          <a:p>
            <a:pPr lvl="1"/>
            <a:r>
              <a:rPr lang="en-US" dirty="0" smtClean="0"/>
              <a:t>Plus their respective stub clients </a:t>
            </a:r>
            <a:r>
              <a:rPr lang="en-US" dirty="0"/>
              <a:t>deploy simplified version (just </a:t>
            </a:r>
            <a:r>
              <a:rPr lang="en-US" dirty="0" smtClean="0"/>
              <a:t>sign, not validate)</a:t>
            </a:r>
            <a:endParaRPr lang="en-US" dirty="0"/>
          </a:p>
          <a:p>
            <a:pPr lvl="1"/>
            <a:r>
              <a:rPr lang="en-US" dirty="0" smtClean="0"/>
              <a:t> Gains in traffic =&gt; $ =&gt; adoption! </a:t>
            </a:r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45025631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Plane Attacks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509685"/>
            <a:ext cx="7569200" cy="4957683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Routers/</a:t>
            </a:r>
            <a:r>
              <a:rPr lang="en-US" dirty="0" err="1" smtClean="0"/>
              <a:t>ASes</a:t>
            </a:r>
            <a:r>
              <a:rPr lang="en-US" dirty="0" smtClean="0"/>
              <a:t> can advertise one route, but not necessarily follow it! </a:t>
            </a:r>
          </a:p>
          <a:p>
            <a:r>
              <a:rPr lang="en-US" dirty="0" smtClean="0"/>
              <a:t>May drop packets</a:t>
            </a:r>
          </a:p>
          <a:p>
            <a:pPr lvl="1"/>
            <a:r>
              <a:rPr lang="en-US" dirty="0" smtClean="0"/>
              <a:t>Or a fraction of packets</a:t>
            </a:r>
          </a:p>
          <a:p>
            <a:pPr lvl="1"/>
            <a:r>
              <a:rPr lang="en-US" dirty="0" smtClean="0"/>
              <a:t>What if you just slow down some traffic?</a:t>
            </a:r>
          </a:p>
          <a:p>
            <a:r>
              <a:rPr lang="en-US" dirty="0" smtClean="0"/>
              <a:t>Can send packets in a different direction</a:t>
            </a:r>
          </a:p>
          <a:p>
            <a:pPr lvl="1"/>
            <a:r>
              <a:rPr lang="en-US" dirty="0" smtClean="0"/>
              <a:t>Impersonation attack</a:t>
            </a:r>
          </a:p>
          <a:p>
            <a:pPr lvl="1"/>
            <a:r>
              <a:rPr lang="en-US" dirty="0" smtClean="0"/>
              <a:t>Snooping attack</a:t>
            </a:r>
          </a:p>
          <a:p>
            <a:r>
              <a:rPr lang="en-US" dirty="0" smtClean="0"/>
              <a:t>How to detect?</a:t>
            </a:r>
          </a:p>
          <a:p>
            <a:pPr lvl="1"/>
            <a:r>
              <a:rPr lang="en-US" dirty="0"/>
              <a:t>Congestion or an attack?</a:t>
            </a:r>
          </a:p>
          <a:p>
            <a:pPr lvl="1"/>
            <a:r>
              <a:rPr lang="en-US" dirty="0"/>
              <a:t>Can let ping/</a:t>
            </a:r>
            <a:r>
              <a:rPr lang="en-US" dirty="0" err="1"/>
              <a:t>traceroute</a:t>
            </a:r>
            <a:r>
              <a:rPr lang="en-US" dirty="0"/>
              <a:t> packets go </a:t>
            </a:r>
            <a:r>
              <a:rPr lang="en-US" dirty="0" smtClean="0"/>
              <a:t>through</a:t>
            </a:r>
            <a:endParaRPr lang="en-US" dirty="0"/>
          </a:p>
          <a:p>
            <a:pPr lvl="1"/>
            <a:r>
              <a:rPr lang="en-US" dirty="0" smtClean="0"/>
              <a:t>End-to-end checks?</a:t>
            </a:r>
          </a:p>
          <a:p>
            <a:r>
              <a:rPr lang="en-US" dirty="0" smtClean="0"/>
              <a:t>Harder to pull off, as you need control of a router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9011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BGP Recap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Key protocol that holds Internet routing together</a:t>
            </a:r>
          </a:p>
          <a:p>
            <a:r>
              <a:rPr lang="en-US" dirty="0" smtClean="0"/>
              <a:t>Path Vector Protocol among Autonomous Systems</a:t>
            </a:r>
          </a:p>
          <a:p>
            <a:r>
              <a:rPr lang="en-US" dirty="0" smtClean="0"/>
              <a:t>Policy, feasibility first; non-optimal routes</a:t>
            </a:r>
          </a:p>
          <a:p>
            <a:r>
              <a:rPr lang="en-US" dirty="0" smtClean="0"/>
              <a:t>Important security problems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Network layer </a:t>
            </a:r>
            <a:r>
              <a:rPr lang="en-US" smtClean="0"/>
              <a:t>wrap </a:t>
            </a:r>
            <a:r>
              <a:rPr lang="en-US" smtClean="0"/>
              <a:t>up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738188389"/>
      </p:ext>
    </p:extLst>
  </p:cSld>
  <p:clrMapOvr>
    <a:masterClrMapping/>
  </p:clrMapOvr>
</p:sld>
</file>

<file path=ppt/theme/theme1.xml><?xml version="1.0" encoding="utf-8"?>
<a:theme xmlns:a="http://schemas.openxmlformats.org/drawingml/2006/main" name="cs168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cs168.potx</Template>
  <TotalTime>24481</TotalTime>
  <Words>1869</Words>
  <Application>Microsoft Macintosh PowerPoint</Application>
  <PresentationFormat>On-screen Show (4:3)</PresentationFormat>
  <Paragraphs>381</Paragraphs>
  <Slides>39</Slides>
  <Notes>5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1" baseType="lpstr">
      <vt:lpstr>cs168</vt:lpstr>
      <vt:lpstr>Photo Editor Photo</vt:lpstr>
      <vt:lpstr>CSCI-1680 Network Layer: Inter-domain Routing – Policy and Security</vt:lpstr>
      <vt:lpstr>Administrivia</vt:lpstr>
      <vt:lpstr>Today</vt:lpstr>
      <vt:lpstr>Route Selection</vt:lpstr>
      <vt:lpstr>Customer/Provider AS relationships</vt:lpstr>
      <vt:lpstr>Peer Relationships</vt:lpstr>
      <vt:lpstr>Peering Drama</vt:lpstr>
      <vt:lpstr>“Shutting off” the Internet</vt:lpstr>
      <vt:lpstr>Egypt Incident</vt:lpstr>
      <vt:lpstr>Some BGP Challenges</vt:lpstr>
      <vt:lpstr>Convergence</vt:lpstr>
      <vt:lpstr>Routing Change: Before and After</vt:lpstr>
      <vt:lpstr>Routing Change: Path Exploration</vt:lpstr>
      <vt:lpstr>Routing Change: Path Exploration</vt:lpstr>
      <vt:lpstr>Route Engineering</vt:lpstr>
      <vt:lpstr>Multiple Stable Configurations BGP Wedgies [RFC 4264]</vt:lpstr>
      <vt:lpstr>BGP Wedgies</vt:lpstr>
      <vt:lpstr>BGP Wedgies</vt:lpstr>
      <vt:lpstr>BGP Wedgies</vt:lpstr>
      <vt:lpstr>Unstable Configurations</vt:lpstr>
      <vt:lpstr>Avoiding BGP Instabilities</vt:lpstr>
      <vt:lpstr>Scaling iBGP: route reflectors</vt:lpstr>
      <vt:lpstr>Scaling iBGP: route reflectors</vt:lpstr>
      <vt:lpstr>BGP Security Goals</vt:lpstr>
      <vt:lpstr>Origin: IP Address Ownership and Hijacking</vt:lpstr>
      <vt:lpstr>Prefix Hijacking</vt:lpstr>
      <vt:lpstr>Hijacking is Hard to Debug</vt:lpstr>
      <vt:lpstr>Sub-Prefix Hijacking</vt:lpstr>
      <vt:lpstr>How to Hijack a Prefix</vt:lpstr>
      <vt:lpstr>Pakistan Youtube incident</vt:lpstr>
      <vt:lpstr>Many other incidents</vt:lpstr>
      <vt:lpstr>Attacks on BGP Paths</vt:lpstr>
      <vt:lpstr>Attacks on BGP Paths</vt:lpstr>
      <vt:lpstr>Attacks on BGP Paths</vt:lpstr>
      <vt:lpstr>Proposed Solution: S-BGP</vt:lpstr>
      <vt:lpstr>S-BGP Deployment</vt:lpstr>
      <vt:lpstr>Data Plane Attacks</vt:lpstr>
      <vt:lpstr>BGP Recap</vt:lpstr>
      <vt:lpstr>Next Class</vt:lpstr>
    </vt:vector>
  </TitlesOfParts>
  <Company>Brown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CSCI-1680 :: Computer Networks</dc:title>
  <dc:creator>Rodrigo Fonseca</dc:creator>
  <cp:lastModifiedBy>Rodrigo Fonseca</cp:lastModifiedBy>
  <cp:revision>80</cp:revision>
  <dcterms:created xsi:type="dcterms:W3CDTF">2011-02-28T04:06:06Z</dcterms:created>
  <dcterms:modified xsi:type="dcterms:W3CDTF">2012-10-16T22:27:03Z</dcterms:modified>
</cp:coreProperties>
</file>