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6" r:id="rId2"/>
    <p:sldId id="258" r:id="rId3"/>
    <p:sldId id="299" r:id="rId4"/>
    <p:sldId id="313" r:id="rId5"/>
    <p:sldId id="323" r:id="rId6"/>
    <p:sldId id="304" r:id="rId7"/>
    <p:sldId id="305" r:id="rId8"/>
    <p:sldId id="301" r:id="rId9"/>
    <p:sldId id="300" r:id="rId10"/>
    <p:sldId id="307" r:id="rId11"/>
    <p:sldId id="308" r:id="rId12"/>
    <p:sldId id="310" r:id="rId13"/>
    <p:sldId id="311" r:id="rId14"/>
    <p:sldId id="312" r:id="rId15"/>
    <p:sldId id="314" r:id="rId16"/>
    <p:sldId id="317" r:id="rId17"/>
    <p:sldId id="337" r:id="rId18"/>
    <p:sldId id="325" r:id="rId19"/>
    <p:sldId id="329" r:id="rId20"/>
    <p:sldId id="326" r:id="rId21"/>
    <p:sldId id="320" r:id="rId22"/>
    <p:sldId id="315" r:id="rId23"/>
    <p:sldId id="316" r:id="rId24"/>
    <p:sldId id="302" r:id="rId25"/>
    <p:sldId id="319" r:id="rId26"/>
    <p:sldId id="33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2" autoAdjust="0"/>
    <p:restoredTop sz="86386" autoAdjust="0"/>
  </p:normalViewPr>
  <p:slideViewPr>
    <p:cSldViewPr snapToGrid="0" snapToObjects="1">
      <p:cViewPr varScale="1">
        <p:scale>
          <a:sx n="61" d="100"/>
          <a:sy n="61" d="100"/>
        </p:scale>
        <p:origin x="-2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7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5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 is multiple</a:t>
            </a:r>
            <a:r>
              <a:rPr lang="en-US" baseline="0" dirty="0" smtClean="0"/>
              <a:t> exit discriminator</a:t>
            </a:r>
          </a:p>
          <a:p>
            <a:r>
              <a:rPr lang="en-US" baseline="0" dirty="0" smtClean="0"/>
              <a:t>Communities may limit the scope of advertisements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90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uteviews.org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2858" y="6550223"/>
            <a:ext cx="6631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Last time: Intra-Domain Routing (IGP)</a:t>
            </a:r>
          </a:p>
          <a:p>
            <a:pPr lvl="1"/>
            <a:r>
              <a:rPr lang="en-US" dirty="0" smtClean="0"/>
              <a:t>RIP distance vector</a:t>
            </a:r>
          </a:p>
          <a:p>
            <a:pPr lvl="1"/>
            <a:r>
              <a:rPr lang="en-US" dirty="0" smtClean="0"/>
              <a:t>OSPF link state</a:t>
            </a:r>
          </a:p>
          <a:p>
            <a:r>
              <a:rPr lang="en-US" dirty="0" smtClean="0"/>
              <a:t>Inter-Domain Routing (EGP)</a:t>
            </a:r>
          </a:p>
          <a:p>
            <a:pPr lvl="1"/>
            <a:r>
              <a:rPr lang="en-US" dirty="0" smtClean="0"/>
              <a:t>Border Gateway Protocol</a:t>
            </a:r>
          </a:p>
          <a:p>
            <a:pPr lvl="1"/>
            <a:r>
              <a:rPr lang="en-US" dirty="0" smtClean="0"/>
              <a:t>Path-vector routing protocol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Inter vs. Intra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not just use OSPF everywhere?</a:t>
            </a:r>
          </a:p>
          <a:p>
            <a:pPr lvl="1"/>
            <a:r>
              <a:rPr lang="en-US" dirty="0" smtClean="0"/>
              <a:t>E.g., hierarchies of OSPF areas?	</a:t>
            </a:r>
          </a:p>
          <a:p>
            <a:pPr lvl="1"/>
            <a:r>
              <a:rPr lang="en-US" dirty="0" smtClean="0"/>
              <a:t>Hint: scaling is not the only limitation</a:t>
            </a:r>
          </a:p>
          <a:p>
            <a:r>
              <a:rPr lang="en-US" dirty="0" smtClean="0"/>
              <a:t>BGP is a policy control and information hiding protocol</a:t>
            </a:r>
          </a:p>
          <a:p>
            <a:pPr lvl="1"/>
            <a:r>
              <a:rPr lang="en-US" dirty="0" smtClean="0"/>
              <a:t>intra == trusted, inter == </a:t>
            </a:r>
            <a:r>
              <a:rPr lang="en-US" dirty="0" err="1" smtClean="0"/>
              <a:t>untrusted</a:t>
            </a:r>
            <a:endParaRPr lang="en-US" dirty="0" smtClean="0"/>
          </a:p>
          <a:p>
            <a:pPr lvl="1"/>
            <a:r>
              <a:rPr lang="en-US" dirty="0" smtClean="0"/>
              <a:t>Different policies by different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Different costs by different </a:t>
            </a:r>
            <a:r>
              <a:rPr lang="en-US" dirty="0" err="1" smtClean="0"/>
              <a:t>ASs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err="1" smtClean="0"/>
              <a:t>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63109"/>
          </a:xfrm>
        </p:spPr>
        <p:txBody>
          <a:bodyPr/>
          <a:lstStyle/>
          <a:p>
            <a:r>
              <a:rPr lang="en-US" dirty="0" smtClean="0"/>
              <a:t>Local Traffic – source or destination in local AS</a:t>
            </a:r>
          </a:p>
          <a:p>
            <a:r>
              <a:rPr lang="en-US" dirty="0" smtClean="0"/>
              <a:t>Transit Traffic – passes through an AS</a:t>
            </a:r>
          </a:p>
          <a:p>
            <a:r>
              <a:rPr lang="en-US" dirty="0" smtClean="0"/>
              <a:t>Stub AS</a:t>
            </a:r>
          </a:p>
          <a:p>
            <a:pPr lvl="1"/>
            <a:r>
              <a:rPr lang="en-US" dirty="0" smtClean="0"/>
              <a:t>Connects to only a single other AS</a:t>
            </a:r>
          </a:p>
          <a:p>
            <a:r>
              <a:rPr lang="en-US" dirty="0" err="1" smtClean="0"/>
              <a:t>Multihomed</a:t>
            </a:r>
            <a:r>
              <a:rPr lang="en-US" dirty="0" smtClean="0"/>
              <a:t> AS</a:t>
            </a:r>
          </a:p>
          <a:p>
            <a:pPr lvl="1"/>
            <a:r>
              <a:rPr lang="en-US" dirty="0" smtClean="0"/>
              <a:t>Connects to multiple 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Carries no transit traffic</a:t>
            </a:r>
          </a:p>
          <a:p>
            <a:r>
              <a:rPr lang="en-US" dirty="0" smtClean="0"/>
              <a:t>Transit AS</a:t>
            </a:r>
          </a:p>
          <a:p>
            <a:pPr lvl="1"/>
            <a:r>
              <a:rPr lang="en-US" dirty="0" smtClean="0"/>
              <a:t>Connects to multiple </a:t>
            </a:r>
            <a:r>
              <a:rPr lang="en-US" dirty="0" err="1" smtClean="0"/>
              <a:t>ASs</a:t>
            </a:r>
            <a:r>
              <a:rPr lang="en-US" dirty="0" smtClean="0"/>
              <a:t> and carries transit traffic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939161"/>
            <a:ext cx="7569200" cy="2341267"/>
          </a:xfrm>
        </p:spPr>
        <p:txBody>
          <a:bodyPr>
            <a:normAutofit/>
          </a:bodyPr>
          <a:lstStyle/>
          <a:p>
            <a:r>
              <a:rPr lang="en-US" dirty="0" smtClean="0"/>
              <a:t>How to prevent X from forwarding transit between B and C?</a:t>
            </a:r>
          </a:p>
          <a:p>
            <a:r>
              <a:rPr lang="en-US" dirty="0" smtClean="0"/>
              <a:t>How to avoid transit between CBA ?</a:t>
            </a:r>
          </a:p>
          <a:p>
            <a:pPr lvl="1"/>
            <a:r>
              <a:rPr lang="en-US" dirty="0" smtClean="0"/>
              <a:t>B: BAZ -&gt; X</a:t>
            </a:r>
          </a:p>
          <a:p>
            <a:pPr lvl="1"/>
            <a:r>
              <a:rPr lang="en-US" dirty="0" smtClean="0"/>
              <a:t>B: BAZ -&gt; C ? (=&gt; Y: CBAZ and Y:CAZ)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95633" y="158348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B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55323" y="2585062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A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97273" y="2837521"/>
            <a:ext cx="1101640" cy="110164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Minion Pro"/>
                <a:cs typeface="Minion Pro"/>
              </a:rPr>
              <a:t>C</a:t>
            </a:r>
            <a:endParaRPr lang="en-US" sz="24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6204379" y="1675285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X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6530782" y="3135882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Y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283" y="2837521"/>
            <a:ext cx="504918" cy="5049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Minion Pro"/>
                <a:cs typeface="Minion Pro"/>
              </a:rPr>
              <a:t>Z</a:t>
            </a:r>
            <a:endParaRPr lang="en-US" sz="2000" dirty="0">
              <a:solidFill>
                <a:schemeClr val="tx1"/>
              </a:solidFill>
              <a:latin typeface="Minion Pro"/>
              <a:cs typeface="Minion Pro"/>
            </a:endParaRPr>
          </a:p>
        </p:txBody>
      </p:sp>
      <p:cxnSp>
        <p:nvCxnSpPr>
          <p:cNvPr id="11" name="Straight Connector 10"/>
          <p:cNvCxnSpPr>
            <a:stCxn id="9" idx="6"/>
            <a:endCxn id="5" idx="2"/>
          </p:cNvCxnSpPr>
          <p:nvPr/>
        </p:nvCxnSpPr>
        <p:spPr>
          <a:xfrm>
            <a:off x="2043201" y="3089980"/>
            <a:ext cx="612122" cy="4590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7"/>
            <a:endCxn id="4" idx="3"/>
          </p:cNvCxnSpPr>
          <p:nvPr/>
        </p:nvCxnSpPr>
        <p:spPr>
          <a:xfrm rot="5400000" flipH="1" flipV="1">
            <a:off x="3564997" y="2554426"/>
            <a:ext cx="222603" cy="16133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6"/>
            <a:endCxn id="6" idx="2"/>
          </p:cNvCxnSpPr>
          <p:nvPr/>
        </p:nvCxnSpPr>
        <p:spPr>
          <a:xfrm>
            <a:off x="3756963" y="3135882"/>
            <a:ext cx="940310" cy="25245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1"/>
            <a:endCxn id="4" idx="5"/>
          </p:cNvCxnSpPr>
          <p:nvPr/>
        </p:nvCxnSpPr>
        <p:spPr>
          <a:xfrm rot="16200000" flipV="1">
            <a:off x="4459742" y="2599990"/>
            <a:ext cx="475062" cy="32266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4" idx="6"/>
            <a:endCxn id="7" idx="2"/>
          </p:cNvCxnSpPr>
          <p:nvPr/>
        </p:nvCxnSpPr>
        <p:spPr>
          <a:xfrm flipV="1">
            <a:off x="4697273" y="1927744"/>
            <a:ext cx="1507106" cy="20655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7"/>
            <a:endCxn id="7" idx="3"/>
          </p:cNvCxnSpPr>
          <p:nvPr/>
        </p:nvCxnSpPr>
        <p:spPr>
          <a:xfrm rot="5400000" flipH="1" flipV="1">
            <a:off x="5511656" y="2232186"/>
            <a:ext cx="892593" cy="64074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6"/>
            <a:endCxn id="8" idx="2"/>
          </p:cNvCxnSpPr>
          <p:nvPr/>
        </p:nvCxnSpPr>
        <p:spPr>
          <a:xfrm>
            <a:off x="5798913" y="3388341"/>
            <a:ext cx="731869" cy="158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45489" y="6488668"/>
            <a:ext cx="369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Kurose and Ross, 5</a:t>
            </a:r>
            <a:r>
              <a:rPr lang="en-US" baseline="30000" dirty="0" smtClean="0"/>
              <a:t>th</a:t>
            </a:r>
            <a:r>
              <a:rPr lang="en-US" dirty="0" smtClean="0"/>
              <a:t> 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Routing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1149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Autonomy (policy and privacy)</a:t>
            </a:r>
          </a:p>
          <a:p>
            <a:r>
              <a:rPr lang="en-US" dirty="0" smtClean="0"/>
              <a:t>Link-state?</a:t>
            </a:r>
          </a:p>
          <a:p>
            <a:pPr lvl="1"/>
            <a:r>
              <a:rPr lang="en-US" dirty="0" smtClean="0"/>
              <a:t>Requires sharing of complete information</a:t>
            </a:r>
          </a:p>
          <a:p>
            <a:pPr lvl="1"/>
            <a:r>
              <a:rPr lang="en-US" dirty="0" smtClean="0"/>
              <a:t>Information exchange does not scale</a:t>
            </a:r>
          </a:p>
          <a:p>
            <a:pPr lvl="1"/>
            <a:r>
              <a:rPr lang="en-US" dirty="0" smtClean="0"/>
              <a:t>Can’t express policy</a:t>
            </a:r>
          </a:p>
          <a:p>
            <a:r>
              <a:rPr lang="en-US" dirty="0" smtClean="0"/>
              <a:t>Distance Vector?</a:t>
            </a:r>
          </a:p>
          <a:p>
            <a:pPr lvl="1"/>
            <a:r>
              <a:rPr lang="en-US" dirty="0" smtClean="0"/>
              <a:t>Scales and retains privacy</a:t>
            </a:r>
          </a:p>
          <a:p>
            <a:pPr lvl="1"/>
            <a:r>
              <a:rPr lang="en-US" dirty="0" smtClean="0"/>
              <a:t>Can’t implement policy</a:t>
            </a:r>
          </a:p>
          <a:p>
            <a:pPr lvl="1"/>
            <a:r>
              <a:rPr lang="en-US" dirty="0" smtClean="0"/>
              <a:t>Can’t avoid loops if shortest path not taken</a:t>
            </a:r>
          </a:p>
          <a:p>
            <a:pPr lvl="1"/>
            <a:r>
              <a:rPr lang="en-US" dirty="0" smtClean="0"/>
              <a:t>Count-to-infinity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Vector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4307"/>
          </a:xfrm>
        </p:spPr>
        <p:txBody>
          <a:bodyPr/>
          <a:lstStyle/>
          <a:p>
            <a:r>
              <a:rPr lang="en-US" dirty="0" smtClean="0"/>
              <a:t>Distance vector algorithm with extra information</a:t>
            </a:r>
          </a:p>
          <a:p>
            <a:pPr lvl="1"/>
            <a:r>
              <a:rPr lang="en-US" dirty="0" smtClean="0"/>
              <a:t>For each route, store the complete path (</a:t>
            </a:r>
            <a:r>
              <a:rPr lang="en-US" dirty="0" err="1" smtClean="0"/>
              <a:t>ASs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 extra computation, just extra storage (and traffic)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Can make policy choices based on set of </a:t>
            </a:r>
            <a:r>
              <a:rPr lang="en-US" dirty="0" err="1" smtClean="0"/>
              <a:t>ASs</a:t>
            </a:r>
            <a:r>
              <a:rPr lang="en-US" dirty="0" smtClean="0"/>
              <a:t> in path</a:t>
            </a:r>
          </a:p>
          <a:p>
            <a:pPr lvl="1"/>
            <a:r>
              <a:rPr lang="en-US" dirty="0" smtClean="0"/>
              <a:t>Can easily avoid loops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/>
              <a:t>BGP - High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23201"/>
          </a:xfrm>
        </p:spPr>
        <p:txBody>
          <a:bodyPr>
            <a:normAutofit/>
          </a:bodyPr>
          <a:lstStyle/>
          <a:p>
            <a:r>
              <a:rPr lang="en-US" dirty="0" smtClean="0"/>
              <a:t>Single EGP protocol in use today</a:t>
            </a:r>
          </a:p>
          <a:p>
            <a:r>
              <a:rPr lang="en-US" dirty="0" smtClean="0"/>
              <a:t>Abstract each AS to a single node</a:t>
            </a:r>
          </a:p>
          <a:p>
            <a:r>
              <a:rPr lang="en-US" dirty="0" smtClean="0"/>
              <a:t>Destinations are CIDR prefixes</a:t>
            </a:r>
          </a:p>
          <a:p>
            <a:r>
              <a:rPr lang="en-US" dirty="0" smtClean="0"/>
              <a:t>Exchange prefix </a:t>
            </a:r>
            <a:r>
              <a:rPr lang="en-US" i="1" dirty="0" err="1" smtClean="0"/>
              <a:t>reachability</a:t>
            </a:r>
            <a:r>
              <a:rPr lang="en-US" dirty="0" smtClean="0"/>
              <a:t> with all neighbors</a:t>
            </a:r>
          </a:p>
          <a:p>
            <a:pPr lvl="1"/>
            <a:r>
              <a:rPr lang="en-US" dirty="0" smtClean="0"/>
              <a:t>E.g., “I can reach prefix 128.148.0.0/16 through </a:t>
            </a:r>
            <a:r>
              <a:rPr lang="en-US" dirty="0" err="1" smtClean="0"/>
              <a:t>ASes</a:t>
            </a:r>
            <a:r>
              <a:rPr lang="en-US" dirty="0" smtClean="0"/>
              <a:t> 44444 3356 14325 11078”</a:t>
            </a:r>
          </a:p>
          <a:p>
            <a:r>
              <a:rPr lang="en-US" dirty="0" smtClean="0"/>
              <a:t>Select a single path by routing </a:t>
            </a:r>
            <a:r>
              <a:rPr lang="en-US" i="1" dirty="0" smtClean="0"/>
              <a:t>policy</a:t>
            </a:r>
            <a:endParaRPr lang="en-US" dirty="0" smtClean="0"/>
          </a:p>
          <a:p>
            <a:r>
              <a:rPr lang="en-US" dirty="0" smtClean="0"/>
              <a:t>Critical: learn many paths, propagate one</a:t>
            </a:r>
          </a:p>
          <a:p>
            <a:pPr lvl="1"/>
            <a:r>
              <a:rPr lang="en-US" dirty="0" smtClean="0"/>
              <a:t>Add your ASN to advertised path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BGP?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protocol: makes the Internet run</a:t>
            </a:r>
          </a:p>
          <a:p>
            <a:pPr lvl="1"/>
            <a:r>
              <a:rPr lang="en-US" dirty="0" smtClean="0"/>
              <a:t>Only widely deployed EGP</a:t>
            </a:r>
          </a:p>
          <a:p>
            <a:r>
              <a:rPr lang="en-US" dirty="0" smtClean="0"/>
              <a:t>Active area of problems!</a:t>
            </a:r>
          </a:p>
          <a:p>
            <a:pPr lvl="1"/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Cogent vs. Level3: Internet Partition</a:t>
            </a:r>
          </a:p>
          <a:p>
            <a:pPr lvl="1"/>
            <a:r>
              <a:rPr lang="en-US" dirty="0" smtClean="0"/>
              <a:t>Spammers use prefix hijacking</a:t>
            </a:r>
          </a:p>
          <a:p>
            <a:pPr lvl="1"/>
            <a:r>
              <a:rPr lang="en-US" dirty="0" smtClean="0"/>
              <a:t>Pakistan accidentally took down YouTube</a:t>
            </a:r>
          </a:p>
          <a:p>
            <a:pPr lvl="1"/>
            <a:r>
              <a:rPr lang="en-US" dirty="0" smtClean="0"/>
              <a:t>Egypt disconnected for 5 days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7" name="Content Placeholder 6" descr="bgp-hop1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>
          <a:xfrm>
            <a:off x="787400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2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4" name="Content Placeholder 3" descr="bgp-hop3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Example</a:t>
            </a:r>
            <a:endParaRPr lang="en-US" dirty="0"/>
          </a:p>
        </p:txBody>
      </p:sp>
      <p:pic>
        <p:nvPicPr>
          <p:cNvPr id="6" name="Content Placeholder 5" descr="bgp-en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Protocol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2762"/>
            <a:ext cx="7569200" cy="5348315"/>
          </a:xfrm>
        </p:spPr>
        <p:txBody>
          <a:bodyPr>
            <a:normAutofit/>
          </a:bodyPr>
          <a:lstStyle/>
          <a:p>
            <a:r>
              <a:rPr lang="en-US" dirty="0" smtClean="0"/>
              <a:t>Separate roles of </a:t>
            </a:r>
            <a:r>
              <a:rPr lang="en-US" i="1" dirty="0" smtClean="0"/>
              <a:t>speakers</a:t>
            </a:r>
            <a:r>
              <a:rPr lang="en-US" dirty="0" smtClean="0"/>
              <a:t> and </a:t>
            </a:r>
            <a:r>
              <a:rPr lang="en-US" i="1" dirty="0" smtClean="0"/>
              <a:t>gateways</a:t>
            </a:r>
            <a:endParaRPr lang="en-US" dirty="0" smtClean="0"/>
          </a:p>
          <a:p>
            <a:pPr lvl="1"/>
            <a:r>
              <a:rPr lang="en-US" dirty="0" smtClean="0"/>
              <a:t>Speakers talk BGP with other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Gateways are routes that border other Ass</a:t>
            </a:r>
          </a:p>
          <a:p>
            <a:pPr lvl="1"/>
            <a:r>
              <a:rPr lang="en-US" dirty="0" smtClean="0"/>
              <a:t>Can have more gateways than speakers</a:t>
            </a:r>
          </a:p>
          <a:p>
            <a:pPr lvl="1"/>
            <a:r>
              <a:rPr lang="en-US" dirty="0" smtClean="0"/>
              <a:t>Speakers know how to reach gateways</a:t>
            </a:r>
          </a:p>
          <a:p>
            <a:r>
              <a:rPr lang="en-US" dirty="0" smtClean="0"/>
              <a:t>Speakers connect over TCP on port 179</a:t>
            </a:r>
          </a:p>
          <a:p>
            <a:pPr lvl="1"/>
            <a:r>
              <a:rPr lang="en-US" dirty="0" smtClean="0"/>
              <a:t>Bidirectional exchange over long-lived connection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26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Explicit AS Path == Loop free</a:t>
            </a:r>
          </a:p>
          <a:p>
            <a:pPr lvl="1"/>
            <a:r>
              <a:rPr lang="en-US" dirty="0" smtClean="0"/>
              <a:t>Except under churn, IGP/EGP mismatch</a:t>
            </a:r>
          </a:p>
          <a:p>
            <a:r>
              <a:rPr lang="en-US" dirty="0" err="1" smtClean="0"/>
              <a:t>Reachability</a:t>
            </a:r>
            <a:r>
              <a:rPr lang="en-US" dirty="0" smtClean="0"/>
              <a:t> not guaranteed</a:t>
            </a:r>
          </a:p>
          <a:p>
            <a:pPr lvl="1"/>
            <a:r>
              <a:rPr lang="en-US" dirty="0" smtClean="0"/>
              <a:t>Decentralized combination of policies</a:t>
            </a:r>
          </a:p>
          <a:p>
            <a:r>
              <a:rPr lang="en-US" dirty="0" smtClean="0"/>
              <a:t>Not all </a:t>
            </a:r>
            <a:r>
              <a:rPr lang="en-US" dirty="0" err="1" smtClean="0"/>
              <a:t>ASs</a:t>
            </a:r>
            <a:r>
              <a:rPr lang="en-US" dirty="0" smtClean="0"/>
              <a:t> know all paths</a:t>
            </a:r>
          </a:p>
          <a:p>
            <a:r>
              <a:rPr lang="en-US" dirty="0" smtClean="0"/>
              <a:t>AS abstraction -&gt; loss of efficiency</a:t>
            </a:r>
          </a:p>
          <a:p>
            <a:r>
              <a:rPr lang="en-US" dirty="0" smtClean="0"/>
              <a:t>Scaling</a:t>
            </a:r>
          </a:p>
          <a:p>
            <a:pPr lvl="1"/>
            <a:r>
              <a:rPr lang="en-US" dirty="0" smtClean="0"/>
              <a:t>37K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350K+ prefixes</a:t>
            </a:r>
          </a:p>
          <a:p>
            <a:pPr lvl="1"/>
            <a:r>
              <a:rPr lang="en-US" dirty="0" err="1" smtClean="0"/>
              <a:t>ASs</a:t>
            </a:r>
            <a:r>
              <a:rPr lang="en-US" dirty="0" smtClean="0"/>
              <a:t> with one prefix: 15664</a:t>
            </a:r>
          </a:p>
          <a:p>
            <a:pPr lvl="1"/>
            <a:r>
              <a:rPr lang="en-US" dirty="0" smtClean="0"/>
              <a:t>Most prefixes by one AS: 3686 (AS6389, BellSouth)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Table Growth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0" y="1367156"/>
            <a:ext cx="7001920" cy="5251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6658" y="6488668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bgp.potaroo.net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EGP and IGP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5505"/>
          </a:xfrm>
        </p:spPr>
        <p:txBody>
          <a:bodyPr/>
          <a:lstStyle/>
          <a:p>
            <a:r>
              <a:rPr lang="en-US" dirty="0" smtClean="0"/>
              <a:t>Stub </a:t>
            </a:r>
            <a:r>
              <a:rPr lang="en-US" dirty="0" err="1" smtClean="0"/>
              <a:t>ASs</a:t>
            </a:r>
            <a:endParaRPr lang="en-US" dirty="0" smtClean="0"/>
          </a:p>
          <a:p>
            <a:pPr lvl="1"/>
            <a:r>
              <a:rPr lang="en-US" dirty="0" smtClean="0"/>
              <a:t>Border router clear choice for default route</a:t>
            </a:r>
          </a:p>
          <a:p>
            <a:pPr lvl="1"/>
            <a:r>
              <a:rPr lang="en-US" dirty="0" smtClean="0"/>
              <a:t>Inject into IGP: “any unknown route to border router”</a:t>
            </a:r>
          </a:p>
          <a:p>
            <a:r>
              <a:rPr lang="en-US" dirty="0" smtClean="0"/>
              <a:t>Inject specific prefixes in IGP</a:t>
            </a:r>
          </a:p>
          <a:p>
            <a:pPr lvl="1"/>
            <a:r>
              <a:rPr lang="en-US" dirty="0" smtClean="0"/>
              <a:t>E.g., Provider injects routes to customer prefix</a:t>
            </a:r>
          </a:p>
          <a:p>
            <a:r>
              <a:rPr lang="en-US" dirty="0" smtClean="0"/>
              <a:t>Backbone networks</a:t>
            </a:r>
          </a:p>
          <a:p>
            <a:pPr lvl="1"/>
            <a:r>
              <a:rPr lang="en-US" dirty="0" smtClean="0"/>
              <a:t>Too many prefixes for IGP</a:t>
            </a:r>
          </a:p>
          <a:p>
            <a:pPr lvl="1"/>
            <a:r>
              <a:rPr lang="en-US" dirty="0" smtClean="0"/>
              <a:t>Run internal version of BGP, </a:t>
            </a:r>
            <a:r>
              <a:rPr lang="en-US" dirty="0" err="1" smtClean="0"/>
              <a:t>iBGP</a:t>
            </a:r>
            <a:endParaRPr lang="en-US" dirty="0" smtClean="0"/>
          </a:p>
          <a:p>
            <a:pPr lvl="1"/>
            <a:r>
              <a:rPr lang="en-US" dirty="0" smtClean="0"/>
              <a:t>All routers learn mappings: Prefix -&gt; Border Router</a:t>
            </a:r>
          </a:p>
          <a:p>
            <a:pPr lvl="1"/>
            <a:r>
              <a:rPr lang="en-US" dirty="0" smtClean="0"/>
              <a:t>Use IGP to learn: Border Router -&gt; Next Hop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base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1723" r="-21723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iBGP</a:t>
            </a:r>
            <a:endParaRPr lang="en-US" dirty="0"/>
          </a:p>
        </p:txBody>
      </p:sp>
      <p:pic>
        <p:nvPicPr>
          <p:cNvPr id="4" name="Content Placeholder 3" descr="bgp-ibgp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984" r="-20984"/>
          <a:stretch>
            <a:fillRect/>
          </a:stretch>
        </p:blipFill>
        <p:spPr>
          <a:xfrm>
            <a:off x="802701" y="1509685"/>
            <a:ext cx="7569200" cy="399449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Base protocol has four message types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/>
              <a:t> – Initialize connection. Identifies peers and must be first message in each direction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– Announce routing changes (most important message)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NOTIFICATION</a:t>
            </a:r>
            <a:r>
              <a:rPr lang="en-US" dirty="0" smtClean="0"/>
              <a:t> – Announce error when closing connection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KEEPALIVE</a:t>
            </a:r>
            <a:r>
              <a:rPr lang="en-US" dirty="0" smtClean="0"/>
              <a:t> – Make sure peer is alive</a:t>
            </a:r>
          </a:p>
          <a:p>
            <a:r>
              <a:rPr lang="en-US" dirty="0" smtClean="0"/>
              <a:t>Extensions can define more message types</a:t>
            </a:r>
          </a:p>
          <a:p>
            <a:pPr lvl="1"/>
            <a:r>
              <a:rPr lang="en-US" dirty="0" smtClean="0"/>
              <a:t>E.g., ROUTE-REFRESH [RFC 2918]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an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9" y="1698244"/>
            <a:ext cx="8237442" cy="39944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Withdrawn routes: list of withdrawn IP prefixes</a:t>
            </a:r>
          </a:p>
          <a:p>
            <a:r>
              <a:rPr lang="en-US" dirty="0" smtClean="0"/>
              <a:t>Network Layer </a:t>
            </a:r>
            <a:r>
              <a:rPr lang="en-US" dirty="0" err="1" smtClean="0"/>
              <a:t>Reachability</a:t>
            </a:r>
            <a:r>
              <a:rPr lang="en-US" dirty="0" smtClean="0"/>
              <a:t> Information (NLRI)</a:t>
            </a:r>
          </a:p>
          <a:p>
            <a:pPr lvl="1"/>
            <a:r>
              <a:rPr lang="en-US" dirty="0" smtClean="0"/>
              <a:t>List of prefixes to which path attributes apply</a:t>
            </a:r>
          </a:p>
          <a:p>
            <a:r>
              <a:rPr lang="en-US" dirty="0" smtClean="0"/>
              <a:t>Path attributes</a:t>
            </a:r>
          </a:p>
          <a:p>
            <a:pPr lvl="1"/>
            <a:r>
              <a:rPr lang="en-US" dirty="0" smtClean="0"/>
              <a:t>ORIGIN, AS_PATH, NEXT_HOP, MULTI-EXIT-DISC, LOCAL_PREF, ATOMIC_AGGREGATE, AGGREGATOR, …</a:t>
            </a:r>
          </a:p>
          <a:p>
            <a:pPr lvl="1"/>
            <a:r>
              <a:rPr lang="en-US" dirty="0" smtClean="0"/>
              <a:t>Each attribute has 1-byte type, 1-byte flags, length, content</a:t>
            </a:r>
          </a:p>
          <a:p>
            <a:pPr lvl="1"/>
            <a:r>
              <a:rPr lang="en-US" dirty="0" smtClean="0"/>
              <a:t>Can introduce new types of path attribute – e.g., AS4_PATH for 32-bit AS numbers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40283"/>
            <a:ext cx="7569200" cy="3994495"/>
          </a:xfrm>
        </p:spPr>
        <p:txBody>
          <a:bodyPr/>
          <a:lstStyle/>
          <a:p>
            <a:r>
              <a:rPr lang="en-US" dirty="0" smtClean="0"/>
              <a:t>NLRI: 128.148.0.0/16</a:t>
            </a:r>
          </a:p>
          <a:p>
            <a:r>
              <a:rPr lang="en-US" dirty="0" smtClean="0"/>
              <a:t>AS Path: ASN 44444 3356 14325 11078</a:t>
            </a:r>
          </a:p>
          <a:p>
            <a:r>
              <a:rPr lang="en-US" dirty="0" smtClean="0"/>
              <a:t>Next Hop IP: same as in RIPv2</a:t>
            </a:r>
          </a:p>
          <a:p>
            <a:r>
              <a:rPr lang="en-US" dirty="0" smtClean="0"/>
              <a:t>Knobs for traffic engineering:</a:t>
            </a:r>
          </a:p>
          <a:p>
            <a:pPr lvl="1"/>
            <a:r>
              <a:rPr lang="en-US" dirty="0" smtClean="0"/>
              <a:t>Metric, weight, </a:t>
            </a:r>
            <a:r>
              <a:rPr lang="en-US" dirty="0" err="1" smtClean="0"/>
              <a:t>LocalPath</a:t>
            </a:r>
            <a:r>
              <a:rPr lang="en-US" dirty="0" smtClean="0"/>
              <a:t>, MED, Communities</a:t>
            </a:r>
          </a:p>
          <a:p>
            <a:pPr lvl="1"/>
            <a:r>
              <a:rPr lang="en-US" dirty="0" smtClean="0"/>
              <a:t>Lots of voodoo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880" y="1509685"/>
            <a:ext cx="8176240" cy="4503018"/>
          </a:xfrm>
        </p:spPr>
        <p:txBody>
          <a:bodyPr>
            <a:normAutofit/>
          </a:bodyPr>
          <a:lstStyle/>
          <a:p>
            <a:r>
              <a:rPr lang="en-US" dirty="0" smtClean="0"/>
              <a:t>BGP speaker conceptually maintains 3 sets of state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-RIB-In</a:t>
            </a:r>
          </a:p>
          <a:p>
            <a:pPr lvl="1"/>
            <a:r>
              <a:rPr lang="en-US" dirty="0" smtClean="0"/>
              <a:t>“Adjacent Routing Information Base, Incoming”</a:t>
            </a:r>
          </a:p>
          <a:p>
            <a:pPr lvl="1"/>
            <a:r>
              <a:rPr lang="en-US" dirty="0" smtClean="0"/>
              <a:t>Unprocessed routes learned from other BGP speakers</a:t>
            </a:r>
          </a:p>
          <a:p>
            <a:r>
              <a:rPr lang="en-US" dirty="0" smtClean="0"/>
              <a:t>Loc-RIB</a:t>
            </a:r>
          </a:p>
          <a:p>
            <a:pPr lvl="1"/>
            <a:r>
              <a:rPr lang="en-US" dirty="0" smtClean="0"/>
              <a:t>Contains routes from </a:t>
            </a:r>
            <a:r>
              <a:rPr lang="en-US" dirty="0" err="1" smtClean="0"/>
              <a:t>Adj</a:t>
            </a:r>
            <a:r>
              <a:rPr lang="en-US" dirty="0" smtClean="0"/>
              <a:t>-RIB-In selected by policy</a:t>
            </a:r>
          </a:p>
          <a:p>
            <a:pPr lvl="1"/>
            <a:r>
              <a:rPr lang="en-US" dirty="0" smtClean="0"/>
              <a:t>First hop of route must be reachable by IGP or static route</a:t>
            </a:r>
          </a:p>
          <a:p>
            <a:r>
              <a:rPr lang="en-US" dirty="0" err="1" smtClean="0"/>
              <a:t>Adj</a:t>
            </a:r>
            <a:r>
              <a:rPr lang="en-US" dirty="0" smtClean="0"/>
              <a:t>-RIB-Out</a:t>
            </a:r>
          </a:p>
          <a:p>
            <a:pPr lvl="1"/>
            <a:r>
              <a:rPr lang="en-US" dirty="0" smtClean="0"/>
              <a:t>Subset of Loc-RIB to be advertised to peer speakers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views project: </a:t>
            </a:r>
            <a:r>
              <a:rPr lang="en-US" dirty="0" smtClean="0">
                <a:hlinkClick r:id="rId2"/>
              </a:rPr>
              <a:t>http://www.routeviews.org</a:t>
            </a:r>
            <a:endParaRPr lang="en-US" dirty="0" smtClean="0"/>
          </a:p>
          <a:p>
            <a:pPr lvl="1"/>
            <a:r>
              <a:rPr lang="en-US" dirty="0" smtClean="0"/>
              <a:t>telnet route-</a:t>
            </a:r>
            <a:r>
              <a:rPr lang="en-US" dirty="0" err="1" smtClean="0"/>
              <a:t>views.linx.routeviews.org</a:t>
            </a:r>
            <a:endParaRPr lang="en-US" dirty="0" smtClean="0"/>
          </a:p>
          <a:p>
            <a:pPr lvl="1"/>
            <a:r>
              <a:rPr lang="en-US" dirty="0" smtClean="0"/>
              <a:t>show </a:t>
            </a:r>
            <a:r>
              <a:rPr lang="en-US" dirty="0" err="1" smtClean="0"/>
              <a:t>ip</a:t>
            </a:r>
            <a:r>
              <a:rPr lang="en-US" dirty="0" smtClean="0"/>
              <a:t> </a:t>
            </a:r>
            <a:r>
              <a:rPr lang="en-US" dirty="0" err="1" smtClean="0"/>
              <a:t>bgp</a:t>
            </a:r>
            <a:r>
              <a:rPr lang="en-US" dirty="0" smtClean="0"/>
              <a:t> 128.148.0.0/16 longer-prefixes</a:t>
            </a:r>
          </a:p>
          <a:p>
            <a:r>
              <a:rPr lang="en-US" dirty="0" smtClean="0"/>
              <a:t>All paths are learned internally (</a:t>
            </a:r>
            <a:r>
              <a:rPr lang="en-US" dirty="0" err="1" smtClean="0"/>
              <a:t>iBGP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Not a production device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BGP Policy Routing and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4547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16186</TotalTime>
  <Words>903</Words>
  <Application>Microsoft Macintosh PowerPoint</Application>
  <PresentationFormat>On-screen Show (4:3)</PresentationFormat>
  <Paragraphs>163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cs168</vt:lpstr>
      <vt:lpstr>CSCI-1680 Network Layer: Inter-domain Routing </vt:lpstr>
      <vt:lpstr>Today</vt:lpstr>
      <vt:lpstr>Why Inter vs. Intra</vt:lpstr>
      <vt:lpstr>Types of ASs</vt:lpstr>
      <vt:lpstr>AS Relationships</vt:lpstr>
      <vt:lpstr>Choice of Routing Algorithm</vt:lpstr>
      <vt:lpstr>Path Vector Protocol</vt:lpstr>
      <vt:lpstr>BGP - High Level</vt:lpstr>
      <vt:lpstr>Why study BGP?</vt:lpstr>
      <vt:lpstr>BGP Example</vt:lpstr>
      <vt:lpstr>BGP Example</vt:lpstr>
      <vt:lpstr>BGP Example</vt:lpstr>
      <vt:lpstr>BGP Example</vt:lpstr>
      <vt:lpstr>BGP Example</vt:lpstr>
      <vt:lpstr>BGP Protocol Details</vt:lpstr>
      <vt:lpstr>BGP Implications</vt:lpstr>
      <vt:lpstr>BGP Table Growth</vt:lpstr>
      <vt:lpstr>Integrating EGP and IGP</vt:lpstr>
      <vt:lpstr>iBGP</vt:lpstr>
      <vt:lpstr>iBGP</vt:lpstr>
      <vt:lpstr>BGP Messages</vt:lpstr>
      <vt:lpstr>Anatomy of an UPDATE</vt:lpstr>
      <vt:lpstr>Example</vt:lpstr>
      <vt:lpstr>BGP State</vt:lpstr>
      <vt:lpstr>Demo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63</cp:revision>
  <dcterms:created xsi:type="dcterms:W3CDTF">2011-02-28T04:06:06Z</dcterms:created>
  <dcterms:modified xsi:type="dcterms:W3CDTF">2012-10-09T20:26:45Z</dcterms:modified>
</cp:coreProperties>
</file>