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58" r:id="rId4"/>
    <p:sldId id="285" r:id="rId5"/>
    <p:sldId id="286" r:id="rId6"/>
    <p:sldId id="295" r:id="rId7"/>
    <p:sldId id="29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7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98" r:id="rId25"/>
    <p:sldId id="266" r:id="rId26"/>
    <p:sldId id="267" r:id="rId27"/>
    <p:sldId id="299" r:id="rId28"/>
    <p:sldId id="269" r:id="rId29"/>
    <p:sldId id="268" r:id="rId30"/>
    <p:sldId id="270" r:id="rId31"/>
    <p:sldId id="271" r:id="rId32"/>
    <p:sldId id="272" r:id="rId33"/>
    <p:sldId id="300" r:id="rId34"/>
    <p:sldId id="301" r:id="rId35"/>
    <p:sldId id="302" r:id="rId36"/>
    <p:sldId id="273" r:id="rId37"/>
    <p:sldId id="274" r:id="rId38"/>
    <p:sldId id="275" r:id="rId39"/>
    <p:sldId id="276" r:id="rId40"/>
    <p:sldId id="277" r:id="rId41"/>
    <p:sldId id="278" r:id="rId42"/>
    <p:sldId id="279" r:id="rId43"/>
    <p:sldId id="281" r:id="rId44"/>
    <p:sldId id="280" r:id="rId45"/>
    <p:sldId id="282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80" d="100"/>
          <a:sy n="80" d="100"/>
        </p:scale>
        <p:origin x="-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Prioritization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</a:t>
            </a:r>
            <a:r>
              <a:rPr lang="en-US" smtClean="0"/>
              <a:t>are similar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Wrap-Up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I out later today, due next Thursday, Sep 27th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Link Layer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 smtClean="0"/>
              <a:t>Medium Access Control</a:t>
            </a:r>
          </a:p>
          <a:p>
            <a:r>
              <a:rPr lang="en-US" dirty="0" smtClean="0"/>
              <a:t>Case study: Ethernet </a:t>
            </a:r>
          </a:p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817" y="4596449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MAC: CSMA/CD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Must wait 9.6μs (96-bit time) between back to back frames</a:t>
            </a:r>
          </a:p>
          <a:p>
            <a:pPr lvl="2"/>
            <a:r>
              <a:rPr lang="en-US" dirty="0" smtClean="0"/>
              <a:t>(Old limit) To give time to switch from </a:t>
            </a:r>
            <a:r>
              <a:rPr lang="en-US" dirty="0" err="1" smtClean="0"/>
              <a:t>tx</a:t>
            </a:r>
            <a:r>
              <a:rPr lang="en-US" dirty="0" smtClean="0"/>
              <a:t> to </a:t>
            </a:r>
            <a:r>
              <a:rPr lang="en-US" dirty="0" err="1" smtClean="0"/>
              <a:t>rx</a:t>
            </a:r>
            <a:r>
              <a:rPr lang="en-US" dirty="0" smtClean="0"/>
              <a:t> mode </a:t>
            </a:r>
          </a:p>
          <a:p>
            <a:pPr lvl="1"/>
            <a:r>
              <a:rPr lang="en-US" dirty="0" smtClean="0"/>
              <a:t>If line is busy: wait until idle and transmit immediately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  <a:p>
            <a:pPr lvl="1"/>
            <a:r>
              <a:rPr lang="en-US" dirty="0" smtClean="0"/>
              <a:t>Must ensure transmission time ≥ 2x propagation delay (why?)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i="1" dirty="0" smtClean="0"/>
              <a:t>n</a:t>
            </a:r>
            <a:r>
              <a:rPr lang="en-US" dirty="0" smtClean="0"/>
              <a:t>th time: </a:t>
            </a:r>
            <a:r>
              <a:rPr lang="en-US" i="1" dirty="0" err="1" smtClean="0"/>
              <a:t>k</a:t>
            </a:r>
            <a:r>
              <a:rPr lang="en-US" dirty="0" smtClean="0"/>
              <a:t> × 51.2μs, for </a:t>
            </a:r>
            <a:r>
              <a:rPr lang="en-US" i="1" dirty="0" err="1" smtClean="0"/>
              <a:t>k</a:t>
            </a:r>
            <a:r>
              <a:rPr lang="en-US" dirty="0" smtClean="0"/>
              <a:t> = U{0..2</a:t>
            </a:r>
            <a:r>
              <a:rPr lang="en-US" baseline="30000" dirty="0" smtClean="0"/>
              <a:t>min(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,10)</a:t>
            </a:r>
            <a:r>
              <a:rPr lang="en-US" dirty="0" smtClean="0"/>
              <a:t>-1}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815480"/>
            <a:ext cx="7569200" cy="1143000"/>
          </a:xfrm>
        </p:spPr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3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60034"/>
            <a:ext cx="7569200" cy="4487718"/>
          </a:xfrm>
        </p:spPr>
        <p:txBody>
          <a:bodyPr/>
          <a:lstStyle/>
          <a:p>
            <a:r>
              <a:rPr lang="en-US" dirty="0" smtClean="0"/>
              <a:t>Direct-link networks don’t scale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Solution: use </a:t>
            </a:r>
            <a:r>
              <a:rPr lang="en-US" i="1" dirty="0" smtClean="0"/>
              <a:t>switches</a:t>
            </a:r>
            <a:r>
              <a:rPr lang="en-US" dirty="0" smtClean="0"/>
              <a:t> to connect network segments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7826" y="1975058"/>
            <a:ext cx="1975679" cy="1340975"/>
            <a:chOff x="867354" y="1461180"/>
            <a:chExt cx="3531370" cy="2396887"/>
          </a:xfrm>
        </p:grpSpPr>
        <p:pic>
          <p:nvPicPr>
            <p:cNvPr id="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8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9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10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5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5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5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4864552" y="1961296"/>
            <a:ext cx="3492048" cy="1209015"/>
          </a:xfrm>
          <a:prstGeom prst="rect">
            <a:avLst/>
          </a:prstGeom>
        </p:spPr>
      </p:pic>
      <p:pic>
        <p:nvPicPr>
          <p:cNvPr id="27" name="Picture 26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688" y="4093608"/>
            <a:ext cx="2898032" cy="2419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Switching</a:t>
            </a:r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on a Learning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Eve: wants to sniff all packets sent to Bob</a:t>
            </a:r>
          </a:p>
          <a:p>
            <a:r>
              <a:rPr lang="en-US" dirty="0" smtClean="0"/>
              <a:t>Same segment: easy (shared medium)</a:t>
            </a:r>
          </a:p>
          <a:p>
            <a:r>
              <a:rPr lang="en-US" dirty="0" smtClean="0"/>
              <a:t>Different segment on a learning bridge: hard</a:t>
            </a:r>
          </a:p>
          <a:p>
            <a:pPr lvl="1"/>
            <a:r>
              <a:rPr lang="en-US" dirty="0" smtClean="0"/>
              <a:t>Once bridge learns Bob’s port, stop broadcasting</a:t>
            </a:r>
          </a:p>
          <a:p>
            <a:r>
              <a:rPr lang="en-US" dirty="0" smtClean="0"/>
              <a:t>How can Eve force the bridge to keep broadcasting?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 smtClean="0">
                <a:solidFill>
                  <a:srgbClr val="FF0000"/>
                </a:solidFill>
              </a:rPr>
              <a:t>src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if you know you aren’t dedicated bridge</a:t>
            </a:r>
          </a:p>
          <a:p>
            <a:r>
              <a:rPr lang="en-US" dirty="0" smtClean="0"/>
              <a:t>In the end, only root is generating messages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Forwarding and Broadcasting</a:t>
            </a:r>
          </a:p>
          <a:p>
            <a:r>
              <a:rPr lang="en-US" dirty="0" smtClean="0"/>
              <a:t>Port states*: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Root port</a:t>
            </a:r>
            <a:r>
              <a:rPr lang="en-US" dirty="0" smtClean="0"/>
              <a:t>: a port the bridge uses to reach the root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Designated port</a:t>
            </a:r>
            <a:r>
              <a:rPr lang="en-US" dirty="0" smtClean="0"/>
              <a:t>: the lowest-cost port attached to a single LAN</a:t>
            </a:r>
          </a:p>
          <a:p>
            <a:pPr lvl="1"/>
            <a:r>
              <a:rPr lang="en-US" dirty="0" smtClean="0"/>
              <a:t>If a port is not a root port or a designated port, it is a </a:t>
            </a:r>
            <a:r>
              <a:rPr lang="en-US" b="1" dirty="0" smtClean="0">
                <a:solidFill>
                  <a:srgbClr val="FF0000"/>
                </a:solidFill>
              </a:rPr>
              <a:t>discarding port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 a later protocol RSTP, there can be ports configured as backups and alternates.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Port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Designated 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Discarding Port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 think that I shall never see</a:t>
            </a:r>
          </a:p>
          <a:p>
            <a:pPr marL="0" indent="0">
              <a:buNone/>
            </a:pPr>
            <a:r>
              <a:rPr lang="en-US" dirty="0" smtClean="0"/>
              <a:t>a graph more lovely that a tree.</a:t>
            </a:r>
          </a:p>
          <a:p>
            <a:pPr marL="0" indent="0">
              <a:buNone/>
            </a:pPr>
            <a:r>
              <a:rPr lang="en-US" dirty="0" smtClean="0"/>
              <a:t>A tree whose crucial property</a:t>
            </a:r>
          </a:p>
          <a:p>
            <a:pPr marL="0" indent="0">
              <a:buNone/>
            </a:pPr>
            <a:r>
              <a:rPr lang="en-US" dirty="0" smtClean="0"/>
              <a:t>is loop-free connectivity.</a:t>
            </a:r>
          </a:p>
          <a:p>
            <a:pPr marL="0" indent="0">
              <a:buNone/>
            </a:pPr>
            <a:r>
              <a:rPr lang="en-US" dirty="0" smtClean="0"/>
              <a:t>A tree that must be sure to span</a:t>
            </a:r>
          </a:p>
          <a:p>
            <a:pPr marL="0" indent="0">
              <a:buNone/>
            </a:pPr>
            <a:r>
              <a:rPr lang="en-US" dirty="0" smtClean="0"/>
              <a:t>so packet can reach every LAN.</a:t>
            </a:r>
          </a:p>
          <a:p>
            <a:pPr marL="0" indent="0">
              <a:buNone/>
            </a:pPr>
            <a:r>
              <a:rPr lang="en-US" dirty="0" smtClean="0"/>
              <a:t>First the root must be selected.</a:t>
            </a:r>
          </a:p>
          <a:p>
            <a:pPr marL="0" indent="0">
              <a:buNone/>
            </a:pPr>
            <a:r>
              <a:rPr lang="en-US" dirty="0" smtClean="0"/>
              <a:t>By ID, it is elected.</a:t>
            </a:r>
          </a:p>
          <a:p>
            <a:pPr marL="0" indent="0">
              <a:buNone/>
            </a:pPr>
            <a:r>
              <a:rPr lang="en-US" dirty="0" smtClean="0"/>
              <a:t>Least cost paths from root are traced.</a:t>
            </a:r>
          </a:p>
          <a:p>
            <a:pPr marL="0" indent="0">
              <a:buNone/>
            </a:pPr>
            <a:r>
              <a:rPr lang="en-US" dirty="0" smtClean="0"/>
              <a:t>In the tree, these paths are placed.</a:t>
            </a:r>
          </a:p>
          <a:p>
            <a:pPr marL="0" indent="0">
              <a:buNone/>
            </a:pPr>
            <a:r>
              <a:rPr lang="en-US" dirty="0" smtClean="0"/>
              <a:t>A mesh is made by folks like me,</a:t>
            </a:r>
          </a:p>
          <a:p>
            <a:pPr marL="0" indent="0">
              <a:buNone/>
            </a:pPr>
            <a:r>
              <a:rPr lang="en-US" dirty="0" smtClean="0"/>
              <a:t>then bridges find a spanning tree.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 err="1" smtClean="0"/>
              <a:t>Radia</a:t>
            </a:r>
            <a:r>
              <a:rPr lang="en-US" dirty="0" smtClean="0"/>
              <a:t> Perlman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2"/>
            <a:r>
              <a:rPr lang="en-US" dirty="0" smtClean="0"/>
              <a:t>Much more likely to drop packets</a:t>
            </a:r>
          </a:p>
          <a:p>
            <a:pPr lvl="2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1"/>
            <a:r>
              <a:rPr lang="en-US" dirty="0" smtClean="0"/>
              <a:t>CRC may be bad</a:t>
            </a:r>
          </a:p>
          <a:p>
            <a:pPr lvl="1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/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</a:t>
            </a:r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 multiple networks: IP and the Network Layer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30448</TotalTime>
  <Words>2010</Words>
  <Application>Microsoft Macintosh PowerPoint</Application>
  <PresentationFormat>On-screen Show (4:3)</PresentationFormat>
  <Paragraphs>342</Paragraphs>
  <Slides>45</Slides>
  <Notes>8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cs168</vt:lpstr>
      <vt:lpstr>CSCI-1680 Link Layer Wrap-Up </vt:lpstr>
      <vt:lpstr>Administrivia</vt:lpstr>
      <vt:lpstr>Today: Link Layer (cont.)</vt:lpstr>
      <vt:lpstr>Media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When to transmit again?</vt:lpstr>
      <vt:lpstr>Capture Effect</vt:lpstr>
      <vt:lpstr>Token Ring</vt:lpstr>
      <vt:lpstr>Interface Cards</vt:lpstr>
      <vt:lpstr>Token Ring Frames</vt:lpstr>
      <vt:lpstr>Switching</vt:lpstr>
      <vt:lpstr>Basic Problem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VLANs</vt:lpstr>
      <vt:lpstr>VLANs</vt:lpstr>
      <vt:lpstr>Generic Switch Architecture</vt:lpstr>
      <vt:lpstr>Cut through vs. Store and Forward</vt:lpstr>
      <vt:lpstr>Buffering</vt:lpstr>
      <vt:lpstr>Shared Memory Switch</vt:lpstr>
      <vt:lpstr>Shared Bus Switch</vt:lpstr>
      <vt:lpstr>Point to Point Switch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63</cp:revision>
  <dcterms:created xsi:type="dcterms:W3CDTF">2011-02-10T09:14:23Z</dcterms:created>
  <dcterms:modified xsi:type="dcterms:W3CDTF">2012-09-30T00:35:00Z</dcterms:modified>
</cp:coreProperties>
</file>