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61" r:id="rId3"/>
    <p:sldId id="264" r:id="rId4"/>
    <p:sldId id="266" r:id="rId5"/>
    <p:sldId id="262" r:id="rId6"/>
    <p:sldId id="265" r:id="rId7"/>
    <p:sldId id="270" r:id="rId8"/>
    <p:sldId id="271" r:id="rId9"/>
    <p:sldId id="263" r:id="rId10"/>
    <p:sldId id="272" r:id="rId11"/>
    <p:sldId id="273" r:id="rId12"/>
    <p:sldId id="278" r:id="rId13"/>
    <p:sldId id="279" r:id="rId14"/>
    <p:sldId id="280" r:id="rId15"/>
    <p:sldId id="277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4" r:id="rId25"/>
    <p:sldId id="289" r:id="rId26"/>
    <p:sldId id="290" r:id="rId27"/>
    <p:sldId id="300" r:id="rId28"/>
    <p:sldId id="293" r:id="rId29"/>
    <p:sldId id="291" r:id="rId30"/>
    <p:sldId id="275" r:id="rId31"/>
    <p:sldId id="276" r:id="rId32"/>
    <p:sldId id="292" r:id="rId33"/>
    <p:sldId id="294" r:id="rId34"/>
    <p:sldId id="295" r:id="rId35"/>
    <p:sldId id="297" r:id="rId36"/>
    <p:sldId id="267" r:id="rId37"/>
    <p:sldId id="269" r:id="rId38"/>
    <p:sldId id="268" r:id="rId39"/>
    <p:sldId id="298" r:id="rId40"/>
    <p:sldId id="299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DBPSK is differential binary</a:t>
            </a:r>
            <a:r>
              <a:rPr lang="en-US" baseline="0" dirty="0"/>
              <a:t> phase shift keying</a:t>
            </a:r>
          </a:p>
          <a:p>
            <a:r>
              <a:rPr lang="en-US" baseline="0" dirty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passive mode the client waits for periodic beacons, in active mode the client sends probes, which APs respond to.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52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Draw on the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physical layer provides chip recovery data</a:t>
            </a:r>
          </a:p>
          <a:p>
            <a:r>
              <a:rPr lang="en-US" dirty="0"/>
              <a:t>The routing layer provides link estimation over probes</a:t>
            </a:r>
          </a:p>
          <a:p>
            <a:r>
              <a:rPr lang="en-US" dirty="0"/>
              <a:t>The forwarding layer provides information from acks and retransmissions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6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cmesh.net/map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Wireless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Scott </a:t>
            </a:r>
            <a:r>
              <a:rPr lang="en-US" sz="1400" dirty="0" err="1"/>
              <a:t>Shenker</a:t>
            </a:r>
            <a:r>
              <a:rPr lang="en-US" sz="1400" dirty="0"/>
              <a:t> and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/>
              <a:t>Today: wireless networking truly ubiquitous</a:t>
            </a:r>
          </a:p>
          <a:p>
            <a:pPr lvl="1"/>
            <a:r>
              <a:rPr lang="en-US" dirty="0"/>
              <a:t>802.11, 3G, (4G), </a:t>
            </a:r>
            <a:r>
              <a:rPr lang="en-US" dirty="0" err="1"/>
              <a:t>WiMAX</a:t>
            </a:r>
            <a:r>
              <a:rPr lang="en-US" dirty="0"/>
              <a:t>, Bluetooth, RFID, …</a:t>
            </a:r>
          </a:p>
          <a:p>
            <a:pPr lvl="1"/>
            <a:r>
              <a:rPr lang="en-US" dirty="0"/>
              <a:t>Sensor networks, Internet of Things</a:t>
            </a:r>
          </a:p>
          <a:p>
            <a:pPr lvl="1"/>
            <a:r>
              <a:rPr lang="en-US" dirty="0"/>
              <a:t>Some new computers have no </a:t>
            </a:r>
            <a:r>
              <a:rPr lang="en-US" i="1" dirty="0"/>
              <a:t>wired  </a:t>
            </a:r>
            <a:r>
              <a:rPr lang="en-US" dirty="0"/>
              <a:t>networking</a:t>
            </a:r>
          </a:p>
          <a:p>
            <a:pPr lvl="1"/>
            <a:r>
              <a:rPr lang="en-US" dirty="0"/>
              <a:t>4B </a:t>
            </a:r>
            <a:r>
              <a:rPr lang="en-US" dirty="0" err="1"/>
              <a:t>cellphone</a:t>
            </a:r>
            <a:r>
              <a:rPr lang="en-US" dirty="0"/>
              <a:t> subscribers vs. 1B computers</a:t>
            </a:r>
          </a:p>
          <a:p>
            <a:r>
              <a:rPr lang="en-US" dirty="0"/>
              <a:t>What’s behind the scenes?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is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/>
              <a:t>Signals sent by the sender don’t always reach the receiver intact</a:t>
            </a:r>
          </a:p>
          <a:p>
            <a:pPr lvl="1"/>
            <a:r>
              <a:rPr lang="en-US" dirty="0"/>
              <a:t>Varies with </a:t>
            </a:r>
            <a:r>
              <a:rPr lang="en-US" dirty="0">
                <a:solidFill>
                  <a:srgbClr val="FF0000"/>
                </a:solidFill>
              </a:rPr>
              <a:t>space</a:t>
            </a:r>
            <a:r>
              <a:rPr lang="en-US" dirty="0"/>
              <a:t>: </a:t>
            </a:r>
            <a:r>
              <a:rPr lang="en-US" i="1" dirty="0"/>
              <a:t>attenuation</a:t>
            </a:r>
            <a:r>
              <a:rPr lang="en-US" dirty="0"/>
              <a:t>, </a:t>
            </a:r>
            <a:r>
              <a:rPr lang="en-US" i="1" dirty="0"/>
              <a:t>multipath</a:t>
            </a:r>
          </a:p>
          <a:p>
            <a:pPr lvl="1"/>
            <a:r>
              <a:rPr lang="en-US" dirty="0"/>
              <a:t>Varies with </a:t>
            </a:r>
            <a:r>
              <a:rPr lang="en-US" dirty="0">
                <a:solidFill>
                  <a:srgbClr val="FF0000"/>
                </a:solidFill>
              </a:rPr>
              <a:t>time</a:t>
            </a:r>
            <a:r>
              <a:rPr lang="en-US" dirty="0"/>
              <a:t>: conditions change, </a:t>
            </a:r>
            <a:r>
              <a:rPr lang="en-US" i="1" dirty="0"/>
              <a:t>interference</a:t>
            </a:r>
            <a:r>
              <a:rPr lang="en-US" dirty="0"/>
              <a:t>, </a:t>
            </a:r>
            <a:r>
              <a:rPr lang="en-US" i="1" dirty="0"/>
              <a:t>mobility</a:t>
            </a:r>
          </a:p>
          <a:p>
            <a:r>
              <a:rPr lang="en-US" i="1" dirty="0"/>
              <a:t>Distributed</a:t>
            </a:r>
            <a:r>
              <a:rPr lang="en-US" dirty="0"/>
              <a:t>: sender doesn’t know what happens at receiver</a:t>
            </a:r>
          </a:p>
          <a:p>
            <a:r>
              <a:rPr lang="en-US" dirty="0"/>
              <a:t>Wireless medium is inherently </a:t>
            </a:r>
            <a:r>
              <a:rPr lang="en-US" i="1" dirty="0"/>
              <a:t>shared</a:t>
            </a:r>
          </a:p>
          <a:p>
            <a:pPr lvl="1"/>
            <a:r>
              <a:rPr lang="en-US" dirty="0"/>
              <a:t>No easy way out with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Different mechanisms needed</a:t>
            </a:r>
          </a:p>
          <a:p>
            <a:r>
              <a:rPr lang="en-US" dirty="0"/>
              <a:t>Physical layer</a:t>
            </a:r>
          </a:p>
          <a:p>
            <a:pPr lvl="1"/>
            <a:r>
              <a:rPr lang="en-US" dirty="0"/>
              <a:t>Different knobs: antennas, transmission power, encodings</a:t>
            </a:r>
          </a:p>
          <a:p>
            <a:r>
              <a:rPr lang="en-US" dirty="0"/>
              <a:t>Link Layer</a:t>
            </a:r>
          </a:p>
          <a:p>
            <a:pPr lvl="1"/>
            <a:r>
              <a:rPr lang="en-US" dirty="0"/>
              <a:t>Distributed medium access protocols</a:t>
            </a:r>
          </a:p>
          <a:p>
            <a:pPr lvl="1"/>
            <a:r>
              <a:rPr lang="en-US" dirty="0"/>
              <a:t>Topology awareness</a:t>
            </a:r>
          </a:p>
          <a:p>
            <a:r>
              <a:rPr lang="en-US" dirty="0"/>
              <a:t>Network, Transport Layers</a:t>
            </a:r>
          </a:p>
          <a:p>
            <a:pPr lvl="1"/>
            <a:r>
              <a:rPr lang="en-US" dirty="0"/>
              <a:t>Routing, forwarding</a:t>
            </a:r>
          </a:p>
          <a:p>
            <a:r>
              <a:rPr lang="en-US" dirty="0"/>
              <a:t>Most advances </a:t>
            </a:r>
            <a:r>
              <a:rPr lang="en-US" i="1" dirty="0"/>
              <a:t>do not </a:t>
            </a:r>
            <a:r>
              <a:rPr lang="en-US" dirty="0"/>
              <a:t>abstract away the physical and link layers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/>
              <a:t>Specifies physical medium</a:t>
            </a:r>
          </a:p>
          <a:p>
            <a:pPr lvl="1"/>
            <a:r>
              <a:rPr lang="en-US" dirty="0"/>
              <a:t>Ethernet: Category 5 cable, 8 wires, twisted pair, R45 jack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WiFi</a:t>
            </a:r>
            <a:r>
              <a:rPr lang="en-US" dirty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/>
              <a:t>Specifies the signal</a:t>
            </a:r>
          </a:p>
          <a:p>
            <a:pPr lvl="1"/>
            <a:r>
              <a:rPr lang="en-US" dirty="0"/>
              <a:t>100BASE-TX: NRZI + MLT-3 encoding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802.11b: binary and </a:t>
            </a:r>
            <a:r>
              <a:rPr lang="en-US" dirty="0" err="1">
                <a:solidFill>
                  <a:srgbClr val="FF0000"/>
                </a:solidFill>
              </a:rPr>
              <a:t>quadrature</a:t>
            </a:r>
            <a:r>
              <a:rPr lang="en-US" dirty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/>
              <a:t>Specifies the bits</a:t>
            </a:r>
          </a:p>
          <a:p>
            <a:pPr lvl="1"/>
            <a:r>
              <a:rPr lang="en-US" dirty="0"/>
              <a:t>100BASE-TX: 4B5B encoding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802.11b @ 1-2Mbps: Barker code (1bit -&gt; 11chips)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happen to signals?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/>
              <a:t>Attenuation</a:t>
            </a:r>
          </a:p>
          <a:p>
            <a:pPr lvl="1"/>
            <a:r>
              <a:rPr lang="en-US" dirty="0"/>
              <a:t>Signal power attenuates by ~r</a:t>
            </a:r>
            <a:r>
              <a:rPr lang="en-US" baseline="30000" dirty="0"/>
              <a:t>2</a:t>
            </a:r>
            <a:r>
              <a:rPr lang="en-US" dirty="0"/>
              <a:t> factor for </a:t>
            </a:r>
            <a:r>
              <a:rPr lang="en-US" dirty="0" err="1"/>
              <a:t>omni</a:t>
            </a:r>
            <a:r>
              <a:rPr lang="en-US" dirty="0"/>
              <a:t>-directional antennas in free-space</a:t>
            </a:r>
          </a:p>
          <a:p>
            <a:pPr lvl="1"/>
            <a:r>
              <a:rPr lang="en-US" dirty="0"/>
              <a:t>Exponent depends on type and placement of antennas</a:t>
            </a:r>
          </a:p>
          <a:p>
            <a:pPr lvl="2"/>
            <a:r>
              <a:rPr lang="en-US" dirty="0"/>
              <a:t>&lt; 2 for directional antennas</a:t>
            </a:r>
          </a:p>
          <a:p>
            <a:pPr lvl="2"/>
            <a:r>
              <a:rPr lang="en-US" dirty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/>
              <a:t>External sources</a:t>
            </a:r>
          </a:p>
          <a:p>
            <a:pPr lvl="1"/>
            <a:r>
              <a:rPr lang="en-US" dirty="0"/>
              <a:t>E.g., 2.4GHz unlicensed ISM band</a:t>
            </a:r>
          </a:p>
          <a:p>
            <a:pPr lvl="1"/>
            <a:r>
              <a:rPr lang="en-US" dirty="0"/>
              <a:t>802.11</a:t>
            </a:r>
          </a:p>
          <a:p>
            <a:pPr lvl="1"/>
            <a:r>
              <a:rPr lang="en-US" dirty="0"/>
              <a:t>802.15.4 (</a:t>
            </a:r>
            <a:r>
              <a:rPr lang="en-US" dirty="0" err="1"/>
              <a:t>ZigBee</a:t>
            </a:r>
            <a:r>
              <a:rPr lang="en-US" dirty="0"/>
              <a:t>), 802.15.1 (Bluetooth)</a:t>
            </a:r>
          </a:p>
          <a:p>
            <a:pPr lvl="1"/>
            <a:r>
              <a:rPr lang="en-US" dirty="0"/>
              <a:t>2.4GHz phones</a:t>
            </a:r>
          </a:p>
          <a:p>
            <a:pPr lvl="1"/>
            <a:r>
              <a:rPr lang="en-US" dirty="0"/>
              <a:t>Microwave ovens</a:t>
            </a:r>
          </a:p>
          <a:p>
            <a:r>
              <a:rPr lang="en-US" dirty="0"/>
              <a:t>Internal sources</a:t>
            </a:r>
          </a:p>
          <a:p>
            <a:pPr lvl="1"/>
            <a:r>
              <a:rPr lang="en-US" dirty="0"/>
              <a:t>Nodes in the same network/protocol can (and do) interfere</a:t>
            </a:r>
          </a:p>
          <a:p>
            <a:r>
              <a:rPr lang="en-US" dirty="0"/>
              <a:t>Multipath</a:t>
            </a:r>
          </a:p>
          <a:p>
            <a:pPr lvl="1"/>
            <a:r>
              <a:rPr lang="en-US" dirty="0"/>
              <a:t>Self-interference (destructive)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 from Cisco, Inc.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/>
              <a:t>May cause attenuation, destructive interference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(+ Interference) to Noise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fontScale="92500"/>
          </a:bodyPr>
          <a:lstStyle/>
          <a:p>
            <a:r>
              <a:rPr lang="en-US" dirty="0"/>
              <a:t>Remember Shannon?</a:t>
            </a:r>
          </a:p>
          <a:p>
            <a:r>
              <a:rPr lang="en-US" dirty="0"/>
              <a:t>Shannon-Hartley</a:t>
            </a:r>
          </a:p>
          <a:p>
            <a:pPr algn="ctr">
              <a:buNone/>
            </a:pPr>
            <a:r>
              <a:rPr lang="en-US" dirty="0"/>
              <a:t>C = 2B log</a:t>
            </a:r>
            <a:r>
              <a:rPr lang="en-US" baseline="-25000" dirty="0"/>
              <a:t>2</a:t>
            </a:r>
            <a:r>
              <a:rPr lang="en-US" dirty="0"/>
              <a:t>(M) bits/sec   </a:t>
            </a:r>
            <a:r>
              <a:rPr lang="en-US" dirty="0">
                <a:solidFill>
                  <a:srgbClr val="FF0000"/>
                </a:solidFill>
              </a:rPr>
              <a:t>(1)</a:t>
            </a:r>
          </a:p>
          <a:p>
            <a:r>
              <a:rPr lang="en-US" dirty="0"/>
              <a:t>But noise ruins your party</a:t>
            </a:r>
          </a:p>
          <a:p>
            <a:pPr algn="ctr">
              <a:buNone/>
            </a:pPr>
            <a:r>
              <a:rPr lang="en-US" dirty="0"/>
              <a:t>C = B log</a:t>
            </a:r>
            <a:r>
              <a:rPr lang="en-US" baseline="-25000" dirty="0"/>
              <a:t>2</a:t>
            </a:r>
            <a:r>
              <a:rPr lang="en-US" dirty="0"/>
              <a:t>(1 + S/N) bits/sec  </a:t>
            </a:r>
            <a:r>
              <a:rPr lang="en-US" dirty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</a:rPr>
              <a:t>(1) </a:t>
            </a:r>
            <a:r>
              <a:rPr lang="en-US" dirty="0"/>
              <a:t>≤ </a:t>
            </a:r>
            <a:r>
              <a:rPr lang="en-US" dirty="0">
                <a:solidFill>
                  <a:srgbClr val="FF0000"/>
                </a:solidFill>
              </a:rPr>
              <a:t>(2)</a:t>
            </a:r>
            <a:r>
              <a:rPr lang="en-US" dirty="0"/>
              <a:t> =&gt; M ≤ √1 + S/N</a:t>
            </a:r>
          </a:p>
          <a:p>
            <a:r>
              <a:rPr lang="en-US" dirty="0"/>
              <a:t>Noise limits your ability to distinguish levels</a:t>
            </a:r>
          </a:p>
          <a:p>
            <a:pPr lvl="1"/>
            <a:r>
              <a:rPr lang="en-US" dirty="0"/>
              <a:t>For a fixed modulation, increases Bit Error Rate (BER)</a:t>
            </a:r>
          </a:p>
          <a:p>
            <a:r>
              <a:rPr lang="en-US" dirty="0"/>
              <a:t>Could make signal stronger</a:t>
            </a:r>
          </a:p>
          <a:p>
            <a:pPr lvl="1"/>
            <a:r>
              <a:rPr lang="en-US" dirty="0">
                <a:sym typeface="Wingdings"/>
              </a:rPr>
              <a:t>Uses more energy</a:t>
            </a:r>
          </a:p>
          <a:p>
            <a:pPr lvl="1"/>
            <a:r>
              <a:rPr lang="en-US" dirty="0">
                <a:sym typeface="Wingdings"/>
              </a:rPr>
              <a:t>Increases interference to other nodes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– Capacity</a:t>
            </a:r>
          </a:p>
          <a:p>
            <a:r>
              <a:rPr lang="en-US" dirty="0"/>
              <a:t>B – maximum frequency of signal</a:t>
            </a:r>
          </a:p>
          <a:p>
            <a:r>
              <a:rPr lang="en-US" dirty="0"/>
              <a:t>M – number of discrete “levels” per symbol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Modulation/Encoding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/>
              <a:t>More complex than wired</a:t>
            </a:r>
          </a:p>
          <a:p>
            <a:r>
              <a:rPr lang="en-US" dirty="0"/>
              <a:t>Modulation, Encoding, Frequency</a:t>
            </a:r>
          </a:p>
          <a:p>
            <a:pPr lvl="1"/>
            <a:r>
              <a:rPr lang="en-US" dirty="0"/>
              <a:t>Frequency: number of symbols per second</a:t>
            </a:r>
          </a:p>
          <a:p>
            <a:pPr lvl="1"/>
            <a:r>
              <a:rPr lang="en-US" dirty="0"/>
              <a:t>Modulation: number of chips per symbol</a:t>
            </a:r>
          </a:p>
          <a:p>
            <a:pPr lvl="2"/>
            <a:r>
              <a:rPr lang="en-US" dirty="0"/>
              <a:t>E.g., different phase, frequency, amplitude</a:t>
            </a:r>
          </a:p>
          <a:p>
            <a:pPr lvl="1"/>
            <a:r>
              <a:rPr lang="en-US" dirty="0"/>
              <a:t>Encoding: number of chips per bit (to counter errors)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802.11b, 1Msps: 11Mcps, DBPSK, Barker Code</a:t>
            </a:r>
          </a:p>
          <a:p>
            <a:pPr lvl="2"/>
            <a:r>
              <a:rPr lang="en-US" dirty="0"/>
              <a:t>1 chip per symbol, 11 chips/bit</a:t>
            </a:r>
          </a:p>
          <a:p>
            <a:pPr lvl="1"/>
            <a:r>
              <a:rPr lang="en-US" dirty="0"/>
              <a:t>802.11b, 2Msps: 22Mcps, DQPSK, Barker Code</a:t>
            </a:r>
          </a:p>
          <a:p>
            <a:pPr lvl="2"/>
            <a:r>
              <a:rPr lang="en-US" dirty="0"/>
              <a:t>2 chips per symbol, 11 chips/bit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Medium Access Control</a:t>
            </a:r>
          </a:p>
          <a:p>
            <a:pPr lvl="1"/>
            <a:r>
              <a:rPr lang="en-US" dirty="0"/>
              <a:t>Should give 100% if one user</a:t>
            </a:r>
          </a:p>
          <a:p>
            <a:pPr lvl="1"/>
            <a:r>
              <a:rPr lang="en-US" dirty="0"/>
              <a:t>Should be efficient and fair if more users</a:t>
            </a:r>
          </a:p>
          <a:p>
            <a:r>
              <a:rPr lang="en-US" dirty="0"/>
              <a:t>Ethernet uses CSMA/CD</a:t>
            </a:r>
          </a:p>
          <a:p>
            <a:pPr lvl="1"/>
            <a:r>
              <a:rPr lang="en-US" dirty="0"/>
              <a:t>Can we use CD here?</a:t>
            </a:r>
          </a:p>
          <a:p>
            <a:r>
              <a:rPr lang="en-US" dirty="0"/>
              <a:t>No! Collision happens at the receiver</a:t>
            </a:r>
          </a:p>
          <a:p>
            <a:r>
              <a:rPr lang="en-US" dirty="0"/>
              <a:t>Protocols try to </a:t>
            </a:r>
            <a:r>
              <a:rPr lang="en-US" i="1" dirty="0"/>
              <a:t>avoid</a:t>
            </a:r>
            <a:r>
              <a:rPr lang="en-US" dirty="0"/>
              <a:t> collision in the first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Terminals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/>
              <a:t>A can hear B and C</a:t>
            </a:r>
          </a:p>
          <a:p>
            <a:r>
              <a:rPr lang="en-US" dirty="0"/>
              <a:t>B and C can’t hear each other</a:t>
            </a:r>
          </a:p>
          <a:p>
            <a:r>
              <a:rPr lang="en-US" dirty="0"/>
              <a:t>They both interfere at A</a:t>
            </a:r>
          </a:p>
          <a:p>
            <a:r>
              <a:rPr lang="en-US" dirty="0"/>
              <a:t>B is a </a:t>
            </a:r>
            <a:r>
              <a:rPr lang="en-US" i="1" dirty="0"/>
              <a:t>hidden terminal</a:t>
            </a:r>
            <a:r>
              <a:rPr lang="en-US" dirty="0"/>
              <a:t> to C, and vice-versa</a:t>
            </a:r>
          </a:p>
          <a:p>
            <a:r>
              <a:rPr lang="en-US" dirty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Exposed Terminals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/>
              <a:t>A transmits to B</a:t>
            </a:r>
          </a:p>
          <a:p>
            <a:r>
              <a:rPr lang="en-US" dirty="0"/>
              <a:t>C hears the transmission, backs off, even though D would hear C</a:t>
            </a:r>
          </a:p>
          <a:p>
            <a:r>
              <a:rPr lang="en-US" dirty="0"/>
              <a:t>C is an </a:t>
            </a:r>
            <a:r>
              <a:rPr lang="en-US" i="1" dirty="0"/>
              <a:t>exposed</a:t>
            </a:r>
            <a:r>
              <a:rPr lang="en-US" dirty="0"/>
              <a:t> terminal to A’s transmission</a:t>
            </a:r>
          </a:p>
          <a:p>
            <a:r>
              <a:rPr lang="en-US" dirty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/>
              <a:t>No global view of collision</a:t>
            </a:r>
          </a:p>
          <a:p>
            <a:pPr lvl="1"/>
            <a:r>
              <a:rPr lang="en-US" dirty="0"/>
              <a:t>Different receivers hear different senders</a:t>
            </a:r>
          </a:p>
          <a:p>
            <a:pPr lvl="1"/>
            <a:r>
              <a:rPr lang="en-US" dirty="0"/>
              <a:t>Different senders reach different receivers</a:t>
            </a:r>
          </a:p>
          <a:p>
            <a:r>
              <a:rPr lang="en-US" dirty="0"/>
              <a:t>Collisions happen at the </a:t>
            </a:r>
            <a:r>
              <a:rPr lang="en-US" i="1" dirty="0"/>
              <a:t>receiver</a:t>
            </a:r>
            <a:endParaRPr lang="en-US" dirty="0"/>
          </a:p>
          <a:p>
            <a:r>
              <a:rPr lang="en-US" dirty="0"/>
              <a:t>Goals of a MAC protocol</a:t>
            </a:r>
          </a:p>
          <a:p>
            <a:pPr lvl="1"/>
            <a:r>
              <a:rPr lang="en-US" dirty="0"/>
              <a:t>Detect if receiver can hear sender</a:t>
            </a:r>
          </a:p>
          <a:p>
            <a:pPr lvl="1"/>
            <a:r>
              <a:rPr lang="en-US" dirty="0"/>
              <a:t>Tell senders who might interfere with receiver to shut up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MAC: CSMA/CA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Maintain a waiting counter </a:t>
            </a:r>
            <a:r>
              <a:rPr lang="en-US" dirty="0" err="1"/>
              <a:t>c</a:t>
            </a:r>
            <a:endParaRPr lang="en-US" dirty="0"/>
          </a:p>
          <a:p>
            <a:r>
              <a:rPr lang="en-US" dirty="0"/>
              <a:t>For each time channel is free, </a:t>
            </a:r>
            <a:r>
              <a:rPr lang="en-US" dirty="0" err="1"/>
              <a:t>c</a:t>
            </a:r>
            <a:r>
              <a:rPr lang="en-US" dirty="0"/>
              <a:t>--</a:t>
            </a:r>
          </a:p>
          <a:p>
            <a:r>
              <a:rPr lang="en-US" dirty="0"/>
              <a:t>Transmit when </a:t>
            </a:r>
            <a:r>
              <a:rPr lang="en-US" dirty="0" err="1"/>
              <a:t>c</a:t>
            </a:r>
            <a:r>
              <a:rPr lang="en-US" dirty="0"/>
              <a:t> = 0</a:t>
            </a:r>
          </a:p>
          <a:p>
            <a:r>
              <a:rPr lang="en-US" dirty="0"/>
              <a:t>When a collision is inferred, retransmit with exponential </a:t>
            </a:r>
            <a:r>
              <a:rPr lang="en-US" dirty="0" err="1"/>
              <a:t>backoff</a:t>
            </a:r>
            <a:endParaRPr lang="en-US" dirty="0"/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FF0000"/>
                </a:solidFill>
              </a:rPr>
              <a:t>lack of ACK </a:t>
            </a:r>
            <a:r>
              <a:rPr lang="en-US" dirty="0"/>
              <a:t>from receiver to infer collision</a:t>
            </a:r>
          </a:p>
          <a:p>
            <a:pPr lvl="1"/>
            <a:r>
              <a:rPr lang="en-US" dirty="0"/>
              <a:t>Collisions are expensive: only full packet transmissions</a:t>
            </a:r>
          </a:p>
          <a:p>
            <a:r>
              <a:rPr lang="en-US" dirty="0"/>
              <a:t>How would we get </a:t>
            </a:r>
            <a:r>
              <a:rPr lang="en-US" dirty="0" err="1"/>
              <a:t>ACKs</a:t>
            </a:r>
            <a:r>
              <a:rPr lang="en-US" dirty="0"/>
              <a:t> if we didn’t do carrier sense?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/>
              <a:t>Idea: transmitter can check availability of channel at receiver</a:t>
            </a:r>
          </a:p>
          <a:p>
            <a:r>
              <a:rPr lang="en-US" dirty="0"/>
              <a:t>Before every transmission</a:t>
            </a:r>
          </a:p>
          <a:p>
            <a:pPr lvl="1"/>
            <a:r>
              <a:rPr lang="en-US" dirty="0"/>
              <a:t>Sender sends an RTS (Request-to-Send)</a:t>
            </a:r>
          </a:p>
          <a:p>
            <a:pPr lvl="1"/>
            <a:r>
              <a:rPr lang="en-US" dirty="0"/>
              <a:t>Contains length of data (in </a:t>
            </a:r>
            <a:r>
              <a:rPr lang="en-US" i="1" dirty="0"/>
              <a:t>time</a:t>
            </a:r>
            <a:r>
              <a:rPr lang="en-US" dirty="0"/>
              <a:t> units)</a:t>
            </a:r>
          </a:p>
          <a:p>
            <a:pPr lvl="1"/>
            <a:r>
              <a:rPr lang="en-US" dirty="0"/>
              <a:t>Receiver sends a CTS (Clear-to-Send)</a:t>
            </a:r>
          </a:p>
          <a:p>
            <a:pPr lvl="1"/>
            <a:r>
              <a:rPr lang="en-US" dirty="0"/>
              <a:t>Sender sends data</a:t>
            </a:r>
          </a:p>
          <a:p>
            <a:pPr lvl="1"/>
            <a:r>
              <a:rPr lang="en-US" dirty="0"/>
              <a:t>Receiver sends ACK after transmission</a:t>
            </a:r>
          </a:p>
          <a:p>
            <a:r>
              <a:rPr lang="en-US" dirty="0"/>
              <a:t>If you don’t hear a CTS, assume collision</a:t>
            </a:r>
          </a:p>
          <a:p>
            <a:r>
              <a:rPr lang="en-US" dirty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CTS</a:t>
            </a:r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RTS/CTS</a:t>
            </a:r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/>
              <a:t>Solves hidden terminal problem</a:t>
            </a:r>
          </a:p>
          <a:p>
            <a:r>
              <a:rPr lang="en-US" dirty="0"/>
              <a:t>Does it?</a:t>
            </a:r>
          </a:p>
          <a:p>
            <a:pPr lvl="1"/>
            <a:r>
              <a:rPr lang="en-US" dirty="0"/>
              <a:t>Control frames can still collide</a:t>
            </a:r>
          </a:p>
          <a:p>
            <a:pPr lvl="1"/>
            <a:r>
              <a:rPr lang="en-US" dirty="0"/>
              <a:t>E.g., can cause CTS to be lost</a:t>
            </a:r>
          </a:p>
          <a:p>
            <a:pPr lvl="1"/>
            <a:r>
              <a:rPr lang="en-US" dirty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 of RTS/CTS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/>
              <a:t>Overhead is too large for small packets</a:t>
            </a:r>
          </a:p>
          <a:p>
            <a:pPr lvl="1"/>
            <a:r>
              <a:rPr lang="en-US" dirty="0"/>
              <a:t>3 packets per packet: RTS/CTS/Data (4-22% for 802.11b)</a:t>
            </a:r>
          </a:p>
          <a:p>
            <a:r>
              <a:rPr lang="en-US" dirty="0"/>
              <a:t>RTS still goes through CSMA: can be lost</a:t>
            </a:r>
          </a:p>
          <a:p>
            <a:r>
              <a:rPr lang="en-US" dirty="0"/>
              <a:t>CTS loss causes lengthy retries</a:t>
            </a:r>
          </a:p>
          <a:p>
            <a:r>
              <a:rPr lang="en-US" dirty="0"/>
              <a:t>33% of IP packets are TCP </a:t>
            </a:r>
            <a:r>
              <a:rPr lang="en-US" dirty="0" err="1"/>
              <a:t>ACKs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In practice, </a:t>
            </a:r>
            <a:r>
              <a:rPr lang="en-US" dirty="0" err="1">
                <a:solidFill>
                  <a:srgbClr val="FF0000"/>
                </a:solidFill>
              </a:rPr>
              <a:t>WiFi</a:t>
            </a:r>
            <a:r>
              <a:rPr lang="en-US" dirty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MAC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Division Multiplexing (TDMA)</a:t>
            </a:r>
          </a:p>
          <a:p>
            <a:pPr lvl="1"/>
            <a:r>
              <a:rPr lang="en-US" dirty="0"/>
              <a:t>Central controller allocates a time slot for each sender</a:t>
            </a:r>
          </a:p>
          <a:p>
            <a:pPr lvl="1"/>
            <a:r>
              <a:rPr lang="en-US" dirty="0"/>
              <a:t>May be inefficient when not everyone sending</a:t>
            </a:r>
          </a:p>
          <a:p>
            <a:r>
              <a:rPr lang="en-US" dirty="0"/>
              <a:t>Frequency Division</a:t>
            </a:r>
          </a:p>
          <a:p>
            <a:pPr lvl="1"/>
            <a:r>
              <a:rPr lang="en-US" dirty="0"/>
              <a:t>Multiplexing two networks on same space</a:t>
            </a:r>
          </a:p>
          <a:p>
            <a:pPr lvl="1"/>
            <a:r>
              <a:rPr lang="en-US" dirty="0"/>
              <a:t>Nodes with two radios (think graph coloring)</a:t>
            </a:r>
          </a:p>
          <a:p>
            <a:pPr lvl="1"/>
            <a:r>
              <a:rPr lang="en-US" dirty="0"/>
              <a:t>Different frequency for upload and download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ISM Band Channels</a:t>
            </a:r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/>
              <a:t>What about the network topology?</a:t>
            </a:r>
          </a:p>
          <a:p>
            <a:r>
              <a:rPr lang="en-US" dirty="0"/>
              <a:t>Almost everything you use is </a:t>
            </a:r>
            <a:r>
              <a:rPr lang="en-US" i="1" dirty="0"/>
              <a:t>single hop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802.11 in infrastructure mode</a:t>
            </a:r>
          </a:p>
          <a:p>
            <a:pPr lvl="1"/>
            <a:r>
              <a:rPr lang="en-US" dirty="0"/>
              <a:t>Bluetooth</a:t>
            </a:r>
          </a:p>
          <a:p>
            <a:pPr lvl="1"/>
            <a:r>
              <a:rPr lang="en-US" dirty="0"/>
              <a:t>Cellular networks</a:t>
            </a:r>
          </a:p>
          <a:p>
            <a:pPr lvl="1"/>
            <a:r>
              <a:rPr lang="en-US" dirty="0" err="1"/>
              <a:t>WiMax</a:t>
            </a:r>
            <a:r>
              <a:rPr lang="en-US" dirty="0"/>
              <a:t> (Some 4G networks)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Really hard to make </a:t>
            </a:r>
            <a:r>
              <a:rPr lang="en-US" dirty="0" err="1"/>
              <a:t>multihop</a:t>
            </a:r>
            <a:r>
              <a:rPr lang="en-US" dirty="0"/>
              <a:t> wireless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WiFi</a:t>
            </a:r>
            <a:r>
              <a:rPr lang="en-US" dirty="0"/>
              <a:t> Distribution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/>
              <a:t>802.11 typically works in </a:t>
            </a:r>
            <a:r>
              <a:rPr lang="en-US" i="1" dirty="0"/>
              <a:t>infrastructure mode</a:t>
            </a:r>
          </a:p>
          <a:p>
            <a:pPr lvl="1"/>
            <a:r>
              <a:rPr lang="en-US" dirty="0"/>
              <a:t>Access points – fixed nodes on wired network</a:t>
            </a:r>
          </a:p>
          <a:p>
            <a:r>
              <a:rPr lang="en-US" dirty="0"/>
              <a:t>Distribution system connects APs</a:t>
            </a:r>
          </a:p>
          <a:p>
            <a:pPr lvl="1"/>
            <a:r>
              <a:rPr lang="en-US" dirty="0"/>
              <a:t>Typically connect to the same Ethernet, use learning bridge to route to nodes’ MAC addresses</a:t>
            </a:r>
          </a:p>
          <a:p>
            <a:r>
              <a:rPr lang="en-US" dirty="0"/>
              <a:t>Association</a:t>
            </a:r>
          </a:p>
          <a:p>
            <a:pPr lvl="1"/>
            <a:r>
              <a:rPr lang="en-US" dirty="0"/>
              <a:t>Node negotiates with AP to get access</a:t>
            </a:r>
          </a:p>
          <a:p>
            <a:pPr lvl="1"/>
            <a:r>
              <a:rPr lang="en-US" dirty="0"/>
              <a:t>Security negotiated as well (WEP, WPA, etc)</a:t>
            </a:r>
          </a:p>
          <a:p>
            <a:pPr lvl="1"/>
            <a:r>
              <a:rPr lang="en-US" dirty="0"/>
              <a:t>Passive or active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Multi-Hop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networks are </a:t>
            </a:r>
            <a:r>
              <a:rPr lang="en-US" dirty="0" err="1"/>
              <a:t>multihop</a:t>
            </a:r>
            <a:r>
              <a:rPr lang="en-US" dirty="0"/>
              <a:t>, though!</a:t>
            </a:r>
          </a:p>
          <a:p>
            <a:pPr lvl="1"/>
            <a:r>
              <a:rPr lang="en-US" dirty="0"/>
              <a:t>Ad-hoc networks for emergency areas</a:t>
            </a:r>
          </a:p>
          <a:p>
            <a:pPr lvl="1"/>
            <a:r>
              <a:rPr lang="en-US" dirty="0"/>
              <a:t>Vehicular Networks</a:t>
            </a:r>
          </a:p>
          <a:p>
            <a:pPr lvl="1"/>
            <a:r>
              <a:rPr lang="en-US" dirty="0"/>
              <a:t>Sensor Networks</a:t>
            </a:r>
          </a:p>
          <a:p>
            <a:pPr lvl="2"/>
            <a:r>
              <a:rPr lang="en-US" dirty="0"/>
              <a:t>E.g., infrastructure (e.g., pipelines) monitoring</a:t>
            </a:r>
          </a:p>
          <a:p>
            <a:pPr lvl="1"/>
            <a:r>
              <a:rPr lang="en-US" dirty="0" err="1"/>
              <a:t>Multihop</a:t>
            </a:r>
            <a:r>
              <a:rPr lang="en-US" dirty="0"/>
              <a:t> networking to share Internet access</a:t>
            </a:r>
          </a:p>
          <a:p>
            <a:pPr lvl="2"/>
            <a:r>
              <a:rPr lang="en-US" dirty="0"/>
              <a:t>E.g. NYC Mesh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0DD2-419A-3846-94A1-C79EA2C2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43333-EDEF-7340-86F5-5EA245438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15C88-0BBA-7B4A-A744-7BF503DCC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75" y="0"/>
            <a:ext cx="715984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B51F8-66C1-F64B-B845-DB85F839B7C6}"/>
              </a:ext>
            </a:extLst>
          </p:cNvPr>
          <p:cNvSpPr txBox="1"/>
          <p:nvPr/>
        </p:nvSpPr>
        <p:spPr>
          <a:xfrm rot="16200000">
            <a:off x="6980010" y="4694010"/>
            <a:ext cx="4020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NYC Mesh in 2019 - </a:t>
            </a:r>
            <a:r>
              <a:rPr lang="en-US" sz="1400" dirty="0">
                <a:hlinkClick r:id="rId3"/>
              </a:rPr>
              <a:t>https://www.nycmesh.net/map/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33744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  <a:p>
            <a:pPr lvl="1"/>
            <a:r>
              <a:rPr lang="en-US" dirty="0"/>
              <a:t>Link estimation</a:t>
            </a:r>
          </a:p>
          <a:p>
            <a:r>
              <a:rPr lang="en-US" dirty="0" err="1"/>
              <a:t>Multihop</a:t>
            </a:r>
            <a:r>
              <a:rPr lang="en-US" dirty="0"/>
              <a:t> throughput </a:t>
            </a:r>
            <a:r>
              <a:rPr lang="en-US" dirty="0" err="1"/>
              <a:t>dropoff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Routing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/>
              <a:t>Find a route from S to D</a:t>
            </a:r>
          </a:p>
          <a:p>
            <a:r>
              <a:rPr lang="en-US" dirty="0"/>
              <a:t>Topology can be very dynamic</a:t>
            </a:r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Routing in ad-hoc networks has had a lot of research</a:t>
            </a:r>
          </a:p>
          <a:p>
            <a:pPr lvl="1"/>
            <a:r>
              <a:rPr lang="en-US" dirty="0"/>
              <a:t>General problem: any-to-any routing</a:t>
            </a:r>
          </a:p>
          <a:p>
            <a:pPr lvl="1"/>
            <a:r>
              <a:rPr lang="en-US" dirty="0"/>
              <a:t>Simplified versions: any-to-one (base station), one-to-any (dissemination)</a:t>
            </a:r>
          </a:p>
          <a:p>
            <a:r>
              <a:rPr lang="en-US" dirty="0"/>
              <a:t>DV too brittle: inconsistencies can cause loops</a:t>
            </a:r>
          </a:p>
          <a:p>
            <a:r>
              <a:rPr lang="en-US" dirty="0"/>
              <a:t>DSDV</a:t>
            </a:r>
          </a:p>
          <a:p>
            <a:pPr lvl="1"/>
            <a:r>
              <a:rPr lang="en-US" dirty="0"/>
              <a:t>Destination Sequenced Distance Vector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DSDV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/>
              <a:t>Charles Perkins (1994)</a:t>
            </a:r>
          </a:p>
          <a:p>
            <a:r>
              <a:rPr lang="en-US" dirty="0"/>
              <a:t>Avoid loops by using sequence numbers</a:t>
            </a:r>
          </a:p>
          <a:p>
            <a:pPr lvl="1"/>
            <a:r>
              <a:rPr lang="en-US" dirty="0"/>
              <a:t>Each destination increments own sequence number</a:t>
            </a:r>
          </a:p>
          <a:p>
            <a:pPr lvl="2"/>
            <a:r>
              <a:rPr lang="en-US" dirty="0"/>
              <a:t>Only use EVEN numbers</a:t>
            </a:r>
          </a:p>
          <a:p>
            <a:pPr lvl="1"/>
            <a:r>
              <a:rPr lang="en-US" dirty="0"/>
              <a:t>A node selects a new parent if</a:t>
            </a:r>
          </a:p>
          <a:p>
            <a:pPr lvl="2"/>
            <a:r>
              <a:rPr lang="en-US" dirty="0"/>
              <a:t>Newer sequence number or</a:t>
            </a:r>
          </a:p>
          <a:p>
            <a:pPr lvl="2"/>
            <a:r>
              <a:rPr lang="en-US" dirty="0"/>
              <a:t>Same sequence number and </a:t>
            </a:r>
            <a:r>
              <a:rPr lang="en-US" i="1" dirty="0"/>
              <a:t>better</a:t>
            </a:r>
            <a:r>
              <a:rPr lang="en-US" dirty="0"/>
              <a:t> route</a:t>
            </a:r>
          </a:p>
          <a:p>
            <a:pPr lvl="1"/>
            <a:r>
              <a:rPr lang="en-US" dirty="0"/>
              <a:t>If disconnected, a node increments destination sequence number to next ODD number!</a:t>
            </a:r>
          </a:p>
          <a:p>
            <a:pPr lvl="1"/>
            <a:r>
              <a:rPr lang="en-US" dirty="0"/>
              <a:t>No loops (only transient loops)</a:t>
            </a:r>
          </a:p>
          <a:p>
            <a:pPr lvl="1"/>
            <a:r>
              <a:rPr lang="en-US" dirty="0"/>
              <a:t>Slow: on some changes, need to wait for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DSR, AODV: on-demand</a:t>
            </a:r>
          </a:p>
          <a:p>
            <a:r>
              <a:rPr lang="en-US" dirty="0"/>
              <a:t>Geographic routing: use nodes’ physical location and do greedy routing</a:t>
            </a:r>
          </a:p>
          <a:p>
            <a:r>
              <a:rPr lang="en-US" dirty="0"/>
              <a:t>Virtual coordinates: derive coordinates from topology, use greedy routing</a:t>
            </a:r>
          </a:p>
          <a:p>
            <a:r>
              <a:rPr lang="en-US" dirty="0"/>
              <a:t>Tree-based routing with on-demand shortcuts</a:t>
            </a:r>
          </a:p>
          <a:p>
            <a:r>
              <a:rPr lang="en-US" dirty="0"/>
              <a:t>…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 Metrics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/>
              <a:t>How to choose between routes?</a:t>
            </a:r>
          </a:p>
          <a:p>
            <a:r>
              <a:rPr lang="en-US" dirty="0" err="1"/>
              <a:t>Hopcount</a:t>
            </a:r>
            <a:r>
              <a:rPr lang="en-US" dirty="0"/>
              <a:t> is a poor metric!</a:t>
            </a:r>
          </a:p>
          <a:p>
            <a:pPr lvl="1"/>
            <a:r>
              <a:rPr lang="en-US" dirty="0"/>
              <a:t>Paths with few hops may use long, marginal links</a:t>
            </a:r>
          </a:p>
          <a:p>
            <a:pPr lvl="1"/>
            <a:r>
              <a:rPr lang="en-US" dirty="0"/>
              <a:t>Must find a balance</a:t>
            </a:r>
          </a:p>
          <a:p>
            <a:r>
              <a:rPr lang="en-US" dirty="0"/>
              <a:t>All links do </a:t>
            </a:r>
            <a:r>
              <a:rPr lang="en-US" i="1" dirty="0"/>
              <a:t>local</a:t>
            </a:r>
            <a:r>
              <a:rPr lang="en-US" dirty="0"/>
              <a:t> </a:t>
            </a:r>
            <a:r>
              <a:rPr lang="en-US" i="1" dirty="0"/>
              <a:t>retransmissions</a:t>
            </a:r>
            <a:endParaRPr lang="en-US" dirty="0"/>
          </a:p>
          <a:p>
            <a:r>
              <a:rPr lang="en-US" dirty="0"/>
              <a:t>Idea: use expected transmissions over a link as its cost!</a:t>
            </a:r>
          </a:p>
          <a:p>
            <a:pPr lvl="1"/>
            <a:r>
              <a:rPr lang="en-US" dirty="0"/>
              <a:t>ETX = 1/(PRR) (Packet Reception Rate)</a:t>
            </a:r>
          </a:p>
          <a:p>
            <a:pPr lvl="1"/>
            <a:r>
              <a:rPr lang="en-US" dirty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Multihop</a:t>
            </a:r>
            <a:r>
              <a:rPr lang="en-US" dirty="0"/>
              <a:t> Throughput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/>
              <a:t>Only every third node can transmit!</a:t>
            </a:r>
          </a:p>
          <a:p>
            <a:pPr lvl="1"/>
            <a:r>
              <a:rPr lang="en-US" dirty="0"/>
              <a:t>Assuming a node can talk to its immediate neighbors</a:t>
            </a:r>
          </a:p>
          <a:p>
            <a:pPr lvl="1"/>
            <a:r>
              <a:rPr lang="en-US" dirty="0"/>
              <a:t>(1) Nodes can’t send and receive at the same time</a:t>
            </a:r>
          </a:p>
          <a:p>
            <a:pPr lvl="1"/>
            <a:r>
              <a:rPr lang="en-US" dirty="0"/>
              <a:t>(2) Third hop transmission prevents second hop from receiving</a:t>
            </a:r>
          </a:p>
          <a:p>
            <a:pPr lvl="1"/>
            <a:r>
              <a:rPr lang="en-US" dirty="0"/>
              <a:t>(3) Worse if you are doing link-local </a:t>
            </a:r>
            <a:r>
              <a:rPr lang="en-US" dirty="0" err="1"/>
              <a:t>ACKs</a:t>
            </a:r>
            <a:endParaRPr lang="en-US" dirty="0"/>
          </a:p>
          <a:p>
            <a:r>
              <a:rPr lang="en-US" dirty="0"/>
              <a:t>In TCP, problem is worse as data and ACK packets contend for the channel!</a:t>
            </a:r>
          </a:p>
          <a:p>
            <a:r>
              <a:rPr lang="en-US" dirty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Sometimes you can’t (or shouldn’t) hide that you are on wireless!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/>
              <a:t>Three examples of relaxing the layering abstraction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Breaking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/>
              <a:t>TCP over wireless</a:t>
            </a:r>
          </a:p>
          <a:p>
            <a:pPr lvl="1"/>
            <a:r>
              <a:rPr lang="en-US" dirty="0"/>
              <a:t>Packet losses have a strong impact on TCP performance</a:t>
            </a:r>
          </a:p>
          <a:p>
            <a:pPr lvl="1"/>
            <a:r>
              <a:rPr lang="en-US" dirty="0"/>
              <a:t>Snoop TCP: hide retransmissions from TCP end-points</a:t>
            </a:r>
          </a:p>
          <a:p>
            <a:pPr lvl="1"/>
            <a:r>
              <a:rPr lang="en-US" dirty="0"/>
              <a:t>Distinguish congestion from wireless losses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4B Link Estimator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/>
              <a:t>Uses information from Physical, Routing, and Forwarding layers to help estimate link quality</a:t>
            </a:r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3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Stanford’s Full Duplex Wireless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/>
              <a:t>Status quo: nodes can’t transmit and receive at the same time</a:t>
            </a:r>
          </a:p>
          <a:p>
            <a:pPr lvl="1"/>
            <a:r>
              <a:rPr lang="en-US" dirty="0"/>
              <a:t>Why? TX energy much stronger than RX energy</a:t>
            </a:r>
          </a:p>
          <a:p>
            <a:r>
              <a:rPr lang="en-US" dirty="0"/>
              <a:t>Key insight: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D5B4-3E6F-3947-A5B0-D0DB77485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Backscatter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EA062-FE05-744C-94F6-743E10EC2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Transmit without generating signals!</a:t>
            </a:r>
          </a:p>
          <a:p>
            <a:pPr lvl="1"/>
            <a:r>
              <a:rPr lang="en-US" dirty="0"/>
              <a:t>Don’t transmit, reflect!</a:t>
            </a:r>
          </a:p>
          <a:p>
            <a:r>
              <a:rPr lang="en-US" dirty="0"/>
              <a:t>Flashlight and mirror analogy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D21227-A468-2E48-A0EB-417DB8CC5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779" y="3051879"/>
            <a:ext cx="2566895" cy="245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8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23ED9-E348-6040-9B3B-E6B52D39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Backscatter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D3DE48-E1B0-AF47-88FB-6593C72E2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572" y="1225507"/>
            <a:ext cx="7108855" cy="4322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9E868F-F992-4443-8CFC-8B80CE2948C6}"/>
              </a:ext>
            </a:extLst>
          </p:cNvPr>
          <p:cNvSpPr txBox="1"/>
          <p:nvPr/>
        </p:nvSpPr>
        <p:spPr>
          <a:xfrm>
            <a:off x="2903838" y="6264876"/>
            <a:ext cx="6349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Vamsi </a:t>
            </a:r>
            <a:r>
              <a:rPr lang="en-US" dirty="0" err="1"/>
              <a:t>Talla</a:t>
            </a:r>
            <a:r>
              <a:rPr lang="en-US" dirty="0"/>
              <a:t>, UW, from </a:t>
            </a:r>
            <a:r>
              <a:rPr lang="en-US" dirty="0" err="1"/>
              <a:t>Sigcomm</a:t>
            </a:r>
            <a:r>
              <a:rPr lang="en-US" dirty="0"/>
              <a:t> Preview Sessions, 2016</a:t>
            </a:r>
          </a:p>
        </p:txBody>
      </p:sp>
    </p:spTree>
    <p:extLst>
      <p:ext uri="{BB962C8B-B14F-4D97-AF65-F5344CB8AC3E}">
        <p14:creationId xmlns:p14="http://schemas.microsoft.com/office/powerpoint/2010/main" val="2523721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Wireless presents many challenges</a:t>
            </a:r>
          </a:p>
          <a:p>
            <a:pPr lvl="1"/>
            <a:r>
              <a:rPr lang="en-US" dirty="0"/>
              <a:t>Across all layers</a:t>
            </a:r>
          </a:p>
          <a:p>
            <a:pPr lvl="1"/>
            <a:r>
              <a:rPr lang="en-US" dirty="0"/>
              <a:t>Encoding/Modulation (we’re doing pretty well here)</a:t>
            </a:r>
          </a:p>
          <a:p>
            <a:pPr lvl="1"/>
            <a:r>
              <a:rPr lang="en-US" dirty="0"/>
              <a:t>Distributed multiple access problem</a:t>
            </a:r>
          </a:p>
          <a:p>
            <a:pPr lvl="1"/>
            <a:r>
              <a:rPr lang="en-US" dirty="0" err="1"/>
              <a:t>Multihop</a:t>
            </a:r>
            <a:endParaRPr lang="en-US" dirty="0"/>
          </a:p>
          <a:p>
            <a:r>
              <a:rPr lang="en-US" dirty="0"/>
              <a:t>Most current protocols sufficient, given over provisioning (</a:t>
            </a:r>
            <a:r>
              <a:rPr lang="en-US" i="1" dirty="0"/>
              <a:t>good enough syndrome</a:t>
            </a:r>
            <a:r>
              <a:rPr lang="en-US" dirty="0"/>
              <a:t>)</a:t>
            </a:r>
          </a:p>
          <a:p>
            <a:r>
              <a:rPr lang="en-US" dirty="0"/>
              <a:t>Other challenges</a:t>
            </a:r>
          </a:p>
          <a:p>
            <a:pPr lvl="1"/>
            <a:r>
              <a:rPr lang="en-US" dirty="0"/>
              <a:t>Smooth handoff between technologies (3G, </a:t>
            </a:r>
            <a:r>
              <a:rPr lang="en-US" dirty="0" err="1"/>
              <a:t>Wifi</a:t>
            </a:r>
            <a:r>
              <a:rPr lang="en-US" dirty="0"/>
              <a:t>, 4G…)</a:t>
            </a:r>
          </a:p>
          <a:p>
            <a:pPr lvl="1"/>
            <a:r>
              <a:rPr lang="en-US" dirty="0"/>
              <a:t>Low-cost, long range wireless for developing regions</a:t>
            </a:r>
          </a:p>
          <a:p>
            <a:pPr lvl="1"/>
            <a:r>
              <a:rPr lang="en-US" dirty="0"/>
              <a:t>Energy usage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37398</TotalTime>
  <Words>1706</Words>
  <Application>Microsoft Macintosh PowerPoint</Application>
  <PresentationFormat>On-screen Show (4:3)</PresentationFormat>
  <Paragraphs>297</Paragraphs>
  <Slides>41</Slides>
  <Notes>5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Minion Pro</vt:lpstr>
      <vt:lpstr>Wingdings</vt:lpstr>
      <vt:lpstr>cs168</vt:lpstr>
      <vt:lpstr>CSCI-1680 Wireless 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PowerPoint Presentation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Backscatter</vt:lpstr>
      <vt:lpstr>Backscatter</vt:lpstr>
      <vt:lpstr>Summary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95</cp:revision>
  <dcterms:created xsi:type="dcterms:W3CDTF">2011-04-13T23:50:26Z</dcterms:created>
  <dcterms:modified xsi:type="dcterms:W3CDTF">2019-11-21T16:14:40Z</dcterms:modified>
</cp:coreProperties>
</file>