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60"/>
  </p:notesMasterIdLst>
  <p:sldIdLst>
    <p:sldId id="256" r:id="rId2"/>
    <p:sldId id="258" r:id="rId3"/>
    <p:sldId id="259" r:id="rId4"/>
    <p:sldId id="260" r:id="rId5"/>
    <p:sldId id="265" r:id="rId6"/>
    <p:sldId id="266" r:id="rId7"/>
    <p:sldId id="273" r:id="rId8"/>
    <p:sldId id="267" r:id="rId9"/>
    <p:sldId id="268" r:id="rId10"/>
    <p:sldId id="269" r:id="rId11"/>
    <p:sldId id="271" r:id="rId12"/>
    <p:sldId id="262" r:id="rId13"/>
    <p:sldId id="263" r:id="rId14"/>
    <p:sldId id="310" r:id="rId15"/>
    <p:sldId id="323" r:id="rId16"/>
    <p:sldId id="264" r:id="rId17"/>
    <p:sldId id="325" r:id="rId18"/>
    <p:sldId id="326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306" r:id="rId28"/>
    <p:sldId id="283" r:id="rId29"/>
    <p:sldId id="284" r:id="rId30"/>
    <p:sldId id="285" r:id="rId31"/>
    <p:sldId id="329" r:id="rId32"/>
    <p:sldId id="286" r:id="rId33"/>
    <p:sldId id="287" r:id="rId34"/>
    <p:sldId id="288" r:id="rId35"/>
    <p:sldId id="289" r:id="rId36"/>
    <p:sldId id="290" r:id="rId37"/>
    <p:sldId id="291" r:id="rId38"/>
    <p:sldId id="307" r:id="rId39"/>
    <p:sldId id="308" r:id="rId40"/>
    <p:sldId id="292" r:id="rId41"/>
    <p:sldId id="293" r:id="rId42"/>
    <p:sldId id="294" r:id="rId43"/>
    <p:sldId id="321" r:id="rId44"/>
    <p:sldId id="322" r:id="rId45"/>
    <p:sldId id="295" r:id="rId46"/>
    <p:sldId id="296" r:id="rId47"/>
    <p:sldId id="297" r:id="rId48"/>
    <p:sldId id="313" r:id="rId49"/>
    <p:sldId id="298" r:id="rId50"/>
    <p:sldId id="300" r:id="rId51"/>
    <p:sldId id="314" r:id="rId52"/>
    <p:sldId id="320" r:id="rId53"/>
    <p:sldId id="330" r:id="rId54"/>
    <p:sldId id="332" r:id="rId55"/>
    <p:sldId id="331" r:id="rId56"/>
    <p:sldId id="312" r:id="rId57"/>
    <p:sldId id="309" r:id="rId58"/>
    <p:sldId id="328" r:id="rId5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91" autoAdjust="0"/>
    <p:restoredTop sz="86401" autoAdjust="0"/>
  </p:normalViewPr>
  <p:slideViewPr>
    <p:cSldViewPr snapToGrid="0" snapToObjects="1">
      <p:cViewPr varScale="1">
        <p:scale>
          <a:sx n="109" d="100"/>
          <a:sy n="109" d="100"/>
        </p:scale>
        <p:origin x="624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943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1331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nickm:Desktop:rfcs_month-3.csv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numRef>
              <c:f>'rfcs_month-3.csv'!$B$1:$B$495</c:f>
              <c:numCache>
                <c:formatCode>m/d/yy</c:formatCode>
                <c:ptCount val="495"/>
                <c:pt idx="0">
                  <c:v>23436</c:v>
                </c:pt>
                <c:pt idx="1">
                  <c:v>23832</c:v>
                </c:pt>
                <c:pt idx="2">
                  <c:v>23862</c:v>
                </c:pt>
                <c:pt idx="3">
                  <c:v>23893</c:v>
                </c:pt>
                <c:pt idx="4">
                  <c:v>23923</c:v>
                </c:pt>
                <c:pt idx="5">
                  <c:v>23954</c:v>
                </c:pt>
                <c:pt idx="6">
                  <c:v>23985</c:v>
                </c:pt>
                <c:pt idx="7">
                  <c:v>24015</c:v>
                </c:pt>
                <c:pt idx="8">
                  <c:v>24046</c:v>
                </c:pt>
                <c:pt idx="9">
                  <c:v>24076</c:v>
                </c:pt>
                <c:pt idx="10">
                  <c:v>24107</c:v>
                </c:pt>
                <c:pt idx="11">
                  <c:v>24138</c:v>
                </c:pt>
                <c:pt idx="12">
                  <c:v>24166</c:v>
                </c:pt>
                <c:pt idx="13">
                  <c:v>24197</c:v>
                </c:pt>
                <c:pt idx="14">
                  <c:v>24227</c:v>
                </c:pt>
                <c:pt idx="15">
                  <c:v>24258</c:v>
                </c:pt>
                <c:pt idx="16">
                  <c:v>24288</c:v>
                </c:pt>
                <c:pt idx="17">
                  <c:v>24319</c:v>
                </c:pt>
                <c:pt idx="18">
                  <c:v>24350</c:v>
                </c:pt>
                <c:pt idx="19">
                  <c:v>24380</c:v>
                </c:pt>
                <c:pt idx="20">
                  <c:v>24411</c:v>
                </c:pt>
                <c:pt idx="21">
                  <c:v>24441</c:v>
                </c:pt>
                <c:pt idx="22">
                  <c:v>24472</c:v>
                </c:pt>
                <c:pt idx="23">
                  <c:v>24503</c:v>
                </c:pt>
                <c:pt idx="24">
                  <c:v>24531</c:v>
                </c:pt>
                <c:pt idx="25">
                  <c:v>24562</c:v>
                </c:pt>
                <c:pt idx="26">
                  <c:v>24592</c:v>
                </c:pt>
                <c:pt idx="27">
                  <c:v>24623</c:v>
                </c:pt>
                <c:pt idx="28">
                  <c:v>24653</c:v>
                </c:pt>
                <c:pt idx="29">
                  <c:v>24684</c:v>
                </c:pt>
                <c:pt idx="30">
                  <c:v>24715</c:v>
                </c:pt>
                <c:pt idx="31">
                  <c:v>24745</c:v>
                </c:pt>
                <c:pt idx="32">
                  <c:v>24776</c:v>
                </c:pt>
                <c:pt idx="33">
                  <c:v>24806</c:v>
                </c:pt>
                <c:pt idx="34">
                  <c:v>24837</c:v>
                </c:pt>
                <c:pt idx="35">
                  <c:v>24868</c:v>
                </c:pt>
                <c:pt idx="36">
                  <c:v>24897</c:v>
                </c:pt>
                <c:pt idx="37">
                  <c:v>24928</c:v>
                </c:pt>
                <c:pt idx="38">
                  <c:v>24958</c:v>
                </c:pt>
                <c:pt idx="39">
                  <c:v>24989</c:v>
                </c:pt>
                <c:pt idx="40">
                  <c:v>25019</c:v>
                </c:pt>
                <c:pt idx="41">
                  <c:v>25050</c:v>
                </c:pt>
                <c:pt idx="42">
                  <c:v>25081</c:v>
                </c:pt>
                <c:pt idx="43">
                  <c:v>25111</c:v>
                </c:pt>
                <c:pt idx="44">
                  <c:v>25142</c:v>
                </c:pt>
                <c:pt idx="45">
                  <c:v>25172</c:v>
                </c:pt>
                <c:pt idx="46">
                  <c:v>25203</c:v>
                </c:pt>
                <c:pt idx="47">
                  <c:v>25234</c:v>
                </c:pt>
                <c:pt idx="48">
                  <c:v>25262</c:v>
                </c:pt>
                <c:pt idx="49">
                  <c:v>25293</c:v>
                </c:pt>
                <c:pt idx="50">
                  <c:v>25323</c:v>
                </c:pt>
                <c:pt idx="51">
                  <c:v>25354</c:v>
                </c:pt>
                <c:pt idx="52">
                  <c:v>25384</c:v>
                </c:pt>
                <c:pt idx="53">
                  <c:v>25415</c:v>
                </c:pt>
                <c:pt idx="54">
                  <c:v>25446</c:v>
                </c:pt>
                <c:pt idx="55">
                  <c:v>25476</c:v>
                </c:pt>
                <c:pt idx="56">
                  <c:v>25507</c:v>
                </c:pt>
                <c:pt idx="57">
                  <c:v>25537</c:v>
                </c:pt>
                <c:pt idx="58">
                  <c:v>25568</c:v>
                </c:pt>
                <c:pt idx="59">
                  <c:v>25599</c:v>
                </c:pt>
                <c:pt idx="60">
                  <c:v>25627</c:v>
                </c:pt>
                <c:pt idx="61">
                  <c:v>25658</c:v>
                </c:pt>
                <c:pt idx="62">
                  <c:v>25688</c:v>
                </c:pt>
                <c:pt idx="63">
                  <c:v>25719</c:v>
                </c:pt>
                <c:pt idx="64">
                  <c:v>25749</c:v>
                </c:pt>
                <c:pt idx="65">
                  <c:v>25780</c:v>
                </c:pt>
                <c:pt idx="66">
                  <c:v>25811</c:v>
                </c:pt>
                <c:pt idx="67">
                  <c:v>25841</c:v>
                </c:pt>
                <c:pt idx="68">
                  <c:v>25872</c:v>
                </c:pt>
                <c:pt idx="69">
                  <c:v>25902</c:v>
                </c:pt>
                <c:pt idx="70">
                  <c:v>25933</c:v>
                </c:pt>
                <c:pt idx="71">
                  <c:v>25964</c:v>
                </c:pt>
                <c:pt idx="72">
                  <c:v>25992</c:v>
                </c:pt>
                <c:pt idx="73">
                  <c:v>26023</c:v>
                </c:pt>
                <c:pt idx="74">
                  <c:v>26053</c:v>
                </c:pt>
                <c:pt idx="75">
                  <c:v>26084</c:v>
                </c:pt>
                <c:pt idx="76">
                  <c:v>26114</c:v>
                </c:pt>
                <c:pt idx="77">
                  <c:v>26145</c:v>
                </c:pt>
                <c:pt idx="78">
                  <c:v>26206</c:v>
                </c:pt>
                <c:pt idx="79">
                  <c:v>26267</c:v>
                </c:pt>
                <c:pt idx="80">
                  <c:v>26298</c:v>
                </c:pt>
                <c:pt idx="81">
                  <c:v>26329</c:v>
                </c:pt>
                <c:pt idx="82">
                  <c:v>26358</c:v>
                </c:pt>
                <c:pt idx="83">
                  <c:v>26419</c:v>
                </c:pt>
                <c:pt idx="84">
                  <c:v>26450</c:v>
                </c:pt>
                <c:pt idx="85">
                  <c:v>26480</c:v>
                </c:pt>
                <c:pt idx="86">
                  <c:v>26511</c:v>
                </c:pt>
                <c:pt idx="87">
                  <c:v>26542</c:v>
                </c:pt>
                <c:pt idx="88">
                  <c:v>26572</c:v>
                </c:pt>
                <c:pt idx="89">
                  <c:v>26754</c:v>
                </c:pt>
                <c:pt idx="90">
                  <c:v>26784</c:v>
                </c:pt>
                <c:pt idx="91">
                  <c:v>26815</c:v>
                </c:pt>
                <c:pt idx="92">
                  <c:v>26845</c:v>
                </c:pt>
                <c:pt idx="93">
                  <c:v>26937</c:v>
                </c:pt>
                <c:pt idx="94">
                  <c:v>26968</c:v>
                </c:pt>
                <c:pt idx="95">
                  <c:v>26998</c:v>
                </c:pt>
                <c:pt idx="96">
                  <c:v>27029</c:v>
                </c:pt>
                <c:pt idx="97">
                  <c:v>27060</c:v>
                </c:pt>
                <c:pt idx="98">
                  <c:v>27119</c:v>
                </c:pt>
                <c:pt idx="99">
                  <c:v>27149</c:v>
                </c:pt>
                <c:pt idx="100">
                  <c:v>27302</c:v>
                </c:pt>
                <c:pt idx="101">
                  <c:v>27394</c:v>
                </c:pt>
                <c:pt idx="102">
                  <c:v>27425</c:v>
                </c:pt>
                <c:pt idx="103">
                  <c:v>27484</c:v>
                </c:pt>
                <c:pt idx="104">
                  <c:v>27514</c:v>
                </c:pt>
                <c:pt idx="105">
                  <c:v>27545</c:v>
                </c:pt>
                <c:pt idx="106">
                  <c:v>27606</c:v>
                </c:pt>
                <c:pt idx="107">
                  <c:v>27637</c:v>
                </c:pt>
                <c:pt idx="108">
                  <c:v>27667</c:v>
                </c:pt>
                <c:pt idx="109">
                  <c:v>27790</c:v>
                </c:pt>
                <c:pt idx="110">
                  <c:v>27911</c:v>
                </c:pt>
                <c:pt idx="111">
                  <c:v>27941</c:v>
                </c:pt>
                <c:pt idx="112">
                  <c:v>27972</c:v>
                </c:pt>
                <c:pt idx="113">
                  <c:v>28003</c:v>
                </c:pt>
                <c:pt idx="114">
                  <c:v>28033</c:v>
                </c:pt>
                <c:pt idx="115">
                  <c:v>28064</c:v>
                </c:pt>
                <c:pt idx="116">
                  <c:v>28125</c:v>
                </c:pt>
                <c:pt idx="117">
                  <c:v>28156</c:v>
                </c:pt>
                <c:pt idx="118">
                  <c:v>28245</c:v>
                </c:pt>
                <c:pt idx="119">
                  <c:v>28276</c:v>
                </c:pt>
                <c:pt idx="120">
                  <c:v>28306</c:v>
                </c:pt>
                <c:pt idx="121">
                  <c:v>28337</c:v>
                </c:pt>
                <c:pt idx="122">
                  <c:v>28398</c:v>
                </c:pt>
                <c:pt idx="123">
                  <c:v>28459</c:v>
                </c:pt>
                <c:pt idx="124">
                  <c:v>28549</c:v>
                </c:pt>
                <c:pt idx="125">
                  <c:v>28580</c:v>
                </c:pt>
                <c:pt idx="126">
                  <c:v>28702</c:v>
                </c:pt>
                <c:pt idx="127">
                  <c:v>28733</c:v>
                </c:pt>
                <c:pt idx="128">
                  <c:v>28763</c:v>
                </c:pt>
                <c:pt idx="129">
                  <c:v>28794</c:v>
                </c:pt>
                <c:pt idx="130">
                  <c:v>28824</c:v>
                </c:pt>
                <c:pt idx="131">
                  <c:v>28855</c:v>
                </c:pt>
                <c:pt idx="132">
                  <c:v>28886</c:v>
                </c:pt>
                <c:pt idx="133">
                  <c:v>28914</c:v>
                </c:pt>
                <c:pt idx="134">
                  <c:v>28945</c:v>
                </c:pt>
                <c:pt idx="135">
                  <c:v>28975</c:v>
                </c:pt>
                <c:pt idx="136">
                  <c:v>29006</c:v>
                </c:pt>
                <c:pt idx="137">
                  <c:v>29036</c:v>
                </c:pt>
                <c:pt idx="138">
                  <c:v>29128</c:v>
                </c:pt>
                <c:pt idx="139">
                  <c:v>29159</c:v>
                </c:pt>
                <c:pt idx="140">
                  <c:v>29189</c:v>
                </c:pt>
                <c:pt idx="141">
                  <c:v>29220</c:v>
                </c:pt>
                <c:pt idx="142">
                  <c:v>29251</c:v>
                </c:pt>
                <c:pt idx="143">
                  <c:v>29280</c:v>
                </c:pt>
                <c:pt idx="144">
                  <c:v>29341</c:v>
                </c:pt>
                <c:pt idx="145">
                  <c:v>29372</c:v>
                </c:pt>
                <c:pt idx="146">
                  <c:v>29402</c:v>
                </c:pt>
                <c:pt idx="147">
                  <c:v>29433</c:v>
                </c:pt>
                <c:pt idx="148">
                  <c:v>29464</c:v>
                </c:pt>
                <c:pt idx="149">
                  <c:v>29494</c:v>
                </c:pt>
                <c:pt idx="150">
                  <c:v>29525</c:v>
                </c:pt>
                <c:pt idx="151">
                  <c:v>29586</c:v>
                </c:pt>
                <c:pt idx="152">
                  <c:v>29617</c:v>
                </c:pt>
                <c:pt idx="153">
                  <c:v>29645</c:v>
                </c:pt>
                <c:pt idx="154">
                  <c:v>29706</c:v>
                </c:pt>
                <c:pt idx="155">
                  <c:v>29737</c:v>
                </c:pt>
                <c:pt idx="156">
                  <c:v>29767</c:v>
                </c:pt>
                <c:pt idx="157">
                  <c:v>29798</c:v>
                </c:pt>
                <c:pt idx="158">
                  <c:v>29829</c:v>
                </c:pt>
                <c:pt idx="159">
                  <c:v>29859</c:v>
                </c:pt>
                <c:pt idx="160">
                  <c:v>29890</c:v>
                </c:pt>
                <c:pt idx="161">
                  <c:v>29920</c:v>
                </c:pt>
                <c:pt idx="162">
                  <c:v>29951</c:v>
                </c:pt>
                <c:pt idx="163">
                  <c:v>29982</c:v>
                </c:pt>
                <c:pt idx="164">
                  <c:v>30010</c:v>
                </c:pt>
                <c:pt idx="165">
                  <c:v>30041</c:v>
                </c:pt>
                <c:pt idx="166">
                  <c:v>30071</c:v>
                </c:pt>
                <c:pt idx="167">
                  <c:v>30102</c:v>
                </c:pt>
                <c:pt idx="168">
                  <c:v>30132</c:v>
                </c:pt>
                <c:pt idx="169">
                  <c:v>30163</c:v>
                </c:pt>
                <c:pt idx="170">
                  <c:v>30285</c:v>
                </c:pt>
                <c:pt idx="171">
                  <c:v>30316</c:v>
                </c:pt>
                <c:pt idx="172">
                  <c:v>30375</c:v>
                </c:pt>
                <c:pt idx="173">
                  <c:v>30406</c:v>
                </c:pt>
                <c:pt idx="174">
                  <c:v>30436</c:v>
                </c:pt>
                <c:pt idx="175">
                  <c:v>30467</c:v>
                </c:pt>
                <c:pt idx="176">
                  <c:v>30497</c:v>
                </c:pt>
                <c:pt idx="177">
                  <c:v>30528</c:v>
                </c:pt>
                <c:pt idx="178">
                  <c:v>30559</c:v>
                </c:pt>
                <c:pt idx="179">
                  <c:v>30589</c:v>
                </c:pt>
                <c:pt idx="180">
                  <c:v>30620</c:v>
                </c:pt>
                <c:pt idx="181">
                  <c:v>30650</c:v>
                </c:pt>
                <c:pt idx="182">
                  <c:v>30681</c:v>
                </c:pt>
                <c:pt idx="183">
                  <c:v>30712</c:v>
                </c:pt>
                <c:pt idx="184">
                  <c:v>30741</c:v>
                </c:pt>
                <c:pt idx="185">
                  <c:v>30772</c:v>
                </c:pt>
                <c:pt idx="186">
                  <c:v>30802</c:v>
                </c:pt>
                <c:pt idx="187">
                  <c:v>30833</c:v>
                </c:pt>
                <c:pt idx="188">
                  <c:v>30863</c:v>
                </c:pt>
                <c:pt idx="189">
                  <c:v>30894</c:v>
                </c:pt>
                <c:pt idx="190">
                  <c:v>30925</c:v>
                </c:pt>
                <c:pt idx="191">
                  <c:v>30955</c:v>
                </c:pt>
                <c:pt idx="192">
                  <c:v>30986</c:v>
                </c:pt>
                <c:pt idx="193">
                  <c:v>31016</c:v>
                </c:pt>
                <c:pt idx="194">
                  <c:v>31047</c:v>
                </c:pt>
                <c:pt idx="195">
                  <c:v>31078</c:v>
                </c:pt>
                <c:pt idx="196">
                  <c:v>31106</c:v>
                </c:pt>
                <c:pt idx="197">
                  <c:v>31137</c:v>
                </c:pt>
                <c:pt idx="198">
                  <c:v>31167</c:v>
                </c:pt>
                <c:pt idx="199">
                  <c:v>31198</c:v>
                </c:pt>
                <c:pt idx="200">
                  <c:v>31228</c:v>
                </c:pt>
                <c:pt idx="201">
                  <c:v>31259</c:v>
                </c:pt>
                <c:pt idx="202">
                  <c:v>31290</c:v>
                </c:pt>
                <c:pt idx="203">
                  <c:v>31320</c:v>
                </c:pt>
                <c:pt idx="204">
                  <c:v>31351</c:v>
                </c:pt>
                <c:pt idx="205">
                  <c:v>31381</c:v>
                </c:pt>
                <c:pt idx="206">
                  <c:v>31412</c:v>
                </c:pt>
                <c:pt idx="207">
                  <c:v>31443</c:v>
                </c:pt>
                <c:pt idx="208">
                  <c:v>31471</c:v>
                </c:pt>
                <c:pt idx="209">
                  <c:v>31502</c:v>
                </c:pt>
                <c:pt idx="210">
                  <c:v>31532</c:v>
                </c:pt>
                <c:pt idx="211">
                  <c:v>31563</c:v>
                </c:pt>
                <c:pt idx="212">
                  <c:v>31593</c:v>
                </c:pt>
                <c:pt idx="213">
                  <c:v>31624</c:v>
                </c:pt>
                <c:pt idx="214">
                  <c:v>31655</c:v>
                </c:pt>
                <c:pt idx="215">
                  <c:v>31685</c:v>
                </c:pt>
                <c:pt idx="216">
                  <c:v>31716</c:v>
                </c:pt>
                <c:pt idx="217">
                  <c:v>31746</c:v>
                </c:pt>
                <c:pt idx="218">
                  <c:v>31777</c:v>
                </c:pt>
                <c:pt idx="219">
                  <c:v>31808</c:v>
                </c:pt>
                <c:pt idx="220">
                  <c:v>31836</c:v>
                </c:pt>
                <c:pt idx="221">
                  <c:v>31867</c:v>
                </c:pt>
                <c:pt idx="222">
                  <c:v>31897</c:v>
                </c:pt>
                <c:pt idx="223">
                  <c:v>31928</c:v>
                </c:pt>
                <c:pt idx="224">
                  <c:v>31958</c:v>
                </c:pt>
                <c:pt idx="225">
                  <c:v>31989</c:v>
                </c:pt>
                <c:pt idx="226">
                  <c:v>32020</c:v>
                </c:pt>
                <c:pt idx="227">
                  <c:v>32050</c:v>
                </c:pt>
                <c:pt idx="228">
                  <c:v>32081</c:v>
                </c:pt>
                <c:pt idx="229">
                  <c:v>32111</c:v>
                </c:pt>
                <c:pt idx="230">
                  <c:v>32142</c:v>
                </c:pt>
                <c:pt idx="231">
                  <c:v>32173</c:v>
                </c:pt>
                <c:pt idx="232">
                  <c:v>32202</c:v>
                </c:pt>
                <c:pt idx="233">
                  <c:v>32233</c:v>
                </c:pt>
                <c:pt idx="234">
                  <c:v>32263</c:v>
                </c:pt>
                <c:pt idx="235">
                  <c:v>32294</c:v>
                </c:pt>
                <c:pt idx="236">
                  <c:v>32324</c:v>
                </c:pt>
                <c:pt idx="237">
                  <c:v>32355</c:v>
                </c:pt>
                <c:pt idx="238">
                  <c:v>32386</c:v>
                </c:pt>
                <c:pt idx="239">
                  <c:v>32416</c:v>
                </c:pt>
                <c:pt idx="240">
                  <c:v>32447</c:v>
                </c:pt>
                <c:pt idx="241">
                  <c:v>32477</c:v>
                </c:pt>
                <c:pt idx="242">
                  <c:v>32508</c:v>
                </c:pt>
                <c:pt idx="243">
                  <c:v>32539</c:v>
                </c:pt>
                <c:pt idx="244">
                  <c:v>32567</c:v>
                </c:pt>
                <c:pt idx="245">
                  <c:v>32598</c:v>
                </c:pt>
                <c:pt idx="246">
                  <c:v>32628</c:v>
                </c:pt>
                <c:pt idx="247">
                  <c:v>32659</c:v>
                </c:pt>
                <c:pt idx="248">
                  <c:v>32689</c:v>
                </c:pt>
                <c:pt idx="249">
                  <c:v>32720</c:v>
                </c:pt>
                <c:pt idx="250">
                  <c:v>32751</c:v>
                </c:pt>
                <c:pt idx="251">
                  <c:v>32781</c:v>
                </c:pt>
                <c:pt idx="252">
                  <c:v>32812</c:v>
                </c:pt>
                <c:pt idx="253">
                  <c:v>32842</c:v>
                </c:pt>
                <c:pt idx="254">
                  <c:v>32873</c:v>
                </c:pt>
                <c:pt idx="255">
                  <c:v>32904</c:v>
                </c:pt>
                <c:pt idx="256">
                  <c:v>32932</c:v>
                </c:pt>
                <c:pt idx="257">
                  <c:v>32963</c:v>
                </c:pt>
                <c:pt idx="258">
                  <c:v>32993</c:v>
                </c:pt>
                <c:pt idx="259">
                  <c:v>33024</c:v>
                </c:pt>
                <c:pt idx="260">
                  <c:v>33054</c:v>
                </c:pt>
                <c:pt idx="261">
                  <c:v>33085</c:v>
                </c:pt>
                <c:pt idx="262">
                  <c:v>33116</c:v>
                </c:pt>
                <c:pt idx="263">
                  <c:v>33177</c:v>
                </c:pt>
                <c:pt idx="264">
                  <c:v>33207</c:v>
                </c:pt>
                <c:pt idx="265">
                  <c:v>33238</c:v>
                </c:pt>
                <c:pt idx="266">
                  <c:v>33269</c:v>
                </c:pt>
                <c:pt idx="267">
                  <c:v>33297</c:v>
                </c:pt>
                <c:pt idx="268">
                  <c:v>33328</c:v>
                </c:pt>
                <c:pt idx="269">
                  <c:v>33358</c:v>
                </c:pt>
                <c:pt idx="270">
                  <c:v>33419</c:v>
                </c:pt>
                <c:pt idx="271">
                  <c:v>33450</c:v>
                </c:pt>
                <c:pt idx="272">
                  <c:v>33481</c:v>
                </c:pt>
                <c:pt idx="273">
                  <c:v>33511</c:v>
                </c:pt>
                <c:pt idx="274">
                  <c:v>33542</c:v>
                </c:pt>
                <c:pt idx="275">
                  <c:v>33572</c:v>
                </c:pt>
                <c:pt idx="276">
                  <c:v>33603</c:v>
                </c:pt>
                <c:pt idx="277">
                  <c:v>33634</c:v>
                </c:pt>
                <c:pt idx="278">
                  <c:v>33663</c:v>
                </c:pt>
                <c:pt idx="279">
                  <c:v>33694</c:v>
                </c:pt>
                <c:pt idx="280">
                  <c:v>33724</c:v>
                </c:pt>
                <c:pt idx="281">
                  <c:v>33755</c:v>
                </c:pt>
                <c:pt idx="282">
                  <c:v>33785</c:v>
                </c:pt>
                <c:pt idx="283">
                  <c:v>33847</c:v>
                </c:pt>
                <c:pt idx="284">
                  <c:v>33908</c:v>
                </c:pt>
                <c:pt idx="285">
                  <c:v>33938</c:v>
                </c:pt>
                <c:pt idx="286">
                  <c:v>33969</c:v>
                </c:pt>
                <c:pt idx="287">
                  <c:v>34000</c:v>
                </c:pt>
                <c:pt idx="288">
                  <c:v>34028</c:v>
                </c:pt>
                <c:pt idx="289">
                  <c:v>34059</c:v>
                </c:pt>
                <c:pt idx="290">
                  <c:v>34089</c:v>
                </c:pt>
                <c:pt idx="291">
                  <c:v>34120</c:v>
                </c:pt>
                <c:pt idx="292">
                  <c:v>34150</c:v>
                </c:pt>
                <c:pt idx="293">
                  <c:v>34181</c:v>
                </c:pt>
                <c:pt idx="294">
                  <c:v>34212</c:v>
                </c:pt>
                <c:pt idx="295">
                  <c:v>34242</c:v>
                </c:pt>
                <c:pt idx="296">
                  <c:v>34273</c:v>
                </c:pt>
                <c:pt idx="297">
                  <c:v>34303</c:v>
                </c:pt>
                <c:pt idx="298">
                  <c:v>34334</c:v>
                </c:pt>
                <c:pt idx="299">
                  <c:v>34365</c:v>
                </c:pt>
                <c:pt idx="300">
                  <c:v>34393</c:v>
                </c:pt>
                <c:pt idx="301">
                  <c:v>34424</c:v>
                </c:pt>
                <c:pt idx="302">
                  <c:v>34454</c:v>
                </c:pt>
                <c:pt idx="303">
                  <c:v>34485</c:v>
                </c:pt>
                <c:pt idx="304">
                  <c:v>34515</c:v>
                </c:pt>
                <c:pt idx="305">
                  <c:v>34546</c:v>
                </c:pt>
                <c:pt idx="306">
                  <c:v>34577</c:v>
                </c:pt>
                <c:pt idx="307">
                  <c:v>34607</c:v>
                </c:pt>
                <c:pt idx="308">
                  <c:v>34638</c:v>
                </c:pt>
                <c:pt idx="309">
                  <c:v>34668</c:v>
                </c:pt>
                <c:pt idx="310">
                  <c:v>34699</c:v>
                </c:pt>
                <c:pt idx="311">
                  <c:v>34730</c:v>
                </c:pt>
                <c:pt idx="312">
                  <c:v>34758</c:v>
                </c:pt>
                <c:pt idx="313">
                  <c:v>34789</c:v>
                </c:pt>
                <c:pt idx="314">
                  <c:v>34819</c:v>
                </c:pt>
                <c:pt idx="315">
                  <c:v>34850</c:v>
                </c:pt>
                <c:pt idx="316">
                  <c:v>34880</c:v>
                </c:pt>
                <c:pt idx="317">
                  <c:v>34911</c:v>
                </c:pt>
                <c:pt idx="318">
                  <c:v>34942</c:v>
                </c:pt>
                <c:pt idx="319">
                  <c:v>34972</c:v>
                </c:pt>
                <c:pt idx="320">
                  <c:v>35003</c:v>
                </c:pt>
                <c:pt idx="321">
                  <c:v>35033</c:v>
                </c:pt>
                <c:pt idx="322">
                  <c:v>35064</c:v>
                </c:pt>
                <c:pt idx="323">
                  <c:v>35095</c:v>
                </c:pt>
                <c:pt idx="324">
                  <c:v>35124</c:v>
                </c:pt>
                <c:pt idx="325">
                  <c:v>35155</c:v>
                </c:pt>
                <c:pt idx="326">
                  <c:v>35185</c:v>
                </c:pt>
                <c:pt idx="327">
                  <c:v>35216</c:v>
                </c:pt>
                <c:pt idx="328">
                  <c:v>35246</c:v>
                </c:pt>
                <c:pt idx="329">
                  <c:v>35277</c:v>
                </c:pt>
                <c:pt idx="330">
                  <c:v>35308</c:v>
                </c:pt>
                <c:pt idx="331">
                  <c:v>35338</c:v>
                </c:pt>
                <c:pt idx="332">
                  <c:v>35369</c:v>
                </c:pt>
                <c:pt idx="333">
                  <c:v>35399</c:v>
                </c:pt>
                <c:pt idx="334">
                  <c:v>35430</c:v>
                </c:pt>
                <c:pt idx="335">
                  <c:v>35461</c:v>
                </c:pt>
                <c:pt idx="336">
                  <c:v>35489</c:v>
                </c:pt>
                <c:pt idx="337">
                  <c:v>35520</c:v>
                </c:pt>
                <c:pt idx="338">
                  <c:v>35550</c:v>
                </c:pt>
                <c:pt idx="339">
                  <c:v>35581</c:v>
                </c:pt>
                <c:pt idx="340">
                  <c:v>35611</c:v>
                </c:pt>
                <c:pt idx="341">
                  <c:v>35642</c:v>
                </c:pt>
                <c:pt idx="342">
                  <c:v>35673</c:v>
                </c:pt>
                <c:pt idx="343">
                  <c:v>35703</c:v>
                </c:pt>
                <c:pt idx="344">
                  <c:v>35734</c:v>
                </c:pt>
                <c:pt idx="345">
                  <c:v>35764</c:v>
                </c:pt>
                <c:pt idx="346">
                  <c:v>35795</c:v>
                </c:pt>
                <c:pt idx="347">
                  <c:v>35826</c:v>
                </c:pt>
                <c:pt idx="348">
                  <c:v>35854</c:v>
                </c:pt>
                <c:pt idx="349">
                  <c:v>35885</c:v>
                </c:pt>
                <c:pt idx="350">
                  <c:v>35915</c:v>
                </c:pt>
                <c:pt idx="351">
                  <c:v>35946</c:v>
                </c:pt>
                <c:pt idx="352">
                  <c:v>35976</c:v>
                </c:pt>
                <c:pt idx="353">
                  <c:v>36007</c:v>
                </c:pt>
                <c:pt idx="354">
                  <c:v>36038</c:v>
                </c:pt>
                <c:pt idx="355">
                  <c:v>36068</c:v>
                </c:pt>
                <c:pt idx="356">
                  <c:v>36099</c:v>
                </c:pt>
                <c:pt idx="357">
                  <c:v>36129</c:v>
                </c:pt>
                <c:pt idx="358">
                  <c:v>36160</c:v>
                </c:pt>
                <c:pt idx="359">
                  <c:v>36191</c:v>
                </c:pt>
                <c:pt idx="360">
                  <c:v>36219</c:v>
                </c:pt>
                <c:pt idx="361">
                  <c:v>36250</c:v>
                </c:pt>
                <c:pt idx="362">
                  <c:v>36280</c:v>
                </c:pt>
                <c:pt idx="363">
                  <c:v>36311</c:v>
                </c:pt>
                <c:pt idx="364">
                  <c:v>36341</c:v>
                </c:pt>
                <c:pt idx="365">
                  <c:v>36372</c:v>
                </c:pt>
                <c:pt idx="366">
                  <c:v>36403</c:v>
                </c:pt>
                <c:pt idx="367">
                  <c:v>36433</c:v>
                </c:pt>
                <c:pt idx="368">
                  <c:v>36464</c:v>
                </c:pt>
                <c:pt idx="369">
                  <c:v>36494</c:v>
                </c:pt>
                <c:pt idx="370">
                  <c:v>36525</c:v>
                </c:pt>
                <c:pt idx="371">
                  <c:v>36556</c:v>
                </c:pt>
                <c:pt idx="372">
                  <c:v>36585</c:v>
                </c:pt>
                <c:pt idx="373">
                  <c:v>36616</c:v>
                </c:pt>
                <c:pt idx="374">
                  <c:v>36646</c:v>
                </c:pt>
                <c:pt idx="375">
                  <c:v>36677</c:v>
                </c:pt>
                <c:pt idx="376">
                  <c:v>36707</c:v>
                </c:pt>
                <c:pt idx="377">
                  <c:v>36738</c:v>
                </c:pt>
                <c:pt idx="378">
                  <c:v>36769</c:v>
                </c:pt>
                <c:pt idx="379">
                  <c:v>36799</c:v>
                </c:pt>
                <c:pt idx="380">
                  <c:v>36830</c:v>
                </c:pt>
                <c:pt idx="381">
                  <c:v>36860</c:v>
                </c:pt>
                <c:pt idx="382">
                  <c:v>36891</c:v>
                </c:pt>
                <c:pt idx="383">
                  <c:v>36922</c:v>
                </c:pt>
                <c:pt idx="384">
                  <c:v>36950</c:v>
                </c:pt>
                <c:pt idx="385">
                  <c:v>36981</c:v>
                </c:pt>
                <c:pt idx="386">
                  <c:v>37011</c:v>
                </c:pt>
                <c:pt idx="387">
                  <c:v>37042</c:v>
                </c:pt>
                <c:pt idx="388">
                  <c:v>37072</c:v>
                </c:pt>
                <c:pt idx="389">
                  <c:v>37103</c:v>
                </c:pt>
                <c:pt idx="390">
                  <c:v>37134</c:v>
                </c:pt>
                <c:pt idx="391">
                  <c:v>37164</c:v>
                </c:pt>
                <c:pt idx="392">
                  <c:v>37195</c:v>
                </c:pt>
                <c:pt idx="393">
                  <c:v>37225</c:v>
                </c:pt>
                <c:pt idx="394">
                  <c:v>37256</c:v>
                </c:pt>
                <c:pt idx="395">
                  <c:v>37287</c:v>
                </c:pt>
                <c:pt idx="396">
                  <c:v>37315</c:v>
                </c:pt>
                <c:pt idx="397">
                  <c:v>37346</c:v>
                </c:pt>
                <c:pt idx="398">
                  <c:v>37376</c:v>
                </c:pt>
                <c:pt idx="399">
                  <c:v>37407</c:v>
                </c:pt>
                <c:pt idx="400">
                  <c:v>37437</c:v>
                </c:pt>
                <c:pt idx="401">
                  <c:v>37468</c:v>
                </c:pt>
                <c:pt idx="402">
                  <c:v>37499</c:v>
                </c:pt>
                <c:pt idx="403">
                  <c:v>37529</c:v>
                </c:pt>
                <c:pt idx="404">
                  <c:v>37560</c:v>
                </c:pt>
                <c:pt idx="405">
                  <c:v>37590</c:v>
                </c:pt>
                <c:pt idx="406">
                  <c:v>37621</c:v>
                </c:pt>
                <c:pt idx="407">
                  <c:v>37652</c:v>
                </c:pt>
                <c:pt idx="408">
                  <c:v>37680</c:v>
                </c:pt>
                <c:pt idx="409">
                  <c:v>37711</c:v>
                </c:pt>
                <c:pt idx="410">
                  <c:v>37741</c:v>
                </c:pt>
                <c:pt idx="411">
                  <c:v>37772</c:v>
                </c:pt>
                <c:pt idx="412">
                  <c:v>37802</c:v>
                </c:pt>
                <c:pt idx="413">
                  <c:v>37833</c:v>
                </c:pt>
                <c:pt idx="414">
                  <c:v>37864</c:v>
                </c:pt>
                <c:pt idx="415">
                  <c:v>37894</c:v>
                </c:pt>
                <c:pt idx="416">
                  <c:v>37925</c:v>
                </c:pt>
                <c:pt idx="417">
                  <c:v>37955</c:v>
                </c:pt>
                <c:pt idx="418">
                  <c:v>37986</c:v>
                </c:pt>
                <c:pt idx="419">
                  <c:v>38017</c:v>
                </c:pt>
                <c:pt idx="420">
                  <c:v>38046</c:v>
                </c:pt>
                <c:pt idx="421">
                  <c:v>38077</c:v>
                </c:pt>
                <c:pt idx="422">
                  <c:v>38107</c:v>
                </c:pt>
                <c:pt idx="423">
                  <c:v>38138</c:v>
                </c:pt>
                <c:pt idx="424">
                  <c:v>38168</c:v>
                </c:pt>
                <c:pt idx="425">
                  <c:v>38199</c:v>
                </c:pt>
                <c:pt idx="426">
                  <c:v>38230</c:v>
                </c:pt>
                <c:pt idx="427">
                  <c:v>38260</c:v>
                </c:pt>
                <c:pt idx="428">
                  <c:v>38291</c:v>
                </c:pt>
                <c:pt idx="429">
                  <c:v>38321</c:v>
                </c:pt>
                <c:pt idx="430">
                  <c:v>38352</c:v>
                </c:pt>
                <c:pt idx="431">
                  <c:v>38383</c:v>
                </c:pt>
                <c:pt idx="432">
                  <c:v>38411</c:v>
                </c:pt>
                <c:pt idx="433">
                  <c:v>38442</c:v>
                </c:pt>
                <c:pt idx="434">
                  <c:v>38472</c:v>
                </c:pt>
                <c:pt idx="435">
                  <c:v>38503</c:v>
                </c:pt>
                <c:pt idx="436">
                  <c:v>38533</c:v>
                </c:pt>
                <c:pt idx="437">
                  <c:v>38564</c:v>
                </c:pt>
                <c:pt idx="438">
                  <c:v>38595</c:v>
                </c:pt>
                <c:pt idx="439">
                  <c:v>38625</c:v>
                </c:pt>
                <c:pt idx="440">
                  <c:v>38656</c:v>
                </c:pt>
                <c:pt idx="441">
                  <c:v>38686</c:v>
                </c:pt>
                <c:pt idx="442">
                  <c:v>38717</c:v>
                </c:pt>
                <c:pt idx="443">
                  <c:v>38748</c:v>
                </c:pt>
                <c:pt idx="444">
                  <c:v>38776</c:v>
                </c:pt>
                <c:pt idx="445">
                  <c:v>38807</c:v>
                </c:pt>
                <c:pt idx="446">
                  <c:v>38837</c:v>
                </c:pt>
                <c:pt idx="447">
                  <c:v>38868</c:v>
                </c:pt>
                <c:pt idx="448">
                  <c:v>38898</c:v>
                </c:pt>
                <c:pt idx="449">
                  <c:v>38929</c:v>
                </c:pt>
                <c:pt idx="450">
                  <c:v>38960</c:v>
                </c:pt>
                <c:pt idx="451">
                  <c:v>38990</c:v>
                </c:pt>
                <c:pt idx="452">
                  <c:v>39021</c:v>
                </c:pt>
                <c:pt idx="453">
                  <c:v>39051</c:v>
                </c:pt>
                <c:pt idx="454">
                  <c:v>39082</c:v>
                </c:pt>
                <c:pt idx="455">
                  <c:v>39113</c:v>
                </c:pt>
                <c:pt idx="456">
                  <c:v>39141</c:v>
                </c:pt>
                <c:pt idx="457">
                  <c:v>39172</c:v>
                </c:pt>
                <c:pt idx="458">
                  <c:v>39202</c:v>
                </c:pt>
                <c:pt idx="459">
                  <c:v>39233</c:v>
                </c:pt>
                <c:pt idx="460">
                  <c:v>39263</c:v>
                </c:pt>
                <c:pt idx="461">
                  <c:v>39294</c:v>
                </c:pt>
                <c:pt idx="462">
                  <c:v>39325</c:v>
                </c:pt>
                <c:pt idx="463">
                  <c:v>39355</c:v>
                </c:pt>
                <c:pt idx="464">
                  <c:v>39386</c:v>
                </c:pt>
                <c:pt idx="465">
                  <c:v>39416</c:v>
                </c:pt>
                <c:pt idx="466">
                  <c:v>39447</c:v>
                </c:pt>
                <c:pt idx="467">
                  <c:v>39478</c:v>
                </c:pt>
                <c:pt idx="468">
                  <c:v>39507</c:v>
                </c:pt>
                <c:pt idx="469">
                  <c:v>39538</c:v>
                </c:pt>
                <c:pt idx="470">
                  <c:v>39568</c:v>
                </c:pt>
                <c:pt idx="471">
                  <c:v>39599</c:v>
                </c:pt>
                <c:pt idx="472">
                  <c:v>39629</c:v>
                </c:pt>
                <c:pt idx="473">
                  <c:v>39660</c:v>
                </c:pt>
                <c:pt idx="474">
                  <c:v>39691</c:v>
                </c:pt>
                <c:pt idx="475">
                  <c:v>39721</c:v>
                </c:pt>
                <c:pt idx="476">
                  <c:v>39752</c:v>
                </c:pt>
                <c:pt idx="477">
                  <c:v>39782</c:v>
                </c:pt>
                <c:pt idx="478">
                  <c:v>39813</c:v>
                </c:pt>
                <c:pt idx="479">
                  <c:v>39844</c:v>
                </c:pt>
                <c:pt idx="480">
                  <c:v>39872</c:v>
                </c:pt>
                <c:pt idx="481">
                  <c:v>39903</c:v>
                </c:pt>
                <c:pt idx="482">
                  <c:v>39933</c:v>
                </c:pt>
                <c:pt idx="483">
                  <c:v>39964</c:v>
                </c:pt>
                <c:pt idx="484">
                  <c:v>39994</c:v>
                </c:pt>
                <c:pt idx="485">
                  <c:v>40025</c:v>
                </c:pt>
                <c:pt idx="486">
                  <c:v>40056</c:v>
                </c:pt>
                <c:pt idx="487">
                  <c:v>40086</c:v>
                </c:pt>
                <c:pt idx="488">
                  <c:v>40117</c:v>
                </c:pt>
                <c:pt idx="489">
                  <c:v>40147</c:v>
                </c:pt>
                <c:pt idx="490">
                  <c:v>40178</c:v>
                </c:pt>
                <c:pt idx="491">
                  <c:v>40209</c:v>
                </c:pt>
                <c:pt idx="492">
                  <c:v>40237</c:v>
                </c:pt>
                <c:pt idx="493">
                  <c:v>40268</c:v>
                </c:pt>
              </c:numCache>
            </c:numRef>
          </c:cat>
          <c:val>
            <c:numRef>
              <c:f>'rfcs_month-3.csv'!$D$1:$D$495</c:f>
              <c:numCache>
                <c:formatCode>General</c:formatCode>
                <c:ptCount val="495"/>
                <c:pt idx="0">
                  <c:v>1</c:v>
                </c:pt>
                <c:pt idx="1">
                  <c:v>2</c:v>
                </c:pt>
                <c:pt idx="2">
                  <c:v>6</c:v>
                </c:pt>
                <c:pt idx="3">
                  <c:v>9</c:v>
                </c:pt>
                <c:pt idx="4">
                  <c:v>10</c:v>
                </c:pt>
                <c:pt idx="5">
                  <c:v>11</c:v>
                </c:pt>
                <c:pt idx="6">
                  <c:v>16</c:v>
                </c:pt>
                <c:pt idx="7">
                  <c:v>18</c:v>
                </c:pt>
                <c:pt idx="8">
                  <c:v>24</c:v>
                </c:pt>
                <c:pt idx="9">
                  <c:v>25</c:v>
                </c:pt>
                <c:pt idx="10">
                  <c:v>26</c:v>
                </c:pt>
                <c:pt idx="11">
                  <c:v>29</c:v>
                </c:pt>
                <c:pt idx="12">
                  <c:v>33</c:v>
                </c:pt>
                <c:pt idx="13">
                  <c:v>41</c:v>
                </c:pt>
                <c:pt idx="14">
                  <c:v>49</c:v>
                </c:pt>
                <c:pt idx="15">
                  <c:v>50</c:v>
                </c:pt>
                <c:pt idx="16">
                  <c:v>57</c:v>
                </c:pt>
                <c:pt idx="17">
                  <c:v>62</c:v>
                </c:pt>
                <c:pt idx="18">
                  <c:v>66</c:v>
                </c:pt>
                <c:pt idx="19">
                  <c:v>70</c:v>
                </c:pt>
                <c:pt idx="20">
                  <c:v>75</c:v>
                </c:pt>
                <c:pt idx="21">
                  <c:v>77</c:v>
                </c:pt>
                <c:pt idx="22">
                  <c:v>84</c:v>
                </c:pt>
                <c:pt idx="23">
                  <c:v>91</c:v>
                </c:pt>
                <c:pt idx="24">
                  <c:v>102</c:v>
                </c:pt>
                <c:pt idx="25">
                  <c:v>109</c:v>
                </c:pt>
                <c:pt idx="26">
                  <c:v>139</c:v>
                </c:pt>
                <c:pt idx="27">
                  <c:v>166</c:v>
                </c:pt>
                <c:pt idx="28">
                  <c:v>178</c:v>
                </c:pt>
                <c:pt idx="29">
                  <c:v>197</c:v>
                </c:pt>
                <c:pt idx="30">
                  <c:v>212</c:v>
                </c:pt>
                <c:pt idx="31">
                  <c:v>234</c:v>
                </c:pt>
                <c:pt idx="32">
                  <c:v>248</c:v>
                </c:pt>
                <c:pt idx="33">
                  <c:v>257</c:v>
                </c:pt>
                <c:pt idx="34">
                  <c:v>266</c:v>
                </c:pt>
                <c:pt idx="35">
                  <c:v>279</c:v>
                </c:pt>
                <c:pt idx="36">
                  <c:v>289</c:v>
                </c:pt>
                <c:pt idx="37">
                  <c:v>302</c:v>
                </c:pt>
                <c:pt idx="38">
                  <c:v>312</c:v>
                </c:pt>
                <c:pt idx="39">
                  <c:v>329</c:v>
                </c:pt>
                <c:pt idx="40">
                  <c:v>338</c:v>
                </c:pt>
                <c:pt idx="41">
                  <c:v>352</c:v>
                </c:pt>
                <c:pt idx="42">
                  <c:v>364</c:v>
                </c:pt>
                <c:pt idx="43">
                  <c:v>370</c:v>
                </c:pt>
                <c:pt idx="44">
                  <c:v>380</c:v>
                </c:pt>
                <c:pt idx="45">
                  <c:v>389</c:v>
                </c:pt>
                <c:pt idx="46">
                  <c:v>400</c:v>
                </c:pt>
                <c:pt idx="47">
                  <c:v>416</c:v>
                </c:pt>
                <c:pt idx="48">
                  <c:v>437</c:v>
                </c:pt>
                <c:pt idx="49">
                  <c:v>455</c:v>
                </c:pt>
                <c:pt idx="50">
                  <c:v>468</c:v>
                </c:pt>
                <c:pt idx="51">
                  <c:v>479</c:v>
                </c:pt>
                <c:pt idx="52">
                  <c:v>497</c:v>
                </c:pt>
                <c:pt idx="53">
                  <c:v>510</c:v>
                </c:pt>
                <c:pt idx="54">
                  <c:v>523</c:v>
                </c:pt>
                <c:pt idx="55">
                  <c:v>530</c:v>
                </c:pt>
                <c:pt idx="56">
                  <c:v>536</c:v>
                </c:pt>
                <c:pt idx="57">
                  <c:v>550</c:v>
                </c:pt>
                <c:pt idx="58">
                  <c:v>562</c:v>
                </c:pt>
                <c:pt idx="59">
                  <c:v>568</c:v>
                </c:pt>
                <c:pt idx="60">
                  <c:v>573</c:v>
                </c:pt>
                <c:pt idx="61">
                  <c:v>584</c:v>
                </c:pt>
                <c:pt idx="62">
                  <c:v>590</c:v>
                </c:pt>
                <c:pt idx="63">
                  <c:v>591</c:v>
                </c:pt>
                <c:pt idx="64">
                  <c:v>594</c:v>
                </c:pt>
                <c:pt idx="65">
                  <c:v>597</c:v>
                </c:pt>
                <c:pt idx="66">
                  <c:v>599</c:v>
                </c:pt>
                <c:pt idx="67">
                  <c:v>600</c:v>
                </c:pt>
                <c:pt idx="68">
                  <c:v>610</c:v>
                </c:pt>
                <c:pt idx="69">
                  <c:v>615</c:v>
                </c:pt>
                <c:pt idx="70">
                  <c:v>622</c:v>
                </c:pt>
                <c:pt idx="71">
                  <c:v>623</c:v>
                </c:pt>
                <c:pt idx="72">
                  <c:v>624</c:v>
                </c:pt>
                <c:pt idx="73">
                  <c:v>625</c:v>
                </c:pt>
                <c:pt idx="74">
                  <c:v>629</c:v>
                </c:pt>
                <c:pt idx="75">
                  <c:v>631</c:v>
                </c:pt>
                <c:pt idx="76">
                  <c:v>637</c:v>
                </c:pt>
                <c:pt idx="77">
                  <c:v>642</c:v>
                </c:pt>
                <c:pt idx="78">
                  <c:v>643</c:v>
                </c:pt>
                <c:pt idx="79">
                  <c:v>645</c:v>
                </c:pt>
                <c:pt idx="80">
                  <c:v>646</c:v>
                </c:pt>
                <c:pt idx="81">
                  <c:v>647</c:v>
                </c:pt>
                <c:pt idx="82">
                  <c:v>648</c:v>
                </c:pt>
                <c:pt idx="83">
                  <c:v>650</c:v>
                </c:pt>
                <c:pt idx="84">
                  <c:v>651</c:v>
                </c:pt>
                <c:pt idx="85">
                  <c:v>652</c:v>
                </c:pt>
                <c:pt idx="86">
                  <c:v>654</c:v>
                </c:pt>
                <c:pt idx="87">
                  <c:v>655</c:v>
                </c:pt>
                <c:pt idx="88">
                  <c:v>657</c:v>
                </c:pt>
                <c:pt idx="89">
                  <c:v>659</c:v>
                </c:pt>
                <c:pt idx="90">
                  <c:v>661</c:v>
                </c:pt>
                <c:pt idx="91">
                  <c:v>664</c:v>
                </c:pt>
                <c:pt idx="92">
                  <c:v>665</c:v>
                </c:pt>
                <c:pt idx="93">
                  <c:v>666</c:v>
                </c:pt>
                <c:pt idx="94">
                  <c:v>670</c:v>
                </c:pt>
                <c:pt idx="95">
                  <c:v>675</c:v>
                </c:pt>
                <c:pt idx="96">
                  <c:v>677</c:v>
                </c:pt>
                <c:pt idx="97">
                  <c:v>678</c:v>
                </c:pt>
                <c:pt idx="98">
                  <c:v>681</c:v>
                </c:pt>
                <c:pt idx="99">
                  <c:v>682</c:v>
                </c:pt>
                <c:pt idx="100">
                  <c:v>684</c:v>
                </c:pt>
                <c:pt idx="101">
                  <c:v>685</c:v>
                </c:pt>
                <c:pt idx="102">
                  <c:v>686</c:v>
                </c:pt>
                <c:pt idx="103">
                  <c:v>687</c:v>
                </c:pt>
                <c:pt idx="104">
                  <c:v>688</c:v>
                </c:pt>
                <c:pt idx="105">
                  <c:v>689</c:v>
                </c:pt>
                <c:pt idx="106">
                  <c:v>690</c:v>
                </c:pt>
                <c:pt idx="107">
                  <c:v>691</c:v>
                </c:pt>
                <c:pt idx="108">
                  <c:v>692</c:v>
                </c:pt>
                <c:pt idx="109">
                  <c:v>695</c:v>
                </c:pt>
                <c:pt idx="110">
                  <c:v>696</c:v>
                </c:pt>
                <c:pt idx="111">
                  <c:v>698</c:v>
                </c:pt>
                <c:pt idx="112">
                  <c:v>699</c:v>
                </c:pt>
                <c:pt idx="113">
                  <c:v>702</c:v>
                </c:pt>
                <c:pt idx="114">
                  <c:v>706</c:v>
                </c:pt>
                <c:pt idx="115">
                  <c:v>708</c:v>
                </c:pt>
                <c:pt idx="116">
                  <c:v>709</c:v>
                </c:pt>
                <c:pt idx="117">
                  <c:v>712</c:v>
                </c:pt>
                <c:pt idx="118">
                  <c:v>715</c:v>
                </c:pt>
                <c:pt idx="119">
                  <c:v>717</c:v>
                </c:pt>
                <c:pt idx="120">
                  <c:v>718</c:v>
                </c:pt>
                <c:pt idx="121">
                  <c:v>723</c:v>
                </c:pt>
                <c:pt idx="122">
                  <c:v>734</c:v>
                </c:pt>
                <c:pt idx="123">
                  <c:v>738</c:v>
                </c:pt>
                <c:pt idx="124">
                  <c:v>741</c:v>
                </c:pt>
                <c:pt idx="125">
                  <c:v>745</c:v>
                </c:pt>
                <c:pt idx="126">
                  <c:v>750</c:v>
                </c:pt>
                <c:pt idx="127">
                  <c:v>756</c:v>
                </c:pt>
                <c:pt idx="128">
                  <c:v>762</c:v>
                </c:pt>
                <c:pt idx="129">
                  <c:v>764</c:v>
                </c:pt>
                <c:pt idx="130">
                  <c:v>770</c:v>
                </c:pt>
                <c:pt idx="131">
                  <c:v>775</c:v>
                </c:pt>
                <c:pt idx="132">
                  <c:v>780</c:v>
                </c:pt>
                <c:pt idx="133">
                  <c:v>786</c:v>
                </c:pt>
                <c:pt idx="134">
                  <c:v>787</c:v>
                </c:pt>
                <c:pt idx="135">
                  <c:v>790</c:v>
                </c:pt>
                <c:pt idx="136">
                  <c:v>806</c:v>
                </c:pt>
                <c:pt idx="137">
                  <c:v>807</c:v>
                </c:pt>
                <c:pt idx="138">
                  <c:v>809</c:v>
                </c:pt>
                <c:pt idx="139">
                  <c:v>811</c:v>
                </c:pt>
                <c:pt idx="140">
                  <c:v>815</c:v>
                </c:pt>
                <c:pt idx="141">
                  <c:v>824</c:v>
                </c:pt>
                <c:pt idx="142">
                  <c:v>826</c:v>
                </c:pt>
                <c:pt idx="143">
                  <c:v>828</c:v>
                </c:pt>
                <c:pt idx="144">
                  <c:v>834</c:v>
                </c:pt>
                <c:pt idx="145">
                  <c:v>835</c:v>
                </c:pt>
                <c:pt idx="146">
                  <c:v>839</c:v>
                </c:pt>
                <c:pt idx="147">
                  <c:v>843</c:v>
                </c:pt>
                <c:pt idx="148">
                  <c:v>845</c:v>
                </c:pt>
                <c:pt idx="149">
                  <c:v>848</c:v>
                </c:pt>
                <c:pt idx="150">
                  <c:v>858</c:v>
                </c:pt>
                <c:pt idx="151">
                  <c:v>863</c:v>
                </c:pt>
                <c:pt idx="152">
                  <c:v>869</c:v>
                </c:pt>
                <c:pt idx="153">
                  <c:v>874</c:v>
                </c:pt>
                <c:pt idx="154">
                  <c:v>878</c:v>
                </c:pt>
                <c:pt idx="155">
                  <c:v>880</c:v>
                </c:pt>
                <c:pt idx="156">
                  <c:v>882</c:v>
                </c:pt>
                <c:pt idx="157">
                  <c:v>883</c:v>
                </c:pt>
                <c:pt idx="158">
                  <c:v>884</c:v>
                </c:pt>
                <c:pt idx="159">
                  <c:v>889</c:v>
                </c:pt>
                <c:pt idx="160">
                  <c:v>893</c:v>
                </c:pt>
                <c:pt idx="161">
                  <c:v>896</c:v>
                </c:pt>
                <c:pt idx="162">
                  <c:v>904</c:v>
                </c:pt>
                <c:pt idx="163">
                  <c:v>908</c:v>
                </c:pt>
                <c:pt idx="164">
                  <c:v>912</c:v>
                </c:pt>
                <c:pt idx="165">
                  <c:v>916</c:v>
                </c:pt>
                <c:pt idx="166">
                  <c:v>919</c:v>
                </c:pt>
                <c:pt idx="167">
                  <c:v>921</c:v>
                </c:pt>
                <c:pt idx="168">
                  <c:v>923</c:v>
                </c:pt>
                <c:pt idx="169">
                  <c:v>924</c:v>
                </c:pt>
                <c:pt idx="170">
                  <c:v>927</c:v>
                </c:pt>
                <c:pt idx="171">
                  <c:v>928</c:v>
                </c:pt>
                <c:pt idx="172">
                  <c:v>930</c:v>
                </c:pt>
                <c:pt idx="173">
                  <c:v>935</c:v>
                </c:pt>
                <c:pt idx="174">
                  <c:v>937</c:v>
                </c:pt>
                <c:pt idx="175">
                  <c:v>941</c:v>
                </c:pt>
                <c:pt idx="176">
                  <c:v>947</c:v>
                </c:pt>
                <c:pt idx="177">
                  <c:v>949</c:v>
                </c:pt>
                <c:pt idx="178">
                  <c:v>952</c:v>
                </c:pt>
                <c:pt idx="179">
                  <c:v>955</c:v>
                </c:pt>
                <c:pt idx="180">
                  <c:v>960</c:v>
                </c:pt>
                <c:pt idx="181">
                  <c:v>968</c:v>
                </c:pt>
                <c:pt idx="182">
                  <c:v>970</c:v>
                </c:pt>
                <c:pt idx="183">
                  <c:v>974</c:v>
                </c:pt>
                <c:pt idx="184">
                  <c:v>981</c:v>
                </c:pt>
                <c:pt idx="185">
                  <c:v>983</c:v>
                </c:pt>
                <c:pt idx="186">
                  <c:v>986</c:v>
                </c:pt>
                <c:pt idx="187">
                  <c:v>988</c:v>
                </c:pt>
                <c:pt idx="188">
                  <c:v>992</c:v>
                </c:pt>
                <c:pt idx="189">
                  <c:v>995</c:v>
                </c:pt>
                <c:pt idx="190">
                  <c:v>1000</c:v>
                </c:pt>
                <c:pt idx="191">
                  <c:v>1001</c:v>
                </c:pt>
                <c:pt idx="192">
                  <c:v>1004</c:v>
                </c:pt>
                <c:pt idx="193">
                  <c:v>1011</c:v>
                </c:pt>
                <c:pt idx="194">
                  <c:v>1016</c:v>
                </c:pt>
                <c:pt idx="195">
                  <c:v>1017</c:v>
                </c:pt>
                <c:pt idx="196">
                  <c:v>1025</c:v>
                </c:pt>
                <c:pt idx="197">
                  <c:v>1027</c:v>
                </c:pt>
                <c:pt idx="198">
                  <c:v>1032</c:v>
                </c:pt>
                <c:pt idx="199">
                  <c:v>1033</c:v>
                </c:pt>
                <c:pt idx="200">
                  <c:v>1037</c:v>
                </c:pt>
                <c:pt idx="201">
                  <c:v>1038</c:v>
                </c:pt>
                <c:pt idx="202">
                  <c:v>1047</c:v>
                </c:pt>
                <c:pt idx="203">
                  <c:v>1052</c:v>
                </c:pt>
                <c:pt idx="204">
                  <c:v>1060</c:v>
                </c:pt>
                <c:pt idx="205">
                  <c:v>1064</c:v>
                </c:pt>
                <c:pt idx="206">
                  <c:v>1068</c:v>
                </c:pt>
                <c:pt idx="207">
                  <c:v>1070</c:v>
                </c:pt>
                <c:pt idx="208">
                  <c:v>1074</c:v>
                </c:pt>
                <c:pt idx="209">
                  <c:v>1078</c:v>
                </c:pt>
                <c:pt idx="210">
                  <c:v>1084</c:v>
                </c:pt>
                <c:pt idx="211">
                  <c:v>1090</c:v>
                </c:pt>
                <c:pt idx="212">
                  <c:v>1096</c:v>
                </c:pt>
                <c:pt idx="213">
                  <c:v>1101</c:v>
                </c:pt>
                <c:pt idx="214">
                  <c:v>1109</c:v>
                </c:pt>
                <c:pt idx="215">
                  <c:v>1110</c:v>
                </c:pt>
                <c:pt idx="216">
                  <c:v>1118</c:v>
                </c:pt>
                <c:pt idx="217">
                  <c:v>1122</c:v>
                </c:pt>
                <c:pt idx="218">
                  <c:v>1125</c:v>
                </c:pt>
                <c:pt idx="219">
                  <c:v>1128</c:v>
                </c:pt>
                <c:pt idx="220">
                  <c:v>1135</c:v>
                </c:pt>
                <c:pt idx="221">
                  <c:v>1142</c:v>
                </c:pt>
                <c:pt idx="222">
                  <c:v>1150</c:v>
                </c:pt>
                <c:pt idx="223">
                  <c:v>1162</c:v>
                </c:pt>
                <c:pt idx="224">
                  <c:v>1168</c:v>
                </c:pt>
                <c:pt idx="225">
                  <c:v>1177</c:v>
                </c:pt>
                <c:pt idx="226">
                  <c:v>1183</c:v>
                </c:pt>
                <c:pt idx="227">
                  <c:v>1189</c:v>
                </c:pt>
                <c:pt idx="228">
                  <c:v>1198</c:v>
                </c:pt>
                <c:pt idx="229">
                  <c:v>1209</c:v>
                </c:pt>
                <c:pt idx="230">
                  <c:v>1220</c:v>
                </c:pt>
                <c:pt idx="231">
                  <c:v>1227</c:v>
                </c:pt>
                <c:pt idx="232">
                  <c:v>1233</c:v>
                </c:pt>
                <c:pt idx="233">
                  <c:v>1241</c:v>
                </c:pt>
                <c:pt idx="234">
                  <c:v>1251</c:v>
                </c:pt>
                <c:pt idx="235">
                  <c:v>1266</c:v>
                </c:pt>
                <c:pt idx="236">
                  <c:v>1275</c:v>
                </c:pt>
                <c:pt idx="237">
                  <c:v>1284</c:v>
                </c:pt>
                <c:pt idx="238">
                  <c:v>1289</c:v>
                </c:pt>
                <c:pt idx="239">
                  <c:v>1294</c:v>
                </c:pt>
                <c:pt idx="240">
                  <c:v>1305</c:v>
                </c:pt>
                <c:pt idx="241">
                  <c:v>1313</c:v>
                </c:pt>
                <c:pt idx="242">
                  <c:v>1315</c:v>
                </c:pt>
                <c:pt idx="243">
                  <c:v>1340</c:v>
                </c:pt>
                <c:pt idx="244">
                  <c:v>1355</c:v>
                </c:pt>
                <c:pt idx="245">
                  <c:v>1366</c:v>
                </c:pt>
                <c:pt idx="246">
                  <c:v>1381</c:v>
                </c:pt>
                <c:pt idx="247">
                  <c:v>1393</c:v>
                </c:pt>
                <c:pt idx="248">
                  <c:v>1406</c:v>
                </c:pt>
                <c:pt idx="249">
                  <c:v>1421</c:v>
                </c:pt>
                <c:pt idx="250">
                  <c:v>1434</c:v>
                </c:pt>
                <c:pt idx="251">
                  <c:v>1455</c:v>
                </c:pt>
                <c:pt idx="252">
                  <c:v>1471</c:v>
                </c:pt>
                <c:pt idx="253">
                  <c:v>1474</c:v>
                </c:pt>
                <c:pt idx="254">
                  <c:v>1490</c:v>
                </c:pt>
                <c:pt idx="255">
                  <c:v>1503</c:v>
                </c:pt>
                <c:pt idx="256">
                  <c:v>1510</c:v>
                </c:pt>
                <c:pt idx="257">
                  <c:v>1533</c:v>
                </c:pt>
                <c:pt idx="258">
                  <c:v>1536</c:v>
                </c:pt>
                <c:pt idx="259">
                  <c:v>1557</c:v>
                </c:pt>
                <c:pt idx="260">
                  <c:v>1565</c:v>
                </c:pt>
                <c:pt idx="261">
                  <c:v>1590</c:v>
                </c:pt>
                <c:pt idx="262">
                  <c:v>1623</c:v>
                </c:pt>
                <c:pt idx="263">
                  <c:v>1635</c:v>
                </c:pt>
                <c:pt idx="264">
                  <c:v>1650</c:v>
                </c:pt>
                <c:pt idx="265">
                  <c:v>1675</c:v>
                </c:pt>
                <c:pt idx="266">
                  <c:v>1680</c:v>
                </c:pt>
                <c:pt idx="267">
                  <c:v>1686</c:v>
                </c:pt>
                <c:pt idx="268">
                  <c:v>1711</c:v>
                </c:pt>
                <c:pt idx="269">
                  <c:v>1723</c:v>
                </c:pt>
                <c:pt idx="270">
                  <c:v>1738</c:v>
                </c:pt>
                <c:pt idx="271">
                  <c:v>1740</c:v>
                </c:pt>
                <c:pt idx="272">
                  <c:v>1766</c:v>
                </c:pt>
                <c:pt idx="273">
                  <c:v>1772</c:v>
                </c:pt>
                <c:pt idx="274">
                  <c:v>1784</c:v>
                </c:pt>
                <c:pt idx="275">
                  <c:v>1793</c:v>
                </c:pt>
                <c:pt idx="276">
                  <c:v>1806</c:v>
                </c:pt>
                <c:pt idx="277">
                  <c:v>1824</c:v>
                </c:pt>
                <c:pt idx="278">
                  <c:v>1838</c:v>
                </c:pt>
                <c:pt idx="279">
                  <c:v>1846</c:v>
                </c:pt>
                <c:pt idx="280">
                  <c:v>1856</c:v>
                </c:pt>
                <c:pt idx="281">
                  <c:v>1874</c:v>
                </c:pt>
                <c:pt idx="282">
                  <c:v>1888</c:v>
                </c:pt>
                <c:pt idx="283">
                  <c:v>1919</c:v>
                </c:pt>
                <c:pt idx="284">
                  <c:v>1959</c:v>
                </c:pt>
                <c:pt idx="285">
                  <c:v>1973</c:v>
                </c:pt>
                <c:pt idx="286">
                  <c:v>1976</c:v>
                </c:pt>
                <c:pt idx="287">
                  <c:v>2018</c:v>
                </c:pt>
                <c:pt idx="288">
                  <c:v>2034</c:v>
                </c:pt>
                <c:pt idx="289">
                  <c:v>2052</c:v>
                </c:pt>
                <c:pt idx="290">
                  <c:v>2064</c:v>
                </c:pt>
                <c:pt idx="291">
                  <c:v>2074</c:v>
                </c:pt>
                <c:pt idx="292">
                  <c:v>2091</c:v>
                </c:pt>
                <c:pt idx="293">
                  <c:v>2099</c:v>
                </c:pt>
                <c:pt idx="294">
                  <c:v>2101</c:v>
                </c:pt>
                <c:pt idx="295">
                  <c:v>2133</c:v>
                </c:pt>
                <c:pt idx="296">
                  <c:v>2146</c:v>
                </c:pt>
                <c:pt idx="297">
                  <c:v>2162</c:v>
                </c:pt>
                <c:pt idx="298">
                  <c:v>2168</c:v>
                </c:pt>
                <c:pt idx="299">
                  <c:v>2205</c:v>
                </c:pt>
                <c:pt idx="300">
                  <c:v>2215</c:v>
                </c:pt>
                <c:pt idx="301">
                  <c:v>2239</c:v>
                </c:pt>
                <c:pt idx="302">
                  <c:v>2261</c:v>
                </c:pt>
                <c:pt idx="303">
                  <c:v>2277</c:v>
                </c:pt>
                <c:pt idx="304">
                  <c:v>2287</c:v>
                </c:pt>
                <c:pt idx="305">
                  <c:v>2302</c:v>
                </c:pt>
                <c:pt idx="306">
                  <c:v>2318</c:v>
                </c:pt>
                <c:pt idx="307">
                  <c:v>2338</c:v>
                </c:pt>
                <c:pt idx="308">
                  <c:v>2350</c:v>
                </c:pt>
                <c:pt idx="309">
                  <c:v>2378</c:v>
                </c:pt>
                <c:pt idx="310">
                  <c:v>2402</c:v>
                </c:pt>
                <c:pt idx="311">
                  <c:v>2427</c:v>
                </c:pt>
                <c:pt idx="312">
                  <c:v>2444</c:v>
                </c:pt>
                <c:pt idx="313">
                  <c:v>2479</c:v>
                </c:pt>
                <c:pt idx="314">
                  <c:v>2503</c:v>
                </c:pt>
                <c:pt idx="315">
                  <c:v>2518</c:v>
                </c:pt>
                <c:pt idx="316">
                  <c:v>2559</c:v>
                </c:pt>
                <c:pt idx="317">
                  <c:v>2565</c:v>
                </c:pt>
                <c:pt idx="318">
                  <c:v>2602</c:v>
                </c:pt>
                <c:pt idx="319">
                  <c:v>2627</c:v>
                </c:pt>
                <c:pt idx="320">
                  <c:v>2643</c:v>
                </c:pt>
                <c:pt idx="321">
                  <c:v>2648</c:v>
                </c:pt>
                <c:pt idx="322">
                  <c:v>2661</c:v>
                </c:pt>
                <c:pt idx="323">
                  <c:v>2680</c:v>
                </c:pt>
                <c:pt idx="324">
                  <c:v>2704</c:v>
                </c:pt>
                <c:pt idx="325">
                  <c:v>2718</c:v>
                </c:pt>
                <c:pt idx="326">
                  <c:v>2733</c:v>
                </c:pt>
                <c:pt idx="327">
                  <c:v>2766</c:v>
                </c:pt>
                <c:pt idx="328">
                  <c:v>2793</c:v>
                </c:pt>
                <c:pt idx="329">
                  <c:v>2804</c:v>
                </c:pt>
                <c:pt idx="330">
                  <c:v>2825</c:v>
                </c:pt>
                <c:pt idx="331">
                  <c:v>2870</c:v>
                </c:pt>
                <c:pt idx="332">
                  <c:v>2904</c:v>
                </c:pt>
                <c:pt idx="333">
                  <c:v>2933</c:v>
                </c:pt>
                <c:pt idx="334">
                  <c:v>2940</c:v>
                </c:pt>
                <c:pt idx="335">
                  <c:v>2972</c:v>
                </c:pt>
                <c:pt idx="336">
                  <c:v>2990</c:v>
                </c:pt>
                <c:pt idx="337">
                  <c:v>3005</c:v>
                </c:pt>
                <c:pt idx="338">
                  <c:v>3020</c:v>
                </c:pt>
                <c:pt idx="339">
                  <c:v>3028</c:v>
                </c:pt>
                <c:pt idx="340">
                  <c:v>3055</c:v>
                </c:pt>
                <c:pt idx="341">
                  <c:v>3061</c:v>
                </c:pt>
                <c:pt idx="342">
                  <c:v>3082</c:v>
                </c:pt>
                <c:pt idx="343">
                  <c:v>3095</c:v>
                </c:pt>
                <c:pt idx="344">
                  <c:v>3111</c:v>
                </c:pt>
                <c:pt idx="345">
                  <c:v>3120</c:v>
                </c:pt>
                <c:pt idx="346">
                  <c:v>3133</c:v>
                </c:pt>
                <c:pt idx="347">
                  <c:v>3153</c:v>
                </c:pt>
                <c:pt idx="348">
                  <c:v>3163</c:v>
                </c:pt>
                <c:pt idx="349">
                  <c:v>3169</c:v>
                </c:pt>
                <c:pt idx="350">
                  <c:v>3188</c:v>
                </c:pt>
                <c:pt idx="351">
                  <c:v>3198</c:v>
                </c:pt>
                <c:pt idx="352">
                  <c:v>3215</c:v>
                </c:pt>
                <c:pt idx="353">
                  <c:v>3226</c:v>
                </c:pt>
                <c:pt idx="354">
                  <c:v>3255</c:v>
                </c:pt>
                <c:pt idx="355">
                  <c:v>3281</c:v>
                </c:pt>
                <c:pt idx="356">
                  <c:v>3295</c:v>
                </c:pt>
                <c:pt idx="357">
                  <c:v>3314</c:v>
                </c:pt>
                <c:pt idx="358">
                  <c:v>3352</c:v>
                </c:pt>
                <c:pt idx="359">
                  <c:v>3379</c:v>
                </c:pt>
                <c:pt idx="360">
                  <c:v>3397</c:v>
                </c:pt>
                <c:pt idx="361">
                  <c:v>3419</c:v>
                </c:pt>
                <c:pt idx="362">
                  <c:v>3444</c:v>
                </c:pt>
                <c:pt idx="363">
                  <c:v>3453</c:v>
                </c:pt>
                <c:pt idx="364">
                  <c:v>3460</c:v>
                </c:pt>
                <c:pt idx="365">
                  <c:v>3489</c:v>
                </c:pt>
                <c:pt idx="366">
                  <c:v>3500</c:v>
                </c:pt>
                <c:pt idx="367">
                  <c:v>3530</c:v>
                </c:pt>
                <c:pt idx="368">
                  <c:v>3545</c:v>
                </c:pt>
                <c:pt idx="369">
                  <c:v>3561</c:v>
                </c:pt>
                <c:pt idx="370">
                  <c:v>3586</c:v>
                </c:pt>
                <c:pt idx="371">
                  <c:v>3595</c:v>
                </c:pt>
                <c:pt idx="372">
                  <c:v>3626</c:v>
                </c:pt>
                <c:pt idx="373">
                  <c:v>3648</c:v>
                </c:pt>
                <c:pt idx="374">
                  <c:v>3678</c:v>
                </c:pt>
                <c:pt idx="375">
                  <c:v>3694</c:v>
                </c:pt>
                <c:pt idx="376">
                  <c:v>3739</c:v>
                </c:pt>
                <c:pt idx="377">
                  <c:v>3759</c:v>
                </c:pt>
                <c:pt idx="378">
                  <c:v>3780</c:v>
                </c:pt>
                <c:pt idx="379">
                  <c:v>3813</c:v>
                </c:pt>
                <c:pt idx="380">
                  <c:v>3848</c:v>
                </c:pt>
                <c:pt idx="381">
                  <c:v>3855</c:v>
                </c:pt>
                <c:pt idx="382">
                  <c:v>3867</c:v>
                </c:pt>
                <c:pt idx="383">
                  <c:v>3884</c:v>
                </c:pt>
                <c:pt idx="384">
                  <c:v>3903</c:v>
                </c:pt>
                <c:pt idx="385">
                  <c:v>3935</c:v>
                </c:pt>
                <c:pt idx="386">
                  <c:v>3957</c:v>
                </c:pt>
                <c:pt idx="387">
                  <c:v>3981</c:v>
                </c:pt>
                <c:pt idx="388">
                  <c:v>4012</c:v>
                </c:pt>
                <c:pt idx="389">
                  <c:v>4031</c:v>
                </c:pt>
                <c:pt idx="390">
                  <c:v>4056</c:v>
                </c:pt>
                <c:pt idx="391">
                  <c:v>4078</c:v>
                </c:pt>
                <c:pt idx="392">
                  <c:v>4115</c:v>
                </c:pt>
                <c:pt idx="393">
                  <c:v>4146</c:v>
                </c:pt>
                <c:pt idx="394">
                  <c:v>4194</c:v>
                </c:pt>
                <c:pt idx="395">
                  <c:v>4247</c:v>
                </c:pt>
                <c:pt idx="396">
                  <c:v>4296</c:v>
                </c:pt>
                <c:pt idx="397">
                  <c:v>4321</c:v>
                </c:pt>
                <c:pt idx="398">
                  <c:v>4363</c:v>
                </c:pt>
                <c:pt idx="399">
                  <c:v>4400</c:v>
                </c:pt>
                <c:pt idx="400">
                  <c:v>4454</c:v>
                </c:pt>
                <c:pt idx="401">
                  <c:v>4483</c:v>
                </c:pt>
                <c:pt idx="402">
                  <c:v>4521</c:v>
                </c:pt>
                <c:pt idx="403">
                  <c:v>4556</c:v>
                </c:pt>
                <c:pt idx="404">
                  <c:v>4597</c:v>
                </c:pt>
                <c:pt idx="405">
                  <c:v>4631</c:v>
                </c:pt>
                <c:pt idx="406">
                  <c:v>4653</c:v>
                </c:pt>
                <c:pt idx="407">
                  <c:v>4675</c:v>
                </c:pt>
                <c:pt idx="408">
                  <c:v>4692</c:v>
                </c:pt>
                <c:pt idx="409">
                  <c:v>4711</c:v>
                </c:pt>
                <c:pt idx="410">
                  <c:v>4742</c:v>
                </c:pt>
                <c:pt idx="411">
                  <c:v>4772</c:v>
                </c:pt>
                <c:pt idx="412">
                  <c:v>4796</c:v>
                </c:pt>
                <c:pt idx="413">
                  <c:v>4839</c:v>
                </c:pt>
                <c:pt idx="414">
                  <c:v>4873</c:v>
                </c:pt>
                <c:pt idx="415">
                  <c:v>4908</c:v>
                </c:pt>
                <c:pt idx="416">
                  <c:v>4934</c:v>
                </c:pt>
                <c:pt idx="417">
                  <c:v>4950</c:v>
                </c:pt>
                <c:pt idx="418">
                  <c:v>4973</c:v>
                </c:pt>
                <c:pt idx="419">
                  <c:v>5007</c:v>
                </c:pt>
                <c:pt idx="420">
                  <c:v>5037</c:v>
                </c:pt>
                <c:pt idx="421">
                  <c:v>5064</c:v>
                </c:pt>
                <c:pt idx="422">
                  <c:v>5083</c:v>
                </c:pt>
                <c:pt idx="423">
                  <c:v>5101</c:v>
                </c:pt>
                <c:pt idx="424">
                  <c:v>5127</c:v>
                </c:pt>
                <c:pt idx="425">
                  <c:v>5149</c:v>
                </c:pt>
                <c:pt idx="426">
                  <c:v>5171</c:v>
                </c:pt>
                <c:pt idx="427">
                  <c:v>5201</c:v>
                </c:pt>
                <c:pt idx="428">
                  <c:v>5240</c:v>
                </c:pt>
                <c:pt idx="429">
                  <c:v>5253</c:v>
                </c:pt>
                <c:pt idx="430">
                  <c:v>5264</c:v>
                </c:pt>
                <c:pt idx="431">
                  <c:v>5275</c:v>
                </c:pt>
                <c:pt idx="432">
                  <c:v>5299</c:v>
                </c:pt>
                <c:pt idx="433">
                  <c:v>5351</c:v>
                </c:pt>
                <c:pt idx="434">
                  <c:v>5380</c:v>
                </c:pt>
                <c:pt idx="435">
                  <c:v>5399</c:v>
                </c:pt>
                <c:pt idx="436">
                  <c:v>5420</c:v>
                </c:pt>
                <c:pt idx="437">
                  <c:v>5439</c:v>
                </c:pt>
                <c:pt idx="438">
                  <c:v>5475</c:v>
                </c:pt>
                <c:pt idx="439">
                  <c:v>5495</c:v>
                </c:pt>
                <c:pt idx="440">
                  <c:v>5524</c:v>
                </c:pt>
                <c:pt idx="441">
                  <c:v>5537</c:v>
                </c:pt>
                <c:pt idx="442">
                  <c:v>5550</c:v>
                </c:pt>
                <c:pt idx="443">
                  <c:v>5583</c:v>
                </c:pt>
                <c:pt idx="444">
                  <c:v>5623</c:v>
                </c:pt>
                <c:pt idx="445">
                  <c:v>5660</c:v>
                </c:pt>
                <c:pt idx="446">
                  <c:v>5693</c:v>
                </c:pt>
                <c:pt idx="447">
                  <c:v>5726</c:v>
                </c:pt>
                <c:pt idx="448">
                  <c:v>5764</c:v>
                </c:pt>
                <c:pt idx="449">
                  <c:v>5780</c:v>
                </c:pt>
                <c:pt idx="450">
                  <c:v>5816</c:v>
                </c:pt>
                <c:pt idx="451">
                  <c:v>5842</c:v>
                </c:pt>
                <c:pt idx="452">
                  <c:v>5888</c:v>
                </c:pt>
                <c:pt idx="453">
                  <c:v>5903</c:v>
                </c:pt>
                <c:pt idx="454">
                  <c:v>5913</c:v>
                </c:pt>
                <c:pt idx="455">
                  <c:v>5936</c:v>
                </c:pt>
                <c:pt idx="456">
                  <c:v>5962</c:v>
                </c:pt>
                <c:pt idx="457">
                  <c:v>6011</c:v>
                </c:pt>
                <c:pt idx="458">
                  <c:v>6060</c:v>
                </c:pt>
                <c:pt idx="459">
                  <c:v>6097</c:v>
                </c:pt>
                <c:pt idx="460">
                  <c:v>6134</c:v>
                </c:pt>
                <c:pt idx="461">
                  <c:v>6169</c:v>
                </c:pt>
                <c:pt idx="462">
                  <c:v>6201</c:v>
                </c:pt>
                <c:pt idx="463">
                  <c:v>6219</c:v>
                </c:pt>
                <c:pt idx="464">
                  <c:v>6242</c:v>
                </c:pt>
                <c:pt idx="465">
                  <c:v>6282</c:v>
                </c:pt>
                <c:pt idx="466">
                  <c:v>6303</c:v>
                </c:pt>
                <c:pt idx="467">
                  <c:v>6317</c:v>
                </c:pt>
                <c:pt idx="468">
                  <c:v>6366</c:v>
                </c:pt>
                <c:pt idx="469">
                  <c:v>6397</c:v>
                </c:pt>
                <c:pt idx="470">
                  <c:v>6434</c:v>
                </c:pt>
                <c:pt idx="471">
                  <c:v>6459</c:v>
                </c:pt>
                <c:pt idx="472">
                  <c:v>6485</c:v>
                </c:pt>
                <c:pt idx="473">
                  <c:v>6520</c:v>
                </c:pt>
                <c:pt idx="474">
                  <c:v>6549</c:v>
                </c:pt>
                <c:pt idx="475">
                  <c:v>6564</c:v>
                </c:pt>
                <c:pt idx="476">
                  <c:v>6588</c:v>
                </c:pt>
                <c:pt idx="477">
                  <c:v>6626</c:v>
                </c:pt>
                <c:pt idx="478">
                  <c:v>6641</c:v>
                </c:pt>
                <c:pt idx="479">
                  <c:v>6679</c:v>
                </c:pt>
                <c:pt idx="480">
                  <c:v>6704</c:v>
                </c:pt>
                <c:pt idx="481">
                  <c:v>6730</c:v>
                </c:pt>
                <c:pt idx="482">
                  <c:v>6765</c:v>
                </c:pt>
                <c:pt idx="483">
                  <c:v>6786</c:v>
                </c:pt>
                <c:pt idx="484">
                  <c:v>6794</c:v>
                </c:pt>
                <c:pt idx="485">
                  <c:v>6814</c:v>
                </c:pt>
                <c:pt idx="486">
                  <c:v>6829</c:v>
                </c:pt>
                <c:pt idx="487">
                  <c:v>6852</c:v>
                </c:pt>
                <c:pt idx="488">
                  <c:v>6869</c:v>
                </c:pt>
                <c:pt idx="489">
                  <c:v>6899</c:v>
                </c:pt>
                <c:pt idx="490">
                  <c:v>6916</c:v>
                </c:pt>
                <c:pt idx="491">
                  <c:v>6940</c:v>
                </c:pt>
                <c:pt idx="492">
                  <c:v>6960</c:v>
                </c:pt>
                <c:pt idx="493">
                  <c:v>6976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E97-2641-BB82-B2DF374F69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224210960"/>
        <c:axId val="120111664"/>
      </c:lineChart>
      <c:dateAx>
        <c:axId val="-224210960"/>
        <c:scaling>
          <c:orientation val="minMax"/>
          <c:max val="40969"/>
          <c:min val="25263"/>
        </c:scaling>
        <c:delete val="0"/>
        <c:axPos val="b"/>
        <c:numFmt formatCode="yyyy" sourceLinked="0"/>
        <c:majorTickMark val="out"/>
        <c:minorTickMark val="none"/>
        <c:tickLblPos val="nextTo"/>
        <c:spPr>
          <a:ln w="38100" cap="rnd"/>
          <a:effectLst/>
        </c:spPr>
        <c:txPr>
          <a:bodyPr/>
          <a:lstStyle/>
          <a:p>
            <a:pPr>
              <a:defRPr sz="2400"/>
            </a:pPr>
            <a:endParaRPr lang="en-US"/>
          </a:p>
        </c:txPr>
        <c:crossAx val="120111664"/>
        <c:crosses val="autoZero"/>
        <c:auto val="0"/>
        <c:lblOffset val="100"/>
        <c:baseTimeUnit val="months"/>
        <c:majorUnit val="10"/>
        <c:majorTimeUnit val="years"/>
      </c:dateAx>
      <c:valAx>
        <c:axId val="120111664"/>
        <c:scaling>
          <c:orientation val="minMax"/>
          <c:max val="7000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spPr>
          <a:ln w="38100"/>
        </c:spPr>
        <c:txPr>
          <a:bodyPr/>
          <a:lstStyle/>
          <a:p>
            <a:pPr>
              <a:defRPr sz="2400"/>
            </a:pPr>
            <a:endParaRPr lang="en-US"/>
          </a:p>
        </c:txPr>
        <c:crossAx val="-224210960"/>
        <c:crossesAt val="25263"/>
        <c:crossBetween val="between"/>
      </c:valAx>
      <c:spPr>
        <a:ln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11/19/19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9502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0E609E-E8D3-7341-9173-2B1EA0EA0FF7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184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4401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8575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Security, scalability, quality of service, controlling costs, reliability, predictability, </a:t>
            </a:r>
            <a:r>
              <a:rPr lang="en-US" dirty="0" err="1"/>
              <a:t>evolvability</a:t>
            </a:r>
            <a:r>
              <a:rPr lang="en-US" dirty="0"/>
              <a:t>, ease of management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0439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4632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9090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1917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4704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4853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3262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6425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F12121-2346-5346-AE76-6F66789501E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4539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F12121-2346-5346-AE76-6F66789501E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9333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0E609E-E8D3-7341-9173-2B1EA0EA0FF7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6681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0E609E-E8D3-7341-9173-2B1EA0EA0FF7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5194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8630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1387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7075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00756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90321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45337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0082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01467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0E609E-E8D3-7341-9173-2B1EA0EA0FF7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74505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0E609E-E8D3-7341-9173-2B1EA0EA0FF7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09906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59926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49937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30205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05690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0E609E-E8D3-7341-9173-2B1EA0EA0FF7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14433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54286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35590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17195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This is the current killer app</a:t>
            </a:r>
            <a:r>
              <a:rPr lang="en-US" baseline="0" dirty="0">
                <a:latin typeface="Arial" charset="0"/>
                <a:ea typeface="ＭＳ Ｐゴシック" charset="0"/>
                <a:cs typeface="ＭＳ Ｐゴシック" charset="0"/>
              </a:rPr>
              <a:t> for SDNs, main product of </a:t>
            </a:r>
            <a:r>
              <a:rPr lang="en-US" baseline="0" dirty="0" err="1">
                <a:latin typeface="Arial" charset="0"/>
                <a:ea typeface="ＭＳ Ｐゴシック" charset="0"/>
                <a:cs typeface="ＭＳ Ｐゴシック" charset="0"/>
              </a:rPr>
              <a:t>VMWare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10407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13874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4192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0E609E-E8D3-7341-9173-2B1EA0EA0FF7}" type="slidenum">
              <a:rPr lang="en-US" smtClean="0"/>
              <a:pPr>
                <a:defRPr/>
              </a:pPr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14647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Dell stock price from </a:t>
            </a:r>
            <a:r>
              <a:rPr lang="en-US" dirty="0" err="1"/>
              <a:t>google</a:t>
            </a:r>
            <a:r>
              <a:rPr lang="en-US" dirty="0"/>
              <a:t> finance.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F12121-2346-5346-AE76-6F66789501E7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99867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0E609E-E8D3-7341-9173-2B1EA0EA0FF7}" type="slidenum">
              <a:rPr lang="en-US" smtClean="0"/>
              <a:pPr>
                <a:defRPr/>
              </a:pPr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184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11/19/19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11/19/19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11/19/19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11/19/19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11/19/19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11/19/19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11/19/19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11/19/19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11/19/19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11/19/19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11/19/19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/>
              <a:t>Click to edit Master text styles</a:t>
            </a:r>
          </a:p>
          <a:p>
            <a:pPr lvl="1"/>
            <a:r>
              <a:rPr lang="x-none" dirty="0"/>
              <a:t>Second level</a:t>
            </a:r>
          </a:p>
          <a:p>
            <a:pPr lvl="2"/>
            <a:r>
              <a:rPr lang="x-none" dirty="0"/>
              <a:t>Third level</a:t>
            </a:r>
          </a:p>
          <a:p>
            <a:pPr lvl="3"/>
            <a:r>
              <a:rPr lang="x-none" dirty="0"/>
              <a:t>Fourth level</a:t>
            </a:r>
          </a:p>
          <a:p>
            <a:pPr lvl="4"/>
            <a:r>
              <a:rPr lang="x-none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1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ec-labs.com/~lume/sdn-reading-list.html" TargetMode="External"/><Relationship Id="rId2" Type="http://schemas.openxmlformats.org/officeDocument/2006/relationships/hyperlink" Target="http://www.youtube.com/watch?v=YHeyuD89n1Y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queue.acm.org/detail.cfm?id=2560327" TargetMode="Externa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/>
              <a:t>CSCI-1680</a:t>
            </a:r>
            <a:br>
              <a:rPr lang="en-US" dirty="0"/>
            </a:br>
            <a:r>
              <a:rPr lang="en-US" dirty="0"/>
              <a:t>Software-Defined Networking</a:t>
            </a:r>
            <a:br>
              <a:rPr lang="en-US" dirty="0"/>
            </a:b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Rodrigo Fonseca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163656" y="6364850"/>
            <a:ext cx="4778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With content from Scott </a:t>
            </a:r>
            <a:r>
              <a:rPr lang="en-US" dirty="0" err="1"/>
              <a:t>Shenker</a:t>
            </a:r>
            <a:r>
              <a:rPr lang="en-US" dirty="0"/>
              <a:t>, Nick </a:t>
            </a:r>
            <a:r>
              <a:rPr lang="en-US" dirty="0" err="1"/>
              <a:t>McKeown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SDN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787399" y="1509685"/>
            <a:ext cx="8069643" cy="4774441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For now: a new paradigm for network management</a:t>
            </a:r>
          </a:p>
          <a:p>
            <a:r>
              <a:rPr lang="en-US" dirty="0"/>
              <a:t>SDN enables management at cloud scales</a:t>
            </a:r>
          </a:p>
          <a:p>
            <a:pPr lvl="1"/>
            <a:r>
              <a:rPr lang="en-US" dirty="0"/>
              <a:t>~1000 engineers at latest Open Networking Summit</a:t>
            </a:r>
          </a:p>
          <a:p>
            <a:pPr lvl="1"/>
            <a:r>
              <a:rPr lang="en-US" dirty="0"/>
              <a:t>Commercialized, in production use</a:t>
            </a:r>
          </a:p>
          <a:p>
            <a:pPr lvl="2"/>
            <a:r>
              <a:rPr lang="en-US" dirty="0"/>
              <a:t>Controls Google’s WAN; Microsoft and Google cloud offerings</a:t>
            </a:r>
          </a:p>
          <a:p>
            <a:pPr lvl="2"/>
            <a:r>
              <a:rPr lang="en-US" dirty="0" err="1"/>
              <a:t>VMWare’s</a:t>
            </a:r>
            <a:r>
              <a:rPr lang="en-US" dirty="0"/>
              <a:t> main networking product</a:t>
            </a:r>
          </a:p>
          <a:p>
            <a:pPr lvl="2"/>
            <a:r>
              <a:rPr lang="en-US" dirty="0"/>
              <a:t>Drives many </a:t>
            </a:r>
            <a:r>
              <a:rPr lang="en-US" dirty="0" err="1"/>
              <a:t>OpenStack</a:t>
            </a:r>
            <a:r>
              <a:rPr lang="en-US" dirty="0"/>
              <a:t> network deployments</a:t>
            </a:r>
          </a:p>
          <a:p>
            <a:pPr lvl="1"/>
            <a:r>
              <a:rPr lang="en-US" i="1" dirty="0"/>
              <a:t>Strong acceptance in industry and academia</a:t>
            </a:r>
          </a:p>
          <a:p>
            <a:pPr marL="3657600" lvl="8" indent="0">
              <a:buNone/>
            </a:pPr>
            <a:endParaRPr lang="en-US" dirty="0"/>
          </a:p>
          <a:p>
            <a:r>
              <a:rPr lang="en-US" dirty="0"/>
              <a:t>High level of SDN hype, and backlash…</a:t>
            </a:r>
          </a:p>
          <a:p>
            <a:pPr lvl="1"/>
            <a:r>
              <a:rPr lang="en-US" dirty="0" err="1"/>
              <a:t>Nicira</a:t>
            </a:r>
            <a:r>
              <a:rPr lang="en-US" dirty="0"/>
              <a:t> bought by </a:t>
            </a:r>
            <a:r>
              <a:rPr lang="en-US" dirty="0" err="1"/>
              <a:t>VMWare</a:t>
            </a:r>
            <a:r>
              <a:rPr lang="en-US" dirty="0"/>
              <a:t> in 2012 for $1.2B</a:t>
            </a:r>
          </a:p>
          <a:p>
            <a:pPr lvl="1"/>
            <a:r>
              <a:rPr lang="en-US" dirty="0"/>
              <a:t>SDN doesn’t work miracles, merely makes things easier</a:t>
            </a:r>
          </a:p>
          <a:p>
            <a:pPr lvl="8"/>
            <a:endParaRPr lang="en-US" dirty="0"/>
          </a:p>
          <a:p>
            <a:r>
              <a:rPr lang="en-US" dirty="0"/>
              <a:t>If SDN is the solution, what is the problem?</a:t>
            </a:r>
            <a:endParaRPr lang="en-US" i="1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0892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Problem with Networking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51203"/>
          </a:xfrm>
        </p:spPr>
        <p:txBody>
          <a:bodyPr>
            <a:normAutofit/>
          </a:bodyPr>
          <a:lstStyle/>
          <a:p>
            <a:r>
              <a:rPr lang="en-US" dirty="0"/>
              <a:t>So, what is the problem that justified such excitement?</a:t>
            </a:r>
          </a:p>
          <a:p>
            <a:r>
              <a:rPr lang="en-US" dirty="0"/>
              <a:t>The management of networks</a:t>
            </a:r>
          </a:p>
          <a:p>
            <a:pPr lvl="1"/>
            <a:r>
              <a:rPr lang="en-US" dirty="0"/>
              <a:t>Loosely, everything related to the </a:t>
            </a:r>
            <a:r>
              <a:rPr lang="en-US" i="1" dirty="0"/>
              <a:t>control plane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99109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an Artifact, Not a Discipline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181444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Other fields in “systems”: OS, DB, etc.</a:t>
            </a:r>
          </a:p>
          <a:p>
            <a:pPr lvl="1"/>
            <a:r>
              <a:rPr lang="en-US" dirty="0"/>
              <a:t>Teach basic principles</a:t>
            </a:r>
          </a:p>
          <a:p>
            <a:pPr lvl="1"/>
            <a:r>
              <a:rPr lang="en-US" dirty="0"/>
              <a:t>Are easily managed</a:t>
            </a:r>
          </a:p>
          <a:p>
            <a:pPr lvl="1"/>
            <a:r>
              <a:rPr lang="en-US" dirty="0"/>
              <a:t>Continue to evolve </a:t>
            </a:r>
            <a:br>
              <a:rPr lang="en-US" dirty="0"/>
            </a:br>
            <a:endParaRPr lang="en-US" dirty="0"/>
          </a:p>
          <a:p>
            <a:r>
              <a:rPr lang="en-US" dirty="0"/>
              <a:t>Networking:</a:t>
            </a:r>
          </a:p>
          <a:p>
            <a:pPr lvl="1"/>
            <a:r>
              <a:rPr lang="en-US" dirty="0"/>
              <a:t>Study of an artifact: the Internet</a:t>
            </a:r>
          </a:p>
          <a:p>
            <a:pPr lvl="1"/>
            <a:r>
              <a:rPr lang="en-US" dirty="0"/>
              <a:t>Teach (mostly) big bag of protocols</a:t>
            </a:r>
          </a:p>
          <a:p>
            <a:pPr lvl="1"/>
            <a:r>
              <a:rPr lang="en-US" dirty="0"/>
              <a:t>Notoriously difficult to manage</a:t>
            </a:r>
          </a:p>
          <a:p>
            <a:pPr lvl="1"/>
            <a:r>
              <a:rPr lang="en-US" dirty="0"/>
              <a:t>Evolves very slowly</a:t>
            </a:r>
          </a:p>
          <a:p>
            <a:pPr lvl="1"/>
            <a:endParaRPr lang="en-US" dirty="0"/>
          </a:p>
          <a:p>
            <a:r>
              <a:rPr lang="en-US" b="1" i="1" dirty="0"/>
              <a:t>Networks are much more primitive and less understood than other computer systems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1811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Network Management?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2792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Recall the two “planes”</a:t>
            </a:r>
          </a:p>
          <a:p>
            <a:pPr lvl="6"/>
            <a:endParaRPr lang="en-US" dirty="0"/>
          </a:p>
          <a:p>
            <a:r>
              <a:rPr lang="en-US" b="1" dirty="0"/>
              <a:t>Data plane</a:t>
            </a:r>
            <a:r>
              <a:rPr lang="en-US" dirty="0"/>
              <a:t>: forwarding packets</a:t>
            </a:r>
          </a:p>
          <a:p>
            <a:pPr lvl="1"/>
            <a:r>
              <a:rPr lang="en-US" dirty="0"/>
              <a:t>Based on local forwarding state</a:t>
            </a:r>
          </a:p>
          <a:p>
            <a:pPr lvl="5"/>
            <a:endParaRPr lang="en-US" dirty="0"/>
          </a:p>
          <a:p>
            <a:r>
              <a:rPr lang="en-US" b="1" dirty="0"/>
              <a:t>Control plane</a:t>
            </a:r>
            <a:r>
              <a:rPr lang="en-US" dirty="0"/>
              <a:t>: computing that forwarding state</a:t>
            </a:r>
          </a:p>
          <a:p>
            <a:pPr lvl="1"/>
            <a:r>
              <a:rPr lang="en-US" dirty="0"/>
              <a:t>Involves coordination with rest of system</a:t>
            </a:r>
          </a:p>
          <a:p>
            <a:pPr lvl="1"/>
            <a:endParaRPr lang="en-US" dirty="0"/>
          </a:p>
          <a:p>
            <a:r>
              <a:rPr lang="en-US" dirty="0"/>
              <a:t>Broad definition of “network management”:</a:t>
            </a:r>
          </a:p>
          <a:p>
            <a:pPr lvl="1"/>
            <a:r>
              <a:rPr lang="en-US" b="1" i="1" dirty="0"/>
              <a:t>Everything having to do with the control plane</a:t>
            </a:r>
          </a:p>
        </p:txBody>
      </p:sp>
    </p:spTree>
    <p:extLst>
      <p:ext uri="{BB962C8B-B14F-4D97-AF65-F5344CB8AC3E}">
        <p14:creationId xmlns:p14="http://schemas.microsoft.com/office/powerpoint/2010/main" val="36231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Original goals for the control plane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46665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Basic connectivity</a:t>
            </a:r>
            <a:r>
              <a:rPr lang="en-US" dirty="0"/>
              <a:t>: route packets to destination</a:t>
            </a:r>
          </a:p>
          <a:p>
            <a:pPr lvl="1"/>
            <a:r>
              <a:rPr lang="en-US" dirty="0"/>
              <a:t>Local state computed by routing protocols</a:t>
            </a:r>
          </a:p>
          <a:p>
            <a:pPr lvl="1"/>
            <a:r>
              <a:rPr lang="en-US" dirty="0"/>
              <a:t>Globally distributed algorithms</a:t>
            </a:r>
          </a:p>
          <a:p>
            <a:pPr lvl="1"/>
            <a:endParaRPr lang="en-US" dirty="0"/>
          </a:p>
          <a:p>
            <a:r>
              <a:rPr lang="en-US" b="1" dirty="0" err="1"/>
              <a:t>Interdomain</a:t>
            </a:r>
            <a:r>
              <a:rPr lang="en-US" b="1" dirty="0"/>
              <a:t> policy</a:t>
            </a:r>
            <a:r>
              <a:rPr lang="en-US" dirty="0"/>
              <a:t>: find policy-compliant paths</a:t>
            </a:r>
          </a:p>
          <a:p>
            <a:pPr lvl="1"/>
            <a:r>
              <a:rPr lang="en-US" dirty="0"/>
              <a:t>Done by fully distributed BGP</a:t>
            </a:r>
          </a:p>
          <a:p>
            <a:pPr lvl="1"/>
            <a:endParaRPr lang="en-US" dirty="0"/>
          </a:p>
          <a:p>
            <a:r>
              <a:rPr lang="en-US" dirty="0"/>
              <a:t>For long time, these were the only relevant goals!</a:t>
            </a:r>
          </a:p>
          <a:p>
            <a:pPr lvl="1"/>
            <a:r>
              <a:rPr lang="en-US" dirty="0"/>
              <a:t>What other goals are there in running a network?</a:t>
            </a:r>
          </a:p>
        </p:txBody>
      </p:sp>
    </p:spTree>
    <p:extLst>
      <p:ext uri="{BB962C8B-B14F-4D97-AF65-F5344CB8AC3E}">
        <p14:creationId xmlns:p14="http://schemas.microsoft.com/office/powerpoint/2010/main" val="3542985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Also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Isolation</a:t>
            </a:r>
          </a:p>
          <a:p>
            <a:r>
              <a:rPr lang="en-US" dirty="0"/>
              <a:t>Access Control</a:t>
            </a:r>
          </a:p>
          <a:p>
            <a:r>
              <a:rPr lang="en-US" dirty="0"/>
              <a:t>Traffic Engineering</a:t>
            </a:r>
          </a:p>
          <a:p>
            <a:r>
              <a:rPr lang="en-US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9718266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Isolation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46665"/>
          </a:xfrm>
        </p:spPr>
        <p:txBody>
          <a:bodyPr>
            <a:normAutofit fontScale="92500"/>
          </a:bodyPr>
          <a:lstStyle/>
          <a:p>
            <a:r>
              <a:rPr lang="en-US" dirty="0"/>
              <a:t>Want multiple LANs on single physical network</a:t>
            </a:r>
          </a:p>
          <a:p>
            <a:pPr lvl="8"/>
            <a:endParaRPr lang="en-US" dirty="0"/>
          </a:p>
          <a:p>
            <a:r>
              <a:rPr lang="en-US" dirty="0"/>
              <a:t>Packets on LAN don’t pass through routers</a:t>
            </a:r>
          </a:p>
          <a:p>
            <a:pPr lvl="1"/>
            <a:r>
              <a:rPr lang="en-US" dirty="0"/>
              <a:t>But routers used to impose various controls (later)</a:t>
            </a:r>
          </a:p>
          <a:p>
            <a:pPr lvl="8"/>
            <a:endParaRPr lang="en-US" dirty="0"/>
          </a:p>
          <a:p>
            <a:r>
              <a:rPr lang="en-US" dirty="0"/>
              <a:t>Use VLANs (virtual LANs) tags in L2 headers</a:t>
            </a:r>
          </a:p>
          <a:p>
            <a:pPr lvl="1"/>
            <a:r>
              <a:rPr lang="en-US" dirty="0"/>
              <a:t>Controls where broadcast packets go</a:t>
            </a:r>
          </a:p>
          <a:p>
            <a:pPr lvl="1"/>
            <a:r>
              <a:rPr lang="en-US" dirty="0"/>
              <a:t>Gives support for logical L2 networks</a:t>
            </a:r>
          </a:p>
          <a:p>
            <a:pPr lvl="1"/>
            <a:r>
              <a:rPr lang="en-US" dirty="0"/>
              <a:t>Routers connect these logical L2 networks</a:t>
            </a:r>
          </a:p>
          <a:p>
            <a:pPr lvl="8"/>
            <a:endParaRPr lang="en-US" dirty="0"/>
          </a:p>
          <a:p>
            <a:r>
              <a:rPr lang="en-US" dirty="0"/>
              <a:t>No universal method for setting VLAN state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6356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Access Control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971954" cy="4846665"/>
          </a:xfrm>
        </p:spPr>
        <p:txBody>
          <a:bodyPr/>
          <a:lstStyle/>
          <a:p>
            <a:r>
              <a:rPr lang="en-US" dirty="0"/>
              <a:t>Operators want to limit access to various hosts</a:t>
            </a:r>
          </a:p>
          <a:p>
            <a:pPr lvl="1"/>
            <a:r>
              <a:rPr lang="en-US" dirty="0"/>
              <a:t>Don’t let laptops access backend database machines</a:t>
            </a:r>
          </a:p>
          <a:p>
            <a:pPr lvl="1"/>
            <a:endParaRPr lang="en-US" dirty="0"/>
          </a:p>
          <a:p>
            <a:r>
              <a:rPr lang="en-US" dirty="0"/>
              <a:t>This can be imposed by routers using ACLs</a:t>
            </a:r>
          </a:p>
          <a:p>
            <a:pPr lvl="1"/>
            <a:r>
              <a:rPr lang="en-US" dirty="0"/>
              <a:t>ACL: Access control list</a:t>
            </a:r>
          </a:p>
          <a:p>
            <a:pPr lvl="1"/>
            <a:endParaRPr lang="en-US" dirty="0"/>
          </a:p>
          <a:p>
            <a:r>
              <a:rPr lang="en-US" dirty="0"/>
              <a:t>Example entry in ACL: &lt;header template; drop&gt; </a:t>
            </a:r>
          </a:p>
        </p:txBody>
      </p:sp>
    </p:spTree>
    <p:extLst>
      <p:ext uri="{BB962C8B-B14F-4D97-AF65-F5344CB8AC3E}">
        <p14:creationId xmlns:p14="http://schemas.microsoft.com/office/powerpoint/2010/main" val="2339268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Traffic Engineering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69802"/>
          </a:xfrm>
        </p:spPr>
        <p:txBody>
          <a:bodyPr>
            <a:normAutofit fontScale="92500"/>
          </a:bodyPr>
          <a:lstStyle/>
          <a:p>
            <a:r>
              <a:rPr lang="en-US" dirty="0"/>
              <a:t>Want to avoid persistent overloads on links</a:t>
            </a:r>
          </a:p>
          <a:p>
            <a:pPr lvl="7"/>
            <a:endParaRPr lang="en-US" dirty="0"/>
          </a:p>
          <a:p>
            <a:r>
              <a:rPr lang="en-US" dirty="0"/>
              <a:t>Choose routes to spread traffic load across links</a:t>
            </a:r>
          </a:p>
          <a:p>
            <a:pPr lvl="7"/>
            <a:endParaRPr lang="en-US" dirty="0"/>
          </a:p>
          <a:p>
            <a:r>
              <a:rPr lang="en-US" dirty="0"/>
              <a:t>Two main methods:</a:t>
            </a:r>
          </a:p>
          <a:p>
            <a:pPr lvl="1"/>
            <a:r>
              <a:rPr lang="en-US" dirty="0"/>
              <a:t>Setting up MPLS tunnels</a:t>
            </a:r>
          </a:p>
          <a:p>
            <a:pPr lvl="1"/>
            <a:r>
              <a:rPr lang="en-US" dirty="0"/>
              <a:t>Adjusting weights in OSPF</a:t>
            </a:r>
          </a:p>
          <a:p>
            <a:pPr lvl="6"/>
            <a:endParaRPr lang="en-US" dirty="0"/>
          </a:p>
          <a:p>
            <a:r>
              <a:rPr lang="en-US" dirty="0"/>
              <a:t>Often done with centralized computation</a:t>
            </a:r>
          </a:p>
          <a:p>
            <a:pPr lvl="1"/>
            <a:r>
              <a:rPr lang="en-US" dirty="0"/>
              <a:t>Take snapshot of topology</a:t>
            </a:r>
          </a:p>
          <a:p>
            <a:pPr lvl="1"/>
            <a:r>
              <a:rPr lang="en-US" dirty="0"/>
              <a:t>Compute appropriate MPLS/OSPF state</a:t>
            </a:r>
          </a:p>
          <a:p>
            <a:pPr lvl="1"/>
            <a:r>
              <a:rPr lang="en-US" dirty="0"/>
              <a:t>Send to network</a:t>
            </a:r>
          </a:p>
        </p:txBody>
      </p:sp>
    </p:spTree>
    <p:extLst>
      <p:ext uri="{BB962C8B-B14F-4D97-AF65-F5344CB8AC3E}">
        <p14:creationId xmlns:p14="http://schemas.microsoft.com/office/powerpoint/2010/main" val="2162457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Control Plane Mechanisms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74441"/>
          </a:xfrm>
        </p:spPr>
        <p:txBody>
          <a:bodyPr anchor="t"/>
          <a:lstStyle/>
          <a:p>
            <a:pPr>
              <a:lnSpc>
                <a:spcPct val="120000"/>
              </a:lnSpc>
            </a:pPr>
            <a:r>
              <a:rPr lang="en-US" dirty="0"/>
              <a:t>Many different control plane mechanisms</a:t>
            </a:r>
          </a:p>
          <a:p>
            <a:pPr>
              <a:lnSpc>
                <a:spcPct val="120000"/>
              </a:lnSpc>
            </a:pPr>
            <a:r>
              <a:rPr lang="en-US" b="1" dirty="0"/>
              <a:t>Designed from scratch for specific goal</a:t>
            </a:r>
          </a:p>
          <a:p>
            <a:pPr>
              <a:lnSpc>
                <a:spcPct val="120000"/>
              </a:lnSpc>
            </a:pPr>
            <a:r>
              <a:rPr lang="en-US" dirty="0"/>
              <a:t>Variety of implementations</a:t>
            </a:r>
            <a:endParaRPr lang="en-US" b="1" dirty="0"/>
          </a:p>
          <a:p>
            <a:pPr lvl="1">
              <a:lnSpc>
                <a:spcPct val="120000"/>
              </a:lnSpc>
            </a:pPr>
            <a:r>
              <a:rPr lang="en-US" b="1" dirty="0"/>
              <a:t>Globally distributed:</a:t>
            </a:r>
            <a:r>
              <a:rPr lang="en-US" dirty="0"/>
              <a:t> </a:t>
            </a:r>
            <a:r>
              <a:rPr lang="en-US" b="0" dirty="0"/>
              <a:t>routing algorithms</a:t>
            </a:r>
          </a:p>
          <a:p>
            <a:pPr lvl="1">
              <a:lnSpc>
                <a:spcPct val="120000"/>
              </a:lnSpc>
            </a:pPr>
            <a:r>
              <a:rPr lang="en-US" b="1" dirty="0"/>
              <a:t>Manual/scripted configuration:</a:t>
            </a:r>
            <a:r>
              <a:rPr lang="en-US" dirty="0"/>
              <a:t> </a:t>
            </a:r>
            <a:r>
              <a:rPr lang="en-US" b="0" dirty="0"/>
              <a:t>ACLs, VLANs</a:t>
            </a:r>
            <a:endParaRPr lang="en-US" dirty="0"/>
          </a:p>
          <a:p>
            <a:pPr lvl="1">
              <a:lnSpc>
                <a:spcPct val="120000"/>
              </a:lnSpc>
            </a:pPr>
            <a:r>
              <a:rPr lang="en-US" b="1" dirty="0"/>
              <a:t>Centralized computation:</a:t>
            </a:r>
            <a:r>
              <a:rPr lang="en-US" dirty="0"/>
              <a:t> </a:t>
            </a:r>
            <a:r>
              <a:rPr lang="en-US" b="0" dirty="0"/>
              <a:t>Traffic engineering</a:t>
            </a:r>
          </a:p>
          <a:p>
            <a:pPr>
              <a:lnSpc>
                <a:spcPct val="120000"/>
              </a:lnSpc>
            </a:pPr>
            <a:r>
              <a:rPr lang="en-US" dirty="0">
                <a:solidFill>
                  <a:srgbClr val="FF0000"/>
                </a:solidFill>
              </a:rPr>
              <a:t>Network control plane is a complicated mess!</a:t>
            </a:r>
          </a:p>
          <a:p>
            <a:pPr lvl="5">
              <a:lnSpc>
                <a:spcPct val="120000"/>
              </a:lnSpc>
            </a:pPr>
            <a:endParaRPr lang="en-US" dirty="0"/>
          </a:p>
          <a:p>
            <a:pPr lvl="1">
              <a:lnSpc>
                <a:spcPct val="120000"/>
              </a:lnSpc>
            </a:pPr>
            <a:endParaRPr lang="en-US" b="0" dirty="0"/>
          </a:p>
          <a:p>
            <a:pPr>
              <a:lnSpc>
                <a:spcPct val="12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975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Have We Managed To Survive?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8004516" cy="4846665"/>
          </a:xfrm>
        </p:spPr>
        <p:txBody>
          <a:bodyPr/>
          <a:lstStyle/>
          <a:p>
            <a:r>
              <a:rPr lang="en-US" dirty="0"/>
              <a:t>Net. admins miraculously </a:t>
            </a:r>
            <a:r>
              <a:rPr lang="en-US" dirty="0">
                <a:solidFill>
                  <a:srgbClr val="FF0000"/>
                </a:solidFill>
              </a:rPr>
              <a:t>master this complexity</a:t>
            </a:r>
          </a:p>
          <a:p>
            <a:pPr lvl="1"/>
            <a:r>
              <a:rPr lang="en-US" dirty="0"/>
              <a:t>Understand all aspects of networks</a:t>
            </a:r>
          </a:p>
          <a:p>
            <a:pPr lvl="1"/>
            <a:r>
              <a:rPr lang="en-US" dirty="0"/>
              <a:t>Must keep myriad details in mind</a:t>
            </a:r>
          </a:p>
          <a:p>
            <a:pPr lvl="4"/>
            <a:endParaRPr lang="en-US" dirty="0"/>
          </a:p>
          <a:p>
            <a:r>
              <a:rPr lang="en-US" dirty="0"/>
              <a:t>This ability to master complexity is both a blessing</a:t>
            </a:r>
          </a:p>
          <a:p>
            <a:pPr lvl="1"/>
            <a:r>
              <a:rPr lang="en-US" b="1" dirty="0"/>
              <a:t>…and a curse!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5080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Mastering Complexity versus </a:t>
            </a:r>
            <a:br>
              <a:rPr lang="en-US" dirty="0"/>
            </a:br>
            <a:r>
              <a:rPr lang="en-US" dirty="0"/>
              <a:t>Extracting Simplicity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20962"/>
          </a:xfrm>
        </p:spPr>
        <p:txBody>
          <a:bodyPr anchor="t">
            <a:normAutofit/>
          </a:bodyPr>
          <a:lstStyle/>
          <a:p>
            <a:r>
              <a:rPr lang="en-US" dirty="0"/>
              <a:t>The ability to </a:t>
            </a:r>
            <a:r>
              <a:rPr lang="en-US" b="1" dirty="0"/>
              <a:t>master complexity </a:t>
            </a:r>
            <a:r>
              <a:rPr lang="en-US" dirty="0"/>
              <a:t>is valuable</a:t>
            </a:r>
          </a:p>
          <a:p>
            <a:pPr lvl="1"/>
            <a:r>
              <a:rPr lang="en-US" dirty="0"/>
              <a:t>But not the same as the ability to </a:t>
            </a:r>
            <a:r>
              <a:rPr lang="en-US" b="1" dirty="0"/>
              <a:t>extract simplicity</a:t>
            </a:r>
          </a:p>
          <a:p>
            <a:pPr lvl="1"/>
            <a:endParaRPr lang="en-US" b="1" dirty="0"/>
          </a:p>
          <a:p>
            <a:r>
              <a:rPr lang="en-US" dirty="0"/>
              <a:t>Each has its role:</a:t>
            </a:r>
          </a:p>
          <a:p>
            <a:pPr lvl="1"/>
            <a:r>
              <a:rPr lang="en-US" dirty="0"/>
              <a:t>When first getting systems to work, </a:t>
            </a:r>
            <a:r>
              <a:rPr lang="en-US" i="1" dirty="0"/>
              <a:t>master complexity</a:t>
            </a:r>
          </a:p>
          <a:p>
            <a:pPr lvl="1"/>
            <a:r>
              <a:rPr lang="en-US" dirty="0"/>
              <a:t>When making system easy to use, </a:t>
            </a:r>
            <a:r>
              <a:rPr lang="en-US" i="1" dirty="0"/>
              <a:t>extract simplicity</a:t>
            </a:r>
          </a:p>
          <a:p>
            <a:pPr lvl="1"/>
            <a:endParaRPr lang="en-US" dirty="0"/>
          </a:p>
          <a:p>
            <a:r>
              <a:rPr lang="en-US" dirty="0"/>
              <a:t>You will never succeed in extracting simplicity</a:t>
            </a:r>
          </a:p>
          <a:p>
            <a:pPr lvl="1"/>
            <a:r>
              <a:rPr lang="en-US" dirty="0"/>
              <a:t>If you don’t recognize it is a different skill set than mastering complexity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0992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9339" y="1367156"/>
            <a:ext cx="3064636" cy="514858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094" y="1986174"/>
            <a:ext cx="3069339" cy="178663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400" y="4082126"/>
            <a:ext cx="1522692" cy="229240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/>
          <a:srcRect l="22051" t="11558" r="27116"/>
          <a:stretch/>
        </p:blipFill>
        <p:spPr>
          <a:xfrm>
            <a:off x="6188976" y="1728413"/>
            <a:ext cx="2557316" cy="296991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443283" y="6488668"/>
            <a:ext cx="27007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Iphone</a:t>
            </a:r>
            <a:r>
              <a:rPr lang="en-US" dirty="0"/>
              <a:t> photo by Sam Alive </a:t>
            </a:r>
          </a:p>
        </p:txBody>
      </p:sp>
    </p:spTree>
    <p:extLst>
      <p:ext uri="{BB962C8B-B14F-4D97-AF65-F5344CB8AC3E}">
        <p14:creationId xmlns:p14="http://schemas.microsoft.com/office/powerpoint/2010/main" val="11495184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rcRect t="12308" b="12308"/>
          <a:stretch>
            <a:fillRect/>
          </a:stretch>
        </p:blipFill>
        <p:spPr>
          <a:xfrm>
            <a:off x="76731" y="1099899"/>
            <a:ext cx="9056375" cy="4779322"/>
          </a:xfrm>
        </p:spPr>
      </p:pic>
      <p:sp>
        <p:nvSpPr>
          <p:cNvPr id="6" name="TextBox 5"/>
          <p:cNvSpPr txBox="1"/>
          <p:nvPr/>
        </p:nvSpPr>
        <p:spPr>
          <a:xfrm>
            <a:off x="3041886" y="6527950"/>
            <a:ext cx="61021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Linux Observability tools by Brendan Gregg, </a:t>
            </a:r>
            <a:r>
              <a:rPr lang="en-US" dirty="0" err="1"/>
              <a:t>brendangregg.com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57010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53522"/>
          </a:xfrm>
        </p:spPr>
        <p:txBody>
          <a:bodyPr anchor="t">
            <a:normAutofit lnSpcReduction="10000"/>
          </a:bodyPr>
          <a:lstStyle/>
          <a:p>
            <a:r>
              <a:rPr lang="en-US" dirty="0"/>
              <a:t>Networking has never made the distinction…</a:t>
            </a:r>
          </a:p>
          <a:p>
            <a:pPr lvl="1"/>
            <a:r>
              <a:rPr lang="en-US" dirty="0"/>
              <a:t>And therefore has never made the transition from mastering complexity to extracting simplicity</a:t>
            </a:r>
          </a:p>
          <a:p>
            <a:pPr lvl="1"/>
            <a:endParaRPr lang="en-US" dirty="0"/>
          </a:p>
          <a:p>
            <a:r>
              <a:rPr lang="en-US" dirty="0"/>
              <a:t>Still focused on mastering complexity</a:t>
            </a:r>
          </a:p>
          <a:p>
            <a:pPr lvl="1"/>
            <a:r>
              <a:rPr lang="en-US" dirty="0"/>
              <a:t>Networking “experts” are those that know all the details</a:t>
            </a:r>
          </a:p>
          <a:p>
            <a:pPr lvl="1"/>
            <a:endParaRPr lang="en-US" dirty="0"/>
          </a:p>
          <a:p>
            <a:r>
              <a:rPr lang="en-US" i="1" dirty="0"/>
              <a:t>Extracting simplicity lays intellectual foundations</a:t>
            </a:r>
            <a:endParaRPr lang="en-US" dirty="0"/>
          </a:p>
          <a:p>
            <a:pPr lvl="1"/>
            <a:r>
              <a:rPr lang="en-US" dirty="0"/>
              <a:t>This is why networking has weak foundation</a:t>
            </a:r>
          </a:p>
          <a:p>
            <a:pPr lvl="1"/>
            <a:r>
              <a:rPr lang="en-US" dirty="0"/>
              <a:t>We are </a:t>
            </a:r>
            <a:r>
              <a:rPr lang="en-US" b="1" i="1" u="sng" dirty="0"/>
              <a:t>still</a:t>
            </a:r>
            <a:r>
              <a:rPr lang="en-US" dirty="0"/>
              <a:t> building the artifact, not the discipline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Mastering Complexity versus </a:t>
            </a:r>
            <a:br>
              <a:rPr lang="en-US" dirty="0"/>
            </a:br>
            <a:r>
              <a:rPr lang="en-US" dirty="0"/>
              <a:t>Extracting Simplicity</a:t>
            </a:r>
          </a:p>
        </p:txBody>
      </p:sp>
    </p:spTree>
    <p:extLst>
      <p:ext uri="{BB962C8B-B14F-4D97-AF65-F5344CB8AC3E}">
        <p14:creationId xmlns:p14="http://schemas.microsoft.com/office/powerpoint/2010/main" val="2454289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Number of published Internet Standards</a:t>
            </a: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64988770"/>
              </p:ext>
            </p:extLst>
          </p:nvPr>
        </p:nvGraphicFramePr>
        <p:xfrm>
          <a:off x="991058" y="1097776"/>
          <a:ext cx="6956248" cy="54410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4235" y="6584949"/>
            <a:ext cx="2719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Graph from Nick </a:t>
            </a:r>
            <a:r>
              <a:rPr lang="en-US" dirty="0" err="1"/>
              <a:t>McKeown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4922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Cisco Stock Price</a:t>
            </a:r>
          </a:p>
        </p:txBody>
      </p:sp>
      <p:pic>
        <p:nvPicPr>
          <p:cNvPr id="15" name="Picture 14" descr="Screen Shot 2014-04-29 at 9.05.52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726" y="2374285"/>
            <a:ext cx="7512439" cy="280213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954725" y="5306175"/>
            <a:ext cx="7512439" cy="398268"/>
          </a:xfrm>
          <a:prstGeom prst="rect">
            <a:avLst/>
          </a:prstGeom>
          <a:solidFill>
            <a:srgbClr val="C6D9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4008" tIns="32004" rIns="64008" bIns="32004"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084409" y="5213147"/>
            <a:ext cx="779234" cy="449354"/>
          </a:xfrm>
          <a:prstGeom prst="rect">
            <a:avLst/>
          </a:prstGeom>
          <a:noFill/>
        </p:spPr>
        <p:txBody>
          <a:bodyPr wrap="none" lIns="64008" tIns="32004" rIns="64008" bIns="32004" rtlCol="0">
            <a:spAutoFit/>
          </a:bodyPr>
          <a:lstStyle/>
          <a:p>
            <a:r>
              <a:rPr lang="en-US" sz="2500" dirty="0">
                <a:solidFill>
                  <a:schemeClr val="bg1"/>
                </a:solidFill>
              </a:rPr>
              <a:t>1991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77138" y="5176417"/>
            <a:ext cx="779234" cy="449354"/>
          </a:xfrm>
          <a:prstGeom prst="rect">
            <a:avLst/>
          </a:prstGeom>
          <a:noFill/>
        </p:spPr>
        <p:txBody>
          <a:bodyPr wrap="none" lIns="64008" tIns="32004" rIns="64008" bIns="32004" rtlCol="0">
            <a:spAutoFit/>
          </a:bodyPr>
          <a:lstStyle/>
          <a:p>
            <a:r>
              <a:rPr lang="en-US" sz="2500" dirty="0">
                <a:solidFill>
                  <a:schemeClr val="bg1"/>
                </a:solidFill>
              </a:rPr>
              <a:t>1999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954726" y="2382932"/>
            <a:ext cx="7403489" cy="2254876"/>
            <a:chOff x="1352907" y="2620189"/>
            <a:chExt cx="11845582" cy="4228516"/>
          </a:xfrm>
        </p:grpSpPr>
        <p:sp>
          <p:nvSpPr>
            <p:cNvPr id="10" name="TextBox 9"/>
            <p:cNvSpPr txBox="1"/>
            <p:nvPr/>
          </p:nvSpPr>
          <p:spPr>
            <a:xfrm>
              <a:off x="6206601" y="3870856"/>
              <a:ext cx="1423979" cy="6278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rgbClr val="C0504D"/>
                  </a:solidFill>
                </a:rPr>
                <a:t>200x</a:t>
              </a:r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 flipV="1">
              <a:off x="1352907" y="2620189"/>
              <a:ext cx="11845582" cy="4228516"/>
            </a:xfrm>
            <a:prstGeom prst="straightConnector1">
              <a:avLst/>
            </a:prstGeom>
            <a:ln w="76200" cmpd="sng">
              <a:solidFill>
                <a:schemeClr val="accent2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TextBox 20"/>
          <p:cNvSpPr txBox="1"/>
          <p:nvPr/>
        </p:nvSpPr>
        <p:spPr>
          <a:xfrm>
            <a:off x="8111799" y="6455042"/>
            <a:ext cx="1571631" cy="341632"/>
          </a:xfrm>
          <a:prstGeom prst="rect">
            <a:avLst/>
          </a:prstGeom>
          <a:noFill/>
        </p:spPr>
        <p:txBody>
          <a:bodyPr wrap="none" lIns="64008" tIns="32004" rIns="64008" bIns="32004" rtlCol="0">
            <a:spAutoFit/>
          </a:bodyPr>
          <a:lstStyle/>
          <a:p>
            <a:r>
              <a:rPr lang="en-US" dirty="0"/>
              <a:t>Google Finance</a:t>
            </a:r>
          </a:p>
        </p:txBody>
      </p:sp>
    </p:spTree>
    <p:extLst>
      <p:ext uri="{BB962C8B-B14F-4D97-AF65-F5344CB8AC3E}">
        <p14:creationId xmlns:p14="http://schemas.microsoft.com/office/powerpoint/2010/main" val="2190707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make the transition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39561"/>
          </a:xfrm>
        </p:spPr>
        <p:txBody>
          <a:bodyPr anchor="t"/>
          <a:lstStyle/>
          <a:p>
            <a:r>
              <a:rPr lang="en-US" dirty="0"/>
              <a:t>Complexity has increased to “unmanageable” levels</a:t>
            </a:r>
          </a:p>
          <a:p>
            <a:r>
              <a:rPr lang="en-US" dirty="0"/>
              <a:t>Consider datacenters:</a:t>
            </a:r>
          </a:p>
          <a:p>
            <a:pPr lvl="1"/>
            <a:r>
              <a:rPr lang="en-US" dirty="0"/>
              <a:t>100,000s machines, 10,000s switches</a:t>
            </a:r>
          </a:p>
          <a:p>
            <a:pPr lvl="1"/>
            <a:r>
              <a:rPr lang="en-US" dirty="0"/>
              <a:t>1000s of customers</a:t>
            </a:r>
          </a:p>
          <a:p>
            <a:pPr lvl="2"/>
            <a:r>
              <a:rPr lang="en-US" dirty="0"/>
              <a:t>Each with their own logical networks: ACLs, VLANs, </a:t>
            </a:r>
            <a:r>
              <a:rPr lang="en-US" dirty="0" err="1"/>
              <a:t>etc</a:t>
            </a:r>
            <a:endParaRPr lang="en-US" dirty="0"/>
          </a:p>
          <a:p>
            <a:r>
              <a:rPr lang="en-US" dirty="0"/>
              <a:t>Way beyond what we can handle</a:t>
            </a:r>
          </a:p>
          <a:p>
            <a:pPr lvl="1"/>
            <a:r>
              <a:rPr lang="en-US" dirty="0"/>
              <a:t>Leads to brittle, ossified configurations</a:t>
            </a:r>
          </a:p>
          <a:p>
            <a:pPr lvl="1"/>
            <a:r>
              <a:rPr lang="en-US" dirty="0"/>
              <a:t>Probably inefficient too</a:t>
            </a:r>
          </a:p>
        </p:txBody>
      </p:sp>
    </p:spTree>
    <p:extLst>
      <p:ext uri="{BB962C8B-B14F-4D97-AF65-F5344CB8AC3E}">
        <p14:creationId xmlns:p14="http://schemas.microsoft.com/office/powerpoint/2010/main" val="8655566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pl-PL" dirty="0" err="1"/>
              <a:t>An</a:t>
            </a:r>
            <a:r>
              <a:rPr lang="pl-PL" dirty="0"/>
              <a:t> </a:t>
            </a:r>
            <a:r>
              <a:rPr lang="pl-PL" dirty="0" err="1"/>
              <a:t>Example</a:t>
            </a:r>
            <a:r>
              <a:rPr lang="pl-PL" dirty="0"/>
              <a:t> </a:t>
            </a:r>
            <a:r>
              <a:rPr lang="pl-PL" dirty="0" err="1"/>
              <a:t>Transition</a:t>
            </a:r>
            <a:r>
              <a:rPr lang="pl-PL" dirty="0"/>
              <a:t>: Programming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18643"/>
          </a:xfrm>
        </p:spPr>
        <p:txBody>
          <a:bodyPr anchor="t">
            <a:normAutofit fontScale="92500"/>
          </a:bodyPr>
          <a:lstStyle/>
          <a:p>
            <a:r>
              <a:rPr lang="en-US" dirty="0"/>
              <a:t>Machine languages: no abstractions</a:t>
            </a:r>
          </a:p>
          <a:p>
            <a:pPr lvl="1"/>
            <a:r>
              <a:rPr lang="en-US" dirty="0"/>
              <a:t>Had to deal with low-level details</a:t>
            </a:r>
          </a:p>
          <a:p>
            <a:pPr lvl="1"/>
            <a:r>
              <a:rPr lang="en-US" dirty="0"/>
              <a:t>Mastering complexity was crucial</a:t>
            </a:r>
          </a:p>
          <a:p>
            <a:pPr lvl="1"/>
            <a:endParaRPr lang="en-US" dirty="0"/>
          </a:p>
          <a:p>
            <a:r>
              <a:rPr lang="ro-RO" dirty="0"/>
              <a:t>Higher-level languages: OS and other abstractions</a:t>
            </a:r>
          </a:p>
          <a:p>
            <a:pPr lvl="1"/>
            <a:r>
              <a:rPr lang="ro-RO" dirty="0"/>
              <a:t>File system, virtual memory, abstract data types, ...</a:t>
            </a:r>
          </a:p>
          <a:p>
            <a:pPr lvl="1"/>
            <a:endParaRPr lang="en-US" dirty="0"/>
          </a:p>
          <a:p>
            <a:r>
              <a:rPr lang="en-US" dirty="0"/>
              <a:t>Modern languages: even more abstractions</a:t>
            </a:r>
          </a:p>
          <a:p>
            <a:pPr lvl="1"/>
            <a:r>
              <a:rPr lang="en-US" dirty="0"/>
              <a:t>Object orientation, garbage collection,...</a:t>
            </a:r>
          </a:p>
          <a:p>
            <a:pPr lvl="1"/>
            <a:endParaRPr lang="en-US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3200" b="1" dirty="0">
                <a:solidFill>
                  <a:srgbClr val="008000"/>
                </a:solidFill>
              </a:rPr>
              <a:t>Abstractions key to extracting simplicity</a:t>
            </a:r>
          </a:p>
        </p:txBody>
      </p:sp>
    </p:spTree>
    <p:extLst>
      <p:ext uri="{BB962C8B-B14F-4D97-AF65-F5344CB8AC3E}">
        <p14:creationId xmlns:p14="http://schemas.microsoft.com/office/powerpoint/2010/main" val="3629163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/>
              <a:t>“The Power of Abstraction”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" indent="0" algn="ctr">
              <a:buNone/>
            </a:pPr>
            <a:r>
              <a:rPr lang="en-US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“</a:t>
            </a:r>
            <a:r>
              <a:rPr lang="en-US" sz="3600" b="1" dirty="0">
                <a:solidFill>
                  <a:schemeClr val="accent1"/>
                </a:solidFill>
              </a:rPr>
              <a:t>Modularity based on abstraction</a:t>
            </a:r>
          </a:p>
          <a:p>
            <a:pPr marL="57150" indent="0" algn="ctr">
              <a:buNone/>
            </a:pPr>
            <a:r>
              <a:rPr lang="en-US" sz="3600" b="1" dirty="0">
                <a:solidFill>
                  <a:schemeClr val="accent1"/>
                </a:solidFill>
              </a:rPr>
              <a:t> is the way things get done”</a:t>
            </a:r>
          </a:p>
          <a:p>
            <a:pPr marL="57150" indent="0" algn="ctr">
              <a:buNone/>
            </a:pPr>
            <a:r>
              <a:rPr lang="en-US" sz="32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								</a:t>
            </a:r>
            <a:r>
              <a:rPr lang="en-US" dirty="0"/>
              <a:t>− Barbara </a:t>
            </a:r>
            <a:r>
              <a:rPr lang="en-US" dirty="0" err="1"/>
              <a:t>Liskov</a:t>
            </a:r>
            <a:endParaRPr lang="en-US" dirty="0"/>
          </a:p>
          <a:p>
            <a:pPr marL="5715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sz="3200" b="1" dirty="0"/>
          </a:p>
          <a:p>
            <a:pPr marL="0" indent="0" algn="ctr">
              <a:buNone/>
            </a:pPr>
            <a:r>
              <a:rPr lang="en-US" sz="3200" b="1" dirty="0"/>
              <a:t>Abstractions </a:t>
            </a:r>
            <a:r>
              <a:rPr lang="en-US" sz="3200" b="1" dirty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sz="3200" b="1" dirty="0">
                <a:sym typeface="Wingdings"/>
              </a:rPr>
              <a:t> Interfaces </a:t>
            </a:r>
            <a:r>
              <a:rPr lang="en-US" sz="3200" b="1" dirty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sz="3200" b="1" dirty="0">
                <a:sym typeface="Wingdings"/>
              </a:rPr>
              <a:t> Modularity</a:t>
            </a:r>
            <a:endParaRPr lang="en-US" sz="3200" b="1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0428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/>
              <a:t>What About Networking Abstractions?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Consider the data and control planes separately</a:t>
            </a:r>
          </a:p>
          <a:p>
            <a:pPr lvl="4"/>
            <a:endParaRPr lang="en-US" dirty="0"/>
          </a:p>
          <a:p>
            <a:r>
              <a:rPr lang="en-US" dirty="0"/>
              <a:t>Different tasks, so naturally different abstractions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5914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Abstractions for Data Plane: Layers</a:t>
            </a:r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7200" y="1567839"/>
            <a:ext cx="2705100" cy="4236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0" y="1285919"/>
            <a:ext cx="553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kern="0" dirty="0">
                <a:solidFill>
                  <a:srgbClr val="000000"/>
                </a:solidFill>
                <a:latin typeface="Arial"/>
                <a:ea typeface="ＭＳ Ｐゴシック" pitchFamily="32" charset="-128"/>
                <a:cs typeface="ＭＳ Ｐゴシック" pitchFamily="32" charset="-128"/>
              </a:rPr>
              <a:t>Applications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752600" y="3907135"/>
            <a:ext cx="1917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kern="0" dirty="0">
                <a:solidFill>
                  <a:srgbClr val="FF0000"/>
                </a:solidFill>
                <a:latin typeface="Arial"/>
                <a:ea typeface="ＭＳ Ｐゴシック" pitchFamily="32" charset="-128"/>
                <a:cs typeface="ＭＳ Ｐゴシック" pitchFamily="32" charset="-128"/>
              </a:rPr>
              <a:t>…built on…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52600" y="2823889"/>
            <a:ext cx="1917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kern="0" dirty="0">
                <a:solidFill>
                  <a:srgbClr val="FF0000"/>
                </a:solidFill>
                <a:latin typeface="Arial"/>
                <a:ea typeface="ＭＳ Ｐゴシック" pitchFamily="32" charset="-128"/>
                <a:cs typeface="ＭＳ Ｐゴシック" pitchFamily="32" charset="-128"/>
              </a:rPr>
              <a:t>…built on…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39900" y="1796439"/>
            <a:ext cx="1917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kern="0" dirty="0">
                <a:solidFill>
                  <a:srgbClr val="FF0000"/>
                </a:solidFill>
                <a:latin typeface="Arial"/>
                <a:ea typeface="ＭＳ Ｐゴシック" pitchFamily="32" charset="-128"/>
                <a:cs typeface="ＭＳ Ｐゴシック" pitchFamily="32" charset="-128"/>
              </a:rPr>
              <a:t>…built on…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52600" y="5052367"/>
            <a:ext cx="1917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kern="0" dirty="0">
                <a:solidFill>
                  <a:srgbClr val="FF0000"/>
                </a:solidFill>
                <a:latin typeface="Arial"/>
                <a:ea typeface="ＭＳ Ｐゴシック" pitchFamily="32" charset="-128"/>
                <a:cs typeface="ＭＳ Ｐゴシック" pitchFamily="32" charset="-128"/>
              </a:rPr>
              <a:t>…built on…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2270804"/>
            <a:ext cx="579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kern="0" dirty="0">
                <a:solidFill>
                  <a:srgbClr val="000000"/>
                </a:solidFill>
                <a:latin typeface="Arial"/>
                <a:ea typeface="ＭＳ Ｐゴシック" pitchFamily="32" charset="-128"/>
                <a:cs typeface="ＭＳ Ｐゴシック" pitchFamily="32" charset="-128"/>
              </a:rPr>
              <a:t>Reliable (or unreliable) transport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0" y="3298254"/>
            <a:ext cx="586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kern="0" dirty="0">
                <a:solidFill>
                  <a:srgbClr val="000000"/>
                </a:solidFill>
                <a:latin typeface="Arial"/>
                <a:ea typeface="ＭＳ Ｐゴシック" pitchFamily="32" charset="-128"/>
                <a:cs typeface="ＭＳ Ｐゴシック" pitchFamily="32" charset="-128"/>
              </a:rPr>
              <a:t>Best-effort global packet delivery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0" y="4368800"/>
            <a:ext cx="594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kern="0" dirty="0">
                <a:solidFill>
                  <a:srgbClr val="000000"/>
                </a:solidFill>
                <a:latin typeface="Arial"/>
                <a:ea typeface="ＭＳ Ｐゴシック" pitchFamily="32" charset="-128"/>
                <a:cs typeface="ＭＳ Ｐゴシック" pitchFamily="32" charset="-128"/>
              </a:rPr>
              <a:t>Best-effort local packet delivery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0" y="5552132"/>
            <a:ext cx="553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kern="0" dirty="0">
                <a:solidFill>
                  <a:srgbClr val="000000"/>
                </a:solidFill>
                <a:latin typeface="Arial"/>
                <a:ea typeface="ＭＳ Ｐゴシック" pitchFamily="32" charset="-128"/>
                <a:cs typeface="ＭＳ Ｐゴシック" pitchFamily="32" charset="-128"/>
              </a:rPr>
              <a:t>Physical transfer of bits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92880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Importance of Layering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Decomposed delivery into basic components</a:t>
            </a:r>
          </a:p>
          <a:p>
            <a:pPr lvl="6"/>
            <a:endParaRPr lang="en-US" dirty="0"/>
          </a:p>
          <a:p>
            <a:r>
              <a:rPr lang="en-US" dirty="0"/>
              <a:t>Independent, compatible innovation at each layer</a:t>
            </a:r>
          </a:p>
          <a:p>
            <a:pPr lvl="1"/>
            <a:r>
              <a:rPr lang="en-US" dirty="0"/>
              <a:t>Clean “separation of concerns”</a:t>
            </a:r>
          </a:p>
          <a:p>
            <a:pPr lvl="1"/>
            <a:r>
              <a:rPr lang="en-US" dirty="0"/>
              <a:t>Leaving each layer to solve a tractable problem</a:t>
            </a:r>
          </a:p>
          <a:p>
            <a:pPr lvl="6"/>
            <a:endParaRPr lang="en-US" dirty="0"/>
          </a:p>
          <a:p>
            <a:r>
              <a:rPr lang="en-US" dirty="0"/>
              <a:t>Responsible for the success of the Internet!</a:t>
            </a:r>
          </a:p>
          <a:p>
            <a:pPr lvl="1"/>
            <a:r>
              <a:rPr lang="en-US" dirty="0"/>
              <a:t>Rich ecosystem of independent innovation</a:t>
            </a:r>
          </a:p>
        </p:txBody>
      </p:sp>
    </p:spTree>
    <p:extLst>
      <p:ext uri="{BB962C8B-B14F-4D97-AF65-F5344CB8AC3E}">
        <p14:creationId xmlns:p14="http://schemas.microsoft.com/office/powerpoint/2010/main" val="2295865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/>
              <a:t>Control Plane Abstractions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655332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/>
              <a:t>(Too) Many Control Plane Mechanisms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795126" cy="3994495"/>
          </a:xfrm>
        </p:spPr>
        <p:txBody>
          <a:bodyPr/>
          <a:lstStyle/>
          <a:p>
            <a:r>
              <a:rPr lang="en-US" b="1" dirty="0"/>
              <a:t>Control Plane: mechanisms without abstraction</a:t>
            </a:r>
          </a:p>
          <a:p>
            <a:pPr lvl="1"/>
            <a:r>
              <a:rPr lang="en-US" b="1" i="1" dirty="0"/>
              <a:t>Too many mechanisms, not enough functionality</a:t>
            </a:r>
          </a:p>
          <a:p>
            <a:pPr lvl="1"/>
            <a:endParaRPr lang="en-US" b="1" i="1" dirty="0"/>
          </a:p>
          <a:p>
            <a:r>
              <a:rPr lang="en-US" dirty="0"/>
              <a:t>Variety of goals, no modularity:</a:t>
            </a:r>
          </a:p>
          <a:p>
            <a:pPr lvl="1"/>
            <a:r>
              <a:rPr lang="en-US" b="1" dirty="0"/>
              <a:t>Routing: </a:t>
            </a:r>
            <a:r>
              <a:rPr lang="en-US" dirty="0"/>
              <a:t>distributed routing algorithms</a:t>
            </a:r>
          </a:p>
          <a:p>
            <a:pPr lvl="1"/>
            <a:r>
              <a:rPr lang="en-US" b="1" dirty="0"/>
              <a:t>Isolation</a:t>
            </a:r>
            <a:r>
              <a:rPr lang="en-US" dirty="0"/>
              <a:t>: ACLs, VLANs, Firewalls,…</a:t>
            </a:r>
          </a:p>
          <a:p>
            <a:pPr lvl="1"/>
            <a:r>
              <a:rPr lang="en-US" b="1" dirty="0"/>
              <a:t>Traffic engineering</a:t>
            </a:r>
            <a:r>
              <a:rPr lang="en-US" dirty="0"/>
              <a:t>: adjusting weights, MPLS,…</a:t>
            </a:r>
          </a:p>
          <a:p>
            <a:pPr lvl="8"/>
            <a:endParaRPr lang="en-US" dirty="0"/>
          </a:p>
          <a:p>
            <a:pPr marL="3200400" lvl="7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65300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600" b="1" kern="1200" dirty="0">
                <a:solidFill>
                  <a:schemeClr val="tx1"/>
                </a:solidFill>
                <a:effectLst/>
                <a:latin typeface="Minion Pro"/>
                <a:ea typeface="+mj-ea"/>
                <a:cs typeface="Minion Pro"/>
              </a:rPr>
              <a:t>Finding Control Plane Abstractions</a:t>
            </a:r>
            <a:r>
              <a:rPr lang="en-US" dirty="0"/>
              <a:t> 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3596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you find abstractions?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first decompose the problem….</a:t>
            </a:r>
          </a:p>
          <a:p>
            <a:pPr lvl="3"/>
            <a:endParaRPr lang="en-US" dirty="0"/>
          </a:p>
          <a:p>
            <a:r>
              <a:rPr lang="en-US" dirty="0"/>
              <a:t>…and define abstractions for each </a:t>
            </a:r>
            <a:r>
              <a:rPr lang="en-US" dirty="0" err="1"/>
              <a:t>subproblem</a:t>
            </a:r>
            <a:endParaRPr lang="en-US" dirty="0"/>
          </a:p>
          <a:p>
            <a:pPr lvl="3"/>
            <a:endParaRPr lang="en-US" dirty="0"/>
          </a:p>
          <a:p>
            <a:r>
              <a:rPr lang="en-US" b="1" dirty="0"/>
              <a:t>So what is the control plane problem?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62762C-AE33-E04D-8C58-1B5AB9B06578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153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Task: Compute forwarding state: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55841"/>
          </a:xfrm>
        </p:spPr>
        <p:txBody>
          <a:bodyPr anchor="t"/>
          <a:lstStyle/>
          <a:p>
            <a:r>
              <a:rPr lang="en-US" dirty="0"/>
              <a:t>Consistent with low-level hardware/software</a:t>
            </a:r>
          </a:p>
          <a:p>
            <a:pPr lvl="1"/>
            <a:r>
              <a:rPr lang="en-US" dirty="0"/>
              <a:t>Which might depend on particular vendor</a:t>
            </a:r>
          </a:p>
          <a:p>
            <a:pPr lvl="6"/>
            <a:endParaRPr lang="en-US" dirty="0"/>
          </a:p>
          <a:p>
            <a:r>
              <a:rPr lang="en-US" dirty="0"/>
              <a:t>Based on entire network topology</a:t>
            </a:r>
          </a:p>
          <a:p>
            <a:pPr lvl="1"/>
            <a:r>
              <a:rPr lang="en-US" dirty="0"/>
              <a:t>Because many control decisions depend on topology</a:t>
            </a:r>
          </a:p>
          <a:p>
            <a:pPr lvl="5"/>
            <a:endParaRPr lang="en-US" dirty="0"/>
          </a:p>
          <a:p>
            <a:r>
              <a:rPr lang="en-US" dirty="0"/>
              <a:t>For all routers/switches in network</a:t>
            </a:r>
          </a:p>
          <a:p>
            <a:pPr lvl="1"/>
            <a:r>
              <a:rPr lang="en-US" dirty="0"/>
              <a:t>Every router/switch needs forwarding state</a:t>
            </a:r>
          </a:p>
          <a:p>
            <a:pPr marL="3201987" lvl="8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319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Design one-off mechanisms that solve all three</a:t>
            </a:r>
          </a:p>
          <a:p>
            <a:pPr lvl="5"/>
            <a:endParaRPr lang="en-US" dirty="0"/>
          </a:p>
          <a:p>
            <a:pPr lvl="1"/>
            <a:r>
              <a:rPr lang="en-US" dirty="0"/>
              <a:t>A sign of how much we love complexity</a:t>
            </a:r>
          </a:p>
          <a:p>
            <a:pPr lvl="5"/>
            <a:endParaRPr lang="en-US" dirty="0"/>
          </a:p>
          <a:p>
            <a:r>
              <a:rPr lang="en-US" dirty="0">
                <a:solidFill>
                  <a:srgbClr val="FF0000"/>
                </a:solidFill>
              </a:rPr>
              <a:t>No other field would deal with such a problem!</a:t>
            </a:r>
          </a:p>
          <a:p>
            <a:pPr lvl="4"/>
            <a:endParaRPr lang="en-US" dirty="0"/>
          </a:p>
          <a:p>
            <a:r>
              <a:rPr lang="en-US" dirty="0"/>
              <a:t>They would define abstractions for each subtask</a:t>
            </a:r>
          </a:p>
          <a:p>
            <a:pPr lvl="5"/>
            <a:endParaRPr lang="en-US" dirty="0"/>
          </a:p>
          <a:p>
            <a:r>
              <a:rPr lang="en-US" dirty="0"/>
              <a:t>…and so should we!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current approach</a:t>
            </a:r>
          </a:p>
        </p:txBody>
      </p:sp>
    </p:spTree>
    <p:extLst>
      <p:ext uri="{BB962C8B-B14F-4D97-AF65-F5344CB8AC3E}">
        <p14:creationId xmlns:p14="http://schemas.microsoft.com/office/powerpoint/2010/main" val="2629440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055158"/>
            <a:ext cx="7569200" cy="3994495"/>
          </a:xfrm>
        </p:spPr>
        <p:txBody>
          <a:bodyPr anchor="t"/>
          <a:lstStyle/>
          <a:p>
            <a:r>
              <a:rPr lang="en-US" dirty="0"/>
              <a:t>OSPF: 	</a:t>
            </a:r>
          </a:p>
          <a:p>
            <a:pPr lvl="1"/>
            <a:r>
              <a:rPr lang="en-US" dirty="0"/>
              <a:t>5% for </a:t>
            </a:r>
            <a:r>
              <a:rPr lang="en-US" dirty="0" err="1"/>
              <a:t>Djikstra’s</a:t>
            </a:r>
            <a:r>
              <a:rPr lang="en-US" dirty="0"/>
              <a:t> algorithm, </a:t>
            </a:r>
          </a:p>
          <a:p>
            <a:pPr lvl="1"/>
            <a:r>
              <a:rPr lang="en-US" dirty="0"/>
              <a:t>95% to find and maintain the state of the network</a:t>
            </a:r>
          </a:p>
        </p:txBody>
      </p:sp>
      <p:pic>
        <p:nvPicPr>
          <p:cNvPr id="4" name="Picture 3" descr="Screen Shot 2014-04-27 at 11.13.28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42208">
            <a:off x="2037260" y="3074736"/>
            <a:ext cx="7008560" cy="5477955"/>
          </a:xfrm>
          <a:prstGeom prst="rect">
            <a:avLst/>
          </a:prstGeom>
          <a:effectLst>
            <a:outerShdw blurRad="152400" dist="88900" dir="11100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42020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Separate Concerns with Abstractions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966885"/>
            <a:ext cx="7569200" cy="3383591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Be compatible with low-level hardware/software</a:t>
            </a:r>
          </a:p>
          <a:p>
            <a:pPr marL="457200" lvl="1" indent="0">
              <a:buNone/>
            </a:pPr>
            <a:r>
              <a:rPr lang="en-US" dirty="0">
                <a:solidFill>
                  <a:srgbClr val="F47A00"/>
                </a:solidFill>
              </a:rPr>
              <a:t>   Need an abstraction for general </a:t>
            </a:r>
            <a:r>
              <a:rPr lang="en-US" b="1" dirty="0">
                <a:solidFill>
                  <a:srgbClr val="F47A00"/>
                </a:solidFill>
              </a:rPr>
              <a:t>forwarding model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Make decisions based on entire network</a:t>
            </a:r>
          </a:p>
          <a:p>
            <a:pPr marL="457200" lvl="1" indent="0">
              <a:buNone/>
            </a:pPr>
            <a:r>
              <a:rPr lang="en-US" dirty="0">
                <a:solidFill>
                  <a:srgbClr val="F47A00"/>
                </a:solidFill>
              </a:rPr>
              <a:t>   Need an abstraction for </a:t>
            </a:r>
            <a:r>
              <a:rPr lang="en-US" b="1" dirty="0">
                <a:solidFill>
                  <a:srgbClr val="F47A00"/>
                </a:solidFill>
              </a:rPr>
              <a:t>network state</a:t>
            </a:r>
          </a:p>
          <a:p>
            <a:pPr marL="5715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dirty="0"/>
              <a:t>3.  Compute configuration of each physical device</a:t>
            </a:r>
          </a:p>
          <a:p>
            <a:pPr marL="457200" lvl="1" indent="0">
              <a:buNone/>
            </a:pPr>
            <a:r>
              <a:rPr lang="en-US" dirty="0">
                <a:solidFill>
                  <a:srgbClr val="F47A00"/>
                </a:solidFill>
              </a:rPr>
              <a:t>   Need an abstraction that </a:t>
            </a:r>
            <a:r>
              <a:rPr lang="en-US" b="1" dirty="0">
                <a:solidFill>
                  <a:srgbClr val="F47A00"/>
                </a:solidFill>
              </a:rPr>
              <a:t>simplifies configuration</a:t>
            </a:r>
          </a:p>
          <a:p>
            <a:pPr marL="457200" lvl="1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190406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Abs#1: Forwarding Abstraction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53522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Express intent independent of implementation</a:t>
            </a:r>
          </a:p>
          <a:p>
            <a:pPr lvl="1"/>
            <a:r>
              <a:rPr lang="en-US" dirty="0"/>
              <a:t>Don’t want to deal with proprietary HW and SW</a:t>
            </a:r>
          </a:p>
          <a:p>
            <a:pPr lvl="4"/>
            <a:endParaRPr lang="en-US" dirty="0"/>
          </a:p>
          <a:p>
            <a:r>
              <a:rPr lang="en-US" dirty="0" err="1">
                <a:solidFill>
                  <a:srgbClr val="FF0000"/>
                </a:solidFill>
              </a:rPr>
              <a:t>OpenFlow</a:t>
            </a:r>
            <a:r>
              <a:rPr lang="en-US" dirty="0"/>
              <a:t> is current proposal for forwarding</a:t>
            </a:r>
          </a:p>
          <a:p>
            <a:pPr lvl="1"/>
            <a:r>
              <a:rPr lang="en-US" dirty="0"/>
              <a:t>Standardized interface to switch</a:t>
            </a:r>
          </a:p>
          <a:p>
            <a:pPr lvl="1"/>
            <a:r>
              <a:rPr lang="en-US" dirty="0"/>
              <a:t>Configuration in terms of flow entries: </a:t>
            </a:r>
          </a:p>
          <a:p>
            <a:pPr lvl="2"/>
            <a:r>
              <a:rPr lang="en-US" dirty="0"/>
              <a:t>&lt;header fields, action&gt;</a:t>
            </a:r>
          </a:p>
          <a:p>
            <a:r>
              <a:rPr lang="en-US" dirty="0"/>
              <a:t>P4 is a much more general language for forwarding</a:t>
            </a:r>
          </a:p>
          <a:p>
            <a:pPr lvl="1"/>
            <a:r>
              <a:rPr lang="en-US" dirty="0"/>
              <a:t>Programmable switches</a:t>
            </a:r>
          </a:p>
          <a:p>
            <a:pPr lvl="3"/>
            <a:endParaRPr lang="en-US" dirty="0"/>
          </a:p>
          <a:p>
            <a:r>
              <a:rPr lang="en-US" dirty="0"/>
              <a:t>Design details concern exact nature of:</a:t>
            </a:r>
          </a:p>
          <a:p>
            <a:pPr lvl="1"/>
            <a:r>
              <a:rPr lang="en-US" dirty="0"/>
              <a:t>Header matching</a:t>
            </a:r>
          </a:p>
          <a:p>
            <a:pPr lvl="1"/>
            <a:r>
              <a:rPr lang="en-US" dirty="0"/>
              <a:t>Allowed actions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4350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Important Facets to </a:t>
            </a:r>
            <a:r>
              <a:rPr lang="en-US" dirty="0" err="1"/>
              <a:t>OpenFlow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Switches accept external control messages</a:t>
            </a:r>
          </a:p>
          <a:p>
            <a:pPr lvl="1"/>
            <a:r>
              <a:rPr lang="en-US" dirty="0"/>
              <a:t>Not closed, proprietary boxes</a:t>
            </a:r>
          </a:p>
          <a:p>
            <a:pPr marL="1373187" lvl="4" indent="0">
              <a:buNone/>
            </a:pPr>
            <a:endParaRPr lang="en-US" dirty="0"/>
          </a:p>
          <a:p>
            <a:r>
              <a:rPr lang="en-US" dirty="0"/>
              <a:t>Standardized flow entry format</a:t>
            </a:r>
          </a:p>
          <a:p>
            <a:pPr lvl="1"/>
            <a:r>
              <a:rPr lang="en-US" dirty="0"/>
              <a:t>So switches are interchangeable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62762C-AE33-E04D-8C58-1B5AB9B06578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6033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Abs#2: Network State Abstraction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86082"/>
          </a:xfrm>
        </p:spPr>
        <p:txBody>
          <a:bodyPr anchor="t">
            <a:normAutofit fontScale="92500"/>
          </a:bodyPr>
          <a:lstStyle/>
          <a:p>
            <a:r>
              <a:rPr lang="en-US" dirty="0"/>
              <a:t>Abstract away various distributed mechanisms</a:t>
            </a:r>
          </a:p>
          <a:p>
            <a:pPr lvl="8"/>
            <a:endParaRPr lang="en-US" dirty="0"/>
          </a:p>
          <a:p>
            <a:r>
              <a:rPr lang="en-US" dirty="0"/>
              <a:t>Abstraction: </a:t>
            </a:r>
            <a:r>
              <a:rPr lang="en-US" b="1" dirty="0"/>
              <a:t>global network view</a:t>
            </a:r>
            <a:endParaRPr lang="en-US" dirty="0"/>
          </a:p>
          <a:p>
            <a:pPr lvl="1"/>
            <a:r>
              <a:rPr lang="en-US" dirty="0"/>
              <a:t>Annotated network graph provided through an API</a:t>
            </a:r>
          </a:p>
          <a:p>
            <a:pPr lvl="8"/>
            <a:endParaRPr lang="en-US" dirty="0"/>
          </a:p>
          <a:p>
            <a:r>
              <a:rPr lang="en-US" dirty="0"/>
              <a:t>Implementation: “</a:t>
            </a:r>
            <a:r>
              <a:rPr lang="en-US" dirty="0">
                <a:solidFill>
                  <a:srgbClr val="FF0000"/>
                </a:solidFill>
              </a:rPr>
              <a:t>Network Operating System</a:t>
            </a:r>
            <a:r>
              <a:rPr lang="en-US" dirty="0"/>
              <a:t>”</a:t>
            </a:r>
          </a:p>
          <a:p>
            <a:pPr lvl="1"/>
            <a:r>
              <a:rPr lang="en-US" dirty="0"/>
              <a:t>Runs on servers in network (“controllers”)</a:t>
            </a:r>
          </a:p>
          <a:p>
            <a:pPr lvl="1"/>
            <a:r>
              <a:rPr lang="en-US" dirty="0"/>
              <a:t>Replicated for reliability</a:t>
            </a:r>
          </a:p>
          <a:p>
            <a:pPr lvl="5"/>
            <a:endParaRPr lang="en-US" dirty="0"/>
          </a:p>
          <a:p>
            <a:r>
              <a:rPr lang="en-US" dirty="0"/>
              <a:t>Information flows both ways</a:t>
            </a:r>
          </a:p>
          <a:p>
            <a:pPr lvl="1"/>
            <a:r>
              <a:rPr lang="en-US" dirty="0"/>
              <a:t>Information </a:t>
            </a:r>
            <a:r>
              <a:rPr lang="en-US" i="1" u="sng" dirty="0"/>
              <a:t>from</a:t>
            </a:r>
            <a:r>
              <a:rPr lang="en-US" dirty="0"/>
              <a:t> routers/switches to form “view”</a:t>
            </a:r>
          </a:p>
          <a:p>
            <a:pPr lvl="1"/>
            <a:r>
              <a:rPr lang="en-US" dirty="0"/>
              <a:t>Configurations </a:t>
            </a:r>
            <a:r>
              <a:rPr lang="en-US" i="1" u="sng" dirty="0"/>
              <a:t>to</a:t>
            </a:r>
            <a:r>
              <a:rPr lang="en-US" dirty="0"/>
              <a:t> routers/switches to control forwarding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606798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Network Operating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51203"/>
          </a:xfrm>
        </p:spPr>
        <p:txBody>
          <a:bodyPr>
            <a:normAutofit/>
          </a:bodyPr>
          <a:lstStyle/>
          <a:p>
            <a:r>
              <a:rPr lang="en-US" dirty="0"/>
              <a:t>Think of it as a centralized link-state algorithm</a:t>
            </a:r>
          </a:p>
          <a:p>
            <a:pPr lvl="6"/>
            <a:endParaRPr lang="en-US" dirty="0"/>
          </a:p>
          <a:p>
            <a:r>
              <a:rPr lang="en-US" dirty="0"/>
              <a:t>Switches send connectivity info to controller</a:t>
            </a:r>
          </a:p>
          <a:p>
            <a:pPr lvl="4"/>
            <a:endParaRPr lang="en-US" dirty="0"/>
          </a:p>
          <a:p>
            <a:r>
              <a:rPr lang="en-US" dirty="0"/>
              <a:t>Controller computes forwarding state</a:t>
            </a:r>
          </a:p>
          <a:p>
            <a:pPr lvl="1"/>
            <a:r>
              <a:rPr lang="en-US" dirty="0"/>
              <a:t>Some control program that uses the topology as input</a:t>
            </a:r>
          </a:p>
          <a:p>
            <a:pPr lvl="4"/>
            <a:endParaRPr lang="en-US" dirty="0"/>
          </a:p>
          <a:p>
            <a:r>
              <a:rPr lang="en-US" dirty="0"/>
              <a:t>Controller sends forwarding state to switches</a:t>
            </a:r>
          </a:p>
          <a:p>
            <a:pPr lvl="4"/>
            <a:endParaRPr lang="en-US" dirty="0"/>
          </a:p>
          <a:p>
            <a:r>
              <a:rPr lang="en-US" dirty="0"/>
              <a:t>Controller is replicated for resilience</a:t>
            </a:r>
          </a:p>
          <a:p>
            <a:pPr lvl="1"/>
            <a:r>
              <a:rPr lang="en-US" dirty="0"/>
              <a:t>System is only “logically centralized”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62762C-AE33-E04D-8C58-1B5AB9B06578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51903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Straight Connector 43"/>
          <p:cNvCxnSpPr/>
          <p:nvPr/>
        </p:nvCxnSpPr>
        <p:spPr bwMode="auto">
          <a:xfrm flipV="1">
            <a:off x="2444750" y="4678363"/>
            <a:ext cx="1393825" cy="11223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 bwMode="auto">
          <a:xfrm>
            <a:off x="4014788" y="4562475"/>
            <a:ext cx="1106487" cy="7381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 bwMode="auto">
          <a:xfrm flipV="1">
            <a:off x="4102100" y="5800725"/>
            <a:ext cx="1285875" cy="7429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 bwMode="auto">
          <a:xfrm>
            <a:off x="1916113" y="6278563"/>
            <a:ext cx="1400175" cy="26511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 bwMode="auto">
          <a:xfrm flipV="1">
            <a:off x="5759450" y="5056188"/>
            <a:ext cx="1198563" cy="4968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AutoShape 7"/>
          <p:cNvSpPr>
            <a:spLocks noChangeArrowheads="1"/>
          </p:cNvSpPr>
          <p:nvPr/>
        </p:nvSpPr>
        <p:spPr bwMode="auto">
          <a:xfrm>
            <a:off x="1296988" y="5608638"/>
            <a:ext cx="1147762" cy="669925"/>
          </a:xfrm>
          <a:prstGeom prst="can">
            <a:avLst>
              <a:gd name="adj" fmla="val 43620"/>
            </a:avLst>
          </a:prstGeom>
          <a:solidFill>
            <a:schemeClr val="tx2"/>
          </a:solidFill>
          <a:ln w="9525">
            <a:noFill/>
            <a:round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</p:txBody>
      </p:sp>
      <p:sp>
        <p:nvSpPr>
          <p:cNvPr id="35" name="AutoShape 7"/>
          <p:cNvSpPr>
            <a:spLocks noChangeArrowheads="1"/>
          </p:cNvSpPr>
          <p:nvPr/>
        </p:nvSpPr>
        <p:spPr bwMode="auto">
          <a:xfrm>
            <a:off x="3127375" y="6111875"/>
            <a:ext cx="1147763" cy="669925"/>
          </a:xfrm>
          <a:prstGeom prst="can">
            <a:avLst>
              <a:gd name="adj" fmla="val 43620"/>
            </a:avLst>
          </a:prstGeom>
          <a:solidFill>
            <a:schemeClr val="tx2"/>
          </a:solidFill>
          <a:ln w="9525">
            <a:noFill/>
            <a:round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</p:txBody>
      </p:sp>
      <p:sp>
        <p:nvSpPr>
          <p:cNvPr id="36" name="AutoShape 7"/>
          <p:cNvSpPr>
            <a:spLocks noChangeArrowheads="1"/>
          </p:cNvSpPr>
          <p:nvPr/>
        </p:nvSpPr>
        <p:spPr bwMode="auto">
          <a:xfrm>
            <a:off x="2998788" y="4176713"/>
            <a:ext cx="1147762" cy="669925"/>
          </a:xfrm>
          <a:prstGeom prst="can">
            <a:avLst>
              <a:gd name="adj" fmla="val 43620"/>
            </a:avLst>
          </a:prstGeom>
          <a:solidFill>
            <a:schemeClr val="tx2"/>
          </a:solidFill>
          <a:ln w="9525">
            <a:noFill/>
            <a:round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</p:txBody>
      </p:sp>
      <p:sp>
        <p:nvSpPr>
          <p:cNvPr id="37" name="AutoShape 7"/>
          <p:cNvSpPr>
            <a:spLocks noChangeArrowheads="1"/>
          </p:cNvSpPr>
          <p:nvPr/>
        </p:nvSpPr>
        <p:spPr bwMode="auto">
          <a:xfrm>
            <a:off x="4814888" y="5273675"/>
            <a:ext cx="1147762" cy="669925"/>
          </a:xfrm>
          <a:prstGeom prst="can">
            <a:avLst>
              <a:gd name="adj" fmla="val 43620"/>
            </a:avLst>
          </a:prstGeom>
          <a:solidFill>
            <a:schemeClr val="tx2"/>
          </a:solidFill>
          <a:ln w="9525">
            <a:noFill/>
            <a:round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</p:txBody>
      </p:sp>
      <p:sp>
        <p:nvSpPr>
          <p:cNvPr id="38" name="AutoShape 7"/>
          <p:cNvSpPr>
            <a:spLocks noChangeArrowheads="1"/>
          </p:cNvSpPr>
          <p:nvPr/>
        </p:nvSpPr>
        <p:spPr bwMode="auto">
          <a:xfrm>
            <a:off x="6472238" y="4511675"/>
            <a:ext cx="1147762" cy="669925"/>
          </a:xfrm>
          <a:prstGeom prst="can">
            <a:avLst>
              <a:gd name="adj" fmla="val 43620"/>
            </a:avLst>
          </a:prstGeom>
          <a:solidFill>
            <a:schemeClr val="tx2"/>
          </a:solidFill>
          <a:ln w="9525">
            <a:noFill/>
            <a:round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Network of Switches and/or Routers</a:t>
            </a:r>
          </a:p>
        </p:txBody>
      </p:sp>
    </p:spTree>
    <p:extLst>
      <p:ext uri="{BB962C8B-B14F-4D97-AF65-F5344CB8AC3E}">
        <p14:creationId xmlns:p14="http://schemas.microsoft.com/office/powerpoint/2010/main" val="135313743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Straight Connector 43"/>
          <p:cNvCxnSpPr/>
          <p:nvPr/>
        </p:nvCxnSpPr>
        <p:spPr bwMode="auto">
          <a:xfrm flipV="1">
            <a:off x="2444750" y="4678363"/>
            <a:ext cx="1393825" cy="11223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 bwMode="auto">
          <a:xfrm>
            <a:off x="4014788" y="4562475"/>
            <a:ext cx="1106487" cy="7381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 bwMode="auto">
          <a:xfrm flipV="1">
            <a:off x="4102100" y="5800725"/>
            <a:ext cx="1285875" cy="7429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 bwMode="auto">
          <a:xfrm>
            <a:off x="1916113" y="6278563"/>
            <a:ext cx="1400175" cy="26511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 bwMode="auto">
          <a:xfrm flipV="1">
            <a:off x="5759450" y="5056188"/>
            <a:ext cx="1198563" cy="4968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AutoShape 7"/>
          <p:cNvSpPr>
            <a:spLocks noChangeArrowheads="1"/>
          </p:cNvSpPr>
          <p:nvPr/>
        </p:nvSpPr>
        <p:spPr bwMode="auto">
          <a:xfrm>
            <a:off x="1296988" y="5608638"/>
            <a:ext cx="1147762" cy="669925"/>
          </a:xfrm>
          <a:prstGeom prst="can">
            <a:avLst>
              <a:gd name="adj" fmla="val 43620"/>
            </a:avLst>
          </a:prstGeom>
          <a:solidFill>
            <a:schemeClr val="tx2"/>
          </a:solidFill>
          <a:ln w="9525">
            <a:noFill/>
            <a:round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</p:txBody>
      </p:sp>
      <p:sp>
        <p:nvSpPr>
          <p:cNvPr id="35" name="AutoShape 7"/>
          <p:cNvSpPr>
            <a:spLocks noChangeArrowheads="1"/>
          </p:cNvSpPr>
          <p:nvPr/>
        </p:nvSpPr>
        <p:spPr bwMode="auto">
          <a:xfrm>
            <a:off x="3127375" y="6111875"/>
            <a:ext cx="1147763" cy="669925"/>
          </a:xfrm>
          <a:prstGeom prst="can">
            <a:avLst>
              <a:gd name="adj" fmla="val 43620"/>
            </a:avLst>
          </a:prstGeom>
          <a:solidFill>
            <a:schemeClr val="tx2"/>
          </a:solidFill>
          <a:ln w="9525">
            <a:noFill/>
            <a:round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</p:txBody>
      </p:sp>
      <p:sp>
        <p:nvSpPr>
          <p:cNvPr id="36" name="AutoShape 7"/>
          <p:cNvSpPr>
            <a:spLocks noChangeArrowheads="1"/>
          </p:cNvSpPr>
          <p:nvPr/>
        </p:nvSpPr>
        <p:spPr bwMode="auto">
          <a:xfrm>
            <a:off x="2998788" y="4176713"/>
            <a:ext cx="1147762" cy="669925"/>
          </a:xfrm>
          <a:prstGeom prst="can">
            <a:avLst>
              <a:gd name="adj" fmla="val 43620"/>
            </a:avLst>
          </a:prstGeom>
          <a:solidFill>
            <a:schemeClr val="tx2"/>
          </a:solidFill>
          <a:ln w="9525">
            <a:noFill/>
            <a:round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</p:txBody>
      </p:sp>
      <p:sp>
        <p:nvSpPr>
          <p:cNvPr id="37" name="AutoShape 7"/>
          <p:cNvSpPr>
            <a:spLocks noChangeArrowheads="1"/>
          </p:cNvSpPr>
          <p:nvPr/>
        </p:nvSpPr>
        <p:spPr bwMode="auto">
          <a:xfrm>
            <a:off x="4814888" y="5273675"/>
            <a:ext cx="1147762" cy="669925"/>
          </a:xfrm>
          <a:prstGeom prst="can">
            <a:avLst>
              <a:gd name="adj" fmla="val 43620"/>
            </a:avLst>
          </a:prstGeom>
          <a:solidFill>
            <a:schemeClr val="tx2"/>
          </a:solidFill>
          <a:ln w="9525">
            <a:noFill/>
            <a:round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</p:txBody>
      </p:sp>
      <p:sp>
        <p:nvSpPr>
          <p:cNvPr id="38" name="AutoShape 7"/>
          <p:cNvSpPr>
            <a:spLocks noChangeArrowheads="1"/>
          </p:cNvSpPr>
          <p:nvPr/>
        </p:nvSpPr>
        <p:spPr bwMode="auto">
          <a:xfrm>
            <a:off x="6472238" y="4511675"/>
            <a:ext cx="1147762" cy="669925"/>
          </a:xfrm>
          <a:prstGeom prst="can">
            <a:avLst>
              <a:gd name="adj" fmla="val 43620"/>
            </a:avLst>
          </a:prstGeom>
          <a:solidFill>
            <a:schemeClr val="tx2"/>
          </a:solidFill>
          <a:ln w="9525">
            <a:noFill/>
            <a:round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</p:txBody>
      </p:sp>
      <p:cxnSp>
        <p:nvCxnSpPr>
          <p:cNvPr id="51" name="Straight Connector 50"/>
          <p:cNvCxnSpPr/>
          <p:nvPr/>
        </p:nvCxnSpPr>
        <p:spPr bwMode="auto">
          <a:xfrm flipV="1">
            <a:off x="2367756" y="4936331"/>
            <a:ext cx="681832" cy="592138"/>
          </a:xfrm>
          <a:prstGeom prst="line">
            <a:avLst/>
          </a:prstGeom>
          <a:ln w="38100" cmpd="sng">
            <a:solidFill>
              <a:srgbClr val="8B0F0A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 bwMode="auto">
          <a:xfrm>
            <a:off x="4102100" y="4846638"/>
            <a:ext cx="712788" cy="466725"/>
          </a:xfrm>
          <a:prstGeom prst="line">
            <a:avLst/>
          </a:prstGeom>
          <a:ln w="38100" cmpd="sng">
            <a:solidFill>
              <a:srgbClr val="8B0F0A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 bwMode="auto">
          <a:xfrm>
            <a:off x="2495550" y="6199188"/>
            <a:ext cx="554038" cy="176212"/>
          </a:xfrm>
          <a:prstGeom prst="line">
            <a:avLst/>
          </a:prstGeom>
          <a:ln w="38100" cmpd="sng">
            <a:solidFill>
              <a:srgbClr val="8B0F0A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 bwMode="auto">
          <a:xfrm flipV="1">
            <a:off x="4351733" y="5930900"/>
            <a:ext cx="475855" cy="268288"/>
          </a:xfrm>
          <a:prstGeom prst="line">
            <a:avLst/>
          </a:prstGeom>
          <a:ln w="38100" cmpd="sng">
            <a:solidFill>
              <a:srgbClr val="8B0F0A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 bwMode="auto">
          <a:xfrm flipV="1">
            <a:off x="5949950" y="5068888"/>
            <a:ext cx="465138" cy="244475"/>
          </a:xfrm>
          <a:prstGeom prst="line">
            <a:avLst/>
          </a:prstGeom>
          <a:ln w="38100" cmpd="sng">
            <a:solidFill>
              <a:srgbClr val="8B0F0A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-127000" y="2362200"/>
            <a:ext cx="93853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0" dirty="0">
                <a:latin typeface="Minion Pro"/>
                <a:cs typeface="Minion Pro"/>
              </a:rPr>
              <a:t>Distributed algorithm running between neighbors</a:t>
            </a:r>
          </a:p>
          <a:p>
            <a:pPr algn="ctr"/>
            <a:r>
              <a:rPr lang="en-US" sz="2400" b="0" i="1" dirty="0">
                <a:latin typeface="Minion Pro"/>
                <a:cs typeface="Minion Pro"/>
              </a:rPr>
              <a:t>Complicated task-specific distributed algorithm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Traditional Control Mechanisms</a:t>
            </a:r>
          </a:p>
        </p:txBody>
      </p:sp>
    </p:spTree>
    <p:extLst>
      <p:ext uri="{BB962C8B-B14F-4D97-AF65-F5344CB8AC3E}">
        <p14:creationId xmlns:p14="http://schemas.microsoft.com/office/powerpoint/2010/main" val="155048639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 flipV="1">
            <a:off x="209492" y="4002535"/>
            <a:ext cx="8737417" cy="33337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Rounded Rectangle 66"/>
          <p:cNvSpPr/>
          <p:nvPr/>
        </p:nvSpPr>
        <p:spPr>
          <a:xfrm>
            <a:off x="1568450" y="1778000"/>
            <a:ext cx="5389564" cy="492031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dirty="0">
                <a:solidFill>
                  <a:srgbClr val="000000"/>
                </a:solidFill>
                <a:latin typeface="Minion Pro"/>
                <a:cs typeface="Minion Pro"/>
              </a:rPr>
              <a:t>Control Program</a:t>
            </a:r>
          </a:p>
        </p:txBody>
      </p:sp>
      <p:sp>
        <p:nvSpPr>
          <p:cNvPr id="90120" name="Title 31"/>
          <p:cNvSpPr>
            <a:spLocks noGrp="1"/>
          </p:cNvSpPr>
          <p:nvPr>
            <p:ph type="title"/>
          </p:nvPr>
        </p:nvSpPr>
        <p:spPr>
          <a:xfrm>
            <a:off x="0" y="254000"/>
            <a:ext cx="9144000" cy="711200"/>
          </a:xfrm>
        </p:spPr>
        <p:txBody>
          <a:bodyPr/>
          <a:lstStyle/>
          <a:p>
            <a:pPr eaLnBrk="1" hangingPunct="1"/>
            <a:r>
              <a:rPr lang="en-US" sz="4000" dirty="0">
                <a:ea typeface="ＭＳ Ｐゴシック" charset="0"/>
              </a:rPr>
              <a:t>Software Defined Network (SDN)</a:t>
            </a:r>
          </a:p>
        </p:txBody>
      </p:sp>
      <p:cxnSp>
        <p:nvCxnSpPr>
          <p:cNvPr id="44" name="Straight Connector 43"/>
          <p:cNvCxnSpPr/>
          <p:nvPr/>
        </p:nvCxnSpPr>
        <p:spPr bwMode="auto">
          <a:xfrm flipV="1">
            <a:off x="2444750" y="4678363"/>
            <a:ext cx="1393825" cy="11223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 bwMode="auto">
          <a:xfrm>
            <a:off x="4014788" y="4562475"/>
            <a:ext cx="1106487" cy="7381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 bwMode="auto">
          <a:xfrm flipV="1">
            <a:off x="4102100" y="5800725"/>
            <a:ext cx="1285875" cy="7429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 bwMode="auto">
          <a:xfrm>
            <a:off x="1916113" y="6278563"/>
            <a:ext cx="1400175" cy="26511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 bwMode="auto">
          <a:xfrm flipV="1">
            <a:off x="5759450" y="5056188"/>
            <a:ext cx="1198563" cy="4968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 bwMode="auto">
          <a:xfrm rot="16200000" flipH="1">
            <a:off x="347662" y="4527551"/>
            <a:ext cx="2441575" cy="0"/>
          </a:xfrm>
          <a:prstGeom prst="line">
            <a:avLst/>
          </a:prstGeom>
          <a:ln w="25400" cap="flat" cmpd="sng" algn="ctr">
            <a:solidFill>
              <a:schemeClr val="accent1"/>
            </a:solidFill>
            <a:prstDash val="dot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 bwMode="auto">
          <a:xfrm rot="5400000">
            <a:off x="3137694" y="3740944"/>
            <a:ext cx="869950" cy="1588"/>
          </a:xfrm>
          <a:prstGeom prst="line">
            <a:avLst/>
          </a:prstGeom>
          <a:ln w="25400" cap="flat" cmpd="sng" algn="ctr">
            <a:solidFill>
              <a:schemeClr val="accent1"/>
            </a:solidFill>
            <a:prstDash val="dot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 bwMode="auto">
          <a:xfrm rot="5400000">
            <a:off x="4391819" y="4302919"/>
            <a:ext cx="1993900" cy="1588"/>
          </a:xfrm>
          <a:prstGeom prst="line">
            <a:avLst/>
          </a:prstGeom>
          <a:ln w="25400" cap="flat" cmpd="sng" algn="ctr">
            <a:solidFill>
              <a:schemeClr val="accent1"/>
            </a:solidFill>
            <a:prstDash val="dot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 bwMode="auto">
          <a:xfrm rot="5400000">
            <a:off x="6330950" y="3935413"/>
            <a:ext cx="1254125" cy="0"/>
          </a:xfrm>
          <a:prstGeom prst="line">
            <a:avLst/>
          </a:prstGeom>
          <a:ln w="25400" cap="flat" cmpd="sng" algn="ctr">
            <a:solidFill>
              <a:schemeClr val="accent1"/>
            </a:solidFill>
            <a:prstDash val="dot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AutoShape 7"/>
          <p:cNvSpPr>
            <a:spLocks noChangeArrowheads="1"/>
          </p:cNvSpPr>
          <p:nvPr/>
        </p:nvSpPr>
        <p:spPr bwMode="auto">
          <a:xfrm>
            <a:off x="1296988" y="5608638"/>
            <a:ext cx="1147762" cy="669925"/>
          </a:xfrm>
          <a:prstGeom prst="can">
            <a:avLst>
              <a:gd name="adj" fmla="val 43620"/>
            </a:avLst>
          </a:prstGeom>
          <a:solidFill>
            <a:schemeClr val="tx2"/>
          </a:solidFill>
          <a:ln w="9525">
            <a:noFill/>
            <a:round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</p:txBody>
      </p:sp>
      <p:sp>
        <p:nvSpPr>
          <p:cNvPr id="35" name="AutoShape 7"/>
          <p:cNvSpPr>
            <a:spLocks noChangeArrowheads="1"/>
          </p:cNvSpPr>
          <p:nvPr/>
        </p:nvSpPr>
        <p:spPr bwMode="auto">
          <a:xfrm>
            <a:off x="3127375" y="6111875"/>
            <a:ext cx="1147763" cy="669925"/>
          </a:xfrm>
          <a:prstGeom prst="can">
            <a:avLst>
              <a:gd name="adj" fmla="val 43620"/>
            </a:avLst>
          </a:prstGeom>
          <a:solidFill>
            <a:schemeClr val="tx2"/>
          </a:solidFill>
          <a:ln w="9525">
            <a:noFill/>
            <a:round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</p:txBody>
      </p:sp>
      <p:sp>
        <p:nvSpPr>
          <p:cNvPr id="36" name="AutoShape 7"/>
          <p:cNvSpPr>
            <a:spLocks noChangeArrowheads="1"/>
          </p:cNvSpPr>
          <p:nvPr/>
        </p:nvSpPr>
        <p:spPr bwMode="auto">
          <a:xfrm>
            <a:off x="2998788" y="4176713"/>
            <a:ext cx="1147762" cy="669925"/>
          </a:xfrm>
          <a:prstGeom prst="can">
            <a:avLst>
              <a:gd name="adj" fmla="val 43620"/>
            </a:avLst>
          </a:prstGeom>
          <a:solidFill>
            <a:schemeClr val="tx2"/>
          </a:solidFill>
          <a:ln w="9525">
            <a:noFill/>
            <a:round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</p:txBody>
      </p:sp>
      <p:sp>
        <p:nvSpPr>
          <p:cNvPr id="37" name="AutoShape 7"/>
          <p:cNvSpPr>
            <a:spLocks noChangeArrowheads="1"/>
          </p:cNvSpPr>
          <p:nvPr/>
        </p:nvSpPr>
        <p:spPr bwMode="auto">
          <a:xfrm>
            <a:off x="4814888" y="5273675"/>
            <a:ext cx="1147762" cy="669925"/>
          </a:xfrm>
          <a:prstGeom prst="can">
            <a:avLst>
              <a:gd name="adj" fmla="val 43620"/>
            </a:avLst>
          </a:prstGeom>
          <a:solidFill>
            <a:schemeClr val="tx2"/>
          </a:solidFill>
          <a:ln w="9525">
            <a:noFill/>
            <a:round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</p:txBody>
      </p:sp>
      <p:sp>
        <p:nvSpPr>
          <p:cNvPr id="38" name="AutoShape 7"/>
          <p:cNvSpPr>
            <a:spLocks noChangeArrowheads="1"/>
          </p:cNvSpPr>
          <p:nvPr/>
        </p:nvSpPr>
        <p:spPr bwMode="auto">
          <a:xfrm>
            <a:off x="6472238" y="4511675"/>
            <a:ext cx="1147762" cy="669925"/>
          </a:xfrm>
          <a:prstGeom prst="can">
            <a:avLst>
              <a:gd name="adj" fmla="val 43620"/>
            </a:avLst>
          </a:prstGeom>
          <a:solidFill>
            <a:schemeClr val="tx2"/>
          </a:solidFill>
          <a:ln w="9525">
            <a:noFill/>
            <a:round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</p:txBody>
      </p:sp>
      <p:sp>
        <p:nvSpPr>
          <p:cNvPr id="79" name="Rounded Rectangle 78"/>
          <p:cNvSpPr/>
          <p:nvPr/>
        </p:nvSpPr>
        <p:spPr>
          <a:xfrm>
            <a:off x="1032934" y="3143846"/>
            <a:ext cx="6663266" cy="818554"/>
          </a:xfrm>
          <a:prstGeom prst="roundRect">
            <a:avLst/>
          </a:prstGeom>
          <a:gradFill>
            <a:gsLst>
              <a:gs pos="0">
                <a:srgbClr val="FF0000"/>
              </a:gs>
              <a:gs pos="100000">
                <a:srgbClr val="F7545C"/>
              </a:gs>
            </a:gsLst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rgbClr val="FFFFFF"/>
                </a:solidFill>
                <a:latin typeface="Minion Pro"/>
                <a:cs typeface="Minion Pro"/>
              </a:rPr>
              <a:t>Network OS</a:t>
            </a:r>
          </a:p>
        </p:txBody>
      </p:sp>
      <p:grpSp>
        <p:nvGrpSpPr>
          <p:cNvPr id="3" name="Group 64"/>
          <p:cNvGrpSpPr/>
          <p:nvPr/>
        </p:nvGrpSpPr>
        <p:grpSpPr>
          <a:xfrm>
            <a:off x="5469467" y="2425700"/>
            <a:ext cx="838200" cy="609600"/>
            <a:chOff x="7848600" y="1752600"/>
            <a:chExt cx="1143000" cy="838200"/>
          </a:xfrm>
          <a:solidFill>
            <a:schemeClr val="bg1"/>
          </a:solidFill>
        </p:grpSpPr>
        <p:sp>
          <p:nvSpPr>
            <p:cNvPr id="33" name="Oval 32"/>
            <p:cNvSpPr/>
            <p:nvPr/>
          </p:nvSpPr>
          <p:spPr>
            <a:xfrm>
              <a:off x="8001000" y="1981200"/>
              <a:ext cx="228600" cy="228600"/>
            </a:xfrm>
            <a:prstGeom prst="ellips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40" name="Oval 39"/>
            <p:cNvSpPr/>
            <p:nvPr/>
          </p:nvSpPr>
          <p:spPr>
            <a:xfrm>
              <a:off x="8382000" y="1752600"/>
              <a:ext cx="228600" cy="228600"/>
            </a:xfrm>
            <a:prstGeom prst="ellips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41" name="Oval 40"/>
            <p:cNvSpPr/>
            <p:nvPr/>
          </p:nvSpPr>
          <p:spPr>
            <a:xfrm>
              <a:off x="8382000" y="2362200"/>
              <a:ext cx="228600" cy="228600"/>
            </a:xfrm>
            <a:prstGeom prst="ellips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42" name="Oval 41"/>
            <p:cNvSpPr/>
            <p:nvPr/>
          </p:nvSpPr>
          <p:spPr>
            <a:xfrm>
              <a:off x="8763000" y="2057400"/>
              <a:ext cx="228600" cy="228600"/>
            </a:xfrm>
            <a:prstGeom prst="ellips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43" name="Oval 42"/>
            <p:cNvSpPr/>
            <p:nvPr/>
          </p:nvSpPr>
          <p:spPr>
            <a:xfrm>
              <a:off x="7848600" y="2362200"/>
              <a:ext cx="228600" cy="228600"/>
            </a:xfrm>
            <a:prstGeom prst="ellips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Minion Pro"/>
                <a:cs typeface="Minion Pro"/>
              </a:endParaRPr>
            </a:p>
          </p:txBody>
        </p:sp>
        <p:cxnSp>
          <p:nvCxnSpPr>
            <p:cNvPr id="47" name="Straight Connector 46"/>
            <p:cNvCxnSpPr>
              <a:stCxn id="33" idx="7"/>
              <a:endCxn id="40" idx="3"/>
            </p:cNvCxnSpPr>
            <p:nvPr/>
          </p:nvCxnSpPr>
          <p:spPr>
            <a:xfrm rot="5400000" flipH="1" flipV="1">
              <a:off x="8272322" y="1871522"/>
              <a:ext cx="66956" cy="219356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>
              <a:stCxn id="43" idx="0"/>
              <a:endCxn id="33" idx="3"/>
            </p:cNvCxnSpPr>
            <p:nvPr/>
          </p:nvCxnSpPr>
          <p:spPr>
            <a:xfrm rot="5400000" flipH="1" flipV="1">
              <a:off x="7905750" y="2233472"/>
              <a:ext cx="185878" cy="71578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>
              <a:stCxn id="43" idx="7"/>
              <a:endCxn id="40" idx="4"/>
            </p:cNvCxnSpPr>
            <p:nvPr/>
          </p:nvCxnSpPr>
          <p:spPr>
            <a:xfrm rot="5400000" flipH="1" flipV="1">
              <a:off x="8062772" y="1962150"/>
              <a:ext cx="414478" cy="452578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stCxn id="43" idx="5"/>
              <a:endCxn id="41" idx="3"/>
            </p:cNvCxnSpPr>
            <p:nvPr/>
          </p:nvCxnSpPr>
          <p:spPr>
            <a:xfrm rot="16200000" flipH="1">
              <a:off x="8229600" y="2371444"/>
              <a:ext cx="1588" cy="371756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>
              <a:stCxn id="40" idx="4"/>
              <a:endCxn id="42" idx="1"/>
            </p:cNvCxnSpPr>
            <p:nvPr/>
          </p:nvCxnSpPr>
          <p:spPr>
            <a:xfrm rot="16200000" flipH="1">
              <a:off x="8591550" y="1885950"/>
              <a:ext cx="109678" cy="300178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>
              <a:stCxn id="41" idx="6"/>
              <a:endCxn id="42" idx="3"/>
            </p:cNvCxnSpPr>
            <p:nvPr/>
          </p:nvCxnSpPr>
          <p:spPr>
            <a:xfrm flipV="1">
              <a:off x="8610600" y="2252522"/>
              <a:ext cx="185878" cy="223978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0126" name="TextBox 44"/>
          <p:cNvSpPr txBox="1">
            <a:spLocks noChangeArrowheads="1"/>
          </p:cNvSpPr>
          <p:nvPr/>
        </p:nvSpPr>
        <p:spPr bwMode="auto">
          <a:xfrm>
            <a:off x="2444750" y="2484615"/>
            <a:ext cx="287771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>
                <a:latin typeface="Minion Pro"/>
                <a:cs typeface="Minion Pro"/>
              </a:rPr>
              <a:t>Global Network View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295401" y="1280180"/>
            <a:ext cx="6172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Minion Pro"/>
                <a:cs typeface="Minion Pro"/>
              </a:rPr>
              <a:t>routing, access control, etc.</a:t>
            </a:r>
          </a:p>
        </p:txBody>
      </p:sp>
      <p:cxnSp>
        <p:nvCxnSpPr>
          <p:cNvPr id="45" name="Straight Connector 44"/>
          <p:cNvCxnSpPr/>
          <p:nvPr/>
        </p:nvCxnSpPr>
        <p:spPr bwMode="auto">
          <a:xfrm>
            <a:off x="3840163" y="3929063"/>
            <a:ext cx="0" cy="2182812"/>
          </a:xfrm>
          <a:prstGeom prst="line">
            <a:avLst/>
          </a:prstGeom>
          <a:ln w="25400" cap="flat" cmpd="sng" algn="ctr">
            <a:solidFill>
              <a:schemeClr val="accent1"/>
            </a:solidFill>
            <a:prstDash val="dot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7921418" y="3559731"/>
            <a:ext cx="10254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Software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96200" y="4035872"/>
            <a:ext cx="12843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Very simple </a:t>
            </a:r>
          </a:p>
          <a:p>
            <a:pPr algn="ctr"/>
            <a:r>
              <a:rPr lang="en-US" dirty="0"/>
              <a:t>hardware</a:t>
            </a:r>
          </a:p>
        </p:txBody>
      </p:sp>
    </p:spTree>
    <p:extLst>
      <p:ext uri="{BB962C8B-B14F-4D97-AF65-F5344CB8AC3E}">
        <p14:creationId xmlns:p14="http://schemas.microsoft.com/office/powerpoint/2010/main" val="3990057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90120" grpId="0"/>
      <p:bldP spid="79" grpId="0" animBg="1"/>
      <p:bldP spid="90126" grpId="0"/>
      <p:bldP spid="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Major Change in Paradigm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46665"/>
          </a:xfrm>
        </p:spPr>
        <p:txBody>
          <a:bodyPr/>
          <a:lstStyle/>
          <a:p>
            <a:r>
              <a:rPr lang="en-US" dirty="0"/>
              <a:t>Control program: </a:t>
            </a:r>
          </a:p>
          <a:p>
            <a:pPr lvl="1"/>
            <a:r>
              <a:rPr lang="pl-PL" b="1" dirty="0" err="1"/>
              <a:t>Configuration</a:t>
            </a:r>
            <a:r>
              <a:rPr lang="pl-PL" b="1" dirty="0"/>
              <a:t> = </a:t>
            </a:r>
            <a:r>
              <a:rPr lang="pl-PL" b="1" dirty="0" err="1"/>
              <a:t>Function</a:t>
            </a:r>
            <a:r>
              <a:rPr lang="pl-PL" b="1" dirty="0"/>
              <a:t>(</a:t>
            </a:r>
            <a:r>
              <a:rPr lang="pl-PL" b="1" dirty="0" err="1"/>
              <a:t>view</a:t>
            </a:r>
            <a:r>
              <a:rPr lang="pl-PL" b="1" dirty="0"/>
              <a:t>)</a:t>
            </a:r>
          </a:p>
          <a:p>
            <a:pPr lvl="7"/>
            <a:endParaRPr lang="en-US" dirty="0"/>
          </a:p>
          <a:p>
            <a:r>
              <a:rPr lang="en-US" dirty="0"/>
              <a:t>Control mechanism now program using NOS API</a:t>
            </a:r>
          </a:p>
          <a:p>
            <a:pPr lvl="5"/>
            <a:endParaRPr lang="en-US" dirty="0"/>
          </a:p>
          <a:p>
            <a:r>
              <a:rPr lang="en-US" dirty="0"/>
              <a:t>Not a distributed protocol, just a graph algorithm</a:t>
            </a:r>
          </a:p>
          <a:p>
            <a:pPr lvl="8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62762C-AE33-E04D-8C58-1B5AB9B06578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629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Abs#3: Specification Abstraction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25600"/>
          </a:xfrm>
        </p:spPr>
        <p:txBody>
          <a:bodyPr anchor="t">
            <a:normAutofit fontScale="92500"/>
          </a:bodyPr>
          <a:lstStyle/>
          <a:p>
            <a:r>
              <a:rPr lang="en-US" dirty="0"/>
              <a:t>Control mechanism expresses desired behavior</a:t>
            </a:r>
          </a:p>
          <a:p>
            <a:pPr lvl="1"/>
            <a:r>
              <a:rPr lang="en-US" dirty="0"/>
              <a:t>Whether it be isolation, access control, or </a:t>
            </a:r>
            <a:r>
              <a:rPr lang="en-US" dirty="0" err="1"/>
              <a:t>QoS</a:t>
            </a:r>
            <a:endParaRPr lang="en-US" dirty="0"/>
          </a:p>
          <a:p>
            <a:pPr lvl="7"/>
            <a:endParaRPr lang="en-US" dirty="0"/>
          </a:p>
          <a:p>
            <a:r>
              <a:rPr lang="en-US" dirty="0"/>
              <a:t>It should not be responsible for </a:t>
            </a:r>
            <a:r>
              <a:rPr lang="en-US" b="1" i="1" dirty="0"/>
              <a:t>implementing</a:t>
            </a:r>
            <a:r>
              <a:rPr lang="en-US" dirty="0"/>
              <a:t> that behavior on physical network infrastructure</a:t>
            </a:r>
          </a:p>
          <a:p>
            <a:pPr lvl="1"/>
            <a:r>
              <a:rPr lang="en-US" dirty="0"/>
              <a:t>Requires configuring the forwarding tables in each switch</a:t>
            </a:r>
          </a:p>
          <a:p>
            <a:pPr lvl="8"/>
            <a:endParaRPr lang="en-US" dirty="0"/>
          </a:p>
          <a:p>
            <a:r>
              <a:rPr lang="en-US" dirty="0"/>
              <a:t>Proposed abstraction: </a:t>
            </a:r>
            <a:r>
              <a:rPr lang="en-US" b="1" dirty="0"/>
              <a:t>abstract</a:t>
            </a:r>
            <a:r>
              <a:rPr lang="en-US" dirty="0"/>
              <a:t> </a:t>
            </a:r>
            <a:r>
              <a:rPr lang="en-US" b="1" dirty="0"/>
              <a:t>view </a:t>
            </a:r>
            <a:r>
              <a:rPr lang="en-US" dirty="0"/>
              <a:t>of network</a:t>
            </a:r>
          </a:p>
          <a:p>
            <a:pPr lvl="1"/>
            <a:r>
              <a:rPr lang="en-US" dirty="0"/>
              <a:t>Abstract view models only enough detail to </a:t>
            </a:r>
            <a:r>
              <a:rPr lang="en-US" i="1" u="sng" dirty="0"/>
              <a:t>specify goals</a:t>
            </a:r>
          </a:p>
          <a:p>
            <a:pPr lvl="1"/>
            <a:r>
              <a:rPr lang="en-US" dirty="0"/>
              <a:t>Will depend on task semantics</a:t>
            </a:r>
          </a:p>
          <a:p>
            <a:pPr lvl="6"/>
            <a:endParaRPr lang="en-US" dirty="0"/>
          </a:p>
          <a:p>
            <a:pPr marL="3657600" lvl="8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607810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Example: Access Control</a:t>
            </a:r>
          </a:p>
        </p:txBody>
      </p:sp>
      <p:cxnSp>
        <p:nvCxnSpPr>
          <p:cNvPr id="6" name="Straight Connector 5"/>
          <p:cNvCxnSpPr>
            <a:stCxn id="18" idx="5"/>
            <a:endCxn id="19" idx="1"/>
          </p:cNvCxnSpPr>
          <p:nvPr/>
        </p:nvCxnSpPr>
        <p:spPr bwMode="auto">
          <a:xfrm>
            <a:off x="4347065" y="4623064"/>
            <a:ext cx="392720" cy="421813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Straight Connector 6"/>
          <p:cNvCxnSpPr>
            <a:endCxn id="18" idx="2"/>
          </p:cNvCxnSpPr>
          <p:nvPr/>
        </p:nvCxnSpPr>
        <p:spPr bwMode="auto">
          <a:xfrm>
            <a:off x="3018935" y="4076700"/>
            <a:ext cx="905365" cy="3937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8" name="Straight Connector 7"/>
          <p:cNvCxnSpPr>
            <a:stCxn id="21" idx="7"/>
          </p:cNvCxnSpPr>
          <p:nvPr/>
        </p:nvCxnSpPr>
        <p:spPr bwMode="auto">
          <a:xfrm flipV="1">
            <a:off x="2931015" y="4613605"/>
            <a:ext cx="1027720" cy="377231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Straight Connector 8"/>
          <p:cNvCxnSpPr>
            <a:endCxn id="20" idx="0"/>
          </p:cNvCxnSpPr>
          <p:nvPr/>
        </p:nvCxnSpPr>
        <p:spPr bwMode="auto">
          <a:xfrm>
            <a:off x="2895600" y="5321300"/>
            <a:ext cx="590550" cy="43180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" name="Straight Connector 9"/>
          <p:cNvCxnSpPr>
            <a:endCxn id="20" idx="3"/>
          </p:cNvCxnSpPr>
          <p:nvPr/>
        </p:nvCxnSpPr>
        <p:spPr bwMode="auto">
          <a:xfrm flipV="1">
            <a:off x="2641600" y="6121664"/>
            <a:ext cx="669435" cy="355336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stCxn id="20" idx="5"/>
          </p:cNvCxnSpPr>
          <p:nvPr/>
        </p:nvCxnSpPr>
        <p:spPr bwMode="auto">
          <a:xfrm>
            <a:off x="3661265" y="6121664"/>
            <a:ext cx="586885" cy="190236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 bwMode="auto">
          <a:xfrm>
            <a:off x="1568450" y="5168900"/>
            <a:ext cx="93980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Straight Connector 12"/>
          <p:cNvCxnSpPr>
            <a:stCxn id="20" idx="6"/>
            <a:endCxn id="19" idx="3"/>
          </p:cNvCxnSpPr>
          <p:nvPr/>
        </p:nvCxnSpPr>
        <p:spPr bwMode="auto">
          <a:xfrm flipV="1">
            <a:off x="3733800" y="5350205"/>
            <a:ext cx="1005985" cy="618795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Straight Connector 13"/>
          <p:cNvCxnSpPr>
            <a:stCxn id="18" idx="7"/>
          </p:cNvCxnSpPr>
          <p:nvPr/>
        </p:nvCxnSpPr>
        <p:spPr bwMode="auto">
          <a:xfrm flipV="1">
            <a:off x="4347065" y="3702050"/>
            <a:ext cx="939800" cy="615686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endCxn id="17" idx="3"/>
          </p:cNvCxnSpPr>
          <p:nvPr/>
        </p:nvCxnSpPr>
        <p:spPr bwMode="auto">
          <a:xfrm flipV="1">
            <a:off x="781050" y="5321564"/>
            <a:ext cx="364635" cy="545836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 bwMode="auto">
          <a:xfrm>
            <a:off x="1073150" y="4953000"/>
            <a:ext cx="495300" cy="4318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3" charset="0"/>
              <a:ea typeface="ＭＳ Ｐゴシック" pitchFamily="33" charset="-128"/>
              <a:cs typeface="ＭＳ Ｐゴシック" pitchFamily="33" charset="-128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3924300" y="4254500"/>
            <a:ext cx="495300" cy="4318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3" charset="0"/>
              <a:ea typeface="ＭＳ Ｐゴシック" pitchFamily="33" charset="-128"/>
              <a:cs typeface="ＭＳ Ｐゴシック" pitchFamily="33" charset="-128"/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4667250" y="4981641"/>
            <a:ext cx="495300" cy="4318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3" charset="0"/>
              <a:ea typeface="ＭＳ Ｐゴシック" pitchFamily="33" charset="-128"/>
              <a:cs typeface="ＭＳ Ｐゴシック" pitchFamily="33" charset="-128"/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3238500" y="5753100"/>
            <a:ext cx="495300" cy="4318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3" charset="0"/>
              <a:ea typeface="ＭＳ Ｐゴシック" pitchFamily="33" charset="-128"/>
              <a:cs typeface="ＭＳ Ｐゴシック" pitchFamily="33" charset="-128"/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2508250" y="4927600"/>
            <a:ext cx="495300" cy="4318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3" charset="0"/>
              <a:ea typeface="ＭＳ Ｐゴシック" pitchFamily="33" charset="-128"/>
              <a:cs typeface="ＭＳ Ｐゴシック" pitchFamily="33" charset="-128"/>
            </a:endParaRPr>
          </a:p>
        </p:txBody>
      </p:sp>
      <p:cxnSp>
        <p:nvCxnSpPr>
          <p:cNvPr id="25" name="Straight Connector 24"/>
          <p:cNvCxnSpPr/>
          <p:nvPr/>
        </p:nvCxnSpPr>
        <p:spPr bwMode="auto">
          <a:xfrm>
            <a:off x="781050" y="4635500"/>
            <a:ext cx="364635" cy="346141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32" name="Oval 31"/>
          <p:cNvSpPr/>
          <p:nvPr/>
        </p:nvSpPr>
        <p:spPr bwMode="auto">
          <a:xfrm>
            <a:off x="5067300" y="5969000"/>
            <a:ext cx="495300" cy="4318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3" charset="0"/>
              <a:ea typeface="ＭＳ Ｐゴシック" pitchFamily="33" charset="-128"/>
              <a:cs typeface="ＭＳ Ｐゴシック" pitchFamily="33" charset="-128"/>
            </a:endParaRPr>
          </a:p>
        </p:txBody>
      </p:sp>
      <p:sp>
        <p:nvSpPr>
          <p:cNvPr id="33" name="Oval 32"/>
          <p:cNvSpPr/>
          <p:nvPr/>
        </p:nvSpPr>
        <p:spPr bwMode="auto">
          <a:xfrm>
            <a:off x="5715000" y="4397705"/>
            <a:ext cx="495300" cy="4318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3" charset="0"/>
              <a:ea typeface="ＭＳ Ｐゴシック" pitchFamily="33" charset="-128"/>
              <a:cs typeface="ＭＳ Ｐゴシック" pitchFamily="33" charset="-128"/>
            </a:endParaRPr>
          </a:p>
        </p:txBody>
      </p:sp>
      <p:sp>
        <p:nvSpPr>
          <p:cNvPr id="34" name="Oval 33"/>
          <p:cNvSpPr/>
          <p:nvPr/>
        </p:nvSpPr>
        <p:spPr bwMode="auto">
          <a:xfrm>
            <a:off x="6248400" y="5689600"/>
            <a:ext cx="495300" cy="4318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3" charset="0"/>
              <a:ea typeface="ＭＳ Ｐゴシック" pitchFamily="33" charset="-128"/>
              <a:cs typeface="ＭＳ Ｐゴシック" pitchFamily="33" charset="-128"/>
            </a:endParaRPr>
          </a:p>
        </p:txBody>
      </p:sp>
      <p:cxnSp>
        <p:nvCxnSpPr>
          <p:cNvPr id="42" name="Straight Connector 41"/>
          <p:cNvCxnSpPr>
            <a:stCxn id="33" idx="7"/>
          </p:cNvCxnSpPr>
          <p:nvPr/>
        </p:nvCxnSpPr>
        <p:spPr bwMode="auto">
          <a:xfrm flipV="1">
            <a:off x="6137765" y="3946657"/>
            <a:ext cx="980585" cy="514284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43" name="Straight Connector 42"/>
          <p:cNvCxnSpPr>
            <a:stCxn id="32" idx="6"/>
            <a:endCxn id="34" idx="2"/>
          </p:cNvCxnSpPr>
          <p:nvPr/>
        </p:nvCxnSpPr>
        <p:spPr bwMode="auto">
          <a:xfrm flipV="1">
            <a:off x="5562600" y="5905500"/>
            <a:ext cx="685800" cy="27940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4" name="Straight Connector 43"/>
          <p:cNvCxnSpPr>
            <a:stCxn id="33" idx="5"/>
            <a:endCxn id="34" idx="0"/>
          </p:cNvCxnSpPr>
          <p:nvPr/>
        </p:nvCxnSpPr>
        <p:spPr bwMode="auto">
          <a:xfrm>
            <a:off x="6137765" y="4766269"/>
            <a:ext cx="358285" cy="923331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5" name="Straight Connector 44"/>
          <p:cNvCxnSpPr>
            <a:stCxn id="19" idx="5"/>
            <a:endCxn id="32" idx="0"/>
          </p:cNvCxnSpPr>
          <p:nvPr/>
        </p:nvCxnSpPr>
        <p:spPr bwMode="auto">
          <a:xfrm>
            <a:off x="5090015" y="5350205"/>
            <a:ext cx="224935" cy="618795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6" name="Straight Connector 45"/>
          <p:cNvCxnSpPr>
            <a:stCxn id="19" idx="7"/>
            <a:endCxn id="33" idx="3"/>
          </p:cNvCxnSpPr>
          <p:nvPr/>
        </p:nvCxnSpPr>
        <p:spPr bwMode="auto">
          <a:xfrm flipV="1">
            <a:off x="5090015" y="4766269"/>
            <a:ext cx="697520" cy="27860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9" name="Straight Connector 58"/>
          <p:cNvCxnSpPr>
            <a:stCxn id="34" idx="5"/>
          </p:cNvCxnSpPr>
          <p:nvPr/>
        </p:nvCxnSpPr>
        <p:spPr bwMode="auto">
          <a:xfrm>
            <a:off x="6671165" y="6058164"/>
            <a:ext cx="447185" cy="583936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60" name="Straight Connector 59"/>
          <p:cNvCxnSpPr>
            <a:stCxn id="32" idx="5"/>
          </p:cNvCxnSpPr>
          <p:nvPr/>
        </p:nvCxnSpPr>
        <p:spPr bwMode="auto">
          <a:xfrm>
            <a:off x="5490065" y="6337564"/>
            <a:ext cx="647700" cy="304536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34" idx="7"/>
          </p:cNvCxnSpPr>
          <p:nvPr/>
        </p:nvCxnSpPr>
        <p:spPr bwMode="auto">
          <a:xfrm flipV="1">
            <a:off x="6671165" y="5413441"/>
            <a:ext cx="599585" cy="339395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67" name="Straight Connector 66"/>
          <p:cNvCxnSpPr>
            <a:endCxn id="21" idx="3"/>
          </p:cNvCxnSpPr>
          <p:nvPr/>
        </p:nvCxnSpPr>
        <p:spPr bwMode="auto">
          <a:xfrm flipV="1">
            <a:off x="1972165" y="5296164"/>
            <a:ext cx="608620" cy="443972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70" name="Straight Connector 69"/>
          <p:cNvCxnSpPr>
            <a:stCxn id="32" idx="3"/>
          </p:cNvCxnSpPr>
          <p:nvPr/>
        </p:nvCxnSpPr>
        <p:spPr bwMode="auto">
          <a:xfrm flipH="1">
            <a:off x="4419601" y="6337564"/>
            <a:ext cx="720234" cy="304536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11" name="TextBox 110"/>
          <p:cNvSpPr txBox="1"/>
          <p:nvPr/>
        </p:nvSpPr>
        <p:spPr>
          <a:xfrm>
            <a:off x="7334250" y="4613605"/>
            <a:ext cx="168275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Global</a:t>
            </a:r>
          </a:p>
          <a:p>
            <a:r>
              <a:rPr lang="en-US" sz="2400" dirty="0"/>
              <a:t>Network View</a:t>
            </a:r>
          </a:p>
        </p:txBody>
      </p:sp>
      <p:grpSp>
        <p:nvGrpSpPr>
          <p:cNvPr id="113" name="Group 112"/>
          <p:cNvGrpSpPr/>
          <p:nvPr/>
        </p:nvGrpSpPr>
        <p:grpSpPr>
          <a:xfrm>
            <a:off x="3336435" y="1009914"/>
            <a:ext cx="5464665" cy="2577572"/>
            <a:chOff x="3336435" y="1009914"/>
            <a:chExt cx="5464665" cy="2577572"/>
          </a:xfrm>
        </p:grpSpPr>
        <p:sp>
          <p:nvSpPr>
            <p:cNvPr id="22" name="Oval 21"/>
            <p:cNvSpPr/>
            <p:nvPr/>
          </p:nvSpPr>
          <p:spPr bwMode="auto">
            <a:xfrm>
              <a:off x="3924300" y="1549400"/>
              <a:ext cx="1638300" cy="1498600"/>
            </a:xfrm>
            <a:prstGeom prst="ellipse">
              <a:avLst/>
            </a:prstGeom>
            <a:solidFill>
              <a:srgbClr val="008000"/>
            </a:solidFill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accent5"/>
                </a:solidFill>
                <a:effectLst/>
                <a:latin typeface="Arial" pitchFamily="33" charset="0"/>
                <a:ea typeface="ＭＳ Ｐゴシック" pitchFamily="33" charset="-128"/>
                <a:cs typeface="ＭＳ Ｐゴシック" pitchFamily="33" charset="-128"/>
              </a:endParaRPr>
            </a:p>
          </p:txBody>
        </p:sp>
        <p:cxnSp>
          <p:nvCxnSpPr>
            <p:cNvPr id="75" name="Straight Connector 74"/>
            <p:cNvCxnSpPr/>
            <p:nvPr/>
          </p:nvCxnSpPr>
          <p:spPr bwMode="auto">
            <a:xfrm flipV="1">
              <a:off x="5162550" y="1241558"/>
              <a:ext cx="400050" cy="460242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>
              <a:stCxn id="22" idx="0"/>
            </p:cNvCxnSpPr>
            <p:nvPr/>
          </p:nvCxnSpPr>
          <p:spPr bwMode="auto">
            <a:xfrm flipH="1" flipV="1">
              <a:off x="4739785" y="1009914"/>
              <a:ext cx="3665" cy="539486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 bwMode="auto">
            <a:xfrm flipV="1">
              <a:off x="5490065" y="1663701"/>
              <a:ext cx="529735" cy="38252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 bwMode="auto">
            <a:xfrm>
              <a:off x="5544530" y="2314441"/>
              <a:ext cx="593235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94" name="Straight Connector 93"/>
            <p:cNvCxnSpPr>
              <a:stCxn id="22" idx="1"/>
            </p:cNvCxnSpPr>
            <p:nvPr/>
          </p:nvCxnSpPr>
          <p:spPr bwMode="auto">
            <a:xfrm flipH="1" flipV="1">
              <a:off x="3817728" y="1241558"/>
              <a:ext cx="346495" cy="527307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/>
            <p:nvPr/>
          </p:nvCxnSpPr>
          <p:spPr bwMode="auto">
            <a:xfrm flipH="1" flipV="1">
              <a:off x="3336435" y="1768865"/>
              <a:ext cx="647702" cy="277356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 bwMode="auto">
            <a:xfrm>
              <a:off x="3361835" y="2314441"/>
              <a:ext cx="593235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 bwMode="auto">
            <a:xfrm flipH="1" flipV="1">
              <a:off x="4736120" y="3048000"/>
              <a:ext cx="3665" cy="539486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/>
            <p:nvPr/>
          </p:nvCxnSpPr>
          <p:spPr bwMode="auto">
            <a:xfrm>
              <a:off x="5377597" y="2749282"/>
              <a:ext cx="529735" cy="298718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 bwMode="auto">
            <a:xfrm>
              <a:off x="5089162" y="2940542"/>
              <a:ext cx="288435" cy="526558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/>
            <p:nvPr/>
          </p:nvCxnSpPr>
          <p:spPr bwMode="auto">
            <a:xfrm flipV="1">
              <a:off x="3984137" y="2940542"/>
              <a:ext cx="400050" cy="460242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/>
            <p:nvPr/>
          </p:nvCxnSpPr>
          <p:spPr bwMode="auto">
            <a:xfrm flipV="1">
              <a:off x="3524250" y="2665480"/>
              <a:ext cx="529735" cy="38252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112" name="TextBox 111"/>
            <p:cNvSpPr txBox="1"/>
            <p:nvPr/>
          </p:nvSpPr>
          <p:spPr>
            <a:xfrm>
              <a:off x="6743700" y="1815388"/>
              <a:ext cx="2057400" cy="1200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Abstract Network</a:t>
              </a:r>
            </a:p>
            <a:p>
              <a:r>
                <a:rPr lang="en-US" sz="2400" dirty="0"/>
                <a:t>View</a:t>
              </a: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508000" y="4343136"/>
            <a:ext cx="3492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A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054850" y="6442045"/>
            <a:ext cx="3492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B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2987185" y="1501745"/>
            <a:ext cx="3492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A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861050" y="2847945"/>
            <a:ext cx="3492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2722243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1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Routing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Look at graph of network</a:t>
            </a:r>
          </a:p>
          <a:p>
            <a:pPr lvl="3"/>
            <a:endParaRPr lang="en-US" dirty="0"/>
          </a:p>
          <a:p>
            <a:r>
              <a:rPr lang="en-US" dirty="0"/>
              <a:t>Compute routes</a:t>
            </a:r>
          </a:p>
          <a:p>
            <a:pPr lvl="3"/>
            <a:endParaRPr lang="en-US" dirty="0"/>
          </a:p>
          <a:p>
            <a:r>
              <a:rPr lang="en-US" dirty="0"/>
              <a:t>Give to SDN platform, which passes on to switches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62762C-AE33-E04D-8C58-1B5AB9B06578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448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Access Control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Control program decides who can talk to who</a:t>
            </a:r>
          </a:p>
          <a:p>
            <a:pPr lvl="3"/>
            <a:endParaRPr lang="en-US" dirty="0"/>
          </a:p>
          <a:p>
            <a:r>
              <a:rPr lang="en-US" dirty="0"/>
              <a:t>Pass this information to SDN platform</a:t>
            </a:r>
          </a:p>
          <a:p>
            <a:pPr lvl="4"/>
            <a:endParaRPr lang="en-US" dirty="0"/>
          </a:p>
          <a:p>
            <a:r>
              <a:rPr lang="en-US" dirty="0"/>
              <a:t>Appropriate ACL flow entries are added to network</a:t>
            </a:r>
          </a:p>
          <a:p>
            <a:pPr lvl="1"/>
            <a:r>
              <a:rPr lang="en-US" dirty="0"/>
              <a:t>In the right places (based on the topology)</a:t>
            </a:r>
          </a:p>
          <a:p>
            <a:pPr lvl="4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62762C-AE33-E04D-8C58-1B5AB9B06578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803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121" name="Group 31"/>
          <p:cNvGrpSpPr>
            <a:grpSpLocks/>
          </p:cNvGrpSpPr>
          <p:nvPr/>
        </p:nvGrpSpPr>
        <p:grpSpPr bwMode="auto">
          <a:xfrm>
            <a:off x="1296988" y="3306763"/>
            <a:ext cx="6323012" cy="3475037"/>
            <a:chOff x="611188" y="2646363"/>
            <a:chExt cx="7559675" cy="3952875"/>
          </a:xfrm>
        </p:grpSpPr>
        <p:cxnSp>
          <p:nvCxnSpPr>
            <p:cNvPr id="44" name="Straight Connector 43"/>
            <p:cNvCxnSpPr/>
            <p:nvPr/>
          </p:nvCxnSpPr>
          <p:spPr>
            <a:xfrm flipV="1">
              <a:off x="1983431" y="4206566"/>
              <a:ext cx="1666431" cy="127669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3860539" y="4074743"/>
              <a:ext cx="1322895" cy="83969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flipV="1">
              <a:off x="3964927" y="5483259"/>
              <a:ext cx="1537368" cy="84511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1351402" y="6026803"/>
              <a:ext cx="1674023" cy="301566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flipV="1">
              <a:off x="5946424" y="4636344"/>
              <a:ext cx="1432980" cy="56521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16200000" flipH="1">
              <a:off x="-452911" y="4035017"/>
              <a:ext cx="2777306" cy="0"/>
            </a:xfrm>
            <a:prstGeom prst="line">
              <a:avLst/>
            </a:prstGeom>
            <a:ln w="25400" cap="flat" cmpd="sng" algn="ctr">
              <a:solidFill>
                <a:schemeClr val="accent1"/>
              </a:solidFill>
              <a:prstDash val="dot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5400000">
              <a:off x="2837163" y="3140200"/>
              <a:ext cx="989573" cy="1899"/>
            </a:xfrm>
            <a:prstGeom prst="line">
              <a:avLst/>
            </a:prstGeom>
            <a:ln w="25400" cap="flat" cmpd="sng" algn="ctr">
              <a:solidFill>
                <a:schemeClr val="accent1"/>
              </a:solidFill>
              <a:prstDash val="dot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5400000">
              <a:off x="4369208" y="3779450"/>
              <a:ext cx="2268073" cy="1899"/>
            </a:xfrm>
            <a:prstGeom prst="line">
              <a:avLst/>
            </a:prstGeom>
            <a:ln w="25400" cap="flat" cmpd="sng" algn="ctr">
              <a:solidFill>
                <a:schemeClr val="accent1"/>
              </a:solidFill>
              <a:prstDash val="dot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5400000">
              <a:off x="6666116" y="3361456"/>
              <a:ext cx="1426575" cy="0"/>
            </a:xfrm>
            <a:prstGeom prst="line">
              <a:avLst/>
            </a:prstGeom>
            <a:ln w="25400" cap="flat" cmpd="sng" algn="ctr">
              <a:solidFill>
                <a:schemeClr val="accent1"/>
              </a:solidFill>
              <a:prstDash val="dot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AutoShape 7"/>
            <p:cNvSpPr>
              <a:spLocks noChangeArrowheads="1"/>
            </p:cNvSpPr>
            <p:nvPr/>
          </p:nvSpPr>
          <p:spPr bwMode="auto">
            <a:xfrm>
              <a:off x="611188" y="5264759"/>
              <a:ext cx="1372243" cy="762044"/>
            </a:xfrm>
            <a:prstGeom prst="can">
              <a:avLst>
                <a:gd name="adj" fmla="val 43620"/>
              </a:avLst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>
              <a:outerShdw blurRad="63500" dist="38099" dir="2700000" algn="ctr" rotWithShape="0">
                <a:schemeClr val="bg2">
                  <a:alpha val="74998"/>
                </a:schemeClr>
              </a:outerShdw>
            </a:effectLst>
          </p:spPr>
          <p:txBody>
            <a:bodyPr wrap="none" anchor="ctr"/>
            <a:lstStyle/>
            <a:p>
              <a:pPr algn="ctr"/>
              <a:endParaRPr lang="en-US" dirty="0">
                <a:solidFill>
                  <a:schemeClr val="bg1"/>
                </a:solidFill>
                <a:latin typeface="Minion Pro"/>
                <a:cs typeface="Minion Pro"/>
              </a:endParaRPr>
            </a:p>
          </p:txBody>
        </p:sp>
        <p:sp>
          <p:nvSpPr>
            <p:cNvPr id="35" name="AutoShape 7"/>
            <p:cNvSpPr>
              <a:spLocks noChangeArrowheads="1"/>
            </p:cNvSpPr>
            <p:nvPr/>
          </p:nvSpPr>
          <p:spPr bwMode="auto">
            <a:xfrm>
              <a:off x="2799564" y="5837194"/>
              <a:ext cx="1372244" cy="762044"/>
            </a:xfrm>
            <a:prstGeom prst="can">
              <a:avLst>
                <a:gd name="adj" fmla="val 43620"/>
              </a:avLst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>
              <a:outerShdw blurRad="63500" dist="38099" dir="2700000" algn="ctr" rotWithShape="0">
                <a:schemeClr val="bg2">
                  <a:alpha val="74998"/>
                </a:schemeClr>
              </a:outerShdw>
            </a:effectLst>
          </p:spPr>
          <p:txBody>
            <a:bodyPr wrap="none" anchor="ctr"/>
            <a:lstStyle/>
            <a:p>
              <a:pPr algn="ctr"/>
              <a:endParaRPr lang="en-US" dirty="0">
                <a:solidFill>
                  <a:schemeClr val="bg1"/>
                </a:solidFill>
                <a:latin typeface="Minion Pro"/>
                <a:cs typeface="Minion Pro"/>
              </a:endParaRPr>
            </a:p>
          </p:txBody>
        </p:sp>
        <p:sp>
          <p:nvSpPr>
            <p:cNvPr id="36" name="AutoShape 7"/>
            <p:cNvSpPr>
              <a:spLocks noChangeArrowheads="1"/>
            </p:cNvSpPr>
            <p:nvPr/>
          </p:nvSpPr>
          <p:spPr bwMode="auto">
            <a:xfrm>
              <a:off x="2645828" y="3635936"/>
              <a:ext cx="1372243" cy="762044"/>
            </a:xfrm>
            <a:prstGeom prst="can">
              <a:avLst>
                <a:gd name="adj" fmla="val 43620"/>
              </a:avLst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>
              <a:outerShdw blurRad="63500" dist="38099" dir="2700000" algn="ctr" rotWithShape="0">
                <a:schemeClr val="bg2">
                  <a:alpha val="74998"/>
                </a:schemeClr>
              </a:outerShdw>
            </a:effectLst>
          </p:spPr>
          <p:txBody>
            <a:bodyPr wrap="none" anchor="ctr"/>
            <a:lstStyle/>
            <a:p>
              <a:pPr algn="ctr"/>
              <a:endParaRPr lang="en-US" dirty="0">
                <a:solidFill>
                  <a:schemeClr val="bg1"/>
                </a:solidFill>
                <a:latin typeface="Minion Pro"/>
                <a:cs typeface="Minion Pro"/>
              </a:endParaRPr>
            </a:p>
          </p:txBody>
        </p:sp>
        <p:sp>
          <p:nvSpPr>
            <p:cNvPr id="37" name="AutoShape 7"/>
            <p:cNvSpPr>
              <a:spLocks noChangeArrowheads="1"/>
            </p:cNvSpPr>
            <p:nvPr/>
          </p:nvSpPr>
          <p:spPr bwMode="auto">
            <a:xfrm>
              <a:off x="4817124" y="4883737"/>
              <a:ext cx="1372243" cy="762044"/>
            </a:xfrm>
            <a:prstGeom prst="can">
              <a:avLst>
                <a:gd name="adj" fmla="val 43620"/>
              </a:avLst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>
              <a:outerShdw blurRad="63500" dist="38099" dir="2700000" algn="ctr" rotWithShape="0">
                <a:schemeClr val="bg2">
                  <a:alpha val="74998"/>
                </a:schemeClr>
              </a:outerShdw>
            </a:effectLst>
          </p:spPr>
          <p:txBody>
            <a:bodyPr wrap="none" anchor="ctr"/>
            <a:lstStyle/>
            <a:p>
              <a:pPr algn="ctr"/>
              <a:endParaRPr lang="en-US" dirty="0">
                <a:solidFill>
                  <a:schemeClr val="bg1"/>
                </a:solidFill>
                <a:latin typeface="Minion Pro"/>
                <a:cs typeface="Minion Pro"/>
              </a:endParaRPr>
            </a:p>
            <a:p>
              <a:pPr algn="ctr"/>
              <a:endParaRPr lang="en-US" dirty="0">
                <a:solidFill>
                  <a:schemeClr val="bg1"/>
                </a:solidFill>
                <a:latin typeface="Minion Pro"/>
                <a:cs typeface="Minion Pro"/>
              </a:endParaRPr>
            </a:p>
            <a:p>
              <a:pPr algn="ctr"/>
              <a:endParaRPr lang="en-US" dirty="0">
                <a:solidFill>
                  <a:schemeClr val="bg1"/>
                </a:solidFill>
                <a:latin typeface="Minion Pro"/>
                <a:cs typeface="Minion Pro"/>
              </a:endParaRPr>
            </a:p>
          </p:txBody>
        </p:sp>
        <p:sp>
          <p:nvSpPr>
            <p:cNvPr id="38" name="AutoShape 7"/>
            <p:cNvSpPr>
              <a:spLocks noChangeArrowheads="1"/>
            </p:cNvSpPr>
            <p:nvPr/>
          </p:nvSpPr>
          <p:spPr bwMode="auto">
            <a:xfrm>
              <a:off x="6798620" y="4016957"/>
              <a:ext cx="1372243" cy="762044"/>
            </a:xfrm>
            <a:prstGeom prst="can">
              <a:avLst>
                <a:gd name="adj" fmla="val 43620"/>
              </a:avLst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>
              <a:outerShdw blurRad="63500" dist="38099" dir="2700000" algn="ctr" rotWithShape="0">
                <a:schemeClr val="bg2">
                  <a:alpha val="74998"/>
                </a:schemeClr>
              </a:outerShdw>
            </a:effectLst>
          </p:spPr>
          <p:txBody>
            <a:bodyPr wrap="none" anchor="ctr"/>
            <a:lstStyle/>
            <a:p>
              <a:pPr algn="ctr"/>
              <a:endParaRPr lang="en-US" dirty="0">
                <a:solidFill>
                  <a:schemeClr val="bg1"/>
                </a:solidFill>
                <a:latin typeface="Minion Pro"/>
                <a:cs typeface="Minion Pro"/>
              </a:endParaRPr>
            </a:p>
            <a:p>
              <a:pPr algn="ctr"/>
              <a:endParaRPr lang="en-US" dirty="0">
                <a:solidFill>
                  <a:schemeClr val="bg1"/>
                </a:solidFill>
                <a:latin typeface="Minion Pro"/>
                <a:cs typeface="Minion Pro"/>
              </a:endParaRPr>
            </a:p>
            <a:p>
              <a:pPr algn="ctr"/>
              <a:endParaRPr lang="en-US" dirty="0">
                <a:solidFill>
                  <a:schemeClr val="bg1"/>
                </a:solidFill>
                <a:latin typeface="Minion Pro"/>
                <a:cs typeface="Minion Pro"/>
              </a:endParaRPr>
            </a:p>
          </p:txBody>
        </p:sp>
      </p:grpSp>
      <p:sp>
        <p:nvSpPr>
          <p:cNvPr id="79" name="Rounded Rectangle 78"/>
          <p:cNvSpPr/>
          <p:nvPr/>
        </p:nvSpPr>
        <p:spPr>
          <a:xfrm>
            <a:off x="1032934" y="3143846"/>
            <a:ext cx="6663266" cy="818554"/>
          </a:xfrm>
          <a:prstGeom prst="roundRect">
            <a:avLst/>
          </a:prstGeom>
          <a:gradFill>
            <a:gsLst>
              <a:gs pos="0">
                <a:srgbClr val="FF0000"/>
              </a:gs>
              <a:gs pos="100000">
                <a:srgbClr val="F7545C"/>
              </a:gs>
            </a:gsLst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rgbClr val="FFFFFF"/>
                </a:solidFill>
                <a:latin typeface="Minion Pro"/>
                <a:cs typeface="Minion Pro"/>
              </a:rPr>
              <a:t>Network OS</a:t>
            </a:r>
          </a:p>
        </p:txBody>
      </p:sp>
      <p:grpSp>
        <p:nvGrpSpPr>
          <p:cNvPr id="3" name="Group 64"/>
          <p:cNvGrpSpPr/>
          <p:nvPr/>
        </p:nvGrpSpPr>
        <p:grpSpPr>
          <a:xfrm>
            <a:off x="5469467" y="3200400"/>
            <a:ext cx="838200" cy="609600"/>
            <a:chOff x="7848600" y="1752600"/>
            <a:chExt cx="1143000" cy="838200"/>
          </a:xfrm>
          <a:solidFill>
            <a:schemeClr val="bg1"/>
          </a:solidFill>
        </p:grpSpPr>
        <p:sp>
          <p:nvSpPr>
            <p:cNvPr id="33" name="Oval 32"/>
            <p:cNvSpPr/>
            <p:nvPr/>
          </p:nvSpPr>
          <p:spPr>
            <a:xfrm>
              <a:off x="8001000" y="1981200"/>
              <a:ext cx="228600" cy="228600"/>
            </a:xfrm>
            <a:prstGeom prst="ellips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40" name="Oval 39"/>
            <p:cNvSpPr/>
            <p:nvPr/>
          </p:nvSpPr>
          <p:spPr>
            <a:xfrm>
              <a:off x="8382000" y="1752600"/>
              <a:ext cx="228600" cy="228600"/>
            </a:xfrm>
            <a:prstGeom prst="ellips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41" name="Oval 40"/>
            <p:cNvSpPr/>
            <p:nvPr/>
          </p:nvSpPr>
          <p:spPr>
            <a:xfrm>
              <a:off x="8382000" y="2362200"/>
              <a:ext cx="228600" cy="228600"/>
            </a:xfrm>
            <a:prstGeom prst="ellips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42" name="Oval 41"/>
            <p:cNvSpPr/>
            <p:nvPr/>
          </p:nvSpPr>
          <p:spPr>
            <a:xfrm>
              <a:off x="8763000" y="2057400"/>
              <a:ext cx="228600" cy="228600"/>
            </a:xfrm>
            <a:prstGeom prst="ellips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43" name="Oval 42"/>
            <p:cNvSpPr/>
            <p:nvPr/>
          </p:nvSpPr>
          <p:spPr>
            <a:xfrm>
              <a:off x="7848600" y="2362200"/>
              <a:ext cx="228600" cy="228600"/>
            </a:xfrm>
            <a:prstGeom prst="ellips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Minion Pro"/>
                <a:cs typeface="Minion Pro"/>
              </a:endParaRPr>
            </a:p>
          </p:txBody>
        </p:sp>
        <p:cxnSp>
          <p:nvCxnSpPr>
            <p:cNvPr id="47" name="Straight Connector 46"/>
            <p:cNvCxnSpPr>
              <a:stCxn id="33" idx="7"/>
              <a:endCxn id="40" idx="3"/>
            </p:cNvCxnSpPr>
            <p:nvPr/>
          </p:nvCxnSpPr>
          <p:spPr>
            <a:xfrm rot="5400000" flipH="1" flipV="1">
              <a:off x="8272322" y="1871522"/>
              <a:ext cx="66956" cy="219356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>
              <a:stCxn id="43" idx="0"/>
              <a:endCxn id="33" idx="3"/>
            </p:cNvCxnSpPr>
            <p:nvPr/>
          </p:nvCxnSpPr>
          <p:spPr>
            <a:xfrm rot="5400000" flipH="1" flipV="1">
              <a:off x="7905750" y="2233472"/>
              <a:ext cx="185878" cy="71578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>
              <a:stCxn id="43" idx="7"/>
              <a:endCxn id="40" idx="4"/>
            </p:cNvCxnSpPr>
            <p:nvPr/>
          </p:nvCxnSpPr>
          <p:spPr>
            <a:xfrm rot="5400000" flipH="1" flipV="1">
              <a:off x="8062772" y="1962150"/>
              <a:ext cx="414478" cy="452578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stCxn id="43" idx="5"/>
              <a:endCxn id="41" idx="3"/>
            </p:cNvCxnSpPr>
            <p:nvPr/>
          </p:nvCxnSpPr>
          <p:spPr>
            <a:xfrm rot="16200000" flipH="1">
              <a:off x="8229600" y="2371444"/>
              <a:ext cx="1588" cy="371756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>
              <a:stCxn id="40" idx="4"/>
              <a:endCxn id="42" idx="1"/>
            </p:cNvCxnSpPr>
            <p:nvPr/>
          </p:nvCxnSpPr>
          <p:spPr>
            <a:xfrm rot="16200000" flipH="1">
              <a:off x="8591550" y="1885950"/>
              <a:ext cx="109678" cy="300178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>
              <a:stCxn id="41" idx="6"/>
              <a:endCxn id="42" idx="3"/>
            </p:cNvCxnSpPr>
            <p:nvPr/>
          </p:nvCxnSpPr>
          <p:spPr>
            <a:xfrm flipV="1">
              <a:off x="8610600" y="2252522"/>
              <a:ext cx="185878" cy="223978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0126" name="TextBox 44"/>
          <p:cNvSpPr txBox="1">
            <a:spLocks noChangeArrowheads="1"/>
          </p:cNvSpPr>
          <p:nvPr/>
        </p:nvSpPr>
        <p:spPr bwMode="auto">
          <a:xfrm>
            <a:off x="3251200" y="2754313"/>
            <a:ext cx="219803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>
                <a:latin typeface="Minion Pro"/>
                <a:cs typeface="Minion Pro"/>
              </a:rPr>
              <a:t>Global Network View</a:t>
            </a:r>
          </a:p>
        </p:txBody>
      </p:sp>
      <p:sp>
        <p:nvSpPr>
          <p:cNvPr id="49" name="TextBox 48"/>
          <p:cNvSpPr txBox="1">
            <a:spLocks noChangeArrowheads="1"/>
          </p:cNvSpPr>
          <p:nvPr/>
        </p:nvSpPr>
        <p:spPr bwMode="auto">
          <a:xfrm>
            <a:off x="3109913" y="1752600"/>
            <a:ext cx="235192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>
                <a:latin typeface="Minion Pro"/>
                <a:cs typeface="Minion Pro"/>
              </a:rPr>
              <a:t>Abstract Network View</a:t>
            </a:r>
          </a:p>
        </p:txBody>
      </p:sp>
      <p:sp>
        <p:nvSpPr>
          <p:cNvPr id="67" name="Rounded Rectangle 66"/>
          <p:cNvSpPr/>
          <p:nvPr/>
        </p:nvSpPr>
        <p:spPr>
          <a:xfrm>
            <a:off x="1568450" y="2209800"/>
            <a:ext cx="5466878" cy="492031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dirty="0">
                <a:solidFill>
                  <a:srgbClr val="000000"/>
                </a:solidFill>
                <a:latin typeface="Minion Pro"/>
                <a:cs typeface="Minion Pro"/>
              </a:rPr>
              <a:t>Control Program</a:t>
            </a:r>
          </a:p>
        </p:txBody>
      </p:sp>
      <p:grpSp>
        <p:nvGrpSpPr>
          <p:cNvPr id="4" name="Group 86"/>
          <p:cNvGrpSpPr>
            <a:grpSpLocks/>
          </p:cNvGrpSpPr>
          <p:nvPr/>
        </p:nvGrpSpPr>
        <p:grpSpPr bwMode="auto">
          <a:xfrm>
            <a:off x="1066800" y="2133600"/>
            <a:ext cx="6662738" cy="609600"/>
            <a:chOff x="1066800" y="2133600"/>
            <a:chExt cx="6663266" cy="609600"/>
          </a:xfrm>
        </p:grpSpPr>
        <p:sp>
          <p:nvSpPr>
            <p:cNvPr id="39" name="Rounded Rectangle 38"/>
            <p:cNvSpPr/>
            <p:nvPr/>
          </p:nvSpPr>
          <p:spPr>
            <a:xfrm>
              <a:off x="1066800" y="2133600"/>
              <a:ext cx="6663266" cy="609600"/>
            </a:xfrm>
            <a:prstGeom prst="roundRect">
              <a:avLst/>
            </a:prstGeom>
            <a:solidFill>
              <a:srgbClr val="008000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dirty="0">
                  <a:solidFill>
                    <a:srgbClr val="FFFFFF"/>
                  </a:solidFill>
                  <a:latin typeface="Minion Pro"/>
                  <a:cs typeface="Minion Pro"/>
                </a:rPr>
                <a:t>Virtualization Layer</a:t>
              </a:r>
            </a:p>
          </p:txBody>
        </p:sp>
        <p:grpSp>
          <p:nvGrpSpPr>
            <p:cNvPr id="6" name="Group 64"/>
            <p:cNvGrpSpPr/>
            <p:nvPr/>
          </p:nvGrpSpPr>
          <p:grpSpPr>
            <a:xfrm>
              <a:off x="5689600" y="2133600"/>
              <a:ext cx="558800" cy="609600"/>
              <a:chOff x="7848600" y="1752600"/>
              <a:chExt cx="762000" cy="838200"/>
            </a:xfrm>
            <a:solidFill>
              <a:schemeClr val="bg1"/>
            </a:solidFill>
          </p:grpSpPr>
          <p:sp>
            <p:nvSpPr>
              <p:cNvPr id="53" name="Oval 52"/>
              <p:cNvSpPr/>
              <p:nvPr/>
            </p:nvSpPr>
            <p:spPr>
              <a:xfrm>
                <a:off x="8001000" y="1981200"/>
                <a:ext cx="228600" cy="228600"/>
              </a:xfrm>
              <a:prstGeom prst="ellips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Minion Pro"/>
                  <a:cs typeface="Minion Pro"/>
                </a:endParaRPr>
              </a:p>
            </p:txBody>
          </p:sp>
          <p:sp>
            <p:nvSpPr>
              <p:cNvPr id="54" name="Oval 53"/>
              <p:cNvSpPr/>
              <p:nvPr/>
            </p:nvSpPr>
            <p:spPr>
              <a:xfrm>
                <a:off x="8382000" y="1752600"/>
                <a:ext cx="228600" cy="228600"/>
              </a:xfrm>
              <a:prstGeom prst="ellips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Minion Pro"/>
                  <a:cs typeface="Minion Pro"/>
                </a:endParaRPr>
              </a:p>
            </p:txBody>
          </p:sp>
          <p:sp>
            <p:nvSpPr>
              <p:cNvPr id="60" name="Oval 59"/>
              <p:cNvSpPr/>
              <p:nvPr/>
            </p:nvSpPr>
            <p:spPr>
              <a:xfrm>
                <a:off x="7848600" y="2362200"/>
                <a:ext cx="228600" cy="228600"/>
              </a:xfrm>
              <a:prstGeom prst="ellips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Minion Pro"/>
                  <a:cs typeface="Minion Pro"/>
                </a:endParaRPr>
              </a:p>
            </p:txBody>
          </p:sp>
          <p:cxnSp>
            <p:nvCxnSpPr>
              <p:cNvPr id="61" name="Straight Connector 60"/>
              <p:cNvCxnSpPr>
                <a:stCxn id="53" idx="7"/>
                <a:endCxn id="54" idx="3"/>
              </p:cNvCxnSpPr>
              <p:nvPr/>
            </p:nvCxnSpPr>
            <p:spPr>
              <a:xfrm rot="5400000" flipH="1" flipV="1">
                <a:off x="8272322" y="1871522"/>
                <a:ext cx="66956" cy="219356"/>
              </a:xfrm>
              <a:prstGeom prst="lin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/>
              <p:cNvCxnSpPr>
                <a:stCxn id="60" idx="0"/>
                <a:endCxn id="53" idx="3"/>
              </p:cNvCxnSpPr>
              <p:nvPr/>
            </p:nvCxnSpPr>
            <p:spPr>
              <a:xfrm rot="5400000" flipH="1" flipV="1">
                <a:off x="7905750" y="2233472"/>
                <a:ext cx="185878" cy="71578"/>
              </a:xfrm>
              <a:prstGeom prst="lin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/>
              <p:cNvCxnSpPr>
                <a:stCxn id="60" idx="7"/>
                <a:endCxn id="54" idx="4"/>
              </p:cNvCxnSpPr>
              <p:nvPr/>
            </p:nvCxnSpPr>
            <p:spPr>
              <a:xfrm rot="5400000" flipH="1" flipV="1">
                <a:off x="8062772" y="1962150"/>
                <a:ext cx="414478" cy="452578"/>
              </a:xfrm>
              <a:prstGeom prst="lin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Group 64"/>
            <p:cNvGrpSpPr/>
            <p:nvPr/>
          </p:nvGrpSpPr>
          <p:grpSpPr>
            <a:xfrm>
              <a:off x="6477000" y="2286000"/>
              <a:ext cx="838200" cy="387927"/>
              <a:chOff x="7848600" y="2057400"/>
              <a:chExt cx="1143000" cy="533400"/>
            </a:xfrm>
            <a:solidFill>
              <a:schemeClr val="bg1"/>
            </a:solidFill>
          </p:grpSpPr>
          <p:sp>
            <p:nvSpPr>
              <p:cNvPr id="77" name="Oval 76"/>
              <p:cNvSpPr/>
              <p:nvPr/>
            </p:nvSpPr>
            <p:spPr>
              <a:xfrm>
                <a:off x="8382000" y="2362200"/>
                <a:ext cx="228600" cy="228600"/>
              </a:xfrm>
              <a:prstGeom prst="ellips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Minion Pro"/>
                  <a:cs typeface="Minion Pro"/>
                </a:endParaRPr>
              </a:p>
            </p:txBody>
          </p:sp>
          <p:sp>
            <p:nvSpPr>
              <p:cNvPr id="78" name="Oval 77"/>
              <p:cNvSpPr/>
              <p:nvPr/>
            </p:nvSpPr>
            <p:spPr>
              <a:xfrm>
                <a:off x="8763000" y="2057400"/>
                <a:ext cx="228600" cy="228600"/>
              </a:xfrm>
              <a:prstGeom prst="ellips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Minion Pro"/>
                  <a:cs typeface="Minion Pro"/>
                </a:endParaRPr>
              </a:p>
            </p:txBody>
          </p:sp>
          <p:sp>
            <p:nvSpPr>
              <p:cNvPr id="80" name="Oval 79"/>
              <p:cNvSpPr/>
              <p:nvPr/>
            </p:nvSpPr>
            <p:spPr>
              <a:xfrm>
                <a:off x="7848600" y="2362200"/>
                <a:ext cx="228600" cy="228600"/>
              </a:xfrm>
              <a:prstGeom prst="ellips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Minion Pro"/>
                  <a:cs typeface="Minion Pro"/>
                </a:endParaRPr>
              </a:p>
            </p:txBody>
          </p:sp>
          <p:cxnSp>
            <p:nvCxnSpPr>
              <p:cNvPr id="84" name="Straight Connector 83"/>
              <p:cNvCxnSpPr>
                <a:stCxn id="80" idx="5"/>
                <a:endCxn id="77" idx="3"/>
              </p:cNvCxnSpPr>
              <p:nvPr/>
            </p:nvCxnSpPr>
            <p:spPr>
              <a:xfrm rot="16200000" flipH="1">
                <a:off x="8229600" y="2371444"/>
                <a:ext cx="1588" cy="371756"/>
              </a:xfrm>
              <a:prstGeom prst="lin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Connector 85"/>
              <p:cNvCxnSpPr>
                <a:stCxn id="77" idx="6"/>
                <a:endCxn id="78" idx="3"/>
              </p:cNvCxnSpPr>
              <p:nvPr/>
            </p:nvCxnSpPr>
            <p:spPr>
              <a:xfrm flipV="1">
                <a:off x="8610600" y="2252522"/>
                <a:ext cx="185878" cy="223978"/>
              </a:xfrm>
              <a:prstGeom prst="lin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90120" name="Title 31"/>
          <p:cNvSpPr>
            <a:spLocks noGrp="1"/>
          </p:cNvSpPr>
          <p:nvPr>
            <p:ph type="title"/>
          </p:nvPr>
        </p:nvSpPr>
        <p:spPr>
          <a:xfrm>
            <a:off x="304800" y="279400"/>
            <a:ext cx="8229600" cy="787400"/>
          </a:xfrm>
        </p:spPr>
        <p:txBody>
          <a:bodyPr/>
          <a:lstStyle/>
          <a:p>
            <a:pPr eaLnBrk="1" hangingPunct="1"/>
            <a:r>
              <a:rPr lang="en-US" sz="4000" dirty="0">
                <a:ea typeface="ＭＳ Ｐゴシック" charset="0"/>
              </a:rPr>
              <a:t>Network Virtualization</a:t>
            </a:r>
          </a:p>
        </p:txBody>
      </p:sp>
    </p:spTree>
    <p:extLst>
      <p:ext uri="{BB962C8B-B14F-4D97-AF65-F5344CB8AC3E}">
        <p14:creationId xmlns:p14="http://schemas.microsoft.com/office/powerpoint/2010/main" val="2164135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14454 " pathEditMode="relative" ptsTypes="AA">
                                      <p:cBhvr>
                                        <p:cTn id="6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withGroup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Clean Separation of Concerns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1906"/>
            <a:ext cx="8686800" cy="4804444"/>
          </a:xfrm>
        </p:spPr>
        <p:txBody>
          <a:bodyPr anchor="t"/>
          <a:lstStyle/>
          <a:p>
            <a:r>
              <a:rPr lang="en-US" altLang="ja-JP" b="1" dirty="0"/>
              <a:t>Control program: </a:t>
            </a:r>
            <a:r>
              <a:rPr lang="en-US" altLang="ja-JP" dirty="0"/>
              <a:t>express goals on abstract view</a:t>
            </a:r>
          </a:p>
          <a:p>
            <a:pPr lvl="1"/>
            <a:r>
              <a:rPr lang="en-US" altLang="ja-JP" dirty="0">
                <a:ea typeface="ＭＳ Ｐゴシック" charset="0"/>
              </a:rPr>
              <a:t>Driven by </a:t>
            </a:r>
            <a:r>
              <a:rPr lang="en-US" altLang="ja-JP" b="1" dirty="0">
                <a:ea typeface="ＭＳ Ｐゴシック" charset="0"/>
              </a:rPr>
              <a:t>Operator Requirements</a:t>
            </a:r>
          </a:p>
          <a:p>
            <a:pPr lvl="4"/>
            <a:endParaRPr lang="en-US" altLang="ja-JP" b="1" dirty="0"/>
          </a:p>
          <a:p>
            <a:r>
              <a:rPr lang="en-US" altLang="ja-JP" b="1" dirty="0"/>
              <a:t>Virtualization Layer: </a:t>
            </a:r>
            <a:r>
              <a:rPr lang="en-US" altLang="ja-JP" dirty="0"/>
              <a:t>abstract view </a:t>
            </a:r>
            <a:r>
              <a:rPr lang="en-US" altLang="ja-JP" dirty="0">
                <a:ea typeface="Wingdings"/>
                <a:sym typeface="Wingdings"/>
              </a:rPr>
              <a:t></a:t>
            </a:r>
            <a:r>
              <a:rPr lang="en-US" altLang="ja-JP" dirty="0"/>
              <a:t> global view</a:t>
            </a:r>
          </a:p>
          <a:p>
            <a:pPr lvl="1"/>
            <a:r>
              <a:rPr lang="en-US" altLang="ja-JP" dirty="0">
                <a:ea typeface="ＭＳ Ｐゴシック" charset="0"/>
              </a:rPr>
              <a:t>Driven by </a:t>
            </a:r>
            <a:r>
              <a:rPr lang="en-US" altLang="ja-JP" b="1" dirty="0">
                <a:ea typeface="ＭＳ Ｐゴシック" charset="0"/>
              </a:rPr>
              <a:t>Specification Abstraction </a:t>
            </a:r>
            <a:r>
              <a:rPr lang="en-US" altLang="ja-JP" dirty="0">
                <a:ea typeface="ＭＳ Ｐゴシック" charset="0"/>
              </a:rPr>
              <a:t>for particular task</a:t>
            </a:r>
          </a:p>
          <a:p>
            <a:pPr lvl="4"/>
            <a:endParaRPr lang="en-US" altLang="ja-JP" b="1" dirty="0"/>
          </a:p>
          <a:p>
            <a:r>
              <a:rPr lang="en-US" altLang="ja-JP" b="1" dirty="0"/>
              <a:t>NOS: </a:t>
            </a:r>
            <a:r>
              <a:rPr lang="en-US" altLang="ja-JP" dirty="0"/>
              <a:t>global view </a:t>
            </a:r>
            <a:r>
              <a:rPr lang="en-US" altLang="ja-JP" dirty="0">
                <a:ea typeface="Wingdings"/>
                <a:sym typeface="Wingdings"/>
              </a:rPr>
              <a:t></a:t>
            </a:r>
            <a:r>
              <a:rPr lang="en-US" altLang="ja-JP" dirty="0"/>
              <a:t> physical switches</a:t>
            </a:r>
          </a:p>
          <a:p>
            <a:pPr lvl="1"/>
            <a:r>
              <a:rPr lang="en-US" altLang="ja-JP" dirty="0">
                <a:ea typeface="ＭＳ Ｐゴシック" charset="0"/>
              </a:rPr>
              <a:t>API: driven by </a:t>
            </a:r>
            <a:r>
              <a:rPr lang="en-US" altLang="ja-JP" b="1" dirty="0">
                <a:ea typeface="ＭＳ Ｐゴシック" charset="0"/>
              </a:rPr>
              <a:t>Network State Abstraction</a:t>
            </a:r>
          </a:p>
          <a:p>
            <a:pPr lvl="1"/>
            <a:r>
              <a:rPr lang="en-US" altLang="ja-JP" dirty="0">
                <a:ea typeface="ＭＳ Ｐゴシック" charset="0"/>
              </a:rPr>
              <a:t>Switch interface: driven by </a:t>
            </a:r>
            <a:r>
              <a:rPr lang="en-US" altLang="ja-JP" b="1" dirty="0">
                <a:ea typeface="ＭＳ Ｐゴシック" charset="0"/>
              </a:rPr>
              <a:t>Forwarding Abstraction</a:t>
            </a:r>
          </a:p>
          <a:p>
            <a:pPr lvl="1"/>
            <a:endParaRPr lang="en-US" altLang="ja-JP" b="1" dirty="0">
              <a:ea typeface="ＭＳ Ｐゴシック" charset="0"/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62762C-AE33-E04D-8C58-1B5AB9B06578}" type="slidenum">
              <a:rPr lang="en-US" smtClean="0"/>
              <a:pPr>
                <a:defRPr/>
              </a:pPr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119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121" name="Group 31"/>
          <p:cNvGrpSpPr>
            <a:grpSpLocks/>
          </p:cNvGrpSpPr>
          <p:nvPr/>
        </p:nvGrpSpPr>
        <p:grpSpPr bwMode="auto">
          <a:xfrm>
            <a:off x="1296988" y="3306763"/>
            <a:ext cx="6323012" cy="3475037"/>
            <a:chOff x="611188" y="2646363"/>
            <a:chExt cx="7559675" cy="3952875"/>
          </a:xfrm>
        </p:grpSpPr>
        <p:cxnSp>
          <p:nvCxnSpPr>
            <p:cNvPr id="44" name="Straight Connector 43"/>
            <p:cNvCxnSpPr/>
            <p:nvPr/>
          </p:nvCxnSpPr>
          <p:spPr>
            <a:xfrm flipV="1">
              <a:off x="1983431" y="4206566"/>
              <a:ext cx="1666431" cy="127669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3860539" y="4074743"/>
              <a:ext cx="1322895" cy="83969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flipV="1">
              <a:off x="3964927" y="5483259"/>
              <a:ext cx="1537368" cy="84511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1351402" y="6026803"/>
              <a:ext cx="1674023" cy="301566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flipV="1">
              <a:off x="5946424" y="4636344"/>
              <a:ext cx="1432980" cy="56521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16200000" flipH="1">
              <a:off x="-452911" y="4035017"/>
              <a:ext cx="2777306" cy="0"/>
            </a:xfrm>
            <a:prstGeom prst="line">
              <a:avLst/>
            </a:prstGeom>
            <a:ln w="25400" cap="flat" cmpd="sng" algn="ctr">
              <a:solidFill>
                <a:schemeClr val="accent1"/>
              </a:solidFill>
              <a:prstDash val="dot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5400000">
              <a:off x="2837163" y="3140200"/>
              <a:ext cx="989573" cy="1899"/>
            </a:xfrm>
            <a:prstGeom prst="line">
              <a:avLst/>
            </a:prstGeom>
            <a:ln w="25400" cap="flat" cmpd="sng" algn="ctr">
              <a:solidFill>
                <a:schemeClr val="accent1"/>
              </a:solidFill>
              <a:prstDash val="dot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5400000">
              <a:off x="4369208" y="3779450"/>
              <a:ext cx="2268073" cy="1899"/>
            </a:xfrm>
            <a:prstGeom prst="line">
              <a:avLst/>
            </a:prstGeom>
            <a:ln w="25400" cap="flat" cmpd="sng" algn="ctr">
              <a:solidFill>
                <a:schemeClr val="accent1"/>
              </a:solidFill>
              <a:prstDash val="dot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5400000">
              <a:off x="6666116" y="3361456"/>
              <a:ext cx="1426575" cy="0"/>
            </a:xfrm>
            <a:prstGeom prst="line">
              <a:avLst/>
            </a:prstGeom>
            <a:ln w="25400" cap="flat" cmpd="sng" algn="ctr">
              <a:solidFill>
                <a:schemeClr val="accent1"/>
              </a:solidFill>
              <a:prstDash val="dot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AutoShape 7"/>
            <p:cNvSpPr>
              <a:spLocks noChangeArrowheads="1"/>
            </p:cNvSpPr>
            <p:nvPr/>
          </p:nvSpPr>
          <p:spPr bwMode="auto">
            <a:xfrm>
              <a:off x="611188" y="5264759"/>
              <a:ext cx="1372243" cy="762044"/>
            </a:xfrm>
            <a:prstGeom prst="can">
              <a:avLst>
                <a:gd name="adj" fmla="val 43620"/>
              </a:avLst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>
              <a:outerShdw blurRad="63500" dist="38099" dir="2700000" algn="ctr" rotWithShape="0">
                <a:schemeClr val="bg2">
                  <a:alpha val="74998"/>
                </a:schemeClr>
              </a:outerShdw>
            </a:effectLst>
          </p:spPr>
          <p:txBody>
            <a:bodyPr wrap="none" anchor="ctr"/>
            <a:lstStyle/>
            <a:p>
              <a:pPr algn="ctr"/>
              <a:endParaRPr lang="en-US" dirty="0">
                <a:solidFill>
                  <a:schemeClr val="bg1"/>
                </a:solidFill>
                <a:latin typeface="Minion Pro"/>
                <a:cs typeface="Minion Pro"/>
              </a:endParaRPr>
            </a:p>
          </p:txBody>
        </p:sp>
        <p:sp>
          <p:nvSpPr>
            <p:cNvPr id="35" name="AutoShape 7"/>
            <p:cNvSpPr>
              <a:spLocks noChangeArrowheads="1"/>
            </p:cNvSpPr>
            <p:nvPr/>
          </p:nvSpPr>
          <p:spPr bwMode="auto">
            <a:xfrm>
              <a:off x="2799564" y="5837194"/>
              <a:ext cx="1372244" cy="762044"/>
            </a:xfrm>
            <a:prstGeom prst="can">
              <a:avLst>
                <a:gd name="adj" fmla="val 43620"/>
              </a:avLst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>
              <a:outerShdw blurRad="63500" dist="38099" dir="2700000" algn="ctr" rotWithShape="0">
                <a:schemeClr val="bg2">
                  <a:alpha val="74998"/>
                </a:schemeClr>
              </a:outerShdw>
            </a:effectLst>
          </p:spPr>
          <p:txBody>
            <a:bodyPr wrap="none" anchor="ctr"/>
            <a:lstStyle/>
            <a:p>
              <a:pPr algn="ctr"/>
              <a:endParaRPr lang="en-US" dirty="0">
                <a:solidFill>
                  <a:schemeClr val="bg1"/>
                </a:solidFill>
                <a:latin typeface="Minion Pro"/>
                <a:cs typeface="Minion Pro"/>
              </a:endParaRPr>
            </a:p>
          </p:txBody>
        </p:sp>
        <p:sp>
          <p:nvSpPr>
            <p:cNvPr id="36" name="AutoShape 7"/>
            <p:cNvSpPr>
              <a:spLocks noChangeArrowheads="1"/>
            </p:cNvSpPr>
            <p:nvPr/>
          </p:nvSpPr>
          <p:spPr bwMode="auto">
            <a:xfrm>
              <a:off x="2645828" y="3635936"/>
              <a:ext cx="1372243" cy="762044"/>
            </a:xfrm>
            <a:prstGeom prst="can">
              <a:avLst>
                <a:gd name="adj" fmla="val 43620"/>
              </a:avLst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>
              <a:outerShdw blurRad="63500" dist="38099" dir="2700000" algn="ctr" rotWithShape="0">
                <a:schemeClr val="bg2">
                  <a:alpha val="74998"/>
                </a:schemeClr>
              </a:outerShdw>
            </a:effectLst>
          </p:spPr>
          <p:txBody>
            <a:bodyPr wrap="none" anchor="ctr"/>
            <a:lstStyle/>
            <a:p>
              <a:pPr algn="ctr"/>
              <a:endParaRPr lang="en-US" dirty="0">
                <a:solidFill>
                  <a:schemeClr val="bg1"/>
                </a:solidFill>
                <a:latin typeface="Minion Pro"/>
                <a:cs typeface="Minion Pro"/>
              </a:endParaRPr>
            </a:p>
          </p:txBody>
        </p:sp>
        <p:sp>
          <p:nvSpPr>
            <p:cNvPr id="37" name="AutoShape 7"/>
            <p:cNvSpPr>
              <a:spLocks noChangeArrowheads="1"/>
            </p:cNvSpPr>
            <p:nvPr/>
          </p:nvSpPr>
          <p:spPr bwMode="auto">
            <a:xfrm>
              <a:off x="4817124" y="4883737"/>
              <a:ext cx="1372243" cy="762044"/>
            </a:xfrm>
            <a:prstGeom prst="can">
              <a:avLst>
                <a:gd name="adj" fmla="val 43620"/>
              </a:avLst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>
              <a:outerShdw blurRad="63500" dist="38099" dir="2700000" algn="ctr" rotWithShape="0">
                <a:schemeClr val="bg2">
                  <a:alpha val="74998"/>
                </a:schemeClr>
              </a:outerShdw>
            </a:effectLst>
          </p:spPr>
          <p:txBody>
            <a:bodyPr wrap="none" anchor="ctr"/>
            <a:lstStyle/>
            <a:p>
              <a:pPr algn="ctr"/>
              <a:endParaRPr lang="en-US" dirty="0">
                <a:solidFill>
                  <a:schemeClr val="bg1"/>
                </a:solidFill>
                <a:latin typeface="Minion Pro"/>
                <a:cs typeface="Minion Pro"/>
              </a:endParaRPr>
            </a:p>
            <a:p>
              <a:pPr algn="ctr"/>
              <a:endParaRPr lang="en-US" dirty="0">
                <a:solidFill>
                  <a:schemeClr val="bg1"/>
                </a:solidFill>
                <a:latin typeface="Minion Pro"/>
                <a:cs typeface="Minion Pro"/>
              </a:endParaRPr>
            </a:p>
            <a:p>
              <a:pPr algn="ctr"/>
              <a:endParaRPr lang="en-US" dirty="0">
                <a:solidFill>
                  <a:schemeClr val="bg1"/>
                </a:solidFill>
                <a:latin typeface="Minion Pro"/>
                <a:cs typeface="Minion Pro"/>
              </a:endParaRPr>
            </a:p>
          </p:txBody>
        </p:sp>
        <p:sp>
          <p:nvSpPr>
            <p:cNvPr id="38" name="AutoShape 7"/>
            <p:cNvSpPr>
              <a:spLocks noChangeArrowheads="1"/>
            </p:cNvSpPr>
            <p:nvPr/>
          </p:nvSpPr>
          <p:spPr bwMode="auto">
            <a:xfrm>
              <a:off x="6798620" y="4016957"/>
              <a:ext cx="1372243" cy="762044"/>
            </a:xfrm>
            <a:prstGeom prst="can">
              <a:avLst>
                <a:gd name="adj" fmla="val 43620"/>
              </a:avLst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>
              <a:outerShdw blurRad="63500" dist="38099" dir="2700000" algn="ctr" rotWithShape="0">
                <a:schemeClr val="bg2">
                  <a:alpha val="74998"/>
                </a:schemeClr>
              </a:outerShdw>
            </a:effectLst>
          </p:spPr>
          <p:txBody>
            <a:bodyPr wrap="none" anchor="ctr"/>
            <a:lstStyle/>
            <a:p>
              <a:pPr algn="ctr"/>
              <a:endParaRPr lang="en-US" dirty="0">
                <a:solidFill>
                  <a:schemeClr val="bg1"/>
                </a:solidFill>
                <a:latin typeface="Minion Pro"/>
                <a:cs typeface="Minion Pro"/>
              </a:endParaRPr>
            </a:p>
            <a:p>
              <a:pPr algn="ctr"/>
              <a:endParaRPr lang="en-US" dirty="0">
                <a:solidFill>
                  <a:schemeClr val="bg1"/>
                </a:solidFill>
                <a:latin typeface="Minion Pro"/>
                <a:cs typeface="Minion Pro"/>
              </a:endParaRPr>
            </a:p>
            <a:p>
              <a:pPr algn="ctr"/>
              <a:endParaRPr lang="en-US" dirty="0">
                <a:solidFill>
                  <a:schemeClr val="bg1"/>
                </a:solidFill>
                <a:latin typeface="Minion Pro"/>
                <a:cs typeface="Minion Pro"/>
              </a:endParaRPr>
            </a:p>
          </p:txBody>
        </p:sp>
      </p:grpSp>
      <p:sp>
        <p:nvSpPr>
          <p:cNvPr id="79" name="Rounded Rectangle 78"/>
          <p:cNvSpPr/>
          <p:nvPr/>
        </p:nvSpPr>
        <p:spPr>
          <a:xfrm>
            <a:off x="1032934" y="3143846"/>
            <a:ext cx="6663266" cy="818554"/>
          </a:xfrm>
          <a:prstGeom prst="roundRect">
            <a:avLst/>
          </a:prstGeom>
          <a:gradFill>
            <a:gsLst>
              <a:gs pos="0">
                <a:srgbClr val="FF0000"/>
              </a:gs>
              <a:gs pos="100000">
                <a:srgbClr val="F7545C"/>
              </a:gs>
            </a:gsLst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rgbClr val="FFFFFF"/>
                </a:solidFill>
                <a:latin typeface="Minion Pro"/>
                <a:cs typeface="Minion Pro"/>
              </a:rPr>
              <a:t>Network OS</a:t>
            </a:r>
          </a:p>
        </p:txBody>
      </p:sp>
      <p:grpSp>
        <p:nvGrpSpPr>
          <p:cNvPr id="3" name="Group 64"/>
          <p:cNvGrpSpPr/>
          <p:nvPr/>
        </p:nvGrpSpPr>
        <p:grpSpPr>
          <a:xfrm>
            <a:off x="5469467" y="3200400"/>
            <a:ext cx="838200" cy="609600"/>
            <a:chOff x="7848600" y="1752600"/>
            <a:chExt cx="1143000" cy="838200"/>
          </a:xfrm>
          <a:solidFill>
            <a:schemeClr val="bg1"/>
          </a:solidFill>
        </p:grpSpPr>
        <p:sp>
          <p:nvSpPr>
            <p:cNvPr id="33" name="Oval 32"/>
            <p:cNvSpPr/>
            <p:nvPr/>
          </p:nvSpPr>
          <p:spPr>
            <a:xfrm>
              <a:off x="8001000" y="1981200"/>
              <a:ext cx="228600" cy="228600"/>
            </a:xfrm>
            <a:prstGeom prst="ellips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40" name="Oval 39"/>
            <p:cNvSpPr/>
            <p:nvPr/>
          </p:nvSpPr>
          <p:spPr>
            <a:xfrm>
              <a:off x="8382000" y="1752600"/>
              <a:ext cx="228600" cy="228600"/>
            </a:xfrm>
            <a:prstGeom prst="ellips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41" name="Oval 40"/>
            <p:cNvSpPr/>
            <p:nvPr/>
          </p:nvSpPr>
          <p:spPr>
            <a:xfrm>
              <a:off x="8382000" y="2362200"/>
              <a:ext cx="228600" cy="228600"/>
            </a:xfrm>
            <a:prstGeom prst="ellips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42" name="Oval 41"/>
            <p:cNvSpPr/>
            <p:nvPr/>
          </p:nvSpPr>
          <p:spPr>
            <a:xfrm>
              <a:off x="8763000" y="2057400"/>
              <a:ext cx="228600" cy="228600"/>
            </a:xfrm>
            <a:prstGeom prst="ellips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43" name="Oval 42"/>
            <p:cNvSpPr/>
            <p:nvPr/>
          </p:nvSpPr>
          <p:spPr>
            <a:xfrm>
              <a:off x="7848600" y="2362200"/>
              <a:ext cx="228600" cy="228600"/>
            </a:xfrm>
            <a:prstGeom prst="ellips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Minion Pro"/>
                <a:cs typeface="Minion Pro"/>
              </a:endParaRPr>
            </a:p>
          </p:txBody>
        </p:sp>
        <p:cxnSp>
          <p:nvCxnSpPr>
            <p:cNvPr id="47" name="Straight Connector 46"/>
            <p:cNvCxnSpPr>
              <a:stCxn id="33" idx="7"/>
              <a:endCxn id="40" idx="3"/>
            </p:cNvCxnSpPr>
            <p:nvPr/>
          </p:nvCxnSpPr>
          <p:spPr>
            <a:xfrm rot="5400000" flipH="1" flipV="1">
              <a:off x="8272322" y="1871522"/>
              <a:ext cx="66956" cy="219356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>
              <a:stCxn id="43" idx="0"/>
              <a:endCxn id="33" idx="3"/>
            </p:cNvCxnSpPr>
            <p:nvPr/>
          </p:nvCxnSpPr>
          <p:spPr>
            <a:xfrm rot="5400000" flipH="1" flipV="1">
              <a:off x="7905750" y="2233472"/>
              <a:ext cx="185878" cy="71578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>
              <a:stCxn id="43" idx="7"/>
              <a:endCxn id="40" idx="4"/>
            </p:cNvCxnSpPr>
            <p:nvPr/>
          </p:nvCxnSpPr>
          <p:spPr>
            <a:xfrm rot="5400000" flipH="1" flipV="1">
              <a:off x="8062772" y="1962150"/>
              <a:ext cx="414478" cy="452578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stCxn id="43" idx="5"/>
              <a:endCxn id="41" idx="3"/>
            </p:cNvCxnSpPr>
            <p:nvPr/>
          </p:nvCxnSpPr>
          <p:spPr>
            <a:xfrm rot="16200000" flipH="1">
              <a:off x="8229600" y="2371444"/>
              <a:ext cx="1588" cy="371756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>
              <a:stCxn id="40" idx="4"/>
              <a:endCxn id="42" idx="1"/>
            </p:cNvCxnSpPr>
            <p:nvPr/>
          </p:nvCxnSpPr>
          <p:spPr>
            <a:xfrm rot="16200000" flipH="1">
              <a:off x="8591550" y="1885950"/>
              <a:ext cx="109678" cy="300178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>
              <a:stCxn id="41" idx="6"/>
              <a:endCxn id="42" idx="3"/>
            </p:cNvCxnSpPr>
            <p:nvPr/>
          </p:nvCxnSpPr>
          <p:spPr>
            <a:xfrm flipV="1">
              <a:off x="8610600" y="2252522"/>
              <a:ext cx="185878" cy="223978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0126" name="TextBox 44"/>
          <p:cNvSpPr txBox="1">
            <a:spLocks noChangeArrowheads="1"/>
          </p:cNvSpPr>
          <p:nvPr/>
        </p:nvSpPr>
        <p:spPr bwMode="auto">
          <a:xfrm>
            <a:off x="3251200" y="2754313"/>
            <a:ext cx="219803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>
                <a:latin typeface="Minion Pro"/>
                <a:cs typeface="Minion Pro"/>
              </a:rPr>
              <a:t>Global Network View</a:t>
            </a:r>
          </a:p>
        </p:txBody>
      </p:sp>
      <p:sp>
        <p:nvSpPr>
          <p:cNvPr id="49" name="TextBox 48"/>
          <p:cNvSpPr txBox="1">
            <a:spLocks noChangeArrowheads="1"/>
          </p:cNvSpPr>
          <p:nvPr/>
        </p:nvSpPr>
        <p:spPr bwMode="auto">
          <a:xfrm>
            <a:off x="3109913" y="1752600"/>
            <a:ext cx="235192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>
                <a:latin typeface="Minion Pro"/>
                <a:cs typeface="Minion Pro"/>
              </a:rPr>
              <a:t>Abstract Network View</a:t>
            </a:r>
          </a:p>
        </p:txBody>
      </p:sp>
      <p:sp>
        <p:nvSpPr>
          <p:cNvPr id="67" name="Rounded Rectangle 66"/>
          <p:cNvSpPr/>
          <p:nvPr/>
        </p:nvSpPr>
        <p:spPr>
          <a:xfrm>
            <a:off x="1568450" y="1181100"/>
            <a:ext cx="5466878" cy="492031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dirty="0">
                <a:solidFill>
                  <a:srgbClr val="000000"/>
                </a:solidFill>
                <a:latin typeface="Minion Pro"/>
                <a:cs typeface="Minion Pro"/>
              </a:rPr>
              <a:t>Control Program</a:t>
            </a:r>
          </a:p>
        </p:txBody>
      </p:sp>
      <p:grpSp>
        <p:nvGrpSpPr>
          <p:cNvPr id="4" name="Group 86"/>
          <p:cNvGrpSpPr>
            <a:grpSpLocks/>
          </p:cNvGrpSpPr>
          <p:nvPr/>
        </p:nvGrpSpPr>
        <p:grpSpPr bwMode="auto">
          <a:xfrm>
            <a:off x="1066800" y="2133600"/>
            <a:ext cx="6662738" cy="609600"/>
            <a:chOff x="1066800" y="2133600"/>
            <a:chExt cx="6663266" cy="609600"/>
          </a:xfrm>
        </p:grpSpPr>
        <p:sp>
          <p:nvSpPr>
            <p:cNvPr id="39" name="Rounded Rectangle 38"/>
            <p:cNvSpPr/>
            <p:nvPr/>
          </p:nvSpPr>
          <p:spPr>
            <a:xfrm>
              <a:off x="1066800" y="2133600"/>
              <a:ext cx="6663266" cy="609600"/>
            </a:xfrm>
            <a:prstGeom prst="roundRect">
              <a:avLst/>
            </a:prstGeom>
            <a:solidFill>
              <a:srgbClr val="008000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dirty="0">
                  <a:solidFill>
                    <a:srgbClr val="FFFFFF"/>
                  </a:solidFill>
                  <a:latin typeface="Minion Pro"/>
                  <a:cs typeface="Minion Pro"/>
                </a:rPr>
                <a:t>Network Virtualization</a:t>
              </a:r>
            </a:p>
          </p:txBody>
        </p:sp>
        <p:grpSp>
          <p:nvGrpSpPr>
            <p:cNvPr id="6" name="Group 64"/>
            <p:cNvGrpSpPr/>
            <p:nvPr/>
          </p:nvGrpSpPr>
          <p:grpSpPr>
            <a:xfrm>
              <a:off x="5689600" y="2133600"/>
              <a:ext cx="558800" cy="609600"/>
              <a:chOff x="7848600" y="1752600"/>
              <a:chExt cx="762000" cy="838200"/>
            </a:xfrm>
            <a:solidFill>
              <a:schemeClr val="bg1"/>
            </a:solidFill>
          </p:grpSpPr>
          <p:sp>
            <p:nvSpPr>
              <p:cNvPr id="53" name="Oval 52"/>
              <p:cNvSpPr/>
              <p:nvPr/>
            </p:nvSpPr>
            <p:spPr>
              <a:xfrm>
                <a:off x="8001000" y="1981200"/>
                <a:ext cx="228600" cy="228600"/>
              </a:xfrm>
              <a:prstGeom prst="ellips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Minion Pro"/>
                  <a:cs typeface="Minion Pro"/>
                </a:endParaRPr>
              </a:p>
            </p:txBody>
          </p:sp>
          <p:sp>
            <p:nvSpPr>
              <p:cNvPr id="54" name="Oval 53"/>
              <p:cNvSpPr/>
              <p:nvPr/>
            </p:nvSpPr>
            <p:spPr>
              <a:xfrm>
                <a:off x="8382000" y="1752600"/>
                <a:ext cx="228600" cy="228600"/>
              </a:xfrm>
              <a:prstGeom prst="ellips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Minion Pro"/>
                  <a:cs typeface="Minion Pro"/>
                </a:endParaRPr>
              </a:p>
            </p:txBody>
          </p:sp>
          <p:sp>
            <p:nvSpPr>
              <p:cNvPr id="60" name="Oval 59"/>
              <p:cNvSpPr/>
              <p:nvPr/>
            </p:nvSpPr>
            <p:spPr>
              <a:xfrm>
                <a:off x="7848600" y="2362200"/>
                <a:ext cx="228600" cy="228600"/>
              </a:xfrm>
              <a:prstGeom prst="ellips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Minion Pro"/>
                  <a:cs typeface="Minion Pro"/>
                </a:endParaRPr>
              </a:p>
            </p:txBody>
          </p:sp>
          <p:cxnSp>
            <p:nvCxnSpPr>
              <p:cNvPr id="61" name="Straight Connector 60"/>
              <p:cNvCxnSpPr>
                <a:stCxn id="53" idx="7"/>
                <a:endCxn id="54" idx="3"/>
              </p:cNvCxnSpPr>
              <p:nvPr/>
            </p:nvCxnSpPr>
            <p:spPr>
              <a:xfrm rot="5400000" flipH="1" flipV="1">
                <a:off x="8272322" y="1871522"/>
                <a:ext cx="66956" cy="219356"/>
              </a:xfrm>
              <a:prstGeom prst="lin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/>
              <p:cNvCxnSpPr>
                <a:stCxn id="60" idx="0"/>
                <a:endCxn id="53" idx="3"/>
              </p:cNvCxnSpPr>
              <p:nvPr/>
            </p:nvCxnSpPr>
            <p:spPr>
              <a:xfrm rot="5400000" flipH="1" flipV="1">
                <a:off x="7905750" y="2233472"/>
                <a:ext cx="185878" cy="71578"/>
              </a:xfrm>
              <a:prstGeom prst="lin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/>
              <p:cNvCxnSpPr>
                <a:stCxn id="60" idx="7"/>
                <a:endCxn id="54" idx="4"/>
              </p:cNvCxnSpPr>
              <p:nvPr/>
            </p:nvCxnSpPr>
            <p:spPr>
              <a:xfrm rot="5400000" flipH="1" flipV="1">
                <a:off x="8062772" y="1962150"/>
                <a:ext cx="414478" cy="452578"/>
              </a:xfrm>
              <a:prstGeom prst="lin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Group 64"/>
            <p:cNvGrpSpPr/>
            <p:nvPr/>
          </p:nvGrpSpPr>
          <p:grpSpPr>
            <a:xfrm>
              <a:off x="6477000" y="2286000"/>
              <a:ext cx="838200" cy="387927"/>
              <a:chOff x="7848600" y="2057400"/>
              <a:chExt cx="1143000" cy="533400"/>
            </a:xfrm>
            <a:solidFill>
              <a:schemeClr val="bg1"/>
            </a:solidFill>
          </p:grpSpPr>
          <p:sp>
            <p:nvSpPr>
              <p:cNvPr id="77" name="Oval 76"/>
              <p:cNvSpPr/>
              <p:nvPr/>
            </p:nvSpPr>
            <p:spPr>
              <a:xfrm>
                <a:off x="8382000" y="2362200"/>
                <a:ext cx="228600" cy="228600"/>
              </a:xfrm>
              <a:prstGeom prst="ellips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Minion Pro"/>
                  <a:cs typeface="Minion Pro"/>
                </a:endParaRPr>
              </a:p>
            </p:txBody>
          </p:sp>
          <p:sp>
            <p:nvSpPr>
              <p:cNvPr id="78" name="Oval 77"/>
              <p:cNvSpPr/>
              <p:nvPr/>
            </p:nvSpPr>
            <p:spPr>
              <a:xfrm>
                <a:off x="8763000" y="2057400"/>
                <a:ext cx="228600" cy="228600"/>
              </a:xfrm>
              <a:prstGeom prst="ellips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Minion Pro"/>
                  <a:cs typeface="Minion Pro"/>
                </a:endParaRPr>
              </a:p>
            </p:txBody>
          </p:sp>
          <p:sp>
            <p:nvSpPr>
              <p:cNvPr id="80" name="Oval 79"/>
              <p:cNvSpPr/>
              <p:nvPr/>
            </p:nvSpPr>
            <p:spPr>
              <a:xfrm>
                <a:off x="7848600" y="2362200"/>
                <a:ext cx="228600" cy="228600"/>
              </a:xfrm>
              <a:prstGeom prst="ellips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Minion Pro"/>
                  <a:cs typeface="Minion Pro"/>
                </a:endParaRPr>
              </a:p>
            </p:txBody>
          </p:sp>
          <p:cxnSp>
            <p:nvCxnSpPr>
              <p:cNvPr id="84" name="Straight Connector 83"/>
              <p:cNvCxnSpPr>
                <a:stCxn id="80" idx="5"/>
                <a:endCxn id="77" idx="3"/>
              </p:cNvCxnSpPr>
              <p:nvPr/>
            </p:nvCxnSpPr>
            <p:spPr>
              <a:xfrm rot="16200000" flipH="1">
                <a:off x="8229600" y="2371444"/>
                <a:ext cx="1588" cy="371756"/>
              </a:xfrm>
              <a:prstGeom prst="lin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Connector 85"/>
              <p:cNvCxnSpPr>
                <a:stCxn id="77" idx="6"/>
                <a:endCxn id="78" idx="3"/>
              </p:cNvCxnSpPr>
              <p:nvPr/>
            </p:nvCxnSpPr>
            <p:spPr>
              <a:xfrm flipV="1">
                <a:off x="8610600" y="2252522"/>
                <a:ext cx="185878" cy="223978"/>
              </a:xfrm>
              <a:prstGeom prst="lin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90120" name="Title 3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87400"/>
          </a:xfrm>
        </p:spPr>
        <p:txBody>
          <a:bodyPr/>
          <a:lstStyle/>
          <a:p>
            <a:pPr eaLnBrk="1" hangingPunct="1"/>
            <a:r>
              <a:rPr lang="en-US" sz="4000" dirty="0">
                <a:ea typeface="ＭＳ Ｐゴシック" charset="0"/>
              </a:rPr>
              <a:t>SDN: </a:t>
            </a:r>
            <a:r>
              <a:rPr lang="en-US" sz="4000" i="1" u="sng" dirty="0">
                <a:ea typeface="ＭＳ Ｐゴシック" charset="0"/>
              </a:rPr>
              <a:t>Layers</a:t>
            </a:r>
            <a:r>
              <a:rPr lang="en-US" sz="4000" dirty="0">
                <a:ea typeface="ＭＳ Ｐゴシック" charset="0"/>
              </a:rPr>
              <a:t> for the Control Plane</a:t>
            </a:r>
          </a:p>
        </p:txBody>
      </p:sp>
    </p:spTree>
    <p:extLst>
      <p:ext uri="{BB962C8B-B14F-4D97-AF65-F5344CB8AC3E}">
        <p14:creationId xmlns:p14="http://schemas.microsoft.com/office/powerpoint/2010/main" val="165457968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Abstractions for Control Plane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3907135"/>
            <a:ext cx="9144000" cy="461665"/>
          </a:xfrm>
          <a:prstGeom prst="rect">
            <a:avLst/>
          </a:prstGeom>
          <a:noFill/>
        </p:spPr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en-US" sz="2400" kern="0" dirty="0">
                <a:solidFill>
                  <a:srgbClr val="FF0000"/>
                </a:solidFill>
                <a:latin typeface="Arial"/>
                <a:ea typeface="ＭＳ Ｐゴシック" pitchFamily="32" charset="-128"/>
                <a:cs typeface="ＭＳ Ｐゴシック" pitchFamily="32" charset="-128"/>
              </a:rPr>
              <a:t>…built on…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2823891"/>
            <a:ext cx="9144000" cy="461665"/>
          </a:xfrm>
          <a:prstGeom prst="rect">
            <a:avLst/>
          </a:prstGeom>
          <a:noFill/>
        </p:spPr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en-US" sz="2400" kern="0" dirty="0">
                <a:solidFill>
                  <a:srgbClr val="FF0000"/>
                </a:solidFill>
                <a:latin typeface="Arial"/>
                <a:ea typeface="ＭＳ Ｐゴシック" pitchFamily="32" charset="-128"/>
                <a:cs typeface="ＭＳ Ｐゴシック" pitchFamily="32" charset="-128"/>
              </a:rPr>
              <a:t>…built on…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5052367"/>
            <a:ext cx="9144000" cy="461665"/>
          </a:xfrm>
          <a:prstGeom prst="rect">
            <a:avLst/>
          </a:prstGeom>
          <a:noFill/>
        </p:spPr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en-US" sz="2400" kern="0" dirty="0">
                <a:solidFill>
                  <a:srgbClr val="FF0000"/>
                </a:solidFill>
                <a:latin typeface="Arial"/>
                <a:ea typeface="ＭＳ Ｐゴシック" pitchFamily="32" charset="-128"/>
                <a:cs typeface="ＭＳ Ｐゴシック" pitchFamily="32" charset="-128"/>
              </a:rPr>
              <a:t>…built on…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2270804"/>
            <a:ext cx="9144000" cy="523220"/>
          </a:xfrm>
          <a:prstGeom prst="rect">
            <a:avLst/>
          </a:prstGeom>
          <a:noFill/>
        </p:spPr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en-US" sz="2800" kern="0" dirty="0">
                <a:solidFill>
                  <a:srgbClr val="000000"/>
                </a:solidFill>
                <a:latin typeface="Arial"/>
                <a:ea typeface="ＭＳ Ｐゴシック" pitchFamily="32" charset="-128"/>
                <a:cs typeface="ＭＳ Ｐゴシック" pitchFamily="32" charset="-128"/>
              </a:rPr>
              <a:t>Expression of Intent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0" y="3298254"/>
            <a:ext cx="9144000" cy="523220"/>
          </a:xfrm>
          <a:prstGeom prst="rect">
            <a:avLst/>
          </a:prstGeom>
          <a:noFill/>
        </p:spPr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en-US" sz="2800" kern="0" dirty="0">
                <a:solidFill>
                  <a:srgbClr val="000000"/>
                </a:solidFill>
                <a:latin typeface="Arial"/>
                <a:ea typeface="ＭＳ Ｐゴシック" pitchFamily="32" charset="-128"/>
                <a:cs typeface="ＭＳ Ｐゴシック" pitchFamily="32" charset="-128"/>
              </a:rPr>
              <a:t>Abstract Network View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0" y="4429781"/>
            <a:ext cx="9144000" cy="523220"/>
          </a:xfrm>
          <a:prstGeom prst="rect">
            <a:avLst/>
          </a:prstGeom>
          <a:noFill/>
        </p:spPr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en-US" sz="2800" kern="0" dirty="0">
                <a:solidFill>
                  <a:srgbClr val="000000"/>
                </a:solidFill>
                <a:latin typeface="Arial"/>
                <a:ea typeface="ＭＳ Ｐゴシック" pitchFamily="32" charset="-128"/>
                <a:cs typeface="ＭＳ Ｐゴシック" pitchFamily="32" charset="-128"/>
              </a:rPr>
              <a:t>Global Network View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0" y="5552133"/>
            <a:ext cx="9144000" cy="523220"/>
          </a:xfrm>
          <a:prstGeom prst="rect">
            <a:avLst/>
          </a:prstGeom>
          <a:noFill/>
        </p:spPr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en-US" sz="2800" kern="0" dirty="0">
                <a:solidFill>
                  <a:srgbClr val="000000"/>
                </a:solidFill>
                <a:latin typeface="Arial"/>
                <a:ea typeface="ＭＳ Ｐゴシック" pitchFamily="32" charset="-128"/>
                <a:cs typeface="ＭＳ Ｐゴシック" pitchFamily="32" charset="-128"/>
              </a:rPr>
              <a:t>Physical Topology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89272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81000"/>
            <a:ext cx="8991600" cy="685800"/>
          </a:xfrm>
        </p:spPr>
        <p:txBody>
          <a:bodyPr/>
          <a:lstStyle/>
          <a:p>
            <a:r>
              <a:rPr lang="en-US" dirty="0"/>
              <a:t>Abstractions Don’t Remove Complexity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37242"/>
          </a:xfrm>
        </p:spPr>
        <p:txBody>
          <a:bodyPr>
            <a:normAutofit fontScale="92500"/>
          </a:bodyPr>
          <a:lstStyle/>
          <a:p>
            <a:r>
              <a:rPr lang="en-US" dirty="0"/>
              <a:t>NOS, Virtualization are complicated pieces of code</a:t>
            </a:r>
          </a:p>
          <a:p>
            <a:pPr lvl="6"/>
            <a:endParaRPr lang="en-US" b="1" i="1" dirty="0"/>
          </a:p>
          <a:p>
            <a:r>
              <a:rPr lang="en-US" dirty="0"/>
              <a:t>SDN merely localizes the complexity:</a:t>
            </a:r>
          </a:p>
          <a:p>
            <a:pPr lvl="1"/>
            <a:r>
              <a:rPr lang="en-US" dirty="0"/>
              <a:t>Simplifies interface for control program (user-specific)</a:t>
            </a:r>
          </a:p>
          <a:p>
            <a:pPr lvl="1"/>
            <a:r>
              <a:rPr lang="en-US" dirty="0"/>
              <a:t>Pushes complexity into </a:t>
            </a:r>
            <a:r>
              <a:rPr lang="en-US" b="1" i="1" dirty="0"/>
              <a:t>reusable</a:t>
            </a:r>
            <a:r>
              <a:rPr lang="en-US" dirty="0"/>
              <a:t> code (SDN platform)</a:t>
            </a:r>
          </a:p>
          <a:p>
            <a:pPr lvl="4"/>
            <a:endParaRPr lang="en-US" dirty="0"/>
          </a:p>
          <a:p>
            <a:r>
              <a:rPr lang="en-US" dirty="0">
                <a:solidFill>
                  <a:srgbClr val="FF0000"/>
                </a:solidFill>
              </a:rPr>
              <a:t>This is the big payoff of SDN: modularity!</a:t>
            </a:r>
          </a:p>
          <a:p>
            <a:pPr lvl="1"/>
            <a:r>
              <a:rPr lang="en-US" dirty="0"/>
              <a:t>The core distribution mechanisms can be reused</a:t>
            </a:r>
          </a:p>
          <a:p>
            <a:pPr lvl="1"/>
            <a:r>
              <a:rPr lang="en-US" dirty="0"/>
              <a:t>Control programs only deal with their specific function</a:t>
            </a:r>
          </a:p>
          <a:p>
            <a:pPr lvl="6"/>
            <a:endParaRPr lang="en-US" dirty="0"/>
          </a:p>
          <a:p>
            <a:r>
              <a:rPr lang="en-US" dirty="0"/>
              <a:t>Note that SDN separates control and data planes</a:t>
            </a:r>
          </a:p>
          <a:p>
            <a:pPr lvl="1"/>
            <a:r>
              <a:rPr lang="en-US" dirty="0"/>
              <a:t>SDN platform does control plane, switches do data plane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269343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What This Really Means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71096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Separation of Control/Data Plane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4666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Today, routers implement both</a:t>
            </a:r>
          </a:p>
          <a:p>
            <a:pPr lvl="1"/>
            <a:r>
              <a:rPr lang="en-US" dirty="0"/>
              <a:t>They forward packets</a:t>
            </a:r>
          </a:p>
          <a:p>
            <a:pPr lvl="1"/>
            <a:r>
              <a:rPr lang="en-US" dirty="0"/>
              <a:t>And run the control plane software</a:t>
            </a:r>
          </a:p>
          <a:p>
            <a:pPr lvl="6"/>
            <a:endParaRPr lang="en-US" dirty="0"/>
          </a:p>
          <a:p>
            <a:r>
              <a:rPr lang="en-US" dirty="0"/>
              <a:t>SDN networks</a:t>
            </a:r>
          </a:p>
          <a:p>
            <a:pPr lvl="1"/>
            <a:r>
              <a:rPr lang="en-US" dirty="0"/>
              <a:t>Data plane implemented by switches</a:t>
            </a:r>
          </a:p>
          <a:p>
            <a:pPr lvl="2"/>
            <a:r>
              <a:rPr lang="en-US" dirty="0"/>
              <a:t>Switches act on local forwarding state</a:t>
            </a:r>
          </a:p>
          <a:p>
            <a:pPr lvl="1"/>
            <a:r>
              <a:rPr lang="en-US" dirty="0"/>
              <a:t>Control plane implemented by controllers</a:t>
            </a:r>
          </a:p>
          <a:p>
            <a:pPr lvl="2"/>
            <a:r>
              <a:rPr lang="en-US" dirty="0"/>
              <a:t>All forwarding state computed by SDN platform</a:t>
            </a:r>
          </a:p>
          <a:p>
            <a:pPr lvl="5"/>
            <a:endParaRPr lang="en-US" dirty="0"/>
          </a:p>
          <a:p>
            <a:r>
              <a:rPr lang="en-US" dirty="0"/>
              <a:t> This is a technical change, with broad implications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62762C-AE33-E04D-8C58-1B5AB9B06578}" type="slidenum">
              <a:rPr lang="en-US" smtClean="0"/>
              <a:pPr>
                <a:defRPr/>
              </a:pPr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059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04682"/>
          </a:xfrm>
        </p:spPr>
        <p:txBody>
          <a:bodyPr>
            <a:normAutofit/>
          </a:bodyPr>
          <a:lstStyle/>
          <a:p>
            <a:r>
              <a:rPr lang="en-US" dirty="0"/>
              <a:t>Less vendor lock-in</a:t>
            </a:r>
          </a:p>
          <a:p>
            <a:pPr lvl="1"/>
            <a:r>
              <a:rPr lang="en-US" dirty="0"/>
              <a:t>Can buy HW/SF from different vendors</a:t>
            </a:r>
          </a:p>
          <a:p>
            <a:r>
              <a:rPr lang="en-US" dirty="0"/>
              <a:t>Changes are easier</a:t>
            </a:r>
          </a:p>
          <a:p>
            <a:pPr lvl="1"/>
            <a:r>
              <a:rPr lang="en-US" dirty="0"/>
              <a:t>Can test components separately</a:t>
            </a:r>
          </a:p>
          <a:p>
            <a:pPr lvl="2"/>
            <a:r>
              <a:rPr lang="en-US" i="1" dirty="0"/>
              <a:t>HW has to forward</a:t>
            </a:r>
          </a:p>
          <a:p>
            <a:pPr lvl="2"/>
            <a:r>
              <a:rPr lang="en-US" i="1" dirty="0"/>
              <a:t>Can simulate controller</a:t>
            </a:r>
          </a:p>
          <a:p>
            <a:pPr lvl="2"/>
            <a:r>
              <a:rPr lang="en-US" i="1" dirty="0">
                <a:solidFill>
                  <a:srgbClr val="FF0000"/>
                </a:solidFill>
              </a:rPr>
              <a:t>Can do verification on logical policy</a:t>
            </a:r>
          </a:p>
          <a:p>
            <a:pPr lvl="1"/>
            <a:r>
              <a:rPr lang="en-US" dirty="0"/>
              <a:t>Can change topology and policy independently</a:t>
            </a:r>
          </a:p>
          <a:p>
            <a:pPr lvl="1"/>
            <a:r>
              <a:rPr lang="en-US" dirty="0"/>
              <a:t>Can move from private net to cloud and back!</a:t>
            </a:r>
          </a:p>
          <a:p>
            <a:pPr lvl="1"/>
            <a:r>
              <a:rPr lang="en-US" dirty="0"/>
              <a:t>Greater rate of innovation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44611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Computer Industry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058" b="94741" l="6563" r="9604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149" t="1500" r="3650" b="5499"/>
          <a:stretch>
            <a:fillRect/>
          </a:stretch>
        </p:blipFill>
        <p:spPr bwMode="auto">
          <a:xfrm>
            <a:off x="557633" y="1762534"/>
            <a:ext cx="2489914" cy="3508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ounded Rectangle 4"/>
          <p:cNvSpPr/>
          <p:nvPr/>
        </p:nvSpPr>
        <p:spPr bwMode="auto">
          <a:xfrm>
            <a:off x="867854" y="3040394"/>
            <a:ext cx="1481813" cy="965200"/>
          </a:xfrm>
          <a:prstGeom prst="roundRect">
            <a:avLst/>
          </a:prstGeom>
          <a:solidFill>
            <a:srgbClr val="00009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64008" tIns="32004" rIns="64008" bIns="32004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1400" dirty="0">
                <a:solidFill>
                  <a:srgbClr val="FFFFFF"/>
                </a:solidFill>
              </a:rPr>
              <a:t>Specialized</a:t>
            </a:r>
          </a:p>
          <a:p>
            <a:pPr algn="ctr" eaLnBrk="1" hangingPunct="1">
              <a:defRPr/>
            </a:pPr>
            <a:r>
              <a:rPr lang="en-US" sz="1400" dirty="0">
                <a:solidFill>
                  <a:srgbClr val="FFFFFF"/>
                </a:solidFill>
              </a:rPr>
              <a:t>Operating System</a:t>
            </a:r>
            <a:endParaRPr lang="en-US" sz="1300" dirty="0">
              <a:solidFill>
                <a:srgbClr val="FFFFFF"/>
              </a:solidFill>
            </a:endParaRPr>
          </a:p>
        </p:txBody>
      </p:sp>
      <p:sp>
        <p:nvSpPr>
          <p:cNvPr id="6" name="Rounded Rectangle 5"/>
          <p:cNvSpPr/>
          <p:nvPr/>
        </p:nvSpPr>
        <p:spPr bwMode="auto">
          <a:xfrm>
            <a:off x="867854" y="4094494"/>
            <a:ext cx="1481813" cy="838200"/>
          </a:xfrm>
          <a:prstGeom prst="roundRect">
            <a:avLst/>
          </a:prstGeom>
          <a:solidFill>
            <a:srgbClr val="00009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64008" tIns="32004" rIns="64008" bIns="32004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1400">
                <a:solidFill>
                  <a:srgbClr val="FFFFFF"/>
                </a:solidFill>
              </a:rPr>
              <a:t>Specialized</a:t>
            </a:r>
          </a:p>
          <a:p>
            <a:pPr algn="ctr" eaLnBrk="1" hangingPunct="1">
              <a:defRPr/>
            </a:pPr>
            <a:r>
              <a:rPr lang="en-US" sz="1400">
                <a:solidFill>
                  <a:srgbClr val="FFFFFF"/>
                </a:solidFill>
              </a:rPr>
              <a:t>Hardware</a:t>
            </a:r>
            <a:endParaRPr lang="en-US" sz="1300">
              <a:solidFill>
                <a:srgbClr val="FFFFFF"/>
              </a:solidFill>
            </a:endParaRPr>
          </a:p>
        </p:txBody>
      </p:sp>
      <p:sp>
        <p:nvSpPr>
          <p:cNvPr id="7" name="Rounded Rectangle 6"/>
          <p:cNvSpPr/>
          <p:nvPr/>
        </p:nvSpPr>
        <p:spPr bwMode="auto">
          <a:xfrm>
            <a:off x="867854" y="2214894"/>
            <a:ext cx="1481813" cy="736600"/>
          </a:xfrm>
          <a:prstGeom prst="roundRect">
            <a:avLst/>
          </a:prstGeom>
          <a:solidFill>
            <a:srgbClr val="00009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64008" tIns="32004" rIns="64008" bIns="32004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1400" dirty="0">
                <a:solidFill>
                  <a:srgbClr val="FFFFFF"/>
                </a:solidFill>
              </a:rPr>
              <a:t>Specialized</a:t>
            </a:r>
          </a:p>
          <a:p>
            <a:pPr algn="ctr" eaLnBrk="1" hangingPunct="1">
              <a:defRPr/>
            </a:pPr>
            <a:r>
              <a:rPr lang="en-US" sz="1400" dirty="0">
                <a:solidFill>
                  <a:srgbClr val="FFFFFF"/>
                </a:solidFill>
              </a:rPr>
              <a:t>Applications</a:t>
            </a:r>
            <a:endParaRPr lang="en-US" sz="1300" dirty="0">
              <a:solidFill>
                <a:srgbClr val="FFFFFF"/>
              </a:solidFill>
            </a:endParaRPr>
          </a:p>
        </p:txBody>
      </p:sp>
      <p:grpSp>
        <p:nvGrpSpPr>
          <p:cNvPr id="9" name="Group 47"/>
          <p:cNvGrpSpPr>
            <a:grpSpLocks/>
          </p:cNvGrpSpPr>
          <p:nvPr/>
        </p:nvGrpSpPr>
        <p:grpSpPr bwMode="auto">
          <a:xfrm>
            <a:off x="5520407" y="1963095"/>
            <a:ext cx="2981993" cy="571500"/>
            <a:chOff x="5334000" y="1371600"/>
            <a:chExt cx="3657600" cy="685800"/>
          </a:xfrm>
        </p:grpSpPr>
        <p:sp>
          <p:nvSpPr>
            <p:cNvPr id="10" name="Rounded Rectangle 9"/>
            <p:cNvSpPr/>
            <p:nvPr/>
          </p:nvSpPr>
          <p:spPr bwMode="auto">
            <a:xfrm>
              <a:off x="83820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chemeClr val="bg1"/>
                  </a:solidFill>
                </a:rPr>
                <a:t>App</a:t>
              </a:r>
            </a:p>
          </p:txBody>
        </p:sp>
        <p:sp>
          <p:nvSpPr>
            <p:cNvPr id="11" name="Rounded Rectangle 10"/>
            <p:cNvSpPr/>
            <p:nvPr/>
          </p:nvSpPr>
          <p:spPr bwMode="auto">
            <a:xfrm>
              <a:off x="80772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chemeClr val="bg1"/>
                  </a:solidFill>
                </a:rPr>
                <a:t>App</a:t>
              </a:r>
            </a:p>
          </p:txBody>
        </p:sp>
        <p:sp>
          <p:nvSpPr>
            <p:cNvPr id="12" name="Rounded Rectangle 11"/>
            <p:cNvSpPr/>
            <p:nvPr/>
          </p:nvSpPr>
          <p:spPr bwMode="auto">
            <a:xfrm>
              <a:off x="77724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chemeClr val="bg1"/>
                  </a:solidFill>
                </a:rPr>
                <a:t>App</a:t>
              </a:r>
            </a:p>
          </p:txBody>
        </p:sp>
        <p:sp>
          <p:nvSpPr>
            <p:cNvPr id="13" name="Rounded Rectangle 12"/>
            <p:cNvSpPr/>
            <p:nvPr/>
          </p:nvSpPr>
          <p:spPr bwMode="auto">
            <a:xfrm>
              <a:off x="74676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chemeClr val="bg1"/>
                  </a:solidFill>
                </a:rPr>
                <a:t>App</a:t>
              </a:r>
            </a:p>
          </p:txBody>
        </p:sp>
        <p:sp>
          <p:nvSpPr>
            <p:cNvPr id="14" name="Rounded Rectangle 13"/>
            <p:cNvSpPr/>
            <p:nvPr/>
          </p:nvSpPr>
          <p:spPr bwMode="auto">
            <a:xfrm>
              <a:off x="71628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chemeClr val="bg1"/>
                  </a:solidFill>
                </a:rPr>
                <a:t>App</a:t>
              </a:r>
            </a:p>
          </p:txBody>
        </p:sp>
        <p:sp>
          <p:nvSpPr>
            <p:cNvPr id="15" name="Rounded Rectangle 14"/>
            <p:cNvSpPr/>
            <p:nvPr/>
          </p:nvSpPr>
          <p:spPr bwMode="auto">
            <a:xfrm>
              <a:off x="68580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chemeClr val="bg1"/>
                  </a:solidFill>
                </a:rPr>
                <a:t>App</a:t>
              </a:r>
            </a:p>
          </p:txBody>
        </p:sp>
        <p:sp>
          <p:nvSpPr>
            <p:cNvPr id="16" name="Rounded Rectangle 15"/>
            <p:cNvSpPr/>
            <p:nvPr/>
          </p:nvSpPr>
          <p:spPr bwMode="auto">
            <a:xfrm>
              <a:off x="65532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chemeClr val="bg1"/>
                  </a:solidFill>
                </a:rPr>
                <a:t>App</a:t>
              </a:r>
            </a:p>
          </p:txBody>
        </p:sp>
        <p:sp>
          <p:nvSpPr>
            <p:cNvPr id="17" name="Rounded Rectangle 16"/>
            <p:cNvSpPr/>
            <p:nvPr/>
          </p:nvSpPr>
          <p:spPr bwMode="auto">
            <a:xfrm>
              <a:off x="62484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chemeClr val="bg1"/>
                  </a:solidFill>
                </a:rPr>
                <a:t>App</a:t>
              </a:r>
            </a:p>
          </p:txBody>
        </p:sp>
        <p:sp>
          <p:nvSpPr>
            <p:cNvPr id="18" name="Rounded Rectangle 17"/>
            <p:cNvSpPr/>
            <p:nvPr/>
          </p:nvSpPr>
          <p:spPr bwMode="auto">
            <a:xfrm>
              <a:off x="59436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chemeClr val="bg1"/>
                  </a:solidFill>
                </a:rPr>
                <a:t>App</a:t>
              </a:r>
            </a:p>
          </p:txBody>
        </p:sp>
        <p:sp>
          <p:nvSpPr>
            <p:cNvPr id="19" name="Rounded Rectangle 18"/>
            <p:cNvSpPr/>
            <p:nvPr/>
          </p:nvSpPr>
          <p:spPr bwMode="auto">
            <a:xfrm>
              <a:off x="56388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chemeClr val="bg1"/>
                  </a:solidFill>
                </a:rPr>
                <a:t>App</a:t>
              </a:r>
            </a:p>
          </p:txBody>
        </p:sp>
        <p:sp>
          <p:nvSpPr>
            <p:cNvPr id="20" name="Rounded Rectangle 19"/>
            <p:cNvSpPr/>
            <p:nvPr/>
          </p:nvSpPr>
          <p:spPr bwMode="auto">
            <a:xfrm>
              <a:off x="53340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chemeClr val="bg1"/>
                  </a:solidFill>
                </a:rPr>
                <a:t>App</a:t>
              </a:r>
            </a:p>
          </p:txBody>
        </p:sp>
      </p:grpSp>
      <p:grpSp>
        <p:nvGrpSpPr>
          <p:cNvPr id="24" name="Group 51"/>
          <p:cNvGrpSpPr>
            <a:grpSpLocks/>
          </p:cNvGrpSpPr>
          <p:nvPr/>
        </p:nvGrpSpPr>
        <p:grpSpPr bwMode="auto">
          <a:xfrm>
            <a:off x="6048375" y="3877356"/>
            <a:ext cx="1619250" cy="292388"/>
            <a:chOff x="6019800" y="3200400"/>
            <a:chExt cx="2590800" cy="350758"/>
          </a:xfrm>
        </p:grpSpPr>
        <p:cxnSp>
          <p:nvCxnSpPr>
            <p:cNvPr id="25" name="Straight Connector 24"/>
            <p:cNvCxnSpPr/>
            <p:nvPr/>
          </p:nvCxnSpPr>
          <p:spPr>
            <a:xfrm>
              <a:off x="6019800" y="3427343"/>
              <a:ext cx="2590800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3"/>
            <p:cNvSpPr txBox="1">
              <a:spLocks noChangeArrowheads="1"/>
            </p:cNvSpPr>
            <p:nvPr/>
          </p:nvSpPr>
          <p:spPr bwMode="auto">
            <a:xfrm>
              <a:off x="6453790" y="3200400"/>
              <a:ext cx="2060011" cy="35075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300" dirty="0">
                  <a:solidFill>
                    <a:srgbClr val="FFFFFF"/>
                  </a:solidFill>
                  <a:latin typeface="Arial" charset="0"/>
                </a:rPr>
                <a:t>Open Interface</a:t>
              </a:r>
            </a:p>
          </p:txBody>
        </p:sp>
      </p:grpSp>
      <p:grpSp>
        <p:nvGrpSpPr>
          <p:cNvPr id="27" name="Group 57"/>
          <p:cNvGrpSpPr>
            <a:grpSpLocks/>
          </p:cNvGrpSpPr>
          <p:nvPr/>
        </p:nvGrpSpPr>
        <p:grpSpPr bwMode="auto">
          <a:xfrm>
            <a:off x="5667374" y="2725095"/>
            <a:ext cx="2689225" cy="1079500"/>
            <a:chOff x="5334000" y="1828800"/>
            <a:chExt cx="3505200" cy="1295400"/>
          </a:xfrm>
        </p:grpSpPr>
        <p:sp>
          <p:nvSpPr>
            <p:cNvPr id="28" name="Rounded Rectangle 27"/>
            <p:cNvSpPr/>
            <p:nvPr/>
          </p:nvSpPr>
          <p:spPr bwMode="auto">
            <a:xfrm>
              <a:off x="6934200" y="2286000"/>
              <a:ext cx="762000" cy="838200"/>
            </a:xfrm>
            <a:prstGeom prst="roundRect">
              <a:avLst/>
            </a:prstGeom>
            <a:gradFill>
              <a:gsLst>
                <a:gs pos="0">
                  <a:srgbClr val="008000"/>
                </a:gs>
                <a:gs pos="100000">
                  <a:srgbClr val="00C362"/>
                </a:gs>
              </a:gsLst>
            </a:gra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rgbClr val="FFFFFF"/>
                  </a:solidFill>
                </a:rPr>
                <a:t>Linux</a:t>
              </a:r>
            </a:p>
          </p:txBody>
        </p:sp>
        <p:sp>
          <p:nvSpPr>
            <p:cNvPr id="29" name="Rounded Rectangle 28"/>
            <p:cNvSpPr/>
            <p:nvPr/>
          </p:nvSpPr>
          <p:spPr bwMode="auto">
            <a:xfrm>
              <a:off x="8077200" y="2286000"/>
              <a:ext cx="762000" cy="838200"/>
            </a:xfrm>
            <a:prstGeom prst="roundRect">
              <a:avLst/>
            </a:prstGeom>
            <a:gradFill>
              <a:gsLst>
                <a:gs pos="0">
                  <a:srgbClr val="FF00FF"/>
                </a:gs>
                <a:gs pos="100000">
                  <a:srgbClr val="FF99CC"/>
                </a:gs>
              </a:gsLst>
            </a:gra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>
                  <a:solidFill>
                    <a:srgbClr val="FFFFFF"/>
                  </a:solidFill>
                </a:rPr>
                <a:t>Mac</a:t>
              </a:r>
            </a:p>
            <a:p>
              <a:pPr algn="ctr">
                <a:defRPr/>
              </a:pPr>
              <a:r>
                <a:rPr lang="en-US" sz="1100">
                  <a:solidFill>
                    <a:srgbClr val="FFFFFF"/>
                  </a:solidFill>
                </a:rPr>
                <a:t>OS</a:t>
              </a:r>
            </a:p>
          </p:txBody>
        </p:sp>
        <p:sp>
          <p:nvSpPr>
            <p:cNvPr id="30" name="Rounded Rectangle 29"/>
            <p:cNvSpPr/>
            <p:nvPr/>
          </p:nvSpPr>
          <p:spPr bwMode="auto">
            <a:xfrm>
              <a:off x="5334000" y="2286000"/>
              <a:ext cx="1219200" cy="838200"/>
            </a:xfrm>
            <a:prstGeom prst="roundRect">
              <a:avLst/>
            </a:prstGeom>
            <a:gradFill>
              <a:gsLst>
                <a:gs pos="0">
                  <a:srgbClr val="FF0000"/>
                </a:gs>
                <a:gs pos="100000">
                  <a:srgbClr val="F7545C"/>
                </a:gs>
              </a:gsLst>
            </a:gra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rgbClr val="FFFFFF"/>
                  </a:solidFill>
                </a:rPr>
                <a:t>Windows</a:t>
              </a:r>
            </a:p>
            <a:p>
              <a:pPr algn="ctr">
                <a:defRPr/>
              </a:pPr>
              <a:r>
                <a:rPr lang="en-US" sz="1100" dirty="0">
                  <a:solidFill>
                    <a:srgbClr val="FFFFFF"/>
                  </a:solidFill>
                </a:rPr>
                <a:t>(OS)</a:t>
              </a:r>
            </a:p>
          </p:txBody>
        </p:sp>
        <p:sp>
          <p:nvSpPr>
            <p:cNvPr id="31" name="TextBox 23"/>
            <p:cNvSpPr txBox="1">
              <a:spLocks noChangeArrowheads="1"/>
            </p:cNvSpPr>
            <p:nvPr/>
          </p:nvSpPr>
          <p:spPr bwMode="auto">
            <a:xfrm>
              <a:off x="6553200" y="2526268"/>
              <a:ext cx="532640" cy="3508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300">
                  <a:latin typeface="Arial" charset="0"/>
                </a:rPr>
                <a:t>or</a:t>
              </a:r>
            </a:p>
          </p:txBody>
        </p:sp>
        <p:sp>
          <p:nvSpPr>
            <p:cNvPr id="32" name="TextBox 24"/>
            <p:cNvSpPr txBox="1">
              <a:spLocks noChangeArrowheads="1"/>
            </p:cNvSpPr>
            <p:nvPr/>
          </p:nvSpPr>
          <p:spPr bwMode="auto">
            <a:xfrm>
              <a:off x="7696200" y="2514600"/>
              <a:ext cx="532640" cy="3508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300" dirty="0">
                  <a:latin typeface="Arial" charset="0"/>
                </a:rPr>
                <a:t>or</a:t>
              </a:r>
            </a:p>
          </p:txBody>
        </p:sp>
        <p:grpSp>
          <p:nvGrpSpPr>
            <p:cNvPr id="33" name="Group 52"/>
            <p:cNvGrpSpPr>
              <a:grpSpLocks/>
            </p:cNvGrpSpPr>
            <p:nvPr/>
          </p:nvGrpSpPr>
          <p:grpSpPr bwMode="auto">
            <a:xfrm>
              <a:off x="5943600" y="1828800"/>
              <a:ext cx="2590800" cy="350865"/>
              <a:chOff x="6019800" y="3200400"/>
              <a:chExt cx="2590800" cy="350865"/>
            </a:xfrm>
          </p:grpSpPr>
          <p:cxnSp>
            <p:nvCxnSpPr>
              <p:cNvPr id="34" name="Straight Connector 33"/>
              <p:cNvCxnSpPr/>
              <p:nvPr/>
            </p:nvCxnSpPr>
            <p:spPr>
              <a:xfrm>
                <a:off x="6019800" y="3427413"/>
                <a:ext cx="2590800" cy="158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TextBox 23"/>
              <p:cNvSpPr txBox="1">
                <a:spLocks noChangeArrowheads="1"/>
              </p:cNvSpPr>
              <p:nvPr/>
            </p:nvSpPr>
            <p:spPr bwMode="auto">
              <a:xfrm>
                <a:off x="6453790" y="3200400"/>
                <a:ext cx="2060011" cy="35086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300" dirty="0">
                    <a:solidFill>
                      <a:srgbClr val="FFFFFF"/>
                    </a:solidFill>
                    <a:latin typeface="Arial" charset="0"/>
                  </a:rPr>
                  <a:t>Open Interface</a:t>
                </a:r>
              </a:p>
            </p:txBody>
          </p:sp>
        </p:grpSp>
      </p:grpSp>
      <p:grpSp>
        <p:nvGrpSpPr>
          <p:cNvPr id="37" name="Group 36"/>
          <p:cNvGrpSpPr/>
          <p:nvPr/>
        </p:nvGrpSpPr>
        <p:grpSpPr>
          <a:xfrm>
            <a:off x="5386044" y="4312264"/>
            <a:ext cx="2281581" cy="958785"/>
            <a:chOff x="7855670" y="5174717"/>
            <a:chExt cx="3650530" cy="1150542"/>
          </a:xfrm>
        </p:grpSpPr>
        <p:sp>
          <p:nvSpPr>
            <p:cNvPr id="22" name="Rounded Rectangle 21"/>
            <p:cNvSpPr/>
            <p:nvPr/>
          </p:nvSpPr>
          <p:spPr bwMode="auto">
            <a:xfrm>
              <a:off x="9067800" y="5174717"/>
              <a:ext cx="2438400" cy="838456"/>
            </a:xfrm>
            <a:prstGeom prst="roundRect">
              <a:avLst/>
            </a:prstGeom>
            <a:solidFill>
              <a:srgbClr val="000090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sz="1400" dirty="0">
                  <a:solidFill>
                    <a:srgbClr val="FFFFFF"/>
                  </a:solidFill>
                </a:rPr>
                <a:t>Microprocessor</a:t>
              </a:r>
              <a:endParaRPr lang="en-US" sz="1300" dirty="0">
                <a:solidFill>
                  <a:srgbClr val="FFFFFF"/>
                </a:solidFill>
              </a:endParaRPr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908" b="96623" l="4000" r="97969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855670" y="5282070"/>
              <a:ext cx="1212130" cy="1043189"/>
            </a:xfrm>
            <a:prstGeom prst="rect">
              <a:avLst/>
            </a:prstGeom>
          </p:spPr>
        </p:pic>
      </p:grpSp>
      <p:cxnSp>
        <p:nvCxnSpPr>
          <p:cNvPr id="39" name="Straight Arrow Connector 38"/>
          <p:cNvCxnSpPr/>
          <p:nvPr/>
        </p:nvCxnSpPr>
        <p:spPr>
          <a:xfrm flipV="1">
            <a:off x="3605940" y="3403339"/>
            <a:ext cx="1033201" cy="9123"/>
          </a:xfrm>
          <a:prstGeom prst="straightConnector1">
            <a:avLst/>
          </a:prstGeom>
          <a:ln w="76200" cmpd="sng">
            <a:solidFill>
              <a:schemeClr val="tx1"/>
            </a:solidFill>
            <a:tailEnd type="arrow"/>
          </a:ln>
          <a:effectLst>
            <a:outerShdw blurRad="50800" dist="38100" dir="822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1017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Dell Stock Price</a:t>
            </a:r>
          </a:p>
        </p:txBody>
      </p:sp>
      <p:pic>
        <p:nvPicPr>
          <p:cNvPr id="6" name="Picture 5" descr="Screen Shot 2014-03-23 at 6.01.34 PM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9"/>
          <a:stretch/>
        </p:blipFill>
        <p:spPr>
          <a:xfrm>
            <a:off x="201211" y="1917496"/>
            <a:ext cx="8695689" cy="410381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570784" y="6465928"/>
            <a:ext cx="1571631" cy="341632"/>
          </a:xfrm>
          <a:prstGeom prst="rect">
            <a:avLst/>
          </a:prstGeom>
          <a:noFill/>
        </p:spPr>
        <p:txBody>
          <a:bodyPr wrap="none" lIns="64008" tIns="32004" rIns="64008" bIns="32004" rtlCol="0">
            <a:spAutoFit/>
          </a:bodyPr>
          <a:lstStyle/>
          <a:p>
            <a:r>
              <a:rPr lang="en-US" dirty="0"/>
              <a:t>Google Finance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42675" y="1804776"/>
            <a:ext cx="675239" cy="495520"/>
          </a:xfrm>
          <a:prstGeom prst="rect">
            <a:avLst/>
          </a:prstGeom>
          <a:noFill/>
        </p:spPr>
        <p:txBody>
          <a:bodyPr wrap="none" lIns="64008" tIns="32004" rIns="64008" bIns="32004" rtlCol="0">
            <a:spAutoFit/>
          </a:bodyPr>
          <a:lstStyle/>
          <a:p>
            <a:r>
              <a:rPr lang="en-US" sz="2800" dirty="0">
                <a:solidFill>
                  <a:srgbClr val="C0504D"/>
                </a:solidFill>
              </a:rPr>
              <a:t>$42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51045" y="4663534"/>
            <a:ext cx="675239" cy="495520"/>
          </a:xfrm>
          <a:prstGeom prst="rect">
            <a:avLst/>
          </a:prstGeom>
          <a:noFill/>
        </p:spPr>
        <p:txBody>
          <a:bodyPr wrap="none" lIns="64008" tIns="32004" rIns="64008" bIns="32004" rtlCol="0">
            <a:spAutoFit/>
          </a:bodyPr>
          <a:lstStyle/>
          <a:p>
            <a:r>
              <a:rPr lang="en-US" sz="2800" dirty="0">
                <a:solidFill>
                  <a:srgbClr val="C0504D"/>
                </a:solidFill>
              </a:rPr>
              <a:t>$14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1222" y="5427483"/>
            <a:ext cx="857230" cy="495520"/>
          </a:xfrm>
          <a:prstGeom prst="rect">
            <a:avLst/>
          </a:prstGeom>
          <a:solidFill>
            <a:srgbClr val="FFFFFF"/>
          </a:solidFill>
        </p:spPr>
        <p:txBody>
          <a:bodyPr wrap="none" lIns="64008" tIns="32004" rIns="64008" bIns="32004" rtlCol="0">
            <a:spAutoFit/>
          </a:bodyPr>
          <a:lstStyle/>
          <a:p>
            <a:r>
              <a:rPr lang="en-US" sz="2800" dirty="0">
                <a:solidFill>
                  <a:schemeClr val="accent1"/>
                </a:solidFill>
              </a:rPr>
              <a:t>2005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27106" y="5431404"/>
            <a:ext cx="857230" cy="495520"/>
          </a:xfrm>
          <a:prstGeom prst="rect">
            <a:avLst/>
          </a:prstGeom>
          <a:solidFill>
            <a:srgbClr val="FFFFFF"/>
          </a:solidFill>
        </p:spPr>
        <p:txBody>
          <a:bodyPr wrap="none" lIns="64008" tIns="32004" rIns="64008" bIns="32004" rtlCol="0">
            <a:spAutoFit/>
          </a:bodyPr>
          <a:lstStyle/>
          <a:p>
            <a:r>
              <a:rPr lang="en-US" sz="2800" dirty="0">
                <a:solidFill>
                  <a:srgbClr val="4F81BD"/>
                </a:solidFill>
              </a:rPr>
              <a:t>2013</a:t>
            </a:r>
          </a:p>
        </p:txBody>
      </p:sp>
      <p:cxnSp>
        <p:nvCxnSpPr>
          <p:cNvPr id="10" name="Straight Arrow Connector 9"/>
          <p:cNvCxnSpPr>
            <a:stCxn id="4" idx="3"/>
            <a:endCxn id="7" idx="1"/>
          </p:cNvCxnSpPr>
          <p:nvPr/>
        </p:nvCxnSpPr>
        <p:spPr>
          <a:xfrm>
            <a:off x="917914" y="2052536"/>
            <a:ext cx="7233131" cy="2858758"/>
          </a:xfrm>
          <a:prstGeom prst="straightConnector1">
            <a:avLst/>
          </a:prstGeom>
          <a:ln w="76200" cmpd="sng">
            <a:solidFill>
              <a:schemeClr val="accent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382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/>
          <p:cNvGrpSpPr/>
          <p:nvPr/>
        </p:nvGrpSpPr>
        <p:grpSpPr>
          <a:xfrm>
            <a:off x="5228047" y="4312262"/>
            <a:ext cx="2344327" cy="1196323"/>
            <a:chOff x="8364876" y="5174717"/>
            <a:chExt cx="3750924" cy="1435588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6364" b="90000" l="5911" r="89936">
                          <a14:foregroundMark x1="22684" y1="33455" x2="22684" y2="33455"/>
                          <a14:foregroundMark x1="27796" y1="35455" x2="27796" y2="35455"/>
                          <a14:foregroundMark x1="33227" y1="37091" x2="33227" y2="37091"/>
                          <a14:foregroundMark x1="39457" y1="37636" x2="39457" y2="37636"/>
                          <a14:foregroundMark x1="44569" y1="39273" x2="44569" y2="39273"/>
                          <a14:foregroundMark x1="49201" y1="39273" x2="49201" y2="39273"/>
                          <a14:foregroundMark x1="54633" y1="39273" x2="54633" y2="39273"/>
                          <a14:foregroundMark x1="59105" y1="40000" x2="59105" y2="40000"/>
                          <a14:foregroundMark x1="57029" y1="37636" x2="57029" y2="37636"/>
                          <a14:foregroundMark x1="61821" y1="39091" x2="61821" y2="39091"/>
                          <a14:foregroundMark x1="24601" y1="65273" x2="24601" y2="65273"/>
                          <a14:foregroundMark x1="27316" y1="61455" x2="27316" y2="61455"/>
                          <a14:foregroundMark x1="20767" y1="61091" x2="20767" y2="61091"/>
                          <a14:foregroundMark x1="32428" y1="63636" x2="32428" y2="63636"/>
                          <a14:foregroundMark x1="35942" y1="64364" x2="35942" y2="64364"/>
                          <a14:foregroundMark x1="39617" y1="64364" x2="39617" y2="64364"/>
                          <a14:foregroundMark x1="45687" y1="64182" x2="45687" y2="64182"/>
                          <a14:foregroundMark x1="49521" y1="63636" x2="49521" y2="63636"/>
                          <a14:foregroundMark x1="52556" y1="64000" x2="52556" y2="64000"/>
                          <a14:foregroundMark x1="56070" y1="62909" x2="56070" y2="62909"/>
                          <a14:foregroundMark x1="59265" y1="62909" x2="59265" y2="62909"/>
                          <a14:foregroundMark x1="65176" y1="62909" x2="65176" y2="62909"/>
                          <a14:foregroundMark x1="36422" y1="71091" x2="36422" y2="71091"/>
                          <a14:foregroundMark x1="48083" y1="72545" x2="48083" y2="72545"/>
                          <a14:foregroundMark x1="41693" y1="63273" x2="41693" y2="63273"/>
                          <a14:foregroundMark x1="46805" y1="70182" x2="46805" y2="70182"/>
                          <a14:foregroundMark x1="49361" y1="72909" x2="49361" y2="72909"/>
                          <a14:foregroundMark x1="48562" y1="69273" x2="48562" y2="69273"/>
                          <a14:foregroundMark x1="30351" y1="61273" x2="30351" y2="61273"/>
                          <a14:backgroundMark x1="49840" y1="71091" x2="49840" y2="71091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8364876" y="5293643"/>
              <a:ext cx="1498600" cy="1316662"/>
            </a:xfrm>
            <a:prstGeom prst="rect">
              <a:avLst/>
            </a:prstGeom>
            <a:solidFill>
              <a:srgbClr val="000000">
                <a:shade val="95000"/>
              </a:srgbClr>
            </a:solidFill>
            <a:ln w="444500" cap="sq">
              <a:solidFill>
                <a:srgbClr val="000000"/>
              </a:solidFill>
              <a:miter lim="800000"/>
            </a:ln>
            <a:effectLst>
              <a:outerShdw blurRad="254000" dist="190500" dir="2700000" sy="90000" algn="bl" rotWithShape="0">
                <a:srgbClr val="000000">
                  <a:alpha val="40000"/>
                </a:srgbClr>
              </a:outerShdw>
            </a:effectLst>
          </p:spPr>
        </p:pic>
        <p:sp>
          <p:nvSpPr>
            <p:cNvPr id="34" name="Rounded Rectangle 33"/>
            <p:cNvSpPr/>
            <p:nvPr/>
          </p:nvSpPr>
          <p:spPr bwMode="auto">
            <a:xfrm>
              <a:off x="9829800" y="5174717"/>
              <a:ext cx="2286000" cy="838456"/>
            </a:xfrm>
            <a:prstGeom prst="roundRect">
              <a:avLst/>
            </a:prstGeom>
            <a:solidFill>
              <a:srgbClr val="000090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sz="1400" dirty="0">
                  <a:solidFill>
                    <a:srgbClr val="FFFFFF"/>
                  </a:solidFill>
                </a:rPr>
                <a:t>Switch Chips</a:t>
              </a:r>
              <a:endParaRPr lang="en-US" sz="1300" dirty="0">
                <a:solidFill>
                  <a:srgbClr val="FFFFFF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Networking Industry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7391" y="1916088"/>
            <a:ext cx="5064564" cy="405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ounded Rectangle 4"/>
          <p:cNvSpPr/>
          <p:nvPr/>
        </p:nvSpPr>
        <p:spPr bwMode="auto">
          <a:xfrm>
            <a:off x="1357668" y="3546385"/>
            <a:ext cx="1905000" cy="965200"/>
          </a:xfrm>
          <a:prstGeom prst="roundRect">
            <a:avLst/>
          </a:prstGeom>
          <a:solidFill>
            <a:srgbClr val="00009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64008" tIns="32004" rIns="64008" bIns="32004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1400" dirty="0">
                <a:solidFill>
                  <a:srgbClr val="FFFFFF"/>
                </a:solidFill>
              </a:rPr>
              <a:t>Specialized</a:t>
            </a:r>
          </a:p>
          <a:p>
            <a:pPr algn="ctr" eaLnBrk="1" hangingPunct="1">
              <a:defRPr/>
            </a:pPr>
            <a:r>
              <a:rPr lang="en-US" sz="1400" dirty="0">
                <a:solidFill>
                  <a:srgbClr val="FFFFFF"/>
                </a:solidFill>
              </a:rPr>
              <a:t>Operating System</a:t>
            </a:r>
            <a:endParaRPr lang="en-US" sz="1300" dirty="0">
              <a:solidFill>
                <a:srgbClr val="FFFFFF"/>
              </a:solidFill>
            </a:endParaRPr>
          </a:p>
        </p:txBody>
      </p:sp>
      <p:sp>
        <p:nvSpPr>
          <p:cNvPr id="6" name="Rounded Rectangle 5"/>
          <p:cNvSpPr/>
          <p:nvPr/>
        </p:nvSpPr>
        <p:spPr bwMode="auto">
          <a:xfrm>
            <a:off x="1357668" y="4587785"/>
            <a:ext cx="1905000" cy="838200"/>
          </a:xfrm>
          <a:prstGeom prst="roundRect">
            <a:avLst/>
          </a:prstGeom>
          <a:solidFill>
            <a:srgbClr val="00009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64008" tIns="32004" rIns="64008" bIns="32004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1400">
                <a:solidFill>
                  <a:srgbClr val="FFFFFF"/>
                </a:solidFill>
              </a:rPr>
              <a:t>Specialized</a:t>
            </a:r>
          </a:p>
          <a:p>
            <a:pPr algn="ctr" eaLnBrk="1" hangingPunct="1">
              <a:defRPr/>
            </a:pPr>
            <a:r>
              <a:rPr lang="en-US" sz="1400">
                <a:solidFill>
                  <a:srgbClr val="FFFFFF"/>
                </a:solidFill>
              </a:rPr>
              <a:t>Hardware</a:t>
            </a:r>
            <a:endParaRPr lang="en-US" sz="1300">
              <a:solidFill>
                <a:srgbClr val="FFFFFF"/>
              </a:solidFill>
            </a:endParaRPr>
          </a:p>
        </p:txBody>
      </p:sp>
      <p:sp>
        <p:nvSpPr>
          <p:cNvPr id="7" name="Rounded Rectangle 6"/>
          <p:cNvSpPr/>
          <p:nvPr/>
        </p:nvSpPr>
        <p:spPr bwMode="auto">
          <a:xfrm>
            <a:off x="1357668" y="2708185"/>
            <a:ext cx="1905000" cy="736600"/>
          </a:xfrm>
          <a:prstGeom prst="roundRect">
            <a:avLst/>
          </a:prstGeom>
          <a:solidFill>
            <a:srgbClr val="00009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64008" tIns="32004" rIns="64008" bIns="32004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1400" dirty="0">
                <a:solidFill>
                  <a:srgbClr val="FFFFFF"/>
                </a:solidFill>
              </a:rPr>
              <a:t>Specialized</a:t>
            </a:r>
          </a:p>
          <a:p>
            <a:pPr algn="ctr" eaLnBrk="1" hangingPunct="1">
              <a:defRPr/>
            </a:pPr>
            <a:r>
              <a:rPr lang="en-US" sz="1400" dirty="0">
                <a:solidFill>
                  <a:srgbClr val="FFFFFF"/>
                </a:solidFill>
              </a:rPr>
              <a:t>Features</a:t>
            </a:r>
            <a:endParaRPr lang="en-US" sz="1300" dirty="0">
              <a:solidFill>
                <a:srgbClr val="FFFFFF"/>
              </a:solidFill>
            </a:endParaRPr>
          </a:p>
        </p:txBody>
      </p:sp>
      <p:grpSp>
        <p:nvGrpSpPr>
          <p:cNvPr id="9" name="Group 47"/>
          <p:cNvGrpSpPr>
            <a:grpSpLocks/>
          </p:cNvGrpSpPr>
          <p:nvPr/>
        </p:nvGrpSpPr>
        <p:grpSpPr bwMode="auto">
          <a:xfrm>
            <a:off x="5379529" y="1963095"/>
            <a:ext cx="2780742" cy="571500"/>
            <a:chOff x="5334000" y="1371600"/>
            <a:chExt cx="3657600" cy="685800"/>
          </a:xfrm>
        </p:grpSpPr>
        <p:sp>
          <p:nvSpPr>
            <p:cNvPr id="10" name="Rounded Rectangle 9"/>
            <p:cNvSpPr/>
            <p:nvPr/>
          </p:nvSpPr>
          <p:spPr bwMode="auto">
            <a:xfrm>
              <a:off x="83820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chemeClr val="bg1"/>
                  </a:solidFill>
                </a:rPr>
                <a:t>App</a:t>
              </a:r>
            </a:p>
          </p:txBody>
        </p:sp>
        <p:sp>
          <p:nvSpPr>
            <p:cNvPr id="11" name="Rounded Rectangle 10"/>
            <p:cNvSpPr/>
            <p:nvPr/>
          </p:nvSpPr>
          <p:spPr bwMode="auto">
            <a:xfrm>
              <a:off x="80772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chemeClr val="bg1"/>
                  </a:solidFill>
                </a:rPr>
                <a:t>App</a:t>
              </a:r>
            </a:p>
          </p:txBody>
        </p:sp>
        <p:sp>
          <p:nvSpPr>
            <p:cNvPr id="12" name="Rounded Rectangle 11"/>
            <p:cNvSpPr/>
            <p:nvPr/>
          </p:nvSpPr>
          <p:spPr bwMode="auto">
            <a:xfrm>
              <a:off x="77724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chemeClr val="bg1"/>
                  </a:solidFill>
                </a:rPr>
                <a:t>App</a:t>
              </a:r>
            </a:p>
          </p:txBody>
        </p:sp>
        <p:sp>
          <p:nvSpPr>
            <p:cNvPr id="13" name="Rounded Rectangle 12"/>
            <p:cNvSpPr/>
            <p:nvPr/>
          </p:nvSpPr>
          <p:spPr bwMode="auto">
            <a:xfrm>
              <a:off x="74676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chemeClr val="bg1"/>
                  </a:solidFill>
                </a:rPr>
                <a:t>App</a:t>
              </a:r>
            </a:p>
          </p:txBody>
        </p:sp>
        <p:sp>
          <p:nvSpPr>
            <p:cNvPr id="14" name="Rounded Rectangle 13"/>
            <p:cNvSpPr/>
            <p:nvPr/>
          </p:nvSpPr>
          <p:spPr bwMode="auto">
            <a:xfrm>
              <a:off x="71628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chemeClr val="bg1"/>
                  </a:solidFill>
                </a:rPr>
                <a:t>App</a:t>
              </a:r>
            </a:p>
          </p:txBody>
        </p:sp>
        <p:sp>
          <p:nvSpPr>
            <p:cNvPr id="15" name="Rounded Rectangle 14"/>
            <p:cNvSpPr/>
            <p:nvPr/>
          </p:nvSpPr>
          <p:spPr bwMode="auto">
            <a:xfrm>
              <a:off x="68580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chemeClr val="bg1"/>
                  </a:solidFill>
                </a:rPr>
                <a:t>App</a:t>
              </a:r>
            </a:p>
          </p:txBody>
        </p:sp>
        <p:sp>
          <p:nvSpPr>
            <p:cNvPr id="16" name="Rounded Rectangle 15"/>
            <p:cNvSpPr/>
            <p:nvPr/>
          </p:nvSpPr>
          <p:spPr bwMode="auto">
            <a:xfrm>
              <a:off x="65532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chemeClr val="bg1"/>
                  </a:solidFill>
                </a:rPr>
                <a:t>App</a:t>
              </a:r>
            </a:p>
          </p:txBody>
        </p:sp>
        <p:sp>
          <p:nvSpPr>
            <p:cNvPr id="17" name="Rounded Rectangle 16"/>
            <p:cNvSpPr/>
            <p:nvPr/>
          </p:nvSpPr>
          <p:spPr bwMode="auto">
            <a:xfrm>
              <a:off x="62484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chemeClr val="bg1"/>
                  </a:solidFill>
                </a:rPr>
                <a:t>App</a:t>
              </a:r>
            </a:p>
          </p:txBody>
        </p:sp>
        <p:sp>
          <p:nvSpPr>
            <p:cNvPr id="18" name="Rounded Rectangle 17"/>
            <p:cNvSpPr/>
            <p:nvPr/>
          </p:nvSpPr>
          <p:spPr bwMode="auto">
            <a:xfrm>
              <a:off x="59436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chemeClr val="bg1"/>
                  </a:solidFill>
                </a:rPr>
                <a:t>App</a:t>
              </a:r>
            </a:p>
          </p:txBody>
        </p:sp>
        <p:sp>
          <p:nvSpPr>
            <p:cNvPr id="19" name="Rounded Rectangle 18"/>
            <p:cNvSpPr/>
            <p:nvPr/>
          </p:nvSpPr>
          <p:spPr bwMode="auto">
            <a:xfrm>
              <a:off x="56388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chemeClr val="bg1"/>
                  </a:solidFill>
                </a:rPr>
                <a:t>App</a:t>
              </a:r>
            </a:p>
          </p:txBody>
        </p:sp>
        <p:sp>
          <p:nvSpPr>
            <p:cNvPr id="20" name="Rounded Rectangle 19"/>
            <p:cNvSpPr/>
            <p:nvPr/>
          </p:nvSpPr>
          <p:spPr bwMode="auto">
            <a:xfrm>
              <a:off x="53340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chemeClr val="bg1"/>
                  </a:solidFill>
                </a:rPr>
                <a:t>App</a:t>
              </a:r>
            </a:p>
          </p:txBody>
        </p:sp>
      </p:grpSp>
      <p:grpSp>
        <p:nvGrpSpPr>
          <p:cNvPr id="21" name="Group 51"/>
          <p:cNvGrpSpPr>
            <a:grpSpLocks/>
          </p:cNvGrpSpPr>
          <p:nvPr/>
        </p:nvGrpSpPr>
        <p:grpSpPr bwMode="auto">
          <a:xfrm>
            <a:off x="6048375" y="3877356"/>
            <a:ext cx="1619250" cy="292388"/>
            <a:chOff x="6019800" y="3200400"/>
            <a:chExt cx="2590800" cy="350758"/>
          </a:xfrm>
        </p:grpSpPr>
        <p:cxnSp>
          <p:nvCxnSpPr>
            <p:cNvPr id="22" name="Straight Connector 21"/>
            <p:cNvCxnSpPr/>
            <p:nvPr/>
          </p:nvCxnSpPr>
          <p:spPr>
            <a:xfrm>
              <a:off x="6019800" y="3427343"/>
              <a:ext cx="2590800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3"/>
            <p:cNvSpPr txBox="1">
              <a:spLocks noChangeArrowheads="1"/>
            </p:cNvSpPr>
            <p:nvPr/>
          </p:nvSpPr>
          <p:spPr bwMode="auto">
            <a:xfrm>
              <a:off x="6453790" y="3200400"/>
              <a:ext cx="2060011" cy="35075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300" dirty="0">
                  <a:solidFill>
                    <a:srgbClr val="FFFFFF"/>
                  </a:solidFill>
                  <a:latin typeface="Arial" charset="0"/>
                </a:rPr>
                <a:t>Open Interface</a:t>
              </a:r>
            </a:p>
          </p:txBody>
        </p:sp>
      </p:grpSp>
      <p:grpSp>
        <p:nvGrpSpPr>
          <p:cNvPr id="30" name="Group 52"/>
          <p:cNvGrpSpPr>
            <a:grpSpLocks/>
          </p:cNvGrpSpPr>
          <p:nvPr/>
        </p:nvGrpSpPr>
        <p:grpSpPr bwMode="auto">
          <a:xfrm>
            <a:off x="6048375" y="2708187"/>
            <a:ext cx="1619250" cy="292388"/>
            <a:chOff x="6019800" y="3200400"/>
            <a:chExt cx="2590800" cy="350865"/>
          </a:xfrm>
        </p:grpSpPr>
        <p:cxnSp>
          <p:nvCxnSpPr>
            <p:cNvPr id="31" name="Straight Connector 30"/>
            <p:cNvCxnSpPr/>
            <p:nvPr/>
          </p:nvCxnSpPr>
          <p:spPr>
            <a:xfrm>
              <a:off x="6019800" y="3427413"/>
              <a:ext cx="2590800" cy="158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23"/>
            <p:cNvSpPr txBox="1">
              <a:spLocks noChangeArrowheads="1"/>
            </p:cNvSpPr>
            <p:nvPr/>
          </p:nvSpPr>
          <p:spPr bwMode="auto">
            <a:xfrm>
              <a:off x="6453790" y="3200400"/>
              <a:ext cx="2060011" cy="35086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300" dirty="0">
                  <a:solidFill>
                    <a:srgbClr val="FFFFFF"/>
                  </a:solidFill>
                  <a:latin typeface="Arial" charset="0"/>
                </a:rPr>
                <a:t>Open Interface</a:t>
              </a:r>
            </a:p>
          </p:txBody>
        </p:sp>
      </p:grpSp>
      <p:cxnSp>
        <p:nvCxnSpPr>
          <p:cNvPr id="36" name="Straight Arrow Connector 35"/>
          <p:cNvCxnSpPr/>
          <p:nvPr/>
        </p:nvCxnSpPr>
        <p:spPr>
          <a:xfrm flipV="1">
            <a:off x="3726696" y="3412462"/>
            <a:ext cx="790477" cy="1"/>
          </a:xfrm>
          <a:prstGeom prst="straightConnector1">
            <a:avLst/>
          </a:prstGeom>
          <a:ln w="76200" cmpd="sng">
            <a:solidFill>
              <a:schemeClr val="tx1"/>
            </a:solidFill>
            <a:tailEnd type="arrow"/>
          </a:ln>
          <a:effectLst>
            <a:outerShdw blurRad="50800" dist="38100" dir="822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8" name="Group 27"/>
          <p:cNvGrpSpPr/>
          <p:nvPr/>
        </p:nvGrpSpPr>
        <p:grpSpPr>
          <a:xfrm>
            <a:off x="5514238" y="3063213"/>
            <a:ext cx="2401774" cy="698500"/>
            <a:chOff x="8822781" y="3675855"/>
            <a:chExt cx="3842838" cy="838200"/>
          </a:xfrm>
        </p:grpSpPr>
        <p:sp>
          <p:nvSpPr>
            <p:cNvPr id="38" name="Rounded Rectangle 37"/>
            <p:cNvSpPr/>
            <p:nvPr/>
          </p:nvSpPr>
          <p:spPr bwMode="auto">
            <a:xfrm>
              <a:off x="8822781" y="3675855"/>
              <a:ext cx="1709238" cy="838200"/>
            </a:xfrm>
            <a:prstGeom prst="roundRect">
              <a:avLst/>
            </a:prstGeom>
            <a:gradFill>
              <a:gsLst>
                <a:gs pos="0">
                  <a:srgbClr val="008000"/>
                </a:gs>
                <a:gs pos="100000">
                  <a:srgbClr val="00C362"/>
                </a:gs>
              </a:gsLst>
            </a:gra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700" dirty="0">
                  <a:solidFill>
                    <a:srgbClr val="FFFFFF"/>
                  </a:solidFill>
                </a:rPr>
                <a:t>Control </a:t>
              </a:r>
              <a:br>
                <a:rPr lang="en-US" sz="1700" dirty="0">
                  <a:solidFill>
                    <a:srgbClr val="FFFFFF"/>
                  </a:solidFill>
                </a:rPr>
              </a:br>
              <a:r>
                <a:rPr lang="en-US" sz="1700" dirty="0">
                  <a:solidFill>
                    <a:srgbClr val="FFFFFF"/>
                  </a:solidFill>
                </a:rPr>
                <a:t>Plane  1</a:t>
              </a:r>
            </a:p>
          </p:txBody>
        </p:sp>
        <p:sp>
          <p:nvSpPr>
            <p:cNvPr id="43" name="Rounded Rectangle 42"/>
            <p:cNvSpPr/>
            <p:nvPr/>
          </p:nvSpPr>
          <p:spPr bwMode="auto">
            <a:xfrm>
              <a:off x="10956381" y="3675855"/>
              <a:ext cx="1709238" cy="838200"/>
            </a:xfrm>
            <a:prstGeom prst="round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700" dirty="0">
                  <a:solidFill>
                    <a:schemeClr val="bg1"/>
                  </a:solidFill>
                </a:rPr>
                <a:t>Control </a:t>
              </a:r>
              <a:br>
                <a:rPr lang="en-US" sz="1700" dirty="0">
                  <a:solidFill>
                    <a:schemeClr val="bg1"/>
                  </a:solidFill>
                </a:rPr>
              </a:br>
              <a:r>
                <a:rPr lang="en-US" sz="1700" dirty="0">
                  <a:solidFill>
                    <a:schemeClr val="bg1"/>
                  </a:solidFill>
                </a:rPr>
                <a:t>Plane  2</a:t>
              </a: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4652211" y="3050180"/>
            <a:ext cx="4452945" cy="698500"/>
            <a:chOff x="8048260" y="3714642"/>
            <a:chExt cx="6519989" cy="838200"/>
          </a:xfrm>
        </p:grpSpPr>
        <p:sp>
          <p:nvSpPr>
            <p:cNvPr id="45" name="Rounded Rectangle 44"/>
            <p:cNvSpPr/>
            <p:nvPr/>
          </p:nvSpPr>
          <p:spPr bwMode="auto">
            <a:xfrm>
              <a:off x="8048260" y="3714642"/>
              <a:ext cx="762000" cy="838200"/>
            </a:xfrm>
            <a:prstGeom prst="roundRect">
              <a:avLst/>
            </a:prstGeom>
            <a:gradFill>
              <a:gsLst>
                <a:gs pos="0">
                  <a:srgbClr val="008000"/>
                </a:gs>
                <a:gs pos="100000">
                  <a:srgbClr val="00C362"/>
                </a:gs>
              </a:gsLst>
            </a:gra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rgbClr val="FFFFFF"/>
                  </a:solidFill>
                </a:rPr>
                <a:t>NOX</a:t>
              </a:r>
            </a:p>
          </p:txBody>
        </p:sp>
        <p:sp>
          <p:nvSpPr>
            <p:cNvPr id="46" name="Rounded Rectangle 45"/>
            <p:cNvSpPr/>
            <p:nvPr/>
          </p:nvSpPr>
          <p:spPr bwMode="auto">
            <a:xfrm>
              <a:off x="8728047" y="3714642"/>
              <a:ext cx="1043592" cy="838200"/>
            </a:xfrm>
            <a:prstGeom prst="roundRect">
              <a:avLst/>
            </a:prstGeom>
            <a:gradFill>
              <a:gsLst>
                <a:gs pos="0">
                  <a:srgbClr val="FF0000"/>
                </a:gs>
                <a:gs pos="100000">
                  <a:srgbClr val="F7545C"/>
                </a:gs>
              </a:gsLst>
            </a:gra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rgbClr val="FFFFFF"/>
                  </a:solidFill>
                </a:rPr>
                <a:t>Beacon</a:t>
              </a:r>
            </a:p>
          </p:txBody>
        </p:sp>
        <p:sp>
          <p:nvSpPr>
            <p:cNvPr id="47" name="Rounded Rectangle 46"/>
            <p:cNvSpPr/>
            <p:nvPr/>
          </p:nvSpPr>
          <p:spPr bwMode="auto">
            <a:xfrm>
              <a:off x="9689426" y="3714642"/>
              <a:ext cx="762000" cy="838200"/>
            </a:xfrm>
            <a:prstGeom prst="roundRect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rgbClr val="FFFFFF"/>
                  </a:solidFill>
                </a:rPr>
                <a:t>ONIX</a:t>
              </a:r>
            </a:p>
          </p:txBody>
        </p:sp>
        <p:sp>
          <p:nvSpPr>
            <p:cNvPr id="48" name="Rounded Rectangle 47"/>
            <p:cNvSpPr/>
            <p:nvPr/>
          </p:nvSpPr>
          <p:spPr bwMode="auto">
            <a:xfrm>
              <a:off x="10369213" y="3714642"/>
              <a:ext cx="762000" cy="838200"/>
            </a:xfrm>
            <a:prstGeom prst="round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rgbClr val="FFFFFF"/>
                  </a:solidFill>
                </a:rPr>
                <a:t>POX</a:t>
              </a:r>
            </a:p>
          </p:txBody>
        </p:sp>
        <p:sp>
          <p:nvSpPr>
            <p:cNvPr id="49" name="Rounded Rectangle 48"/>
            <p:cNvSpPr/>
            <p:nvPr/>
          </p:nvSpPr>
          <p:spPr bwMode="auto">
            <a:xfrm>
              <a:off x="11049000" y="3714642"/>
              <a:ext cx="762000" cy="838200"/>
            </a:xfrm>
            <a:prstGeom prst="roundRect">
              <a:avLst/>
            </a:prstGeom>
            <a:gradFill>
              <a:gsLst>
                <a:gs pos="0">
                  <a:srgbClr val="FF00FF"/>
                </a:gs>
                <a:gs pos="100000">
                  <a:srgbClr val="FF99CC"/>
                </a:gs>
              </a:gsLst>
            </a:gra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00" dirty="0">
                  <a:solidFill>
                    <a:srgbClr val="FFFFFF"/>
                  </a:solidFill>
                </a:rPr>
                <a:t>ONOS</a:t>
              </a:r>
            </a:p>
          </p:txBody>
        </p:sp>
        <p:sp>
          <p:nvSpPr>
            <p:cNvPr id="50" name="Rounded Rectangle 49"/>
            <p:cNvSpPr/>
            <p:nvPr/>
          </p:nvSpPr>
          <p:spPr bwMode="auto">
            <a:xfrm>
              <a:off x="11728787" y="3714642"/>
              <a:ext cx="762000" cy="838200"/>
            </a:xfrm>
            <a:prstGeom prst="roundRect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rgbClr val="FFFFFF"/>
                  </a:solidFill>
                </a:rPr>
                <a:t>Flood</a:t>
              </a:r>
              <a:br>
                <a:rPr lang="en-US" sz="1100" dirty="0">
                  <a:solidFill>
                    <a:srgbClr val="FFFFFF"/>
                  </a:solidFill>
                </a:rPr>
              </a:br>
              <a:r>
                <a:rPr lang="en-US" sz="1100" dirty="0">
                  <a:solidFill>
                    <a:srgbClr val="FFFFFF"/>
                  </a:solidFill>
                </a:rPr>
                <a:t>light</a:t>
              </a:r>
            </a:p>
          </p:txBody>
        </p:sp>
        <p:sp>
          <p:nvSpPr>
            <p:cNvPr id="51" name="Rounded Rectangle 50"/>
            <p:cNvSpPr/>
            <p:nvPr/>
          </p:nvSpPr>
          <p:spPr bwMode="auto">
            <a:xfrm>
              <a:off x="12408574" y="3714642"/>
              <a:ext cx="862926" cy="838200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 err="1">
                  <a:solidFill>
                    <a:srgbClr val="FFFFFF"/>
                  </a:solidFill>
                </a:rPr>
                <a:t>Trema</a:t>
              </a:r>
              <a:endParaRPr lang="en-US" sz="1100" dirty="0">
                <a:solidFill>
                  <a:srgbClr val="FFFFFF"/>
                </a:solidFill>
              </a:endParaRPr>
            </a:p>
          </p:txBody>
        </p:sp>
        <p:sp>
          <p:nvSpPr>
            <p:cNvPr id="52" name="Rounded Rectangle 51"/>
            <p:cNvSpPr/>
            <p:nvPr/>
          </p:nvSpPr>
          <p:spPr bwMode="auto">
            <a:xfrm>
              <a:off x="13164561" y="3714642"/>
              <a:ext cx="762000" cy="838200"/>
            </a:xfrm>
            <a:prstGeom prst="roundRect">
              <a:avLst/>
            </a:prstGeom>
            <a:solidFill>
              <a:schemeClr val="accent1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rgbClr val="FFFFFF"/>
                  </a:solidFill>
                </a:rPr>
                <a:t>ODL</a:t>
              </a:r>
            </a:p>
          </p:txBody>
        </p:sp>
        <p:sp>
          <p:nvSpPr>
            <p:cNvPr id="53" name="Rounded Rectangle 52"/>
            <p:cNvSpPr/>
            <p:nvPr/>
          </p:nvSpPr>
          <p:spPr bwMode="auto">
            <a:xfrm>
              <a:off x="13806249" y="3714642"/>
              <a:ext cx="762000" cy="838200"/>
            </a:xfrm>
            <a:prstGeom prst="roundRect">
              <a:avLst/>
            </a:prstGeom>
            <a:solidFill>
              <a:schemeClr val="accent5">
                <a:lumMod val="50000"/>
              </a:schemeClr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 err="1">
                  <a:solidFill>
                    <a:srgbClr val="FFFFFF"/>
                  </a:solidFill>
                </a:rPr>
                <a:t>Ryu</a:t>
              </a:r>
              <a:endParaRPr lang="en-US" sz="1100" dirty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29589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Status of SDN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787400" y="1509684"/>
            <a:ext cx="7569200" cy="5067483"/>
          </a:xfrm>
        </p:spPr>
        <p:txBody>
          <a:bodyPr>
            <a:normAutofit fontScale="92500"/>
          </a:bodyPr>
          <a:lstStyle/>
          <a:p>
            <a:r>
              <a:rPr lang="en-US" dirty="0"/>
              <a:t>SDN widely accepted as “</a:t>
            </a:r>
            <a:r>
              <a:rPr lang="en-US" b="1" dirty="0"/>
              <a:t>future of networking</a:t>
            </a:r>
            <a:r>
              <a:rPr lang="en-US" dirty="0"/>
              <a:t>”</a:t>
            </a:r>
          </a:p>
          <a:p>
            <a:pPr lvl="1"/>
            <a:r>
              <a:rPr lang="en-US" dirty="0"/>
              <a:t>Commercial use inter-datacenter (Google), intra-datacenter (Microsoft)</a:t>
            </a:r>
          </a:p>
          <a:p>
            <a:pPr lvl="1"/>
            <a:r>
              <a:rPr lang="en-US" dirty="0"/>
              <a:t>Network virtualization is current killer app</a:t>
            </a:r>
          </a:p>
          <a:p>
            <a:pPr lvl="2"/>
            <a:r>
              <a:rPr lang="en-US" dirty="0" err="1"/>
              <a:t>VMWare’s</a:t>
            </a:r>
            <a:r>
              <a:rPr lang="en-US" dirty="0"/>
              <a:t> NSX, </a:t>
            </a:r>
            <a:r>
              <a:rPr lang="en-US" dirty="0" err="1"/>
              <a:t>OpenStack</a:t>
            </a:r>
            <a:r>
              <a:rPr lang="en-US" dirty="0"/>
              <a:t> network management</a:t>
            </a:r>
          </a:p>
          <a:p>
            <a:r>
              <a:rPr lang="en-US" dirty="0"/>
              <a:t>A lot of SDN hype, and backlash…</a:t>
            </a:r>
          </a:p>
          <a:p>
            <a:pPr lvl="1"/>
            <a:r>
              <a:rPr lang="en-US" dirty="0"/>
              <a:t>SDN doesn’t work miracles, merely makes things easier</a:t>
            </a:r>
          </a:p>
          <a:p>
            <a:r>
              <a:rPr lang="en-US" dirty="0"/>
              <a:t>Open Networking Foundation (100+ members)</a:t>
            </a:r>
          </a:p>
          <a:p>
            <a:pPr lvl="1"/>
            <a:r>
              <a:rPr lang="en-US" b="1" dirty="0"/>
              <a:t>Board</a:t>
            </a:r>
            <a:r>
              <a:rPr lang="en-US" dirty="0"/>
              <a:t>: Google, Yahoo, Verizon, DT, </a:t>
            </a:r>
            <a:r>
              <a:rPr lang="en-US" dirty="0" err="1"/>
              <a:t>Msoft</a:t>
            </a:r>
            <a:r>
              <a:rPr lang="en-US" dirty="0"/>
              <a:t>, </a:t>
            </a:r>
            <a:r>
              <a:rPr lang="en-US" dirty="0" err="1"/>
              <a:t>F’book</a:t>
            </a:r>
            <a:r>
              <a:rPr lang="en-US" dirty="0"/>
              <a:t>, NTT</a:t>
            </a:r>
          </a:p>
          <a:p>
            <a:pPr lvl="1"/>
            <a:r>
              <a:rPr lang="en-US" b="1" dirty="0"/>
              <a:t>Members</a:t>
            </a:r>
            <a:r>
              <a:rPr lang="en-US" dirty="0"/>
              <a:t>: Cisco, Juniper, HP, Dell, Broadcom, IBM,…</a:t>
            </a:r>
          </a:p>
          <a:p>
            <a:r>
              <a:rPr lang="en-US" dirty="0"/>
              <a:t>Watch out for upcoming chapters!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8238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 learn more…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Scott </a:t>
            </a:r>
            <a:r>
              <a:rPr lang="en-US" dirty="0" err="1"/>
              <a:t>Shenker’s</a:t>
            </a:r>
            <a:r>
              <a:rPr lang="en-US" dirty="0"/>
              <a:t> talk “The Future of Networking, and the Past of Protocols”</a:t>
            </a:r>
          </a:p>
          <a:p>
            <a:pPr lvl="1"/>
            <a:r>
              <a:rPr lang="en-US" dirty="0">
                <a:hlinkClick r:id="rId2"/>
              </a:rPr>
              <a:t>http://www.youtube.com/watch?v=YHeyuD89n1Y</a:t>
            </a:r>
            <a:endParaRPr lang="en-US" dirty="0"/>
          </a:p>
          <a:p>
            <a:pPr lvl="1"/>
            <a:r>
              <a:rPr lang="en-US" dirty="0"/>
              <a:t>Keynote at the 2011 Open Networking Summit</a:t>
            </a:r>
          </a:p>
          <a:p>
            <a:r>
              <a:rPr lang="en-US" dirty="0"/>
              <a:t>NEC SDN Reading List </a:t>
            </a:r>
          </a:p>
          <a:p>
            <a:pPr lvl="1"/>
            <a:r>
              <a:rPr lang="en-US" dirty="0">
                <a:hlinkClick r:id="rId3"/>
              </a:rPr>
              <a:t>http://www.nec-labs.com/~lume/sdn-reading-list.html</a:t>
            </a:r>
            <a:r>
              <a:rPr lang="en-US" dirty="0"/>
              <a:t> </a:t>
            </a:r>
          </a:p>
          <a:p>
            <a:r>
              <a:rPr lang="en-US" dirty="0"/>
              <a:t>The Road to SDN</a:t>
            </a:r>
          </a:p>
          <a:p>
            <a:pPr lvl="1"/>
            <a:r>
              <a:rPr lang="en-US" dirty="0">
                <a:hlinkClick r:id="rId4"/>
              </a:rPr>
              <a:t>http://queue.acm.org/detail.cfm?id=2560327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132531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OpenFlow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50426"/>
          </a:xfrm>
        </p:spPr>
        <p:txBody>
          <a:bodyPr/>
          <a:lstStyle/>
          <a:p>
            <a:r>
              <a:rPr lang="en-US" dirty="0"/>
              <a:t>Simple API between switches and centralized controller</a:t>
            </a:r>
          </a:p>
          <a:p>
            <a:r>
              <a:rPr lang="en-US" dirty="0"/>
              <a:t>Basic abstraction: flow match / action</a:t>
            </a:r>
          </a:p>
          <a:p>
            <a:pPr lvl="1"/>
            <a:r>
              <a:rPr lang="en-US" dirty="0"/>
              <a:t>E.g., if a packet matches this IP </a:t>
            </a:r>
            <a:r>
              <a:rPr lang="en-US" dirty="0" err="1"/>
              <a:t>dest</a:t>
            </a:r>
            <a:r>
              <a:rPr lang="en-US" dirty="0"/>
              <a:t>, ETH protocol type, forward on port 3</a:t>
            </a:r>
          </a:p>
          <a:p>
            <a:pPr lvl="1"/>
            <a:r>
              <a:rPr lang="en-US" dirty="0"/>
              <a:t>If a packet matches ARP, send to controller</a:t>
            </a:r>
          </a:p>
          <a:p>
            <a:pPr lvl="1"/>
            <a:r>
              <a:rPr lang="en-US" dirty="0"/>
              <a:t>It a packet comes from evil IP address, drop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4274910"/>
      </p:ext>
    </p:extLst>
  </p:cSld>
  <p:clrMapOvr>
    <a:masterClrMapping/>
  </p:clrMapOvr>
</p:sld>
</file>

<file path=ppt/theme/theme1.xml><?xml version="1.0" encoding="utf-8"?>
<a:theme xmlns:a="http://schemas.openxmlformats.org/drawingml/2006/main" name="cs168">
  <a:themeElements>
    <a:clrScheme name="Custom 1 1">
      <a:dk1>
        <a:sysClr val="windowText" lastClr="000000"/>
      </a:dk1>
      <a:lt1>
        <a:sysClr val="window" lastClr="FFFFFF"/>
      </a:lt1>
      <a:dk2>
        <a:srgbClr val="1F497D"/>
      </a:dk2>
      <a:lt2>
        <a:srgbClr val="B1AEA7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39600</TotalTime>
  <Words>2194</Words>
  <Application>Microsoft Macintosh PowerPoint</Application>
  <PresentationFormat>On-screen Show (4:3)</PresentationFormat>
  <Paragraphs>553</Paragraphs>
  <Slides>58</Slides>
  <Notes>44</Notes>
  <HiddenSlides>6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64" baseType="lpstr">
      <vt:lpstr>ＭＳ Ｐゴシック</vt:lpstr>
      <vt:lpstr>Arial</vt:lpstr>
      <vt:lpstr>Calibri</vt:lpstr>
      <vt:lpstr>Minion Pro</vt:lpstr>
      <vt:lpstr>Wingdings</vt:lpstr>
      <vt:lpstr>cs168</vt:lpstr>
      <vt:lpstr>CSCI-1680 Software-Defined Networking </vt:lpstr>
      <vt:lpstr>SDN</vt:lpstr>
      <vt:lpstr>The Problem with Networking</vt:lpstr>
      <vt:lpstr>Building an Artifact, Not a Discipline</vt:lpstr>
      <vt:lpstr>What is Network Management?</vt:lpstr>
      <vt:lpstr>Original goals for the control plane</vt:lpstr>
      <vt:lpstr>Also</vt:lpstr>
      <vt:lpstr>Isolation</vt:lpstr>
      <vt:lpstr>Access Control</vt:lpstr>
      <vt:lpstr>Traffic Engineering</vt:lpstr>
      <vt:lpstr>Control Plane Mechanisms</vt:lpstr>
      <vt:lpstr>How Have We Managed To Survive?</vt:lpstr>
      <vt:lpstr>Mastering Complexity versus  Extracting Simplicity</vt:lpstr>
      <vt:lpstr>PowerPoint Presentation</vt:lpstr>
      <vt:lpstr>PowerPoint Presentation</vt:lpstr>
      <vt:lpstr>Mastering Complexity versus  Extracting Simplicity</vt:lpstr>
      <vt:lpstr>Number of published Internet Standards</vt:lpstr>
      <vt:lpstr>Cisco Stock Price</vt:lpstr>
      <vt:lpstr>Why make the transition</vt:lpstr>
      <vt:lpstr>An Example Transition: Programming</vt:lpstr>
      <vt:lpstr>“The Power of Abstraction”</vt:lpstr>
      <vt:lpstr>What About Networking Abstractions?</vt:lpstr>
      <vt:lpstr>Abstractions for Data Plane: Layers</vt:lpstr>
      <vt:lpstr>The Importance of Layering</vt:lpstr>
      <vt:lpstr>Control Plane Abstractions</vt:lpstr>
      <vt:lpstr>(Too) Many Control Plane Mechanisms</vt:lpstr>
      <vt:lpstr>Finding Control Plane Abstractions </vt:lpstr>
      <vt:lpstr>How do you find abstractions?</vt:lpstr>
      <vt:lpstr>Task: Compute forwarding state:</vt:lpstr>
      <vt:lpstr>Our current approach</vt:lpstr>
      <vt:lpstr>Example</vt:lpstr>
      <vt:lpstr>Separate Concerns with Abstractions</vt:lpstr>
      <vt:lpstr>Abs#1: Forwarding Abstraction</vt:lpstr>
      <vt:lpstr>Two Important Facets to OpenFlow</vt:lpstr>
      <vt:lpstr>Abs#2: Network State Abstraction</vt:lpstr>
      <vt:lpstr>Network Operating System</vt:lpstr>
      <vt:lpstr>Network of Switches and/or Routers</vt:lpstr>
      <vt:lpstr>Traditional Control Mechanisms</vt:lpstr>
      <vt:lpstr>Software Defined Network (SDN)</vt:lpstr>
      <vt:lpstr>Major Change in Paradigm</vt:lpstr>
      <vt:lpstr>Abs#3: Specification Abstraction</vt:lpstr>
      <vt:lpstr>Simple Example: Access Control</vt:lpstr>
      <vt:lpstr>Routing</vt:lpstr>
      <vt:lpstr>Access Control</vt:lpstr>
      <vt:lpstr>Network Virtualization</vt:lpstr>
      <vt:lpstr>Clean Separation of Concerns</vt:lpstr>
      <vt:lpstr>SDN: Layers for the Control Plane</vt:lpstr>
      <vt:lpstr>Abstractions for Control Plane</vt:lpstr>
      <vt:lpstr>Abstractions Don’t Remove Complexity</vt:lpstr>
      <vt:lpstr>What This Really Means</vt:lpstr>
      <vt:lpstr>Separation of Control/Data Plane </vt:lpstr>
      <vt:lpstr>Changes</vt:lpstr>
      <vt:lpstr>Computer Industry</vt:lpstr>
      <vt:lpstr>Dell Stock Price</vt:lpstr>
      <vt:lpstr>Networking Industry</vt:lpstr>
      <vt:lpstr>Current Status of SDN</vt:lpstr>
      <vt:lpstr>To learn more…</vt:lpstr>
      <vt:lpstr>OpenFlow</vt:lpstr>
    </vt:vector>
  </TitlesOfParts>
  <Company>Brown University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 (Populus Group, LLC)</cp:lastModifiedBy>
  <cp:revision>168</cp:revision>
  <dcterms:created xsi:type="dcterms:W3CDTF">2011-04-26T02:33:46Z</dcterms:created>
  <dcterms:modified xsi:type="dcterms:W3CDTF">2019-11-19T16:58:20Z</dcterms:modified>
</cp:coreProperties>
</file>