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308" r:id="rId3"/>
    <p:sldId id="309" r:id="rId4"/>
    <p:sldId id="311" r:id="rId5"/>
    <p:sldId id="336" r:id="rId6"/>
    <p:sldId id="313" r:id="rId7"/>
    <p:sldId id="312" r:id="rId8"/>
    <p:sldId id="314" r:id="rId9"/>
    <p:sldId id="315" r:id="rId10"/>
    <p:sldId id="316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37" r:id="rId19"/>
    <p:sldId id="338" r:id="rId20"/>
    <p:sldId id="326" r:id="rId21"/>
    <p:sldId id="335" r:id="rId22"/>
    <p:sldId id="333" r:id="rId23"/>
    <p:sldId id="327" r:id="rId24"/>
    <p:sldId id="328" r:id="rId25"/>
    <p:sldId id="334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26" autoAdjust="0"/>
    <p:restoredTop sz="86401" autoAdjust="0"/>
  </p:normalViewPr>
  <p:slideViewPr>
    <p:cSldViewPr snapToGrid="0" snapToObjects="1">
      <p:cViewPr varScale="1">
        <p:scale>
          <a:sx n="104" d="100"/>
          <a:sy n="104" d="100"/>
        </p:scale>
        <p:origin x="68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6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5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070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RPC and Data Representation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Defining Protocols</a:t>
            </a:r>
          </a:p>
          <a:p>
            <a:pPr lvl="1"/>
            <a:r>
              <a:rPr lang="en-US" dirty="0" smtClean="0"/>
              <a:t>RPC</a:t>
            </a:r>
          </a:p>
          <a:p>
            <a:pPr lvl="1"/>
            <a:r>
              <a:rPr lang="en-US" dirty="0" smtClean="0"/>
              <a:t>IDL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675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Two programs want to communicate: must define the protocol</a:t>
            </a:r>
          </a:p>
          <a:p>
            <a:pPr lvl="1"/>
            <a:r>
              <a:rPr lang="en-US" dirty="0" smtClean="0"/>
              <a:t>We have seen many of these, across all layers</a:t>
            </a:r>
          </a:p>
          <a:p>
            <a:pPr lvl="1"/>
            <a:r>
              <a:rPr lang="en-US" dirty="0" smtClean="0"/>
              <a:t>E.g., </a:t>
            </a:r>
            <a:r>
              <a:rPr lang="en-US" dirty="0" err="1" smtClean="0"/>
              <a:t>Snowcast</a:t>
            </a:r>
            <a:r>
              <a:rPr lang="en-US" dirty="0" smtClean="0"/>
              <a:t> packet formats, protocol headers</a:t>
            </a:r>
          </a:p>
          <a:p>
            <a:r>
              <a:rPr lang="en-US" dirty="0" smtClean="0"/>
              <a:t>Key Problems</a:t>
            </a:r>
          </a:p>
          <a:p>
            <a:pPr lvl="1"/>
            <a:r>
              <a:rPr lang="en-US" dirty="0" smtClean="0"/>
              <a:t>Semantics of the communication</a:t>
            </a:r>
          </a:p>
          <a:p>
            <a:pPr lvl="2"/>
            <a:r>
              <a:rPr lang="en-US" dirty="0" smtClean="0"/>
              <a:t>APIs, how to cope with failure</a:t>
            </a:r>
          </a:p>
          <a:p>
            <a:pPr lvl="1"/>
            <a:r>
              <a:rPr lang="en-US" dirty="0" smtClean="0"/>
              <a:t>Data Representation</a:t>
            </a:r>
          </a:p>
          <a:p>
            <a:pPr lvl="1"/>
            <a:r>
              <a:rPr lang="en-US" dirty="0" smtClean="0"/>
              <a:t>Scope: should the scheme work across</a:t>
            </a:r>
          </a:p>
          <a:p>
            <a:pPr lvl="2"/>
            <a:r>
              <a:rPr lang="en-US" dirty="0" smtClean="0"/>
              <a:t>Architectures</a:t>
            </a:r>
          </a:p>
          <a:p>
            <a:pPr lvl="2"/>
            <a:r>
              <a:rPr lang="en-US" dirty="0" smtClean="0"/>
              <a:t>Languages</a:t>
            </a:r>
          </a:p>
          <a:p>
            <a:pPr lvl="2"/>
            <a:r>
              <a:rPr lang="en-US" dirty="0" smtClean="0"/>
              <a:t>Compilers…?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RPC – Remote Procedure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556" y="1509685"/>
            <a:ext cx="8240888" cy="4924982"/>
          </a:xfrm>
        </p:spPr>
        <p:txBody>
          <a:bodyPr>
            <a:normAutofit/>
          </a:bodyPr>
          <a:lstStyle/>
          <a:p>
            <a:r>
              <a:rPr lang="en-US" dirty="0" smtClean="0"/>
              <a:t>Procedure calls are a well understood mechanism</a:t>
            </a:r>
          </a:p>
          <a:p>
            <a:pPr lvl="1"/>
            <a:r>
              <a:rPr lang="en-US" dirty="0" smtClean="0"/>
              <a:t>Transfer control and data on a single computer</a:t>
            </a:r>
          </a:p>
          <a:p>
            <a:r>
              <a:rPr lang="en-US" dirty="0" smtClean="0"/>
              <a:t>Idea: make distributed programming look the same</a:t>
            </a:r>
          </a:p>
          <a:p>
            <a:pPr lvl="1"/>
            <a:r>
              <a:rPr lang="en-US" dirty="0" smtClean="0"/>
              <a:t>Have servers export interfaces that are accessible through local APIs</a:t>
            </a:r>
          </a:p>
          <a:p>
            <a:pPr lvl="1"/>
            <a:r>
              <a:rPr lang="en-US" dirty="0" smtClean="0"/>
              <a:t>Perform the illusion behind the scenes</a:t>
            </a:r>
          </a:p>
          <a:p>
            <a:r>
              <a:rPr lang="en-US" dirty="0" smtClean="0"/>
              <a:t>2 Major Components</a:t>
            </a:r>
          </a:p>
          <a:p>
            <a:pPr lvl="1"/>
            <a:r>
              <a:rPr lang="en-US" dirty="0" smtClean="0"/>
              <a:t>Protocol to manage messages sent between client and server</a:t>
            </a:r>
          </a:p>
          <a:p>
            <a:pPr lvl="1"/>
            <a:r>
              <a:rPr lang="en-US" dirty="0" smtClean="0"/>
              <a:t>Language and compiler support</a:t>
            </a:r>
          </a:p>
          <a:p>
            <a:pPr lvl="2"/>
            <a:r>
              <a:rPr lang="en-US" dirty="0" smtClean="0"/>
              <a:t>Packing, unpacking, calling function, returning value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Stub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Local stub functions at client and server give appearance of a local function call</a:t>
            </a:r>
          </a:p>
          <a:p>
            <a:r>
              <a:rPr lang="en-US" dirty="0" smtClean="0"/>
              <a:t>client stub</a:t>
            </a:r>
          </a:p>
          <a:p>
            <a:pPr lvl="1"/>
            <a:r>
              <a:rPr lang="en-US" dirty="0" err="1" smtClean="0"/>
              <a:t>marshalls</a:t>
            </a:r>
            <a:r>
              <a:rPr lang="en-US" dirty="0" smtClean="0"/>
              <a:t> parameters -&gt; sends to server -&gt; waits</a:t>
            </a:r>
          </a:p>
          <a:p>
            <a:pPr lvl="1"/>
            <a:r>
              <a:rPr lang="en-US" dirty="0" err="1" smtClean="0"/>
              <a:t>unmarshalls</a:t>
            </a:r>
            <a:r>
              <a:rPr lang="en-US" dirty="0" smtClean="0"/>
              <a:t> results -&gt; returns to client</a:t>
            </a:r>
          </a:p>
          <a:p>
            <a:r>
              <a:rPr lang="en-US" dirty="0" smtClean="0"/>
              <a:t>server stub</a:t>
            </a:r>
          </a:p>
          <a:p>
            <a:pPr lvl="1"/>
            <a:r>
              <a:rPr lang="en-US" dirty="0" smtClean="0"/>
              <a:t>creates socket/ports and accepts connections</a:t>
            </a:r>
          </a:p>
          <a:p>
            <a:pPr lvl="1"/>
            <a:r>
              <a:rPr lang="en-US" dirty="0" smtClean="0"/>
              <a:t>receives message from client stub -&gt; </a:t>
            </a:r>
            <a:r>
              <a:rPr lang="en-US" dirty="0" err="1" smtClean="0"/>
              <a:t>unmarshalls</a:t>
            </a:r>
            <a:r>
              <a:rPr lang="en-US" dirty="0" smtClean="0"/>
              <a:t> parameters -&gt; calls server function</a:t>
            </a:r>
          </a:p>
          <a:p>
            <a:pPr lvl="1"/>
            <a:r>
              <a:rPr lang="en-US" dirty="0" err="1" smtClean="0"/>
              <a:t>marshalls</a:t>
            </a:r>
            <a:r>
              <a:rPr lang="en-US" dirty="0" smtClean="0"/>
              <a:t> results -&gt; sends results to client stub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pc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261" y="508000"/>
            <a:ext cx="7199478" cy="584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we maintain the same semantics?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10871"/>
          </a:xfrm>
        </p:spPr>
        <p:txBody>
          <a:bodyPr/>
          <a:lstStyle/>
          <a:p>
            <a:r>
              <a:rPr lang="en-US" dirty="0" smtClean="0"/>
              <a:t>Mostly… </a:t>
            </a:r>
          </a:p>
          <a:p>
            <a:r>
              <a:rPr lang="en-US" dirty="0" smtClean="0"/>
              <a:t>Why not?</a:t>
            </a:r>
          </a:p>
          <a:p>
            <a:pPr lvl="1"/>
            <a:r>
              <a:rPr lang="en-US" dirty="0" smtClean="0"/>
              <a:t>New failure modes: nodes, network</a:t>
            </a:r>
          </a:p>
          <a:p>
            <a:r>
              <a:rPr lang="en-US" dirty="0" smtClean="0"/>
              <a:t>Possible outcomes of failure</a:t>
            </a:r>
          </a:p>
          <a:p>
            <a:pPr lvl="1"/>
            <a:r>
              <a:rPr lang="en-US" dirty="0" smtClean="0"/>
              <a:t>Procedure did not execute</a:t>
            </a:r>
          </a:p>
          <a:p>
            <a:pPr lvl="1"/>
            <a:r>
              <a:rPr lang="en-US" dirty="0" smtClean="0"/>
              <a:t>Procedure executed once</a:t>
            </a:r>
          </a:p>
          <a:p>
            <a:pPr lvl="1"/>
            <a:r>
              <a:rPr lang="en-US" dirty="0" smtClean="0"/>
              <a:t>Procedure executed multiple times</a:t>
            </a:r>
          </a:p>
          <a:p>
            <a:pPr lvl="1"/>
            <a:r>
              <a:rPr lang="en-US" dirty="0" smtClean="0"/>
              <a:t>Procedure partially executed</a:t>
            </a:r>
          </a:p>
          <a:p>
            <a:r>
              <a:rPr lang="en-US" dirty="0" smtClean="0"/>
              <a:t>Desired: at-most-once semantics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at-most-once 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556" y="1509685"/>
            <a:ext cx="8240888" cy="4868537"/>
          </a:xfrm>
        </p:spPr>
        <p:txBody>
          <a:bodyPr>
            <a:normAutofit/>
          </a:bodyPr>
          <a:lstStyle/>
          <a:p>
            <a:r>
              <a:rPr lang="en-US" dirty="0" smtClean="0"/>
              <a:t>Problem: request message lost</a:t>
            </a:r>
          </a:p>
          <a:p>
            <a:pPr lvl="1"/>
            <a:r>
              <a:rPr lang="en-US" dirty="0" smtClean="0"/>
              <a:t>Client must retransmit requests when it gets no reply</a:t>
            </a:r>
          </a:p>
          <a:p>
            <a:r>
              <a:rPr lang="en-US" dirty="0" smtClean="0"/>
              <a:t>Problem: reply message lost</a:t>
            </a:r>
          </a:p>
          <a:p>
            <a:pPr lvl="1"/>
            <a:r>
              <a:rPr lang="en-US" dirty="0" smtClean="0"/>
              <a:t>Client may retransmit previously executed request</a:t>
            </a:r>
          </a:p>
          <a:p>
            <a:pPr lvl="1"/>
            <a:r>
              <a:rPr lang="en-US" dirty="0" smtClean="0"/>
              <a:t>OK if operation is </a:t>
            </a:r>
            <a:r>
              <a:rPr lang="en-US" i="1" dirty="0" smtClean="0"/>
              <a:t>idempotent</a:t>
            </a:r>
            <a:endParaRPr lang="en-US" dirty="0" smtClean="0"/>
          </a:p>
          <a:p>
            <a:pPr lvl="1"/>
            <a:r>
              <a:rPr lang="en-US" dirty="0" smtClean="0"/>
              <a:t>Server must keep “replay cache” to reply to already executed requests</a:t>
            </a:r>
          </a:p>
          <a:p>
            <a:r>
              <a:rPr lang="en-US" dirty="0" smtClean="0"/>
              <a:t>Problem: server takes too long executing</a:t>
            </a:r>
          </a:p>
          <a:p>
            <a:pPr lvl="1"/>
            <a:r>
              <a:rPr lang="en-US" dirty="0" smtClean="0"/>
              <a:t>Client will retransmit request already in progress</a:t>
            </a:r>
          </a:p>
          <a:p>
            <a:pPr lvl="1"/>
            <a:r>
              <a:rPr lang="en-US" dirty="0" smtClean="0"/>
              <a:t>Server must recognize duplicate – could reply “in progress”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Crashes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778" y="1509685"/>
            <a:ext cx="8184444" cy="478387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Problem: server crashes and reply lost</a:t>
            </a:r>
          </a:p>
          <a:p>
            <a:pPr lvl="1"/>
            <a:r>
              <a:rPr lang="en-US" dirty="0" smtClean="0"/>
              <a:t>Can make replay cache persistent – slow</a:t>
            </a:r>
          </a:p>
          <a:p>
            <a:pPr lvl="1"/>
            <a:r>
              <a:rPr lang="en-US" dirty="0" smtClean="0"/>
              <a:t>Can hope reboot takes long enough for all clients to fail</a:t>
            </a:r>
          </a:p>
          <a:p>
            <a:r>
              <a:rPr lang="en-US" dirty="0" smtClean="0"/>
              <a:t>Problem: server crashes during execution</a:t>
            </a:r>
          </a:p>
          <a:p>
            <a:pPr lvl="1"/>
            <a:r>
              <a:rPr lang="en-US" dirty="0" smtClean="0"/>
              <a:t>Can log enough to restart partial execution – slow and hard</a:t>
            </a:r>
          </a:p>
          <a:p>
            <a:pPr lvl="1"/>
            <a:r>
              <a:rPr lang="en-US" dirty="0" smtClean="0"/>
              <a:t>Can hope reboot takes long enough for all clients to fail</a:t>
            </a:r>
          </a:p>
          <a:p>
            <a:r>
              <a:rPr lang="en-US" dirty="0" smtClean="0"/>
              <a:t>Can use “cookies” to inform clients of crashes</a:t>
            </a:r>
          </a:p>
          <a:p>
            <a:pPr lvl="1"/>
            <a:r>
              <a:rPr lang="en-US" dirty="0" smtClean="0"/>
              <a:t>Server gives client cookie, which is </a:t>
            </a:r>
            <a:r>
              <a:rPr lang="en-US" dirty="0" err="1" smtClean="0"/>
              <a:t>f(time</a:t>
            </a:r>
            <a:r>
              <a:rPr lang="en-US" dirty="0" smtClean="0"/>
              <a:t> of boot)</a:t>
            </a:r>
          </a:p>
          <a:p>
            <a:pPr lvl="1"/>
            <a:r>
              <a:rPr lang="en-US" dirty="0" smtClean="0"/>
              <a:t>Client includes cookie with RPC</a:t>
            </a:r>
          </a:p>
          <a:p>
            <a:pPr lvl="1"/>
            <a:r>
              <a:rPr lang="en-US" dirty="0" smtClean="0"/>
              <a:t>After server crash, server will reject invalid cookie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RPC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1426"/>
          </a:xfrm>
        </p:spPr>
        <p:txBody>
          <a:bodyPr/>
          <a:lstStyle/>
          <a:p>
            <a:r>
              <a:rPr lang="en-US" dirty="0" smtClean="0"/>
              <a:t>Stub Compiler</a:t>
            </a:r>
          </a:p>
          <a:p>
            <a:pPr lvl="1"/>
            <a:r>
              <a:rPr lang="en-US" dirty="0" smtClean="0"/>
              <a:t>Creates stub methods</a:t>
            </a:r>
          </a:p>
          <a:p>
            <a:pPr lvl="1"/>
            <a:r>
              <a:rPr lang="en-US" dirty="0" smtClean="0"/>
              <a:t>Creates functions for marshalling and </a:t>
            </a:r>
            <a:r>
              <a:rPr lang="en-US" dirty="0" err="1" smtClean="0"/>
              <a:t>unmarshalling</a:t>
            </a:r>
            <a:endParaRPr lang="en-US" dirty="0" smtClean="0"/>
          </a:p>
          <a:p>
            <a:r>
              <a:rPr lang="en-US" dirty="0" smtClean="0"/>
              <a:t>Dispatcher</a:t>
            </a:r>
          </a:p>
          <a:p>
            <a:pPr lvl="1"/>
            <a:r>
              <a:rPr lang="en-US" dirty="0" err="1" smtClean="0"/>
              <a:t>Demultiplexes</a:t>
            </a:r>
            <a:r>
              <a:rPr lang="en-US" dirty="0" smtClean="0"/>
              <a:t> programs running on a machine</a:t>
            </a:r>
          </a:p>
          <a:p>
            <a:pPr lvl="1"/>
            <a:r>
              <a:rPr lang="en-US" dirty="0" smtClean="0"/>
              <a:t>Calls the stub server function</a:t>
            </a:r>
          </a:p>
          <a:p>
            <a:r>
              <a:rPr lang="en-US" dirty="0" smtClean="0"/>
              <a:t>Protocol</a:t>
            </a:r>
          </a:p>
          <a:p>
            <a:pPr lvl="1"/>
            <a:r>
              <a:rPr lang="en-US" dirty="0" smtClean="0"/>
              <a:t>At-most-once semantics (or not)</a:t>
            </a:r>
          </a:p>
          <a:p>
            <a:pPr lvl="1"/>
            <a:r>
              <a:rPr lang="en-US" dirty="0" smtClean="0"/>
              <a:t>Reliability, replay caching, version matching</a:t>
            </a:r>
          </a:p>
          <a:p>
            <a:pPr lvl="1"/>
            <a:r>
              <a:rPr lang="en-US" dirty="0" smtClean="0"/>
              <a:t>Fragmentation, Framing (depending on underlying protocols)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RPC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444" y="1509685"/>
            <a:ext cx="8015112" cy="4910871"/>
          </a:xfrm>
        </p:spPr>
        <p:txBody>
          <a:bodyPr>
            <a:normAutofit/>
          </a:bodyPr>
          <a:lstStyle/>
          <a:p>
            <a:r>
              <a:rPr lang="en-US" dirty="0" err="1" smtClean="0"/>
              <a:t>SunRPC</a:t>
            </a:r>
            <a:r>
              <a:rPr lang="en-US" dirty="0" smtClean="0"/>
              <a:t> (now ONC RPC)</a:t>
            </a:r>
          </a:p>
          <a:p>
            <a:pPr lvl="1"/>
            <a:r>
              <a:rPr lang="en-US" dirty="0" smtClean="0"/>
              <a:t>The first popular system</a:t>
            </a:r>
          </a:p>
          <a:p>
            <a:pPr lvl="1"/>
            <a:r>
              <a:rPr lang="en-US" dirty="0" smtClean="0"/>
              <a:t>Used by NFS</a:t>
            </a:r>
          </a:p>
          <a:p>
            <a:pPr lvl="1"/>
            <a:r>
              <a:rPr lang="en-US" dirty="0" smtClean="0"/>
              <a:t>Not popular for the wide area (security, convenience)</a:t>
            </a:r>
          </a:p>
          <a:p>
            <a:r>
              <a:rPr lang="en-US" dirty="0" smtClean="0"/>
              <a:t>Java RMI</a:t>
            </a:r>
          </a:p>
          <a:p>
            <a:pPr lvl="1"/>
            <a:r>
              <a:rPr lang="en-US" dirty="0" smtClean="0"/>
              <a:t>Popular with Java</a:t>
            </a:r>
          </a:p>
          <a:p>
            <a:pPr lvl="1"/>
            <a:r>
              <a:rPr lang="en-US" dirty="0" smtClean="0"/>
              <a:t>Only works among </a:t>
            </a:r>
            <a:r>
              <a:rPr lang="en-US" dirty="0" err="1" smtClean="0"/>
              <a:t>JVMs</a:t>
            </a:r>
            <a:endParaRPr lang="en-US" dirty="0" smtClean="0"/>
          </a:p>
          <a:p>
            <a:r>
              <a:rPr lang="en-US" dirty="0" smtClean="0"/>
              <a:t>DCE</a:t>
            </a:r>
          </a:p>
          <a:p>
            <a:pPr lvl="1"/>
            <a:r>
              <a:rPr lang="en-US" dirty="0" smtClean="0"/>
              <a:t>Used in ActiveX and DCOM, CORBA</a:t>
            </a:r>
          </a:p>
          <a:p>
            <a:pPr lvl="1"/>
            <a:r>
              <a:rPr lang="en-US" dirty="0" smtClean="0"/>
              <a:t>Stronger semantics than </a:t>
            </a:r>
            <a:r>
              <a:rPr lang="en-US" dirty="0" err="1" smtClean="0"/>
              <a:t>SunRPC</a:t>
            </a:r>
            <a:r>
              <a:rPr lang="en-US" dirty="0" smtClean="0"/>
              <a:t>, much more complex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…even more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Apache Thrift</a:t>
            </a:r>
          </a:p>
          <a:p>
            <a:r>
              <a:rPr lang="en-US" dirty="0" smtClean="0"/>
              <a:t>Google </a:t>
            </a:r>
            <a:r>
              <a:rPr lang="en-US" dirty="0" err="1" smtClean="0"/>
              <a:t>gRPC</a:t>
            </a:r>
            <a:endParaRPr lang="en-US" dirty="0" smtClean="0"/>
          </a:p>
          <a:p>
            <a:r>
              <a:rPr lang="en-US" dirty="0" smtClean="0"/>
              <a:t>XML-RPC, SOAP</a:t>
            </a:r>
          </a:p>
          <a:p>
            <a:r>
              <a:rPr lang="en-US" dirty="0" err="1" smtClean="0"/>
              <a:t>Json</a:t>
            </a:r>
            <a:r>
              <a:rPr lang="en-US" dirty="0" smtClean="0"/>
              <a:t>-RPC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Formatting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55648"/>
          </a:xfrm>
        </p:spPr>
        <p:txBody>
          <a:bodyPr/>
          <a:lstStyle/>
          <a:p>
            <a:r>
              <a:rPr lang="en-US" dirty="0" smtClean="0"/>
              <a:t>How to represent data?</a:t>
            </a:r>
          </a:p>
          <a:p>
            <a:r>
              <a:rPr lang="en-US" dirty="0" smtClean="0"/>
              <a:t>Several questions:</a:t>
            </a:r>
          </a:p>
          <a:p>
            <a:pPr lvl="1"/>
            <a:r>
              <a:rPr lang="en-US" dirty="0" smtClean="0"/>
              <a:t>Which data types do you want to support?</a:t>
            </a:r>
          </a:p>
          <a:p>
            <a:pPr lvl="2"/>
            <a:r>
              <a:rPr lang="en-US" dirty="0" smtClean="0"/>
              <a:t>Base types, Flat types, Complex types</a:t>
            </a:r>
          </a:p>
          <a:p>
            <a:pPr lvl="1"/>
            <a:r>
              <a:rPr lang="en-US" dirty="0" smtClean="0"/>
              <a:t>How to encode data into the wire</a:t>
            </a:r>
          </a:p>
          <a:p>
            <a:pPr lvl="1"/>
            <a:r>
              <a:rPr lang="en-US" dirty="0" smtClean="0"/>
              <a:t>How to decode the data?</a:t>
            </a:r>
          </a:p>
          <a:p>
            <a:pPr lvl="2"/>
            <a:r>
              <a:rPr lang="en-US" dirty="0" smtClean="0"/>
              <a:t>Self-describing (tags, type-length-value)</a:t>
            </a:r>
          </a:p>
          <a:p>
            <a:pPr lvl="2"/>
            <a:r>
              <a:rPr lang="en-US" dirty="0" smtClean="0"/>
              <a:t>Implicit description (the ends </a:t>
            </a:r>
            <a:r>
              <a:rPr lang="en-US" i="1" dirty="0" smtClean="0"/>
              <a:t>know</a:t>
            </a:r>
            <a:r>
              <a:rPr lang="en-US" dirty="0" smtClean="0"/>
              <a:t>)</a:t>
            </a:r>
          </a:p>
          <a:p>
            <a:r>
              <a:rPr lang="en-US" dirty="0" smtClean="0"/>
              <a:t>Several answers:</a:t>
            </a:r>
          </a:p>
          <a:p>
            <a:pPr lvl="1"/>
            <a:r>
              <a:rPr lang="en-US" dirty="0" smtClean="0"/>
              <a:t>Many frameworks do these things automatically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data types?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7" y="1509685"/>
            <a:ext cx="8212666" cy="4939093"/>
          </a:xfrm>
        </p:spPr>
        <p:txBody>
          <a:bodyPr>
            <a:normAutofit/>
          </a:bodyPr>
          <a:lstStyle/>
          <a:p>
            <a:r>
              <a:rPr lang="en-US" dirty="0" smtClean="0"/>
              <a:t>Basic types</a:t>
            </a:r>
          </a:p>
          <a:p>
            <a:pPr lvl="1"/>
            <a:r>
              <a:rPr lang="en-US" dirty="0" smtClean="0"/>
              <a:t>Integers, floating point, characters</a:t>
            </a:r>
          </a:p>
          <a:p>
            <a:pPr lvl="1"/>
            <a:r>
              <a:rPr lang="en-US" dirty="0" smtClean="0"/>
              <a:t>Some issues: </a:t>
            </a:r>
            <a:r>
              <a:rPr lang="en-US" dirty="0" err="1" smtClean="0"/>
              <a:t>endianness</a:t>
            </a:r>
            <a:r>
              <a:rPr lang="en-US" dirty="0" smtClean="0"/>
              <a:t> (</a:t>
            </a:r>
            <a:r>
              <a:rPr lang="en-US" dirty="0" err="1" smtClean="0"/>
              <a:t>ntohs</a:t>
            </a:r>
            <a:r>
              <a:rPr lang="en-US" dirty="0" smtClean="0"/>
              <a:t>, </a:t>
            </a:r>
            <a:r>
              <a:rPr lang="en-US" dirty="0" err="1" smtClean="0"/>
              <a:t>htons</a:t>
            </a:r>
            <a:r>
              <a:rPr lang="en-US" dirty="0" smtClean="0"/>
              <a:t>), character encoding, IEEE 754</a:t>
            </a:r>
          </a:p>
          <a:p>
            <a:r>
              <a:rPr lang="en-US" dirty="0" smtClean="0"/>
              <a:t>Flat types</a:t>
            </a:r>
          </a:p>
          <a:p>
            <a:pPr lvl="1"/>
            <a:r>
              <a:rPr lang="en-US" dirty="0" smtClean="0"/>
              <a:t>Strings, structures, arrays</a:t>
            </a:r>
          </a:p>
          <a:p>
            <a:pPr lvl="1"/>
            <a:r>
              <a:rPr lang="en-US" dirty="0" smtClean="0"/>
              <a:t>Some issues: packing of structures, order, variable length</a:t>
            </a:r>
          </a:p>
          <a:p>
            <a:r>
              <a:rPr lang="en-US" dirty="0" smtClean="0"/>
              <a:t>Complex types</a:t>
            </a:r>
          </a:p>
          <a:p>
            <a:pPr lvl="1"/>
            <a:r>
              <a:rPr lang="en-US" dirty="0" smtClean="0"/>
              <a:t>Pointers! Must flatten, or serialize data structures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pc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698" y="931333"/>
            <a:ext cx="6220604" cy="49953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6204"/>
          </a:xfrm>
        </p:spPr>
        <p:txBody>
          <a:bodyPr>
            <a:normAutofit/>
          </a:bodyPr>
          <a:lstStyle/>
          <a:p>
            <a:r>
              <a:rPr lang="en-US" dirty="0" smtClean="0"/>
              <a:t>How to parse the encoded data?</a:t>
            </a:r>
          </a:p>
          <a:p>
            <a:r>
              <a:rPr lang="en-US" dirty="0" smtClean="0"/>
              <a:t>Two Extremes: </a:t>
            </a:r>
          </a:p>
          <a:p>
            <a:pPr lvl="1"/>
            <a:r>
              <a:rPr lang="en-US" dirty="0" smtClean="0"/>
              <a:t>Self-describing data: tags</a:t>
            </a:r>
          </a:p>
          <a:p>
            <a:pPr lvl="2"/>
            <a:r>
              <a:rPr lang="en-US" dirty="0" smtClean="0"/>
              <a:t>Additional information added to message to help in decoding</a:t>
            </a:r>
          </a:p>
          <a:p>
            <a:pPr lvl="2"/>
            <a:r>
              <a:rPr lang="en-US" dirty="0" smtClean="0"/>
              <a:t>Examples: field name, type, length</a:t>
            </a:r>
          </a:p>
          <a:p>
            <a:pPr lvl="1"/>
            <a:r>
              <a:rPr lang="en-US" dirty="0" smtClean="0"/>
              <a:t>Implicit: the code at both ends “knows” how to decode the message</a:t>
            </a:r>
          </a:p>
          <a:p>
            <a:pPr lvl="2"/>
            <a:r>
              <a:rPr lang="en-US" dirty="0" smtClean="0"/>
              <a:t>E.g., your </a:t>
            </a:r>
            <a:r>
              <a:rPr lang="en-US" dirty="0" err="1" smtClean="0"/>
              <a:t>Snowcast</a:t>
            </a:r>
            <a:r>
              <a:rPr lang="en-US" dirty="0" smtClean="0"/>
              <a:t> implementation</a:t>
            </a:r>
          </a:p>
          <a:p>
            <a:pPr lvl="2"/>
            <a:r>
              <a:rPr lang="en-US" dirty="0" smtClean="0"/>
              <a:t>Interoperability depends on well defined protocol specification!</a:t>
            </a:r>
          </a:p>
          <a:p>
            <a:pPr lvl="2"/>
            <a:r>
              <a:rPr lang="en-US" dirty="0" smtClean="0"/>
              <a:t>very difficult to change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Stub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2 Main ideas:</a:t>
            </a:r>
          </a:p>
          <a:p>
            <a:r>
              <a:rPr lang="en-US" dirty="0" smtClean="0"/>
              <a:t>Introspection-based</a:t>
            </a:r>
          </a:p>
          <a:p>
            <a:pPr lvl="1"/>
            <a:r>
              <a:rPr lang="en-US" dirty="0" smtClean="0"/>
              <a:t>E.g., Java RMI</a:t>
            </a:r>
          </a:p>
          <a:p>
            <a:r>
              <a:rPr lang="en-US" dirty="0"/>
              <a:t>I</a:t>
            </a:r>
            <a:r>
              <a:rPr lang="en-US" dirty="0" smtClean="0"/>
              <a:t>ndependent specification: IDL</a:t>
            </a:r>
          </a:p>
          <a:p>
            <a:pPr lvl="1"/>
            <a:r>
              <a:rPr lang="en-US" dirty="0" smtClean="0"/>
              <a:t>IDL – Interface Description Language</a:t>
            </a:r>
          </a:p>
          <a:p>
            <a:pPr lvl="2"/>
            <a:r>
              <a:rPr lang="en-US" dirty="0" smtClean="0"/>
              <a:t>describes an interface in a </a:t>
            </a:r>
            <a:r>
              <a:rPr lang="en-US" b="1" dirty="0" smtClean="0"/>
              <a:t>language neutral </a:t>
            </a:r>
            <a:r>
              <a:rPr lang="en-US" dirty="0" smtClean="0"/>
              <a:t>way</a:t>
            </a:r>
          </a:p>
          <a:p>
            <a:pPr lvl="1"/>
            <a:r>
              <a:rPr lang="en-US" dirty="0" smtClean="0"/>
              <a:t>Separates logical description of data from</a:t>
            </a:r>
          </a:p>
          <a:p>
            <a:pPr lvl="2"/>
            <a:r>
              <a:rPr lang="en-US" dirty="0" smtClean="0"/>
              <a:t>Dispatching code</a:t>
            </a:r>
          </a:p>
          <a:p>
            <a:pPr lvl="2"/>
            <a:r>
              <a:rPr lang="en-US" dirty="0" smtClean="0"/>
              <a:t>Marshalling/</a:t>
            </a:r>
            <a:r>
              <a:rPr lang="en-US" dirty="0" err="1" smtClean="0"/>
              <a:t>unmarshalling</a:t>
            </a:r>
            <a:r>
              <a:rPr lang="en-US" dirty="0" smtClean="0"/>
              <a:t> code</a:t>
            </a:r>
          </a:p>
          <a:p>
            <a:pPr lvl="2"/>
            <a:r>
              <a:rPr lang="en-US" dirty="0" smtClean="0"/>
              <a:t>Data wire format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dirty="0" err="1" smtClean="0"/>
              <a:t>gRPC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257" y="1232099"/>
            <a:ext cx="7569200" cy="3994495"/>
          </a:xfrm>
        </p:spPr>
        <p:txBody>
          <a:bodyPr/>
          <a:lstStyle/>
          <a:p>
            <a:r>
              <a:rPr lang="en-US" dirty="0" smtClean="0"/>
              <a:t>IDL-based, defined by Google</a:t>
            </a:r>
          </a:p>
          <a:p>
            <a:pPr lvl="1"/>
            <a:r>
              <a:rPr lang="en-US" dirty="0" smtClean="0"/>
              <a:t>Protocol Buffers as IDL</a:t>
            </a:r>
          </a:p>
          <a:p>
            <a:r>
              <a:rPr lang="en-US" dirty="0" smtClean="0"/>
              <a:t>User specifies services, calls</a:t>
            </a:r>
          </a:p>
          <a:p>
            <a:pPr lvl="1"/>
            <a:r>
              <a:rPr lang="en-US" dirty="0" smtClean="0"/>
              <a:t>Unary and streaming calls</a:t>
            </a:r>
          </a:p>
          <a:p>
            <a:pPr lvl="1"/>
            <a:r>
              <a:rPr lang="en-US" dirty="0" smtClean="0"/>
              <a:t>Synchronous and Asynchronous</a:t>
            </a:r>
          </a:p>
          <a:p>
            <a:pPr lvl="1"/>
            <a:r>
              <a:rPr lang="en-US" dirty="0" smtClean="0"/>
              <a:t>Timeouts</a:t>
            </a:r>
          </a:p>
          <a:p>
            <a:pPr lvl="1"/>
            <a:r>
              <a:rPr lang="en-US" dirty="0" smtClean="0"/>
              <a:t>Cancellations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29934" y="1810274"/>
            <a:ext cx="3647152" cy="3416320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service </a:t>
            </a:r>
            <a:r>
              <a:rPr lang="en-US" dirty="0" err="1">
                <a:latin typeface="Inconsolata Medium" charset="0"/>
                <a:ea typeface="Inconsolata Medium" charset="0"/>
                <a:cs typeface="Inconsolata Medium" charset="0"/>
              </a:rPr>
              <a:t>HelloService</a:t>
            </a:r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 { </a:t>
            </a:r>
            <a:endParaRPr lang="en-US" dirty="0" smtClean="0">
              <a:latin typeface="Inconsolata Medium" charset="0"/>
              <a:ea typeface="Inconsolata Medium" charset="0"/>
              <a:cs typeface="Inconsolata Medium" charset="0"/>
            </a:endParaRPr>
          </a:p>
          <a:p>
            <a:r>
              <a:rPr lang="en-US" dirty="0" smtClean="0">
                <a:latin typeface="Inconsolata Medium" charset="0"/>
                <a:ea typeface="Inconsolata Medium" charset="0"/>
                <a:cs typeface="Inconsolata Medium" charset="0"/>
              </a:rPr>
              <a:t>  </a:t>
            </a:r>
            <a:r>
              <a:rPr lang="en-US" dirty="0" err="1" smtClean="0">
                <a:latin typeface="Inconsolata Medium" charset="0"/>
                <a:ea typeface="Inconsolata Medium" charset="0"/>
                <a:cs typeface="Inconsolata Medium" charset="0"/>
              </a:rPr>
              <a:t>rpc</a:t>
            </a:r>
            <a:r>
              <a:rPr lang="en-US" dirty="0" smtClean="0">
                <a:latin typeface="Inconsolata Medium" charset="0"/>
                <a:ea typeface="Inconsolata Medium" charset="0"/>
                <a:cs typeface="Inconsolata Medium" charset="0"/>
              </a:rPr>
              <a:t> </a:t>
            </a:r>
            <a:r>
              <a:rPr lang="en-US" dirty="0" err="1">
                <a:latin typeface="Inconsolata Medium" charset="0"/>
                <a:ea typeface="Inconsolata Medium" charset="0"/>
                <a:cs typeface="Inconsolata Medium" charset="0"/>
              </a:rPr>
              <a:t>SayHello</a:t>
            </a:r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 (</a:t>
            </a:r>
            <a:r>
              <a:rPr lang="en-US" dirty="0" err="1">
                <a:latin typeface="Inconsolata Medium" charset="0"/>
                <a:ea typeface="Inconsolata Medium" charset="0"/>
                <a:cs typeface="Inconsolata Medium" charset="0"/>
              </a:rPr>
              <a:t>HelloRequest</a:t>
            </a:r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) </a:t>
            </a:r>
            <a:endParaRPr lang="en-US" dirty="0" smtClean="0">
              <a:latin typeface="Inconsolata Medium" charset="0"/>
              <a:ea typeface="Inconsolata Medium" charset="0"/>
              <a:cs typeface="Inconsolata Medium" charset="0"/>
            </a:endParaRPr>
          </a:p>
          <a:p>
            <a:r>
              <a:rPr lang="en-US" dirty="0" smtClean="0">
                <a:latin typeface="Inconsolata Medium" charset="0"/>
                <a:ea typeface="Inconsolata Medium" charset="0"/>
                <a:cs typeface="Inconsolata Medium" charset="0"/>
              </a:rPr>
              <a:t>  returns </a:t>
            </a:r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(</a:t>
            </a:r>
            <a:r>
              <a:rPr lang="en-US" dirty="0" err="1">
                <a:latin typeface="Inconsolata Medium" charset="0"/>
                <a:ea typeface="Inconsolata Medium" charset="0"/>
                <a:cs typeface="Inconsolata Medium" charset="0"/>
              </a:rPr>
              <a:t>HelloResponse</a:t>
            </a:r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); </a:t>
            </a:r>
          </a:p>
          <a:p>
            <a:r>
              <a:rPr lang="en-US" dirty="0" smtClean="0">
                <a:latin typeface="Inconsolata Medium" charset="0"/>
                <a:ea typeface="Inconsolata Medium" charset="0"/>
                <a:cs typeface="Inconsolata Medium" charset="0"/>
              </a:rPr>
              <a:t>} </a:t>
            </a:r>
          </a:p>
          <a:p>
            <a:endParaRPr lang="en-US" dirty="0">
              <a:latin typeface="Inconsolata Medium" charset="0"/>
              <a:ea typeface="Inconsolata Medium" charset="0"/>
              <a:cs typeface="Inconsolata Medium" charset="0"/>
            </a:endParaRPr>
          </a:p>
          <a:p>
            <a:r>
              <a:rPr lang="en-US" dirty="0" smtClean="0">
                <a:latin typeface="Inconsolata Medium" charset="0"/>
                <a:ea typeface="Inconsolata Medium" charset="0"/>
                <a:cs typeface="Inconsolata Medium" charset="0"/>
              </a:rPr>
              <a:t>message </a:t>
            </a:r>
            <a:r>
              <a:rPr lang="en-US" dirty="0" err="1">
                <a:latin typeface="Inconsolata Medium" charset="0"/>
                <a:ea typeface="Inconsolata Medium" charset="0"/>
                <a:cs typeface="Inconsolata Medium" charset="0"/>
              </a:rPr>
              <a:t>HelloRequest</a:t>
            </a:r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 { </a:t>
            </a:r>
            <a:endParaRPr lang="en-US" dirty="0" smtClean="0">
              <a:latin typeface="Inconsolata Medium" charset="0"/>
              <a:ea typeface="Inconsolata Medium" charset="0"/>
              <a:cs typeface="Inconsolata Medium" charset="0"/>
            </a:endParaRPr>
          </a:p>
          <a:p>
            <a:r>
              <a:rPr lang="en-US" dirty="0" smtClean="0">
                <a:latin typeface="Inconsolata Medium" charset="0"/>
                <a:ea typeface="Inconsolata Medium" charset="0"/>
                <a:cs typeface="Inconsolata Medium" charset="0"/>
              </a:rPr>
              <a:t>  string </a:t>
            </a:r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greeting = 1; </a:t>
            </a:r>
          </a:p>
          <a:p>
            <a:r>
              <a:rPr lang="en-US" dirty="0" smtClean="0">
                <a:latin typeface="Inconsolata Medium" charset="0"/>
                <a:ea typeface="Inconsolata Medium" charset="0"/>
                <a:cs typeface="Inconsolata Medium" charset="0"/>
              </a:rPr>
              <a:t>} </a:t>
            </a:r>
          </a:p>
          <a:p>
            <a:r>
              <a:rPr lang="en-US" dirty="0" smtClean="0">
                <a:latin typeface="Inconsolata Medium" charset="0"/>
                <a:ea typeface="Inconsolata Medium" charset="0"/>
                <a:cs typeface="Inconsolata Medium" charset="0"/>
              </a:rPr>
              <a:t>message </a:t>
            </a:r>
            <a:r>
              <a:rPr lang="en-US" dirty="0" err="1">
                <a:latin typeface="Inconsolata Medium" charset="0"/>
                <a:ea typeface="Inconsolata Medium" charset="0"/>
                <a:cs typeface="Inconsolata Medium" charset="0"/>
              </a:rPr>
              <a:t>HelloResponse</a:t>
            </a:r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 { </a:t>
            </a:r>
            <a:endParaRPr lang="en-US" dirty="0" smtClean="0">
              <a:latin typeface="Inconsolata Medium" charset="0"/>
              <a:ea typeface="Inconsolata Medium" charset="0"/>
              <a:cs typeface="Inconsolata Medium" charset="0"/>
            </a:endParaRPr>
          </a:p>
          <a:p>
            <a:r>
              <a:rPr lang="en-US" dirty="0" smtClean="0">
                <a:latin typeface="Inconsolata Medium" charset="0"/>
                <a:ea typeface="Inconsolata Medium" charset="0"/>
                <a:cs typeface="Inconsolata Medium" charset="0"/>
              </a:rPr>
              <a:t>  string </a:t>
            </a:r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reply = 1; </a:t>
            </a:r>
            <a:endParaRPr lang="en-US" dirty="0" smtClean="0">
              <a:latin typeface="Inconsolata Medium" charset="0"/>
              <a:ea typeface="Inconsolata Medium" charset="0"/>
              <a:cs typeface="Inconsolata Medium" charset="0"/>
            </a:endParaRPr>
          </a:p>
          <a:p>
            <a:r>
              <a:rPr lang="en-US" dirty="0" smtClean="0">
                <a:latin typeface="Inconsolata Medium" charset="0"/>
                <a:ea typeface="Inconsolata Medium" charset="0"/>
                <a:cs typeface="Inconsolata Medium" charset="0"/>
              </a:rPr>
              <a:t>}</a:t>
            </a:r>
            <a:endParaRPr lang="en-US" dirty="0">
              <a:latin typeface="Inconsolata Medium" charset="0"/>
              <a:ea typeface="Inconsolata Medium" charset="0"/>
              <a:cs typeface="Inconsolata Medium" charset="0"/>
            </a:endParaRPr>
          </a:p>
          <a:p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6472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gRPC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Generates stubs in many languages</a:t>
            </a:r>
          </a:p>
          <a:p>
            <a:pPr lvl="1"/>
            <a:r>
              <a:rPr lang="en-US" dirty="0" smtClean="0"/>
              <a:t>C/C++, C#, </a:t>
            </a:r>
            <a:r>
              <a:rPr lang="en-US" dirty="0" err="1" smtClean="0"/>
              <a:t>Node.js</a:t>
            </a:r>
            <a:r>
              <a:rPr lang="en-US" dirty="0" smtClean="0"/>
              <a:t>, PHP, Ruby, Python, Go, Java</a:t>
            </a:r>
          </a:p>
          <a:p>
            <a:pPr lvl="1"/>
            <a:r>
              <a:rPr lang="en-US" dirty="0" smtClean="0"/>
              <a:t>These are interoperable</a:t>
            </a:r>
          </a:p>
          <a:p>
            <a:r>
              <a:rPr lang="en-US" dirty="0" smtClean="0"/>
              <a:t>Transport is http/2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3496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 Buffers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42396"/>
          </a:xfrm>
        </p:spPr>
        <p:txBody>
          <a:bodyPr/>
          <a:lstStyle/>
          <a:p>
            <a:r>
              <a:rPr lang="en-US" dirty="0" smtClean="0"/>
              <a:t>Defined by Google, released to the public</a:t>
            </a:r>
          </a:p>
          <a:p>
            <a:pPr lvl="1"/>
            <a:r>
              <a:rPr lang="en-US" dirty="0" smtClean="0"/>
              <a:t>Widely used internally and externally</a:t>
            </a:r>
          </a:p>
          <a:p>
            <a:pPr lvl="1"/>
            <a:r>
              <a:rPr lang="en-US" dirty="0" smtClean="0"/>
              <a:t>Supports common types, service definitions</a:t>
            </a:r>
          </a:p>
          <a:p>
            <a:pPr lvl="1"/>
            <a:r>
              <a:rPr lang="en-US" dirty="0" smtClean="0"/>
              <a:t>Natively generates C++/Java/Python code</a:t>
            </a:r>
          </a:p>
          <a:p>
            <a:pPr lvl="2"/>
            <a:r>
              <a:rPr lang="en-US" dirty="0" smtClean="0"/>
              <a:t>Over 20 other supported by third parties</a:t>
            </a:r>
          </a:p>
          <a:p>
            <a:pPr lvl="1"/>
            <a:r>
              <a:rPr lang="en-US" dirty="0" smtClean="0"/>
              <a:t>Efficient binary encoding, readable text encoding</a:t>
            </a:r>
          </a:p>
          <a:p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3 to 10 times smaller than XML</a:t>
            </a:r>
          </a:p>
          <a:p>
            <a:pPr lvl="1"/>
            <a:r>
              <a:rPr lang="en-US" dirty="0" smtClean="0"/>
              <a:t>20 to 100 times faster to process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 Buffers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348315"/>
          </a:xfrm>
        </p:spPr>
        <p:txBody>
          <a:bodyPr>
            <a:normAutofit fontScale="85000" lnSpcReduction="10000"/>
          </a:bodyPr>
          <a:lstStyle/>
          <a:p>
            <a:pPr lvl="1">
              <a:buNone/>
            </a:pPr>
            <a:r>
              <a:rPr lang="en-US" b="0" dirty="0" smtClean="0">
                <a:latin typeface="Inconsolata Medium" charset="0"/>
                <a:ea typeface="Inconsolata Medium" charset="0"/>
                <a:cs typeface="Inconsolata Medium" charset="0"/>
              </a:rPr>
              <a:t>message Student {</a:t>
            </a:r>
          </a:p>
          <a:p>
            <a:pPr lvl="1">
              <a:buNone/>
            </a:pPr>
            <a:r>
              <a:rPr lang="en-US" b="0" dirty="0" smtClean="0">
                <a:latin typeface="Inconsolata Medium" charset="0"/>
                <a:ea typeface="Inconsolata Medium" charset="0"/>
                <a:cs typeface="Inconsolata Medium" charset="0"/>
              </a:rPr>
              <a:t>	required String name = 1; </a:t>
            </a:r>
          </a:p>
          <a:p>
            <a:pPr lvl="1">
              <a:buNone/>
            </a:pPr>
            <a:r>
              <a:rPr lang="en-US" b="0" dirty="0" smtClean="0">
                <a:latin typeface="Inconsolata Medium" charset="0"/>
                <a:ea typeface="Inconsolata Medium" charset="0"/>
                <a:cs typeface="Inconsolata Medium" charset="0"/>
              </a:rPr>
              <a:t>	required int32 credits = 2; </a:t>
            </a:r>
          </a:p>
          <a:p>
            <a:pPr lvl="1">
              <a:buNone/>
            </a:pPr>
            <a:r>
              <a:rPr lang="en-US" b="0" dirty="0" smtClean="0">
                <a:latin typeface="Inconsolata Medium" charset="0"/>
                <a:ea typeface="Inconsolata Medium" charset="0"/>
                <a:cs typeface="Inconsolata Medium" charset="0"/>
              </a:rPr>
              <a:t>}</a:t>
            </a:r>
          </a:p>
          <a:p>
            <a:pPr>
              <a:buNone/>
            </a:pPr>
            <a:r>
              <a:rPr lang="en-US" dirty="0" smtClean="0"/>
              <a:t>(…compile with proto)</a:t>
            </a:r>
          </a:p>
          <a:p>
            <a:pPr lvl="1">
              <a:buNone/>
            </a:pPr>
            <a:r>
              <a:rPr lang="en-US" b="0" dirty="0" smtClean="0">
                <a:latin typeface="Inconsolata Medium" charset="0"/>
                <a:ea typeface="Inconsolata Medium" charset="0"/>
                <a:cs typeface="Inconsolata Medium" charset="0"/>
              </a:rPr>
              <a:t>Student </a:t>
            </a:r>
            <a:r>
              <a:rPr lang="en-US" b="0" dirty="0" err="1" smtClean="0">
                <a:latin typeface="Inconsolata Medium" charset="0"/>
                <a:ea typeface="Inconsolata Medium" charset="0"/>
                <a:cs typeface="Inconsolata Medium" charset="0"/>
              </a:rPr>
              <a:t>s</a:t>
            </a:r>
            <a:r>
              <a:rPr lang="en-US" b="0" dirty="0" smtClean="0">
                <a:latin typeface="Inconsolata Medium" charset="0"/>
                <a:ea typeface="Inconsolata Medium" charset="0"/>
                <a:cs typeface="Inconsolata Medium" charset="0"/>
              </a:rPr>
              <a:t>; </a:t>
            </a:r>
          </a:p>
          <a:p>
            <a:pPr lvl="1">
              <a:buNone/>
            </a:pPr>
            <a:r>
              <a:rPr lang="en-US" b="0" dirty="0" err="1" smtClean="0">
                <a:latin typeface="Inconsolata Medium" charset="0"/>
                <a:ea typeface="Inconsolata Medium" charset="0"/>
                <a:cs typeface="Inconsolata Medium" charset="0"/>
              </a:rPr>
              <a:t>s.set_name(“Jane</a:t>
            </a:r>
            <a:r>
              <a:rPr lang="en-US" b="0" dirty="0" smtClean="0">
                <a:latin typeface="Inconsolata Medium" charset="0"/>
                <a:ea typeface="Inconsolata Medium" charset="0"/>
                <a:cs typeface="Inconsolata Medium" charset="0"/>
              </a:rPr>
              <a:t>”); </a:t>
            </a:r>
          </a:p>
          <a:p>
            <a:pPr lvl="1">
              <a:buNone/>
            </a:pPr>
            <a:r>
              <a:rPr lang="en-US" b="0" dirty="0" smtClean="0">
                <a:latin typeface="Inconsolata Medium" charset="0"/>
                <a:ea typeface="Inconsolata Medium" charset="0"/>
                <a:cs typeface="Inconsolata Medium" charset="0"/>
              </a:rPr>
              <a:t>s.set_credits(20);</a:t>
            </a:r>
          </a:p>
          <a:p>
            <a:pPr lvl="1">
              <a:buNone/>
            </a:pPr>
            <a:r>
              <a:rPr lang="en-US" b="0" dirty="0" err="1" smtClean="0">
                <a:latin typeface="Inconsolata Medium" charset="0"/>
                <a:ea typeface="Inconsolata Medium" charset="0"/>
                <a:cs typeface="Inconsolata Medium" charset="0"/>
              </a:rPr>
              <a:t>fstream</a:t>
            </a:r>
            <a:r>
              <a:rPr lang="en-US" b="0" dirty="0" smtClean="0">
                <a:latin typeface="Inconsolata Medium" charset="0"/>
                <a:ea typeface="Inconsolata Medium" charset="0"/>
                <a:cs typeface="Inconsolata Medium" charset="0"/>
              </a:rPr>
              <a:t> </a:t>
            </a:r>
            <a:r>
              <a:rPr lang="en-US" b="0" dirty="0" err="1" smtClean="0">
                <a:latin typeface="Inconsolata Medium" charset="0"/>
                <a:ea typeface="Inconsolata Medium" charset="0"/>
                <a:cs typeface="Inconsolata Medium" charset="0"/>
              </a:rPr>
              <a:t>output(“students.txt</a:t>
            </a:r>
            <a:r>
              <a:rPr lang="en-US" b="0" dirty="0" smtClean="0">
                <a:latin typeface="Inconsolata Medium" charset="0"/>
                <a:ea typeface="Inconsolata Medium" charset="0"/>
                <a:cs typeface="Inconsolata Medium" charset="0"/>
              </a:rPr>
              <a:t>” , </a:t>
            </a:r>
            <a:r>
              <a:rPr lang="en-US" b="0" dirty="0" err="1" smtClean="0">
                <a:latin typeface="Inconsolata Medium" charset="0"/>
                <a:ea typeface="Inconsolata Medium" charset="0"/>
                <a:cs typeface="Inconsolata Medium" charset="0"/>
              </a:rPr>
              <a:t>ios:out</a:t>
            </a:r>
            <a:r>
              <a:rPr lang="en-US" b="0" dirty="0" smtClean="0">
                <a:latin typeface="Inconsolata Medium" charset="0"/>
                <a:ea typeface="Inconsolata Medium" charset="0"/>
                <a:cs typeface="Inconsolata Medium" charset="0"/>
              </a:rPr>
              <a:t> | </a:t>
            </a:r>
            <a:r>
              <a:rPr lang="en-US" b="0" dirty="0" err="1" smtClean="0">
                <a:latin typeface="Inconsolata Medium" charset="0"/>
                <a:ea typeface="Inconsolata Medium" charset="0"/>
                <a:cs typeface="Inconsolata Medium" charset="0"/>
              </a:rPr>
              <a:t>ios:binary</a:t>
            </a:r>
            <a:r>
              <a:rPr lang="en-US" b="0" dirty="0" smtClean="0">
                <a:latin typeface="Inconsolata Medium" charset="0"/>
                <a:ea typeface="Inconsolata Medium" charset="0"/>
                <a:cs typeface="Inconsolata Medium" charset="0"/>
              </a:rPr>
              <a:t> );</a:t>
            </a:r>
          </a:p>
          <a:p>
            <a:pPr lvl="1">
              <a:buNone/>
            </a:pPr>
            <a:r>
              <a:rPr lang="en-US" b="0" dirty="0" err="1" smtClean="0">
                <a:latin typeface="Inconsolata Medium" charset="0"/>
                <a:ea typeface="Inconsolata Medium" charset="0"/>
                <a:cs typeface="Inconsolata Medium" charset="0"/>
              </a:rPr>
              <a:t>s.SerializeToOstream(&amp;output</a:t>
            </a:r>
            <a:r>
              <a:rPr lang="en-US" b="0" dirty="0" smtClean="0">
                <a:latin typeface="Inconsolata Medium" charset="0"/>
                <a:ea typeface="Inconsolata Medium" charset="0"/>
                <a:cs typeface="Inconsolata Medium" charset="0"/>
              </a:rPr>
              <a:t>); </a:t>
            </a:r>
          </a:p>
          <a:p>
            <a:pPr>
              <a:buNone/>
            </a:pPr>
            <a:r>
              <a:rPr lang="en-US" dirty="0" smtClean="0"/>
              <a:t>(…somebody else reading the file)</a:t>
            </a:r>
          </a:p>
          <a:p>
            <a:pPr lvl="1">
              <a:buNone/>
            </a:pPr>
            <a:r>
              <a:rPr lang="en-US" b="0" dirty="0" smtClean="0">
                <a:latin typeface="Inconsolata Medium" charset="0"/>
                <a:ea typeface="Inconsolata Medium" charset="0"/>
                <a:cs typeface="Inconsolata Medium" charset="0"/>
              </a:rPr>
              <a:t>Student </a:t>
            </a:r>
            <a:r>
              <a:rPr lang="en-US" b="0" dirty="0" err="1" smtClean="0">
                <a:latin typeface="Inconsolata Medium" charset="0"/>
                <a:ea typeface="Inconsolata Medium" charset="0"/>
                <a:cs typeface="Inconsolata Medium" charset="0"/>
              </a:rPr>
              <a:t>s</a:t>
            </a:r>
            <a:r>
              <a:rPr lang="en-US" b="0" dirty="0" smtClean="0">
                <a:latin typeface="Inconsolata Medium" charset="0"/>
                <a:ea typeface="Inconsolata Medium" charset="0"/>
                <a:cs typeface="Inconsolata Medium" charset="0"/>
              </a:rPr>
              <a:t>;</a:t>
            </a:r>
          </a:p>
          <a:p>
            <a:pPr lvl="1">
              <a:buNone/>
            </a:pPr>
            <a:r>
              <a:rPr lang="en-US" b="0" dirty="0" err="1" smtClean="0">
                <a:latin typeface="Inconsolata Medium" charset="0"/>
                <a:ea typeface="Inconsolata Medium" charset="0"/>
                <a:cs typeface="Inconsolata Medium" charset="0"/>
              </a:rPr>
              <a:t>fstream</a:t>
            </a:r>
            <a:r>
              <a:rPr lang="en-US" b="0" dirty="0" smtClean="0">
                <a:latin typeface="Inconsolata Medium" charset="0"/>
                <a:ea typeface="Inconsolata Medium" charset="0"/>
                <a:cs typeface="Inconsolata Medium" charset="0"/>
              </a:rPr>
              <a:t> </a:t>
            </a:r>
            <a:r>
              <a:rPr lang="en-US" b="0" dirty="0" err="1" smtClean="0">
                <a:latin typeface="Inconsolata Medium" charset="0"/>
                <a:ea typeface="Inconsolata Medium" charset="0"/>
                <a:cs typeface="Inconsolata Medium" charset="0"/>
              </a:rPr>
              <a:t>input(“students.txt</a:t>
            </a:r>
            <a:r>
              <a:rPr lang="en-US" b="0" dirty="0" smtClean="0">
                <a:latin typeface="Inconsolata Medium" charset="0"/>
                <a:ea typeface="Inconsolata Medium" charset="0"/>
                <a:cs typeface="Inconsolata Medium" charset="0"/>
              </a:rPr>
              <a:t>” , </a:t>
            </a:r>
            <a:r>
              <a:rPr lang="en-US" b="0" dirty="0" err="1" smtClean="0">
                <a:latin typeface="Inconsolata Medium" charset="0"/>
                <a:ea typeface="Inconsolata Medium" charset="0"/>
                <a:cs typeface="Inconsolata Medium" charset="0"/>
              </a:rPr>
              <a:t>ios:in</a:t>
            </a:r>
            <a:r>
              <a:rPr lang="en-US" b="0" dirty="0" smtClean="0">
                <a:latin typeface="Inconsolata Medium" charset="0"/>
                <a:ea typeface="Inconsolata Medium" charset="0"/>
                <a:cs typeface="Inconsolata Medium" charset="0"/>
              </a:rPr>
              <a:t> | </a:t>
            </a:r>
            <a:r>
              <a:rPr lang="en-US" b="0" dirty="0" err="1" smtClean="0">
                <a:latin typeface="Inconsolata Medium" charset="0"/>
                <a:ea typeface="Inconsolata Medium" charset="0"/>
                <a:cs typeface="Inconsolata Medium" charset="0"/>
              </a:rPr>
              <a:t>ios:binary</a:t>
            </a:r>
            <a:r>
              <a:rPr lang="en-US" b="0" dirty="0" smtClean="0">
                <a:latin typeface="Inconsolata Medium" charset="0"/>
                <a:ea typeface="Inconsolata Medium" charset="0"/>
                <a:cs typeface="Inconsolata Medium" charset="0"/>
              </a:rPr>
              <a:t> ); </a:t>
            </a:r>
          </a:p>
          <a:p>
            <a:pPr lvl="1">
              <a:buNone/>
            </a:pPr>
            <a:r>
              <a:rPr lang="en-US" b="0" dirty="0" err="1" smtClean="0">
                <a:latin typeface="Inconsolata Medium" charset="0"/>
                <a:ea typeface="Inconsolata Medium" charset="0"/>
                <a:cs typeface="Inconsolata Medium" charset="0"/>
              </a:rPr>
              <a:t>s.ParseFromIstream</a:t>
            </a:r>
            <a:r>
              <a:rPr lang="en-US" b="0" dirty="0" smtClean="0">
                <a:latin typeface="Inconsolata Medium" charset="0"/>
                <a:ea typeface="Inconsolata Medium" charset="0"/>
                <a:cs typeface="Inconsolata Medium" charset="0"/>
              </a:rPr>
              <a:t>(); 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Encoding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Integers: </a:t>
            </a:r>
            <a:r>
              <a:rPr lang="en-US" dirty="0" err="1" smtClean="0"/>
              <a:t>varints</a:t>
            </a:r>
            <a:endParaRPr lang="en-US" dirty="0" smtClean="0"/>
          </a:p>
          <a:p>
            <a:pPr lvl="1"/>
            <a:r>
              <a:rPr lang="en-US" dirty="0" smtClean="0"/>
              <a:t>7 bits out of 8 to encode integers</a:t>
            </a:r>
          </a:p>
          <a:p>
            <a:pPr lvl="1"/>
            <a:r>
              <a:rPr lang="en-US" dirty="0" err="1" smtClean="0"/>
              <a:t>Msb</a:t>
            </a:r>
            <a:r>
              <a:rPr lang="en-US" dirty="0" smtClean="0"/>
              <a:t>: more bits to come</a:t>
            </a:r>
          </a:p>
          <a:p>
            <a:pPr lvl="1"/>
            <a:r>
              <a:rPr lang="en-US" dirty="0" smtClean="0"/>
              <a:t>Multi-byte integers: least significant group first</a:t>
            </a:r>
          </a:p>
          <a:p>
            <a:r>
              <a:rPr lang="en-US" dirty="0" smtClean="0"/>
              <a:t>Signed integers: </a:t>
            </a:r>
            <a:r>
              <a:rPr lang="en-US" dirty="0" err="1" smtClean="0"/>
              <a:t>zig-zag</a:t>
            </a:r>
            <a:r>
              <a:rPr lang="en-US" dirty="0" smtClean="0"/>
              <a:t> encoding, then </a:t>
            </a:r>
            <a:r>
              <a:rPr lang="en-US" dirty="0" err="1" smtClean="0"/>
              <a:t>varint</a:t>
            </a:r>
            <a:endParaRPr lang="en-US" dirty="0" smtClean="0"/>
          </a:p>
          <a:p>
            <a:pPr lvl="1"/>
            <a:r>
              <a:rPr lang="en-US" dirty="0" smtClean="0"/>
              <a:t>0:0, -1:1, 1:2, -2:3, 2:4, …</a:t>
            </a:r>
          </a:p>
          <a:p>
            <a:pPr lvl="1"/>
            <a:r>
              <a:rPr lang="en-US" dirty="0" smtClean="0"/>
              <a:t>Advantage: smaller when encoded with </a:t>
            </a:r>
            <a:r>
              <a:rPr lang="en-US" dirty="0" err="1" smtClean="0"/>
              <a:t>varint</a:t>
            </a:r>
            <a:endParaRPr lang="en-US" dirty="0" smtClean="0"/>
          </a:p>
          <a:p>
            <a:r>
              <a:rPr lang="en-US" dirty="0" smtClean="0"/>
              <a:t>General:</a:t>
            </a:r>
          </a:p>
          <a:p>
            <a:pPr lvl="1"/>
            <a:r>
              <a:rPr lang="en-US" dirty="0" smtClean="0"/>
              <a:t>Field number, field type (tag), value</a:t>
            </a:r>
          </a:p>
          <a:p>
            <a:r>
              <a:rPr lang="en-US" dirty="0" smtClean="0"/>
              <a:t>Strings: </a:t>
            </a:r>
          </a:p>
          <a:p>
            <a:pPr lvl="1"/>
            <a:r>
              <a:rPr lang="en-US" dirty="0" err="1" smtClean="0"/>
              <a:t>Varint</a:t>
            </a:r>
            <a:r>
              <a:rPr lang="en-US" dirty="0" smtClean="0"/>
              <a:t> length, </a:t>
            </a:r>
            <a:r>
              <a:rPr lang="en-US" dirty="0" err="1" smtClean="0"/>
              <a:t>unicode</a:t>
            </a:r>
            <a:r>
              <a:rPr lang="en-US" dirty="0" smtClean="0"/>
              <a:t> representation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Apache Thrift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42396"/>
          </a:xfrm>
        </p:spPr>
        <p:txBody>
          <a:bodyPr>
            <a:normAutofit/>
          </a:bodyPr>
          <a:lstStyle/>
          <a:p>
            <a:r>
              <a:rPr lang="en-US" dirty="0" smtClean="0"/>
              <a:t>Originally developed by </a:t>
            </a:r>
            <a:r>
              <a:rPr lang="en-US" dirty="0" err="1" smtClean="0"/>
              <a:t>Facebook</a:t>
            </a:r>
            <a:endParaRPr lang="en-US" dirty="0" smtClean="0"/>
          </a:p>
          <a:p>
            <a:r>
              <a:rPr lang="en-US" dirty="0" smtClean="0"/>
              <a:t>Used heavily internally</a:t>
            </a:r>
          </a:p>
          <a:p>
            <a:r>
              <a:rPr lang="en-US" dirty="0" smtClean="0"/>
              <a:t>Full RPC system</a:t>
            </a:r>
          </a:p>
          <a:p>
            <a:pPr lvl="1"/>
            <a:r>
              <a:rPr lang="en-US" dirty="0" smtClean="0"/>
              <a:t>Support for C++, Java, Python, PHP, Ruby, </a:t>
            </a:r>
            <a:r>
              <a:rPr lang="en-US" dirty="0" err="1" smtClean="0"/>
              <a:t>Erlang</a:t>
            </a:r>
            <a:r>
              <a:rPr lang="en-US" dirty="0" smtClean="0"/>
              <a:t>, Perl, Haskell, C#, Cocoa, Smalltalk, and </a:t>
            </a:r>
            <a:r>
              <a:rPr lang="en-US" dirty="0" err="1" smtClean="0"/>
              <a:t>Ocaml</a:t>
            </a:r>
            <a:endParaRPr lang="en-US" dirty="0" smtClean="0"/>
          </a:p>
          <a:p>
            <a:r>
              <a:rPr lang="en-US" dirty="0" smtClean="0"/>
              <a:t>Many types</a:t>
            </a:r>
          </a:p>
          <a:p>
            <a:pPr lvl="1"/>
            <a:r>
              <a:rPr lang="en-US" dirty="0" smtClean="0"/>
              <a:t>Base types, list, set, map, exceptions</a:t>
            </a:r>
          </a:p>
          <a:p>
            <a:r>
              <a:rPr lang="en-US" dirty="0" smtClean="0"/>
              <a:t>Versioning support</a:t>
            </a:r>
          </a:p>
          <a:p>
            <a:r>
              <a:rPr lang="en-US" dirty="0" smtClean="0"/>
              <a:t>Many encodings (protocols) supported</a:t>
            </a:r>
          </a:p>
          <a:p>
            <a:pPr lvl="1"/>
            <a:r>
              <a:rPr lang="en-US" dirty="0" smtClean="0"/>
              <a:t>Efficient binary, </a:t>
            </a:r>
            <a:r>
              <a:rPr lang="en-US" dirty="0" err="1" smtClean="0"/>
              <a:t>json</a:t>
            </a:r>
            <a:r>
              <a:rPr lang="en-US" dirty="0" smtClean="0"/>
              <a:t> encodings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Apache Avro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Yet another newcomer</a:t>
            </a:r>
          </a:p>
          <a:p>
            <a:r>
              <a:rPr lang="en-US" dirty="0" smtClean="0"/>
              <a:t>Likely</a:t>
            </a:r>
            <a:r>
              <a:rPr lang="en-US" baseline="0" dirty="0" smtClean="0"/>
              <a:t> to be used for Hadoop data representation</a:t>
            </a:r>
          </a:p>
          <a:p>
            <a:r>
              <a:rPr lang="en-US" baseline="0" dirty="0" smtClean="0"/>
              <a:t>Encoding:</a:t>
            </a:r>
          </a:p>
          <a:p>
            <a:pPr lvl="1"/>
            <a:r>
              <a:rPr lang="en-US" dirty="0" smtClean="0"/>
              <a:t>Compact binary with schema included in file</a:t>
            </a:r>
          </a:p>
          <a:p>
            <a:pPr lvl="1"/>
            <a:r>
              <a:rPr lang="en-US" dirty="0" smtClean="0"/>
              <a:t>Amortized</a:t>
            </a:r>
            <a:r>
              <a:rPr lang="en-US" baseline="0" dirty="0" smtClean="0"/>
              <a:t> self-descriptive</a:t>
            </a:r>
          </a:p>
          <a:p>
            <a:pPr lvl="0"/>
            <a:r>
              <a:rPr lang="en-US" dirty="0" smtClean="0"/>
              <a:t>Why not just create a new encoding for Thrift?</a:t>
            </a:r>
          </a:p>
          <a:p>
            <a:pPr lvl="1"/>
            <a:r>
              <a:rPr lang="en-US" dirty="0" smtClean="0"/>
              <a:t>I don’t know…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750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RPC is good way to structure many distributed programs</a:t>
            </a:r>
          </a:p>
          <a:p>
            <a:pPr lvl="1"/>
            <a:r>
              <a:rPr lang="en-US" dirty="0" smtClean="0"/>
              <a:t>Have to pay attention to different semantics, though!</a:t>
            </a:r>
          </a:p>
          <a:p>
            <a:r>
              <a:rPr lang="en-US" dirty="0" smtClean="0"/>
              <a:t>Data: tradeoff between self-description, portability, and efficiency</a:t>
            </a:r>
          </a:p>
          <a:p>
            <a:r>
              <a:rPr lang="en-US" dirty="0" smtClean="0"/>
              <a:t>Unless you really want to bit pack your protocol, and it won’t change much, use one of the </a:t>
            </a:r>
            <a:r>
              <a:rPr lang="en-US" dirty="0" err="1" smtClean="0"/>
              <a:t>IDLs</a:t>
            </a:r>
            <a:endParaRPr lang="en-US" dirty="0" smtClean="0"/>
          </a:p>
          <a:p>
            <a:r>
              <a:rPr lang="en-US" dirty="0" smtClean="0"/>
              <a:t>Parsing code is easy to get (slightly) wrong, hard to get fast</a:t>
            </a:r>
          </a:p>
          <a:p>
            <a:pPr lvl="1"/>
            <a:r>
              <a:rPr lang="en-US" dirty="0" smtClean="0"/>
              <a:t>Should only do this once, for all protocols</a:t>
            </a:r>
          </a:p>
          <a:p>
            <a:r>
              <a:rPr lang="en-US" dirty="0" smtClean="0"/>
              <a:t>Which one should you use?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25490</TotalTime>
  <Words>1134</Words>
  <Application>Microsoft Macintosh PowerPoint</Application>
  <PresentationFormat>On-screen Show (4:3)</PresentationFormat>
  <Paragraphs>224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Calibri</vt:lpstr>
      <vt:lpstr>Inconsolata Medium</vt:lpstr>
      <vt:lpstr>Minion Pro</vt:lpstr>
      <vt:lpstr>Arial</vt:lpstr>
      <vt:lpstr>cs168</vt:lpstr>
      <vt:lpstr>CSCI-1680 RPC and Data Representation</vt:lpstr>
      <vt:lpstr>Today</vt:lpstr>
      <vt:lpstr>Problem</vt:lpstr>
      <vt:lpstr>RPC – Remote Procedure Call</vt:lpstr>
      <vt:lpstr>Stub Functions</vt:lpstr>
      <vt:lpstr>PowerPoint Presentation</vt:lpstr>
      <vt:lpstr>Can we maintain the same semantics?</vt:lpstr>
      <vt:lpstr>Implementing at-most-once semantics</vt:lpstr>
      <vt:lpstr>Server Crashes</vt:lpstr>
      <vt:lpstr>RPC Components</vt:lpstr>
      <vt:lpstr>Examples of RPC Systems</vt:lpstr>
      <vt:lpstr>…even more examples</vt:lpstr>
      <vt:lpstr>Presentation Formatting</vt:lpstr>
      <vt:lpstr>Which data types?</vt:lpstr>
      <vt:lpstr>PowerPoint Presentation</vt:lpstr>
      <vt:lpstr>Data Schema</vt:lpstr>
      <vt:lpstr>Stub Generation</vt:lpstr>
      <vt:lpstr>Example: gRPC</vt:lpstr>
      <vt:lpstr>gRPC</vt:lpstr>
      <vt:lpstr>Protocol Buffers</vt:lpstr>
      <vt:lpstr>Protocol Buffers Example</vt:lpstr>
      <vt:lpstr>Binary Encoding</vt:lpstr>
      <vt:lpstr>Apache Thrift</vt:lpstr>
      <vt:lpstr>Apache Avro</vt:lpstr>
      <vt:lpstr>Conclusions</vt:lpstr>
    </vt:vector>
  </TitlesOfParts>
  <Company>Brown University</Company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124</cp:revision>
  <dcterms:created xsi:type="dcterms:W3CDTF">2012-04-24T14:20:41Z</dcterms:created>
  <dcterms:modified xsi:type="dcterms:W3CDTF">2017-11-28T23:04:11Z</dcterms:modified>
</cp:coreProperties>
</file>