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8" r:id="rId3"/>
    <p:sldId id="299" r:id="rId4"/>
    <p:sldId id="313" r:id="rId5"/>
    <p:sldId id="323" r:id="rId6"/>
    <p:sldId id="304" r:id="rId7"/>
    <p:sldId id="305" r:id="rId8"/>
    <p:sldId id="301" r:id="rId9"/>
    <p:sldId id="317" r:id="rId10"/>
    <p:sldId id="300" r:id="rId11"/>
    <p:sldId id="307" r:id="rId12"/>
    <p:sldId id="308" r:id="rId13"/>
    <p:sldId id="310" r:id="rId14"/>
    <p:sldId id="311" r:id="rId15"/>
    <p:sldId id="312" r:id="rId16"/>
    <p:sldId id="314" r:id="rId17"/>
    <p:sldId id="320" r:id="rId18"/>
    <p:sldId id="315" r:id="rId19"/>
    <p:sldId id="316" r:id="rId20"/>
    <p:sldId id="302" r:id="rId21"/>
    <p:sldId id="340" r:id="rId22"/>
    <p:sldId id="341" r:id="rId23"/>
    <p:sldId id="337" r:id="rId24"/>
    <p:sldId id="339" r:id="rId25"/>
    <p:sldId id="342" r:id="rId26"/>
    <p:sldId id="325" r:id="rId27"/>
    <p:sldId id="329" r:id="rId28"/>
    <p:sldId id="326" r:id="rId29"/>
    <p:sldId id="319" r:id="rId30"/>
    <p:sldId id="343" r:id="rId31"/>
    <p:sldId id="338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009" autoAdjust="0"/>
    <p:restoredTop sz="80103" autoAdjust="0"/>
  </p:normalViewPr>
  <p:slideViewPr>
    <p:cSldViewPr snapToGrid="0" snapToObjects="1">
      <p:cViewPr>
        <p:scale>
          <a:sx n="100" d="100"/>
          <a:sy n="100" d="100"/>
        </p:scale>
        <p:origin x="1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5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</a:t>
            </a:r>
            <a:r>
              <a:rPr lang="en-US" baseline="0" dirty="0"/>
              <a:t> sends to Y over C, sends to Z over BA. What happens if B sends a packet to X with destination at Y?</a:t>
            </a:r>
          </a:p>
          <a:p>
            <a:r>
              <a:rPr lang="en-US" baseline="0" dirty="0"/>
              <a:t>X should never advertise any paths to B that include C.</a:t>
            </a:r>
          </a:p>
          <a:p>
            <a:endParaRPr lang="en-US" dirty="0"/>
          </a:p>
          <a:p>
            <a:r>
              <a:rPr lang="en-US" dirty="0"/>
              <a:t>B advertises</a:t>
            </a:r>
            <a:r>
              <a:rPr lang="en-US" baseline="0" dirty="0"/>
              <a:t> BAZ to X</a:t>
            </a:r>
          </a:p>
          <a:p>
            <a:r>
              <a:rPr lang="en-US" baseline="0" dirty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 is multiple</a:t>
            </a:r>
            <a:r>
              <a:rPr lang="en-US" baseline="0" dirty="0"/>
              <a:t> exit discriminator</a:t>
            </a:r>
          </a:p>
          <a:p>
            <a:r>
              <a:rPr lang="en-US" baseline="0" dirty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72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9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uteviews.or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Network Layer:</a:t>
            </a:r>
            <a:br>
              <a:rPr lang="en-US" dirty="0"/>
            </a:br>
            <a:r>
              <a:rPr lang="en-US" dirty="0"/>
              <a:t>Inter-domain Routing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2858" y="6550223"/>
            <a:ext cx="6631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Based partly on lecture notes by Rob Sherwood, David </a:t>
            </a:r>
            <a:r>
              <a:rPr lang="en-US" sz="1400" dirty="0" err="1"/>
              <a:t>Mazières</a:t>
            </a:r>
            <a:r>
              <a:rPr lang="en-US" sz="1400" dirty="0"/>
              <a:t>, Phil Levis, John </a:t>
            </a:r>
            <a:r>
              <a:rPr lang="en-US" sz="1400" dirty="0" err="1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/>
              <a:t>Last time: Intra-Domain Routing (IGP)</a:t>
            </a:r>
          </a:p>
          <a:p>
            <a:pPr lvl="1"/>
            <a:r>
              <a:rPr lang="en-US" dirty="0"/>
              <a:t>RIP distance vector</a:t>
            </a:r>
          </a:p>
          <a:p>
            <a:pPr lvl="1"/>
            <a:r>
              <a:rPr lang="en-US" dirty="0"/>
              <a:t>OSPF link state</a:t>
            </a:r>
          </a:p>
          <a:p>
            <a:r>
              <a:rPr lang="en-US" dirty="0"/>
              <a:t>Inter-Domain Routing (EGP)</a:t>
            </a:r>
          </a:p>
          <a:p>
            <a:pPr lvl="1"/>
            <a:r>
              <a:rPr lang="en-US" dirty="0"/>
              <a:t>Border Gateway Protocol</a:t>
            </a:r>
          </a:p>
          <a:p>
            <a:pPr lvl="1"/>
            <a:r>
              <a:rPr lang="en-US" dirty="0"/>
              <a:t>Path-vector routing protocol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Inter vs. Intra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not just use OSPF everywhere?</a:t>
            </a:r>
          </a:p>
          <a:p>
            <a:pPr lvl="1"/>
            <a:r>
              <a:rPr lang="en-US" dirty="0"/>
              <a:t>E.g., hierarchies of OSPF areas?	</a:t>
            </a:r>
          </a:p>
          <a:p>
            <a:pPr lvl="1"/>
            <a:r>
              <a:rPr lang="en-US" dirty="0"/>
              <a:t>Hint: scaling is not the only limitation</a:t>
            </a:r>
          </a:p>
          <a:p>
            <a:r>
              <a:rPr lang="en-US" dirty="0"/>
              <a:t>BGP is a policy control and information hiding protocol</a:t>
            </a:r>
          </a:p>
          <a:p>
            <a:pPr lvl="1"/>
            <a:r>
              <a:rPr lang="en-US" dirty="0"/>
              <a:t>intra == trusted, inter == </a:t>
            </a:r>
            <a:r>
              <a:rPr lang="en-US" dirty="0" err="1"/>
              <a:t>untrusted</a:t>
            </a:r>
            <a:endParaRPr lang="en-US" dirty="0"/>
          </a:p>
          <a:p>
            <a:pPr lvl="1"/>
            <a:r>
              <a:rPr lang="en-US" dirty="0"/>
              <a:t>Different policies by different </a:t>
            </a:r>
            <a:r>
              <a:rPr lang="en-US" dirty="0" err="1"/>
              <a:t>ASs</a:t>
            </a:r>
            <a:endParaRPr lang="en-US" dirty="0"/>
          </a:p>
          <a:p>
            <a:pPr lvl="1"/>
            <a:r>
              <a:rPr lang="en-US" dirty="0"/>
              <a:t>Different costs by different </a:t>
            </a:r>
            <a:r>
              <a:rPr lang="en-US" dirty="0" err="1"/>
              <a:t>ASs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/>
          <a:lstStyle/>
          <a:p>
            <a:pPr lvl="1"/>
            <a:r>
              <a:rPr lang="en-US" dirty="0"/>
              <a:t>Local Traffic – source or destination in local AS</a:t>
            </a:r>
          </a:p>
          <a:p>
            <a:pPr lvl="1"/>
            <a:r>
              <a:rPr lang="en-US" dirty="0"/>
              <a:t>Transit Traffic – passes through an AS</a:t>
            </a:r>
          </a:p>
          <a:p>
            <a:r>
              <a:rPr lang="en-US" dirty="0"/>
              <a:t>Stub AS</a:t>
            </a:r>
          </a:p>
          <a:p>
            <a:pPr lvl="1"/>
            <a:r>
              <a:rPr lang="en-US" dirty="0"/>
              <a:t>Connects to only a single other AS</a:t>
            </a:r>
          </a:p>
          <a:p>
            <a:r>
              <a:rPr lang="en-US" dirty="0" err="1"/>
              <a:t>Multihomed</a:t>
            </a:r>
            <a:r>
              <a:rPr lang="en-US" dirty="0"/>
              <a:t> AS</a:t>
            </a:r>
          </a:p>
          <a:p>
            <a:pPr lvl="1"/>
            <a:r>
              <a:rPr lang="en-US" dirty="0"/>
              <a:t>Connects to multiple  </a:t>
            </a:r>
            <a:r>
              <a:rPr lang="en-US" dirty="0" err="1"/>
              <a:t>ASs</a:t>
            </a:r>
            <a:endParaRPr lang="en-US" dirty="0"/>
          </a:p>
          <a:p>
            <a:pPr lvl="1"/>
            <a:r>
              <a:rPr lang="en-US" dirty="0"/>
              <a:t>Carries no transit traffic</a:t>
            </a:r>
          </a:p>
          <a:p>
            <a:r>
              <a:rPr lang="en-US" dirty="0"/>
              <a:t>Transit AS</a:t>
            </a:r>
          </a:p>
          <a:p>
            <a:pPr lvl="1"/>
            <a:r>
              <a:rPr lang="en-US" dirty="0"/>
              <a:t>Connects to multiple </a:t>
            </a:r>
            <a:r>
              <a:rPr lang="en-US" dirty="0" err="1"/>
              <a:t>ASs</a:t>
            </a:r>
            <a:r>
              <a:rPr lang="en-US" dirty="0"/>
              <a:t> and carries transit traffic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/>
              <a:t>How to prevent X from forwarding transit between B and C?</a:t>
            </a:r>
          </a:p>
          <a:p>
            <a:r>
              <a:rPr lang="en-US" dirty="0"/>
              <a:t>How to avoid transit between CBA ?</a:t>
            </a:r>
          </a:p>
          <a:p>
            <a:pPr lvl="1"/>
            <a:r>
              <a:rPr lang="en-US" dirty="0"/>
              <a:t>B: BAZ -&gt; X (“B advertises BAZ to X”)</a:t>
            </a:r>
          </a:p>
          <a:p>
            <a:pPr lvl="1"/>
            <a:r>
              <a:rPr lang="en-US" dirty="0"/>
              <a:t>B: BAZ -&gt; C ? (=&gt; Y: CBAZ and Y:CAZ)</a:t>
            </a:r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from Kurose and Ross, 5</a:t>
            </a:r>
            <a:r>
              <a:rPr lang="en-US" baseline="30000" dirty="0"/>
              <a:t>th</a:t>
            </a:r>
            <a:r>
              <a:rPr lang="en-US" dirty="0"/>
              <a:t> 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of Routing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Constraints</a:t>
            </a:r>
          </a:p>
          <a:p>
            <a:pPr lvl="1"/>
            <a:r>
              <a:rPr lang="en-US" dirty="0"/>
              <a:t>Scaling</a:t>
            </a:r>
          </a:p>
          <a:p>
            <a:pPr lvl="1"/>
            <a:r>
              <a:rPr lang="en-US" dirty="0"/>
              <a:t>Autonomy (policy and privacy)</a:t>
            </a:r>
          </a:p>
          <a:p>
            <a:r>
              <a:rPr lang="en-US" dirty="0"/>
              <a:t>Link-state?</a:t>
            </a:r>
          </a:p>
          <a:p>
            <a:pPr lvl="1"/>
            <a:r>
              <a:rPr lang="en-US" dirty="0"/>
              <a:t>Requires sharing of complete information</a:t>
            </a:r>
          </a:p>
          <a:p>
            <a:pPr lvl="1"/>
            <a:r>
              <a:rPr lang="en-US" dirty="0"/>
              <a:t>Information exchange does not scale</a:t>
            </a:r>
          </a:p>
          <a:p>
            <a:pPr lvl="1"/>
            <a:r>
              <a:rPr lang="en-US" dirty="0"/>
              <a:t>Can’t express policy</a:t>
            </a:r>
          </a:p>
          <a:p>
            <a:r>
              <a:rPr lang="en-US" dirty="0"/>
              <a:t>Distance Vector?</a:t>
            </a:r>
          </a:p>
          <a:p>
            <a:pPr lvl="1"/>
            <a:r>
              <a:rPr lang="en-US" dirty="0"/>
              <a:t>Scales and retains privacy</a:t>
            </a:r>
          </a:p>
          <a:p>
            <a:pPr lvl="1"/>
            <a:r>
              <a:rPr lang="en-US" dirty="0"/>
              <a:t>Can’t implement policy</a:t>
            </a:r>
          </a:p>
          <a:p>
            <a:pPr lvl="1"/>
            <a:r>
              <a:rPr lang="en-US" dirty="0"/>
              <a:t>Can’t avoid loops if shortest path not taken</a:t>
            </a:r>
          </a:p>
          <a:p>
            <a:pPr lvl="1"/>
            <a:r>
              <a:rPr lang="en-US" dirty="0"/>
              <a:t>Count-to-infinity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Vector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/>
              <a:t>Distance vector algorithm with extra information</a:t>
            </a:r>
          </a:p>
          <a:p>
            <a:pPr lvl="1"/>
            <a:r>
              <a:rPr lang="en-US" dirty="0"/>
              <a:t>For each route, store the complete path (</a:t>
            </a:r>
            <a:r>
              <a:rPr lang="en-US" dirty="0" err="1"/>
              <a:t>ASs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No extra computation, just extra storage (and traffic)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Can make policy choices based on set of </a:t>
            </a:r>
            <a:r>
              <a:rPr lang="en-US" dirty="0" err="1"/>
              <a:t>ASs</a:t>
            </a:r>
            <a:r>
              <a:rPr lang="en-US" dirty="0"/>
              <a:t> in path</a:t>
            </a:r>
          </a:p>
          <a:p>
            <a:pPr lvl="1"/>
            <a:r>
              <a:rPr lang="en-US" dirty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/>
              <a:t>BGP - High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Single EGP protocol in use today</a:t>
            </a:r>
          </a:p>
          <a:p>
            <a:r>
              <a:rPr lang="en-US" dirty="0"/>
              <a:t>Abstract each AS to a single node</a:t>
            </a:r>
          </a:p>
          <a:p>
            <a:r>
              <a:rPr lang="en-US" dirty="0"/>
              <a:t>Destinations are CIDR prefixes</a:t>
            </a:r>
          </a:p>
          <a:p>
            <a:r>
              <a:rPr lang="en-US" dirty="0"/>
              <a:t>Exchange prefix </a:t>
            </a:r>
            <a:r>
              <a:rPr lang="en-US" i="1" dirty="0"/>
              <a:t>reachability</a:t>
            </a:r>
            <a:r>
              <a:rPr lang="en-US" dirty="0"/>
              <a:t> with neighbors</a:t>
            </a:r>
          </a:p>
          <a:p>
            <a:pPr lvl="1"/>
            <a:r>
              <a:rPr lang="en-US" dirty="0"/>
              <a:t>E.g., “I can reach prefix 128.148.0.0/16 through </a:t>
            </a:r>
            <a:r>
              <a:rPr lang="en-US" dirty="0" err="1"/>
              <a:t>ASes</a:t>
            </a:r>
            <a:r>
              <a:rPr lang="en-US" dirty="0"/>
              <a:t> 44444 3356 14325 11078”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May choose to not advertise some paths to some neighbors</a:t>
            </a:r>
          </a:p>
          <a:p>
            <a:r>
              <a:rPr lang="en-US" dirty="0"/>
              <a:t>Select a single path by routing </a:t>
            </a:r>
            <a:r>
              <a:rPr lang="en-US" i="1" dirty="0"/>
              <a:t>policy</a:t>
            </a:r>
          </a:p>
          <a:p>
            <a:r>
              <a:rPr lang="en-US" dirty="0">
                <a:solidFill>
                  <a:srgbClr val="00B050"/>
                </a:solidFill>
              </a:rPr>
              <a:t>Critical: learn many paths, propagate one</a:t>
            </a:r>
          </a:p>
          <a:p>
            <a:pPr lvl="1"/>
            <a:r>
              <a:rPr lang="en-US" dirty="0"/>
              <a:t>Add your ASN to advertised path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Explicit AS Path == Loop free</a:t>
            </a:r>
          </a:p>
          <a:p>
            <a:pPr lvl="1"/>
            <a:r>
              <a:rPr lang="en-US" dirty="0"/>
              <a:t>Except under churn, IGP/EGP mismatch</a:t>
            </a:r>
          </a:p>
          <a:p>
            <a:r>
              <a:rPr lang="en-US" dirty="0"/>
              <a:t>Not all ASs know all paths</a:t>
            </a:r>
          </a:p>
          <a:p>
            <a:r>
              <a:rPr lang="en-US" dirty="0"/>
              <a:t>Reachability not guaranteed</a:t>
            </a:r>
          </a:p>
          <a:p>
            <a:pPr lvl="1"/>
            <a:r>
              <a:rPr lang="en-US" dirty="0"/>
              <a:t>Decentralized combination of policies</a:t>
            </a:r>
          </a:p>
          <a:p>
            <a:r>
              <a:rPr lang="en-US" dirty="0"/>
              <a:t>AS abstraction -&gt; loss of efficiency</a:t>
            </a:r>
          </a:p>
          <a:p>
            <a:r>
              <a:rPr lang="en-US" dirty="0"/>
              <a:t>Scaling</a:t>
            </a:r>
          </a:p>
          <a:p>
            <a:pPr lvl="1"/>
            <a:r>
              <a:rPr lang="en-US" dirty="0"/>
              <a:t>55K ASs</a:t>
            </a:r>
          </a:p>
          <a:p>
            <a:pPr lvl="1"/>
            <a:r>
              <a:rPr lang="en-US" dirty="0"/>
              <a:t>685K+ prefixes</a:t>
            </a:r>
          </a:p>
          <a:p>
            <a:pPr lvl="1"/>
            <a:r>
              <a:rPr lang="en-US" dirty="0"/>
              <a:t>ASs with one prefix: 21292</a:t>
            </a:r>
          </a:p>
          <a:p>
            <a:pPr lvl="1"/>
            <a:r>
              <a:rPr lang="en-US" dirty="0"/>
              <a:t>Most prefixes by one AS: 5551 (AS4538 ERX-CERNET-BKB - China Education and Research Network Center)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96219" y="6488668"/>
            <a:ext cx="3031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cidr</a:t>
            </a:r>
            <a:r>
              <a:rPr lang="en-US" dirty="0"/>
              <a:t>-report 17Oct2017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BGP?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Critical protocol: makes the Internet run</a:t>
            </a:r>
          </a:p>
          <a:p>
            <a:pPr lvl="1"/>
            <a:r>
              <a:rPr lang="en-US" dirty="0"/>
              <a:t>Only widely deployed EGP</a:t>
            </a:r>
          </a:p>
          <a:p>
            <a:r>
              <a:rPr lang="en-US" dirty="0"/>
              <a:t>Active area of problems!</a:t>
            </a:r>
          </a:p>
          <a:p>
            <a:pPr lvl="1"/>
            <a:r>
              <a:rPr lang="en-US" dirty="0"/>
              <a:t>Efficiency</a:t>
            </a:r>
          </a:p>
          <a:p>
            <a:pPr lvl="1"/>
            <a:r>
              <a:rPr lang="en-US" dirty="0"/>
              <a:t>Cogent vs. Level3: Internet Partition</a:t>
            </a:r>
          </a:p>
          <a:p>
            <a:pPr lvl="1"/>
            <a:r>
              <a:rPr lang="en-US" dirty="0"/>
              <a:t>Spammers use prefix hijacking</a:t>
            </a:r>
          </a:p>
          <a:p>
            <a:pPr lvl="1"/>
            <a:r>
              <a:rPr lang="en-US" dirty="0"/>
              <a:t>Pakistan accidentally took down YouTube</a:t>
            </a:r>
          </a:p>
          <a:p>
            <a:pPr lvl="1"/>
            <a:r>
              <a:rPr lang="en-US" dirty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>
          <a:xfrm>
            <a:off x="787400" y="1509685"/>
            <a:ext cx="7569200" cy="399449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Example</a:t>
            </a:r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Protocol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/>
              <a:t>Separate roles of </a:t>
            </a:r>
            <a:r>
              <a:rPr lang="en-US" i="1" dirty="0"/>
              <a:t>speakers</a:t>
            </a:r>
            <a:r>
              <a:rPr lang="en-US" dirty="0"/>
              <a:t> and </a:t>
            </a:r>
            <a:r>
              <a:rPr lang="en-US" i="1" dirty="0"/>
              <a:t>gateways</a:t>
            </a:r>
            <a:endParaRPr lang="en-US" dirty="0"/>
          </a:p>
          <a:p>
            <a:pPr lvl="1"/>
            <a:r>
              <a:rPr lang="en-US" dirty="0"/>
              <a:t>Speakers talk BGP with other </a:t>
            </a:r>
            <a:r>
              <a:rPr lang="en-US" dirty="0" err="1"/>
              <a:t>ASes</a:t>
            </a:r>
            <a:endParaRPr lang="en-US" dirty="0"/>
          </a:p>
          <a:p>
            <a:pPr lvl="1"/>
            <a:r>
              <a:rPr lang="en-US" dirty="0"/>
              <a:t>Gateways are routes that border other </a:t>
            </a:r>
            <a:r>
              <a:rPr lang="en-US" dirty="0" err="1"/>
              <a:t>ASes</a:t>
            </a:r>
            <a:endParaRPr lang="en-US" dirty="0"/>
          </a:p>
          <a:p>
            <a:pPr lvl="1"/>
            <a:r>
              <a:rPr lang="en-US" dirty="0"/>
              <a:t>Can have more gateways than speakers</a:t>
            </a:r>
          </a:p>
          <a:p>
            <a:pPr lvl="1"/>
            <a:r>
              <a:rPr lang="en-US" dirty="0"/>
              <a:t>Speakers know how to reach gateways</a:t>
            </a:r>
          </a:p>
          <a:p>
            <a:r>
              <a:rPr lang="en-US" dirty="0"/>
              <a:t>Speakers connect over TCP on port 179</a:t>
            </a:r>
          </a:p>
          <a:p>
            <a:pPr lvl="1"/>
            <a:r>
              <a:rPr lang="en-US" dirty="0"/>
              <a:t>Bidirectional exchange over long-lived connection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Base protocol has four message types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OPEN</a:t>
            </a:r>
            <a:r>
              <a:rPr lang="en-US" dirty="0"/>
              <a:t> – Initialize connection. Identifies peers and must be first message in each direction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UPDATE</a:t>
            </a:r>
            <a:r>
              <a:rPr lang="en-US" dirty="0"/>
              <a:t> – Announce routing changes (most important message)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NOTIFICATION</a:t>
            </a:r>
            <a:r>
              <a:rPr lang="en-US" dirty="0"/>
              <a:t> – Announce error when closing connection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KEEPALIVE</a:t>
            </a:r>
            <a:r>
              <a:rPr lang="en-US" dirty="0"/>
              <a:t> – Make sure peer is alive</a:t>
            </a:r>
          </a:p>
          <a:p>
            <a:r>
              <a:rPr lang="en-US" dirty="0"/>
              <a:t>Extensions can define more message types</a:t>
            </a:r>
          </a:p>
          <a:p>
            <a:pPr lvl="1"/>
            <a:r>
              <a:rPr lang="en-US" dirty="0"/>
              <a:t>E.g., ROUTE-REFRESH [RFC 2918]</a:t>
            </a:r>
          </a:p>
        </p:txBody>
      </p:sp>
    </p:spTree>
    <p:extLst>
      <p:ext uri="{BB962C8B-B14F-4D97-AF65-F5344CB8AC3E}">
        <p14:creationId xmlns:p14="http://schemas.microsoft.com/office/powerpoint/2010/main" val="3772264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an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/>
          </a:bodyPr>
          <a:lstStyle/>
          <a:p>
            <a:r>
              <a:rPr lang="en-US" dirty="0"/>
              <a:t>Withdrawn routes: list of withdrawn IP prefixes</a:t>
            </a:r>
          </a:p>
          <a:p>
            <a:r>
              <a:rPr lang="en-US" dirty="0"/>
              <a:t>Network Layer </a:t>
            </a:r>
            <a:r>
              <a:rPr lang="en-US" dirty="0" err="1"/>
              <a:t>Reachability</a:t>
            </a:r>
            <a:r>
              <a:rPr lang="en-US" dirty="0"/>
              <a:t> Information (NLRI)</a:t>
            </a:r>
          </a:p>
          <a:p>
            <a:pPr lvl="1"/>
            <a:r>
              <a:rPr lang="en-US" dirty="0"/>
              <a:t>List of prefixes to which path attributes apply</a:t>
            </a:r>
          </a:p>
          <a:p>
            <a:r>
              <a:rPr lang="en-US" dirty="0"/>
              <a:t>Path attributes</a:t>
            </a:r>
          </a:p>
          <a:p>
            <a:pPr lvl="1"/>
            <a:r>
              <a:rPr lang="en-US" dirty="0"/>
              <a:t>ORIGIN, AS_PATH, NEXT_HOP, MULTI-EXIT-DISC, LOCAL_PREF, ATOMIC_AGGREGATE, AGGREGATOR, …</a:t>
            </a:r>
          </a:p>
          <a:p>
            <a:pPr lvl="1"/>
            <a:r>
              <a:rPr lang="en-US" dirty="0"/>
              <a:t>Each attribute has 1-byte type, 1-byte flags, length, content</a:t>
            </a:r>
          </a:p>
          <a:p>
            <a:pPr lvl="1"/>
            <a:r>
              <a:rPr lang="en-US" dirty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481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/>
              <a:t>NLRI: 128.148.0.0/16</a:t>
            </a:r>
          </a:p>
          <a:p>
            <a:r>
              <a:rPr lang="en-US" dirty="0"/>
              <a:t>AS Path: ASN 44444 3356 14325 11078</a:t>
            </a:r>
          </a:p>
          <a:p>
            <a:r>
              <a:rPr lang="en-US" dirty="0"/>
              <a:t>Next Hop IP: same as in RIPv2</a:t>
            </a:r>
          </a:p>
          <a:p>
            <a:r>
              <a:rPr lang="en-US" dirty="0"/>
              <a:t>Knobs for traffic engineering:</a:t>
            </a:r>
          </a:p>
          <a:p>
            <a:pPr lvl="1"/>
            <a:r>
              <a:rPr lang="en-US" dirty="0"/>
              <a:t>Metric, weight, </a:t>
            </a:r>
            <a:r>
              <a:rPr lang="en-US" dirty="0" err="1"/>
              <a:t>LocalPath</a:t>
            </a:r>
            <a:r>
              <a:rPr lang="en-US" dirty="0"/>
              <a:t>, MED, Communities</a:t>
            </a:r>
          </a:p>
          <a:p>
            <a:pPr lvl="1"/>
            <a:r>
              <a:rPr lang="en-US" dirty="0"/>
              <a:t>Lots of voodoo</a:t>
            </a:r>
          </a:p>
        </p:txBody>
      </p:sp>
    </p:spTree>
    <p:extLst>
      <p:ext uri="{BB962C8B-B14F-4D97-AF65-F5344CB8AC3E}">
        <p14:creationId xmlns:p14="http://schemas.microsoft.com/office/powerpoint/2010/main" val="1996237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BGP speaker conceptually maintains 3 sets of state</a:t>
            </a:r>
          </a:p>
          <a:p>
            <a:r>
              <a:rPr lang="en-US" dirty="0" err="1"/>
              <a:t>Adj</a:t>
            </a:r>
            <a:r>
              <a:rPr lang="en-US" dirty="0"/>
              <a:t>-RIB-In</a:t>
            </a:r>
          </a:p>
          <a:p>
            <a:pPr lvl="1"/>
            <a:r>
              <a:rPr lang="en-US" dirty="0"/>
              <a:t>“Adjacent Routing Information Base, Incoming”</a:t>
            </a:r>
          </a:p>
          <a:p>
            <a:pPr lvl="1"/>
            <a:r>
              <a:rPr lang="en-US" dirty="0"/>
              <a:t>Unprocessed routes learned from other BGP speakers</a:t>
            </a:r>
          </a:p>
          <a:p>
            <a:r>
              <a:rPr lang="en-US" dirty="0"/>
              <a:t>Loc-RIB</a:t>
            </a:r>
          </a:p>
          <a:p>
            <a:pPr lvl="1"/>
            <a:r>
              <a:rPr lang="en-US" dirty="0"/>
              <a:t>Contains routes from </a:t>
            </a:r>
            <a:r>
              <a:rPr lang="en-US" dirty="0" err="1"/>
              <a:t>Adj</a:t>
            </a:r>
            <a:r>
              <a:rPr lang="en-US" dirty="0"/>
              <a:t>-RIB-In selected by policy</a:t>
            </a:r>
          </a:p>
          <a:p>
            <a:pPr lvl="1"/>
            <a:r>
              <a:rPr lang="en-US" dirty="0"/>
              <a:t>First hop of route must be reachable by IGP or static route</a:t>
            </a:r>
          </a:p>
          <a:p>
            <a:r>
              <a:rPr lang="en-US" dirty="0" err="1"/>
              <a:t>Adj</a:t>
            </a:r>
            <a:r>
              <a:rPr lang="en-US" dirty="0"/>
              <a:t>-RIB-Out</a:t>
            </a:r>
          </a:p>
          <a:p>
            <a:pPr lvl="1"/>
            <a:r>
              <a:rPr lang="en-US" dirty="0"/>
              <a:t>Subset of Loc-RIB to be advertised to peer speakers</a:t>
            </a:r>
          </a:p>
          <a:p>
            <a:pPr lvl="1"/>
            <a:r>
              <a:rPr lang="en-US" dirty="0"/>
              <a:t>Can be different for each peer</a:t>
            </a:r>
          </a:p>
        </p:txBody>
      </p:sp>
    </p:spTree>
    <p:extLst>
      <p:ext uri="{BB962C8B-B14F-4D97-AF65-F5344CB8AC3E}">
        <p14:creationId xmlns:p14="http://schemas.microsoft.com/office/powerpoint/2010/main" val="3697268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92F0-89B9-1644-9EDF-5D7B1F6EC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9BD79-A7B1-0D46-AEBE-C2F1E3184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80952"/>
          </a:xfrm>
        </p:spPr>
        <p:txBody>
          <a:bodyPr anchor="t"/>
          <a:lstStyle/>
          <a:p>
            <a:r>
              <a:rPr lang="en-US" dirty="0" err="1"/>
              <a:t>RIBIn</a:t>
            </a:r>
            <a:r>
              <a:rPr lang="en-US" dirty="0"/>
              <a:t> </a:t>
            </a:r>
            <a:r>
              <a:rPr lang="en-US" b="0" dirty="0"/>
              <a:t>⊃ </a:t>
            </a:r>
            <a:r>
              <a:rPr lang="en-US" dirty="0" err="1"/>
              <a:t>LocRIB</a:t>
            </a:r>
            <a:r>
              <a:rPr lang="en-US" b="0" dirty="0"/>
              <a:t> ⊃ </a:t>
            </a:r>
            <a:r>
              <a:rPr lang="en-US" dirty="0" err="1"/>
              <a:t>RIBOut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5BBB43-C01A-654E-943C-6AA13588BC62}"/>
              </a:ext>
            </a:extLst>
          </p:cNvPr>
          <p:cNvGrpSpPr/>
          <p:nvPr/>
        </p:nvGrpSpPr>
        <p:grpSpPr>
          <a:xfrm>
            <a:off x="1962369" y="2199446"/>
            <a:ext cx="624338" cy="633656"/>
            <a:chOff x="622300" y="3714750"/>
            <a:chExt cx="850900" cy="863600"/>
          </a:xfrm>
        </p:grpSpPr>
        <p:sp>
          <p:nvSpPr>
            <p:cNvPr id="7" name="Vertical Scroll 6">
              <a:extLst>
                <a:ext uri="{FF2B5EF4-FFF2-40B4-BE49-F238E27FC236}">
                  <a16:creationId xmlns:a16="http://schemas.microsoft.com/office/drawing/2014/main" id="{A562B2EC-83A7-1344-8A5F-BEBEE06AE151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288553-BC5C-5D4A-B9F2-A45E38A2131E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BD1B1E4-E4A9-4640-96AD-155D7E75CAF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BD8A6F-0C6B-0E46-B1CE-7375C38FFC1C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0BC0DC-0FBD-754E-AC67-62CB3A99AC8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BEB200-5DC6-2149-AE96-57E5CE57F2F7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D276D85-622C-5549-B374-F05CD1AD760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B2C9F8-C366-A94B-92E7-7CD992A0A0B5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6EA542-DAAD-754F-A197-16C445888817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6024651-3522-5A41-B94D-531F157A857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DBCF923-B19C-8245-9231-909A835ACB95}"/>
              </a:ext>
            </a:extLst>
          </p:cNvPr>
          <p:cNvGrpSpPr/>
          <p:nvPr/>
        </p:nvGrpSpPr>
        <p:grpSpPr>
          <a:xfrm>
            <a:off x="1704997" y="3184430"/>
            <a:ext cx="624338" cy="633656"/>
            <a:chOff x="622300" y="3714750"/>
            <a:chExt cx="850900" cy="863600"/>
          </a:xfrm>
        </p:grpSpPr>
        <p:sp>
          <p:nvSpPr>
            <p:cNvPr id="43" name="Vertical Scroll 42">
              <a:extLst>
                <a:ext uri="{FF2B5EF4-FFF2-40B4-BE49-F238E27FC236}">
                  <a16:creationId xmlns:a16="http://schemas.microsoft.com/office/drawing/2014/main" id="{4863CBBF-AE59-CB4F-83A0-67E92C51C1C4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DC74218-2A59-9D47-A448-BAEC4C9EFBA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F34B655-9B45-7E49-AA43-F846444E606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6D60088-9F19-A944-8D64-A7C1D9E4E95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88874CB-FC71-BF41-867E-DC5F82049A09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4907CB6-7CB5-3148-B2DF-DEB37C230D1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D76B01E-B340-E645-9197-0C13CDBBC34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8B8B5C4-704F-B342-890C-931174320063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20F6A70-54BA-A74D-8610-28FFBAA76469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9EF4A5A-AA64-7242-A506-30D5F3A4AEF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36432D0-F84D-2445-ACF1-EB6E36F85D17}"/>
              </a:ext>
            </a:extLst>
          </p:cNvPr>
          <p:cNvGrpSpPr/>
          <p:nvPr/>
        </p:nvGrpSpPr>
        <p:grpSpPr>
          <a:xfrm>
            <a:off x="2013671" y="4276241"/>
            <a:ext cx="624338" cy="633656"/>
            <a:chOff x="622300" y="3714750"/>
            <a:chExt cx="850900" cy="863600"/>
          </a:xfrm>
        </p:grpSpPr>
        <p:sp>
          <p:nvSpPr>
            <p:cNvPr id="54" name="Vertical Scroll 53">
              <a:extLst>
                <a:ext uri="{FF2B5EF4-FFF2-40B4-BE49-F238E27FC236}">
                  <a16:creationId xmlns:a16="http://schemas.microsoft.com/office/drawing/2014/main" id="{3487EF54-4F14-084C-94B9-BAC1D939B8F0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700E034-823E-DD41-B0AA-FB0B1229EE6F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68D5001-2775-FE4A-90B9-74D4CFF46853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7DB868E-F50E-2F4A-B11E-C7D93803FFA8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0F537FE-3B02-BD48-8BAB-E73DB4EBEC8A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D97EE7A-609F-AA41-B7DF-7F91628EEF84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4FAB58D-1975-6C42-A6A8-9CAB81F332D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94DDF08-1A52-F848-8FE3-707018E74C6A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7F267D2-CDB0-0D49-B0DA-65A6E5900611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EB9D0C0-B75E-8E49-9C8E-A2307C1AB978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B3162389-4F90-C14C-9236-B7D2B7C92A7B}"/>
              </a:ext>
            </a:extLst>
          </p:cNvPr>
          <p:cNvGrpSpPr/>
          <p:nvPr/>
        </p:nvGrpSpPr>
        <p:grpSpPr>
          <a:xfrm>
            <a:off x="3472208" y="2543854"/>
            <a:ext cx="2323806" cy="2190953"/>
            <a:chOff x="2248194" y="3736150"/>
            <a:chExt cx="2323806" cy="2190953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EE3998D-9F42-EA42-A832-4D6548F92ADC}"/>
                </a:ext>
              </a:extLst>
            </p:cNvPr>
            <p:cNvSpPr/>
            <p:nvPr/>
          </p:nvSpPr>
          <p:spPr>
            <a:xfrm>
              <a:off x="2248194" y="3736150"/>
              <a:ext cx="2323806" cy="2190953"/>
            </a:xfrm>
            <a:prstGeom prst="roundRect">
              <a:avLst>
                <a:gd name="adj" fmla="val 103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DB44592-5148-DE40-AC40-8154FE828F6A}"/>
                </a:ext>
              </a:extLst>
            </p:cNvPr>
            <p:cNvGrpSpPr/>
            <p:nvPr/>
          </p:nvGrpSpPr>
          <p:grpSpPr>
            <a:xfrm>
              <a:off x="3376945" y="4259879"/>
              <a:ext cx="982593" cy="997258"/>
              <a:chOff x="622300" y="3714750"/>
              <a:chExt cx="850900" cy="863600"/>
            </a:xfrm>
          </p:grpSpPr>
          <p:sp>
            <p:nvSpPr>
              <p:cNvPr id="98" name="Vertical Scroll 97">
                <a:extLst>
                  <a:ext uri="{FF2B5EF4-FFF2-40B4-BE49-F238E27FC236}">
                    <a16:creationId xmlns:a16="http://schemas.microsoft.com/office/drawing/2014/main" id="{44596690-29DA-414C-B5B9-F5E24A6B73B8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B11906B7-7AD3-6C4F-99AF-750154FB18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4B7BCBF0-BF87-0C46-9C29-D6FC1C02FC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36BA6048-7284-204C-8596-B39D6F0F1A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F4A9B6EA-6AFE-AD4B-9686-4A1E880E48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8EF6409-9C68-404D-B185-5F9D00D49C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A66F532A-DE3A-354C-9D07-D2062C7F5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49AFF8BF-F9D7-3E41-BF96-8BA8676743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5E4F8CC2-D4AC-3746-95A3-8A0ECBF01E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ln w="952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E563D699-C0BF-3346-8873-DD2712287E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8AE6CFB6-F47E-C548-BE34-0E9EA9A7D3F2}"/>
                </a:ext>
              </a:extLst>
            </p:cNvPr>
            <p:cNvGrpSpPr/>
            <p:nvPr/>
          </p:nvGrpSpPr>
          <p:grpSpPr>
            <a:xfrm>
              <a:off x="2414486" y="4143398"/>
              <a:ext cx="624338" cy="633656"/>
              <a:chOff x="622300" y="3714750"/>
              <a:chExt cx="850900" cy="863600"/>
            </a:xfrm>
          </p:grpSpPr>
          <p:sp>
            <p:nvSpPr>
              <p:cNvPr id="153" name="Vertical Scroll 152">
                <a:extLst>
                  <a:ext uri="{FF2B5EF4-FFF2-40B4-BE49-F238E27FC236}">
                    <a16:creationId xmlns:a16="http://schemas.microsoft.com/office/drawing/2014/main" id="{08EF122D-B142-DD42-9C81-69B9302934E3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DED5291-4EF5-8D43-924F-188E1AC461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33C567DA-2B54-6E45-9004-CB54C1922F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4D071298-E6F1-A24D-98AB-C1B46A8A51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1502CABE-9E42-F14F-B2FE-A27439BB3B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979ADA66-400C-A549-8499-65C5020603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BBFE912F-02B7-2D4F-A707-420BB1AB89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A122DB77-302F-0547-9239-8A909DE18B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1867BE8D-F97C-FE4B-B042-B28D084917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9F382B27-1369-364C-A9C8-2B7C9618BD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98762897-B36D-0D4E-A02C-84565B391F53}"/>
                </a:ext>
              </a:extLst>
            </p:cNvPr>
            <p:cNvGrpSpPr/>
            <p:nvPr/>
          </p:nvGrpSpPr>
          <p:grpSpPr>
            <a:xfrm>
              <a:off x="2502642" y="4508515"/>
              <a:ext cx="624338" cy="633656"/>
              <a:chOff x="622300" y="3714750"/>
              <a:chExt cx="850900" cy="863600"/>
            </a:xfrm>
          </p:grpSpPr>
          <p:sp>
            <p:nvSpPr>
              <p:cNvPr id="175" name="Vertical Scroll 174">
                <a:extLst>
                  <a:ext uri="{FF2B5EF4-FFF2-40B4-BE49-F238E27FC236}">
                    <a16:creationId xmlns:a16="http://schemas.microsoft.com/office/drawing/2014/main" id="{DEF7AFA1-3F41-1B47-8E7C-E9EC274332BC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1B16149-7BBD-8E41-B1E3-28E6A4BCF7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46EE1DA0-A0EB-B946-B73C-4F3EEF52F6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973E8BB5-3366-EB4F-9F82-F4962B7AE2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FD53C120-CA3B-8A4F-8FB0-E027210A1A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72226CF6-4BC8-F942-95FB-A7236DEB9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432A5AAE-5E7F-D54D-9E96-352542D6F0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4A1E6197-2286-2744-AF41-44F19B5C13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C60A1911-D4B5-4E40-AEE2-36B094312D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EC6EE258-D00A-E44D-ADE5-679E23FD24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1F496F88-2C27-C34B-AC0B-1CCF87494780}"/>
                </a:ext>
              </a:extLst>
            </p:cNvPr>
            <p:cNvGrpSpPr/>
            <p:nvPr/>
          </p:nvGrpSpPr>
          <p:grpSpPr>
            <a:xfrm>
              <a:off x="2326329" y="4350101"/>
              <a:ext cx="624338" cy="633656"/>
              <a:chOff x="622300" y="3714750"/>
              <a:chExt cx="850900" cy="863600"/>
            </a:xfrm>
          </p:grpSpPr>
          <p:sp>
            <p:nvSpPr>
              <p:cNvPr id="164" name="Vertical Scroll 163">
                <a:extLst>
                  <a:ext uri="{FF2B5EF4-FFF2-40B4-BE49-F238E27FC236}">
                    <a16:creationId xmlns:a16="http://schemas.microsoft.com/office/drawing/2014/main" id="{E6F1058A-2420-6E4F-AA63-5E7649854B32}"/>
                  </a:ext>
                </a:extLst>
              </p:cNvPr>
              <p:cNvSpPr/>
              <p:nvPr/>
            </p:nvSpPr>
            <p:spPr>
              <a:xfrm rot="10800000">
                <a:off x="622300" y="3714750"/>
                <a:ext cx="850900" cy="863600"/>
              </a:xfrm>
              <a:prstGeom prst="verticalScroll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7DFDEA04-9408-114F-848B-57312F999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873500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4D627882-6F71-1945-B785-CDBBB3C455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27475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6AB7AA06-08BE-CB46-AC53-256E98367E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3981450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E12056D4-400E-0742-A29F-4ED9162FC9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35425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BA25275-5B27-E447-BA1D-B45A8912A9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089400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3B22C3F9-EADD-F644-9C59-FF51B102C2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43375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CBD55396-D42C-0D4E-BA23-206D1B6B55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197350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764D948-5880-E146-91BA-D14878C825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251325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CF754FF0-6E13-424A-9E99-9A5D29A8CA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400" y="4305300"/>
                <a:ext cx="511175" cy="0"/>
              </a:xfrm>
              <a:prstGeom prst="line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55C363F6-DE04-5547-A697-0A8BD4D745F8}"/>
              </a:ext>
            </a:extLst>
          </p:cNvPr>
          <p:cNvGrpSpPr/>
          <p:nvPr/>
        </p:nvGrpSpPr>
        <p:grpSpPr>
          <a:xfrm>
            <a:off x="6762319" y="2523994"/>
            <a:ext cx="613638" cy="622796"/>
            <a:chOff x="622300" y="3714750"/>
            <a:chExt cx="850900" cy="863600"/>
          </a:xfrm>
        </p:grpSpPr>
        <p:sp>
          <p:nvSpPr>
            <p:cNvPr id="186" name="Vertical Scroll 185">
              <a:extLst>
                <a:ext uri="{FF2B5EF4-FFF2-40B4-BE49-F238E27FC236}">
                  <a16:creationId xmlns:a16="http://schemas.microsoft.com/office/drawing/2014/main" id="{4A5B3F3F-0199-9845-B6AF-54006537F0FD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0AB8164-AF72-4543-A9FF-A90EAFFDD54B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F1F1D59-6157-DE46-8FB9-16305B335E8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27475"/>
              <a:ext cx="511175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6D36ED4-F650-5548-BB0A-9D6762EA8C8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5546F4E7-EC4E-C041-8706-E04B8920D04F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1B7B97FD-ECEA-0C43-8386-E70CCCB0BBC5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3FC26524-E3F5-4743-9DAC-9D3888D2D5CA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1DD75AEE-9451-9B47-B364-878E4163AC13}"/>
              </a:ext>
            </a:extLst>
          </p:cNvPr>
          <p:cNvGrpSpPr/>
          <p:nvPr/>
        </p:nvGrpSpPr>
        <p:grpSpPr>
          <a:xfrm>
            <a:off x="7069139" y="3246538"/>
            <a:ext cx="613638" cy="622796"/>
            <a:chOff x="622300" y="3714750"/>
            <a:chExt cx="850900" cy="863600"/>
          </a:xfrm>
        </p:grpSpPr>
        <p:sp>
          <p:nvSpPr>
            <p:cNvPr id="197" name="Vertical Scroll 196">
              <a:extLst>
                <a:ext uri="{FF2B5EF4-FFF2-40B4-BE49-F238E27FC236}">
                  <a16:creationId xmlns:a16="http://schemas.microsoft.com/office/drawing/2014/main" id="{D8A9E0BF-72AC-8544-B9A4-179D6431B5A7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0FF768FD-E11D-8A47-BE4F-F6FD536D5BCF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8CEF4B4-8A53-574E-B61F-18C9D8ABD43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3906740-7676-AF44-B553-D8CB1EB9AD3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89400"/>
              <a:ext cx="511175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30DFBD30-3682-3B47-9FC4-1952E21E9237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251325"/>
              <a:ext cx="511175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2185BC2-796C-1F4A-8D29-FDD86BA0FA1D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D1E477C-638A-A741-8091-F390F1D02ED2}"/>
              </a:ext>
            </a:extLst>
          </p:cNvPr>
          <p:cNvGrpSpPr/>
          <p:nvPr/>
        </p:nvGrpSpPr>
        <p:grpSpPr>
          <a:xfrm>
            <a:off x="6824645" y="3970272"/>
            <a:ext cx="613638" cy="622796"/>
            <a:chOff x="622300" y="3714750"/>
            <a:chExt cx="850900" cy="863600"/>
          </a:xfrm>
        </p:grpSpPr>
        <p:sp>
          <p:nvSpPr>
            <p:cNvPr id="208" name="Vertical Scroll 207">
              <a:extLst>
                <a:ext uri="{FF2B5EF4-FFF2-40B4-BE49-F238E27FC236}">
                  <a16:creationId xmlns:a16="http://schemas.microsoft.com/office/drawing/2014/main" id="{7916AD2C-BB5D-6144-9DC7-5877912759E2}"/>
                </a:ext>
              </a:extLst>
            </p:cNvPr>
            <p:cNvSpPr/>
            <p:nvPr/>
          </p:nvSpPr>
          <p:spPr>
            <a:xfrm rot="10800000">
              <a:off x="622300" y="3714750"/>
              <a:ext cx="850900" cy="863600"/>
            </a:xfrm>
            <a:prstGeom prst="verticalScroll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20168DD-1A34-9F4A-8AE5-D61EFCDB32C6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873500"/>
              <a:ext cx="511175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3EBBC7B-C717-F642-9CDD-83155BBC073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3981450"/>
              <a:ext cx="511175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2D4E4F9-6CFD-2B42-931D-A1ED53FC4AF3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035425"/>
              <a:ext cx="511175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07FAB16F-0146-1B41-BBE0-CBAE0CEDD050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43375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E3D1545-F32B-3E4A-B90C-11124767B271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97350"/>
              <a:ext cx="511175" cy="0"/>
            </a:xfrm>
            <a:prstGeom prst="line">
              <a:avLst/>
            </a:prstGeom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66E9AE9-2A74-B34E-BC5A-E289DB98314E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305300"/>
              <a:ext cx="511175" cy="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F7DFE98F-3786-484E-86A6-7F07E3E517C1}"/>
              </a:ext>
            </a:extLst>
          </p:cNvPr>
          <p:cNvCxnSpPr/>
          <p:nvPr/>
        </p:nvCxnSpPr>
        <p:spPr>
          <a:xfrm>
            <a:off x="2638009" y="2553548"/>
            <a:ext cx="912333" cy="6724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66EB5BED-6FD6-6E4F-8D0C-AD7FF529DA20}"/>
              </a:ext>
            </a:extLst>
          </p:cNvPr>
          <p:cNvCxnSpPr>
            <a:cxnSpLocks/>
          </p:cNvCxnSpPr>
          <p:nvPr/>
        </p:nvCxnSpPr>
        <p:spPr>
          <a:xfrm flipV="1">
            <a:off x="2450475" y="3478659"/>
            <a:ext cx="1068012" cy="202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1DADD00E-457C-E645-9100-61FE7D64D7E5}"/>
              </a:ext>
            </a:extLst>
          </p:cNvPr>
          <p:cNvCxnSpPr>
            <a:cxnSpLocks/>
          </p:cNvCxnSpPr>
          <p:nvPr/>
        </p:nvCxnSpPr>
        <p:spPr>
          <a:xfrm flipV="1">
            <a:off x="2693181" y="3818088"/>
            <a:ext cx="825306" cy="645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750300A2-61B5-914A-B3ED-618F6C7FE67F}"/>
              </a:ext>
            </a:extLst>
          </p:cNvPr>
          <p:cNvCxnSpPr>
            <a:cxnSpLocks/>
          </p:cNvCxnSpPr>
          <p:nvPr/>
        </p:nvCxnSpPr>
        <p:spPr>
          <a:xfrm flipV="1">
            <a:off x="4396115" y="3597063"/>
            <a:ext cx="265245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20CA8397-EE89-1D43-8BD7-3FF944FDE44C}"/>
              </a:ext>
            </a:extLst>
          </p:cNvPr>
          <p:cNvCxnSpPr>
            <a:cxnSpLocks/>
          </p:cNvCxnSpPr>
          <p:nvPr/>
        </p:nvCxnSpPr>
        <p:spPr>
          <a:xfrm flipV="1">
            <a:off x="5729233" y="2872026"/>
            <a:ext cx="1000926" cy="4912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DE93254D-DFAE-BD40-B1C6-262B8E2615C1}"/>
              </a:ext>
            </a:extLst>
          </p:cNvPr>
          <p:cNvCxnSpPr>
            <a:cxnSpLocks/>
          </p:cNvCxnSpPr>
          <p:nvPr/>
        </p:nvCxnSpPr>
        <p:spPr>
          <a:xfrm flipV="1">
            <a:off x="5599152" y="3633497"/>
            <a:ext cx="1371807" cy="537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>
            <a:extLst>
              <a:ext uri="{FF2B5EF4-FFF2-40B4-BE49-F238E27FC236}">
                <a16:creationId xmlns:a16="http://schemas.microsoft.com/office/drawing/2014/main" id="{ED4FDA50-32B9-2340-B904-5D62FDEA3A3C}"/>
              </a:ext>
            </a:extLst>
          </p:cNvPr>
          <p:cNvCxnSpPr>
            <a:cxnSpLocks/>
          </p:cNvCxnSpPr>
          <p:nvPr/>
        </p:nvCxnSpPr>
        <p:spPr>
          <a:xfrm>
            <a:off x="5702616" y="3970272"/>
            <a:ext cx="1059703" cy="3480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48E174A4-D510-C04D-9110-7D46A543FB14}"/>
              </a:ext>
            </a:extLst>
          </p:cNvPr>
          <p:cNvSpPr txBox="1"/>
          <p:nvPr/>
        </p:nvSpPr>
        <p:spPr>
          <a:xfrm>
            <a:off x="1271690" y="5106108"/>
            <a:ext cx="1726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Announcements</a:t>
            </a:r>
          </a:p>
          <a:p>
            <a:pPr algn="ctr"/>
            <a:r>
              <a:rPr lang="en-US" dirty="0"/>
              <a:t>from peers</a:t>
            </a:r>
          </a:p>
        </p:txBody>
      </p:sp>
      <p:sp>
        <p:nvSpPr>
          <p:cNvPr id="254" name="Left Brace 253">
            <a:extLst>
              <a:ext uri="{FF2B5EF4-FFF2-40B4-BE49-F238E27FC236}">
                <a16:creationId xmlns:a16="http://schemas.microsoft.com/office/drawing/2014/main" id="{075CEF06-071A-2D4F-AE1D-89F55A2738D9}"/>
              </a:ext>
            </a:extLst>
          </p:cNvPr>
          <p:cNvSpPr/>
          <p:nvPr/>
        </p:nvSpPr>
        <p:spPr>
          <a:xfrm rot="16200000">
            <a:off x="3871747" y="3853390"/>
            <a:ext cx="128129" cy="77127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CFF17784-115B-0049-8C9E-2DF0BE8199E5}"/>
              </a:ext>
            </a:extLst>
          </p:cNvPr>
          <p:cNvSpPr txBox="1"/>
          <p:nvPr/>
        </p:nvSpPr>
        <p:spPr>
          <a:xfrm>
            <a:off x="3618344" y="431726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RIBIn</a:t>
            </a:r>
            <a:endParaRPr lang="en-US" dirty="0"/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BCD60CA1-ECB2-FA42-B5A5-97E617BF6BFC}"/>
              </a:ext>
            </a:extLst>
          </p:cNvPr>
          <p:cNvSpPr txBox="1"/>
          <p:nvPr/>
        </p:nvSpPr>
        <p:spPr>
          <a:xfrm>
            <a:off x="4664431" y="428726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LocRIB</a:t>
            </a:r>
            <a:endParaRPr lang="en-US" dirty="0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E6B7C55A-8C45-F64E-9729-0C0364C6D276}"/>
              </a:ext>
            </a:extLst>
          </p:cNvPr>
          <p:cNvSpPr txBox="1"/>
          <p:nvPr/>
        </p:nvSpPr>
        <p:spPr>
          <a:xfrm>
            <a:off x="6461218" y="4828931"/>
            <a:ext cx="1577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RIBOut</a:t>
            </a:r>
            <a:endParaRPr lang="en-US" dirty="0"/>
          </a:p>
          <a:p>
            <a:r>
              <a:rPr lang="en-US" dirty="0"/>
              <a:t>(for each peer)</a:t>
            </a:r>
          </a:p>
        </p:txBody>
      </p:sp>
    </p:spTree>
    <p:extLst>
      <p:ext uri="{BB962C8B-B14F-4D97-AF65-F5344CB8AC3E}">
        <p14:creationId xmlns:p14="http://schemas.microsoft.com/office/powerpoint/2010/main" val="1005966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AB7A-A839-514C-A68D-7579DFF0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47130-2D80-9747-8B85-FD504B33A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Nodes in local network share prefix</a:t>
            </a:r>
          </a:p>
          <a:p>
            <a:pPr lvl="1"/>
            <a:r>
              <a:rPr lang="en-US" dirty="0"/>
              <a:t>Key to decide whether to send message locally</a:t>
            </a:r>
          </a:p>
          <a:p>
            <a:r>
              <a:rPr lang="en-US" dirty="0"/>
              <a:t>Prefixes can also aggregate multiple networks</a:t>
            </a:r>
          </a:p>
          <a:p>
            <a:pPr lvl="1"/>
            <a:r>
              <a:rPr lang="en-US" dirty="0"/>
              <a:t>E.g., 100.20.33.128/25, 100.20.33.0/25 -&gt; 100.20.33.0/24</a:t>
            </a:r>
          </a:p>
          <a:p>
            <a:r>
              <a:rPr lang="en-US" dirty="0"/>
              <a:t>If networks connected hierarchically, can have significant aggregation</a:t>
            </a:r>
          </a:p>
          <a:p>
            <a:pPr lvl="1"/>
            <a:r>
              <a:rPr lang="en-US" dirty="0"/>
              <a:t>What happens if not?</a:t>
            </a:r>
          </a:p>
        </p:txBody>
      </p:sp>
    </p:spTree>
    <p:extLst>
      <p:ext uri="{BB962C8B-B14F-4D97-AF65-F5344CB8AC3E}">
        <p14:creationId xmlns:p14="http://schemas.microsoft.com/office/powerpoint/2010/main" val="2069081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Table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bgp.potaroo.net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59958-009D-F240-AC76-0D867983C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950872"/>
            <a:ext cx="8242300" cy="553779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BGP Table Growth for v6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bgp.potaroo.net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207495"/>
            <a:ext cx="6992454" cy="5281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2D1F31-0FFE-0B43-A4FD-8E1345D05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58" y="1207493"/>
            <a:ext cx="8536681" cy="51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8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62E7E-ACE2-F04B-98D5-60055725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lead to table growth?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571A3-3BE9-E445-983A-07313A65C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addresses being allocated</a:t>
            </a:r>
          </a:p>
          <a:p>
            <a:r>
              <a:rPr lang="en-US" dirty="0"/>
              <a:t>Fragmentation</a:t>
            </a:r>
          </a:p>
          <a:p>
            <a:pPr lvl="1"/>
            <a:r>
              <a:rPr lang="en-US" dirty="0"/>
              <a:t>Multihoming</a:t>
            </a:r>
          </a:p>
          <a:p>
            <a:pPr lvl="1"/>
            <a:r>
              <a:rPr lang="en-US" dirty="0"/>
              <a:t>Change of ISPs</a:t>
            </a:r>
          </a:p>
          <a:p>
            <a:pPr lvl="1"/>
            <a:r>
              <a:rPr lang="en-US" dirty="0"/>
              <a:t>Address re-selling</a:t>
            </a:r>
          </a:p>
        </p:txBody>
      </p:sp>
    </p:spTree>
    <p:extLst>
      <p:ext uri="{BB962C8B-B14F-4D97-AF65-F5344CB8AC3E}">
        <p14:creationId xmlns:p14="http://schemas.microsoft.com/office/powerpoint/2010/main" val="3096720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Integrating EGP and IGP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to get internal nodes to route towards external prefixes?</a:t>
            </a:r>
          </a:p>
          <a:p>
            <a:r>
              <a:rPr lang="en-US" dirty="0"/>
              <a:t>Stub ASs</a:t>
            </a:r>
          </a:p>
          <a:p>
            <a:pPr lvl="1"/>
            <a:r>
              <a:rPr lang="en-US" dirty="0"/>
              <a:t>Border router clear choice for default route</a:t>
            </a:r>
          </a:p>
          <a:p>
            <a:pPr lvl="1"/>
            <a:r>
              <a:rPr lang="en-US" dirty="0"/>
              <a:t>Inject into IGP: “any unknown route to border router”</a:t>
            </a:r>
          </a:p>
          <a:p>
            <a:r>
              <a:rPr lang="en-US" dirty="0"/>
              <a:t>Inject specific prefixes in IGP</a:t>
            </a:r>
          </a:p>
          <a:p>
            <a:pPr lvl="1"/>
            <a:r>
              <a:rPr lang="en-US" dirty="0"/>
              <a:t>E.g., Provider injects routes to customer prefix</a:t>
            </a:r>
          </a:p>
          <a:p>
            <a:r>
              <a:rPr lang="en-US" dirty="0"/>
              <a:t>Backbone networks</a:t>
            </a:r>
          </a:p>
          <a:p>
            <a:pPr lvl="1"/>
            <a:r>
              <a:rPr lang="en-US" dirty="0"/>
              <a:t>Too many prefixes for IGP</a:t>
            </a:r>
          </a:p>
          <a:p>
            <a:pPr lvl="1"/>
            <a:r>
              <a:rPr lang="en-US" dirty="0"/>
              <a:t>Run internal version of BGP, </a:t>
            </a:r>
            <a:r>
              <a:rPr lang="en-US" dirty="0" err="1"/>
              <a:t>iBGP</a:t>
            </a:r>
            <a:endParaRPr lang="en-US" dirty="0"/>
          </a:p>
          <a:p>
            <a:pPr lvl="1"/>
            <a:r>
              <a:rPr lang="en-US" dirty="0"/>
              <a:t>All routers learn mappings: Prefix -&gt; Border Router</a:t>
            </a:r>
          </a:p>
          <a:p>
            <a:pPr lvl="1"/>
            <a:r>
              <a:rPr lang="en-US" dirty="0"/>
              <a:t>Use IGP to learn: Border Router -&gt; Next Hop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984" r="-20984"/>
          <a:stretch>
            <a:fillRect/>
          </a:stretch>
        </p:blipFill>
        <p:spPr>
          <a:xfrm>
            <a:off x="802701" y="1509685"/>
            <a:ext cx="7569200" cy="3994495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Route views project: </a:t>
            </a:r>
            <a:r>
              <a:rPr lang="en-US" dirty="0">
                <a:hlinkClick r:id="rId2"/>
              </a:rPr>
              <a:t>http://www.routeviews.org</a:t>
            </a:r>
            <a:endParaRPr lang="en-US" dirty="0"/>
          </a:p>
          <a:p>
            <a:pPr lvl="1"/>
            <a:r>
              <a:rPr lang="en-US" dirty="0"/>
              <a:t>telnet route-</a:t>
            </a:r>
            <a:r>
              <a:rPr lang="en-US" dirty="0" err="1"/>
              <a:t>views.linx.routeviews.org</a:t>
            </a:r>
            <a:endParaRPr lang="en-US" dirty="0"/>
          </a:p>
          <a:p>
            <a:pPr lvl="1"/>
            <a:r>
              <a:rPr lang="en-US" dirty="0"/>
              <a:t>show 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bgp</a:t>
            </a:r>
            <a:r>
              <a:rPr lang="en-US" dirty="0"/>
              <a:t> 128.148.0.0/16 longer-prefixes</a:t>
            </a:r>
          </a:p>
          <a:p>
            <a:r>
              <a:rPr lang="en-US" dirty="0"/>
              <a:t>All paths are learned internally (</a:t>
            </a:r>
            <a:r>
              <a:rPr lang="en-US" dirty="0" err="1"/>
              <a:t>iBGP</a:t>
            </a:r>
            <a:r>
              <a:rPr lang="en-US" dirty="0"/>
              <a:t>)</a:t>
            </a:r>
          </a:p>
          <a:p>
            <a:r>
              <a:rPr lang="en-US" dirty="0"/>
              <a:t>Not a production device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2B2FC-6D7C-AF43-8575-BE3DFD5F9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480985"/>
            <a:ext cx="7569200" cy="5056215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 telnet route-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views.telxatl.routeviews.org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Trying 67.23.60.46...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Connected to route-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views.telxatl.routeviews.org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Escape character is '^]'.</a:t>
            </a:r>
          </a:p>
          <a:p>
            <a:pPr marL="0" indent="0">
              <a:buNone/>
            </a:pPr>
            <a:b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Hello, this is Quagga (version 1.1.0).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Copyright 1996-2005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Kunihiro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Ishiguro, et al.</a:t>
            </a:r>
          </a:p>
          <a:p>
            <a:pPr marL="0" indent="0">
              <a:buNone/>
            </a:pPr>
            <a:b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route-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views.telxatl.routeviews.org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show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bgp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128.148.0.0/16 longer-prefixes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BGP table version is 0, local router ID is 198.32.132.3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Status codes: s suppressed, d damped, h history, * valid, &gt; best, = multipath,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     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internal, r RIB-failure, S Stale, R Removed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Origin codes: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IGP, e - EGP, ? - incomplete</a:t>
            </a:r>
          </a:p>
          <a:p>
            <a:pPr marL="0" indent="0">
              <a:buNone/>
            </a:pPr>
            <a:b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 Network          Next Hop            Metric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LocPrf</a:t>
            </a: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Weight Path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  128.148.0.0      198.32.132.152                         0 6082 2914 3257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                  198.32.132.160                         0 27446 27446 6939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                  198.32.132.12            0              0 19151 6939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                  198.32.132.75                          0 15008 6939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                  198.32.132.28                          0 4181 6939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                  198.32.132.75                          0 3491 6939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                  198.32.132.75                          0 53828 6939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*&gt;                  198.32.132.75                          0 6939 14325 11078 </a:t>
            </a:r>
            <a:r>
              <a:rPr lang="en-US" sz="34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34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27C241-2C5F-E048-9CD9-2FAB74F4A9DE}"/>
              </a:ext>
            </a:extLst>
          </p:cNvPr>
          <p:cNvSpPr txBox="1"/>
          <p:nvPr/>
        </p:nvSpPr>
        <p:spPr>
          <a:xfrm>
            <a:off x="6642100" y="5676900"/>
            <a:ext cx="2201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11078 is Brown’s ASN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50B2C3-ED77-8D49-9A67-C0F9CEF6EA9B}"/>
              </a:ext>
            </a:extLst>
          </p:cNvPr>
          <p:cNvSpPr txBox="1"/>
          <p:nvPr/>
        </p:nvSpPr>
        <p:spPr>
          <a:xfrm>
            <a:off x="4816640" y="6001266"/>
            <a:ext cx="3489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14325 is Brown’s Provider, OSHEAN</a:t>
            </a:r>
          </a:p>
        </p:txBody>
      </p:sp>
    </p:spTree>
    <p:extLst>
      <p:ext uri="{BB962C8B-B14F-4D97-AF65-F5344CB8AC3E}">
        <p14:creationId xmlns:p14="http://schemas.microsoft.com/office/powerpoint/2010/main" val="861706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BGP Policy Routing and Security</a:t>
            </a:r>
          </a:p>
        </p:txBody>
      </p:sp>
    </p:spTree>
    <p:extLst>
      <p:ext uri="{BB962C8B-B14F-4D97-AF65-F5344CB8AC3E}">
        <p14:creationId xmlns:p14="http://schemas.microsoft.com/office/powerpoint/2010/main" val="242414547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60669</TotalTime>
  <Words>1094</Words>
  <Application>Microsoft Macintosh PowerPoint</Application>
  <PresentationFormat>On-screen Show (4:3)</PresentationFormat>
  <Paragraphs>222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Consolas</vt:lpstr>
      <vt:lpstr>Minion Pro</vt:lpstr>
      <vt:lpstr>cs168</vt:lpstr>
      <vt:lpstr>CSCI-1680 Network Layer: Inter-domain Routing 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BGP Implications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Messages</vt:lpstr>
      <vt:lpstr>Anatomy of an UPDATE</vt:lpstr>
      <vt:lpstr>Example</vt:lpstr>
      <vt:lpstr>BGP State</vt:lpstr>
      <vt:lpstr>BGP State</vt:lpstr>
      <vt:lpstr>Prefixes</vt:lpstr>
      <vt:lpstr>BGP Table Growth</vt:lpstr>
      <vt:lpstr>BGP Table Growth for v6</vt:lpstr>
      <vt:lpstr>What can lead to table growth?</vt:lpstr>
      <vt:lpstr>Integrating EGP and IGP</vt:lpstr>
      <vt:lpstr>iBGP</vt:lpstr>
      <vt:lpstr>iBGP</vt:lpstr>
      <vt:lpstr>Demo</vt:lpstr>
      <vt:lpstr>PowerPoint Presentation</vt:lpstr>
      <vt:lpstr>Next class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85</cp:revision>
  <cp:lastPrinted>2019-10-15T13:46:57Z</cp:lastPrinted>
  <dcterms:created xsi:type="dcterms:W3CDTF">2011-02-28T04:06:06Z</dcterms:created>
  <dcterms:modified xsi:type="dcterms:W3CDTF">2019-10-15T13:47:18Z</dcterms:modified>
</cp:coreProperties>
</file>