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260" r:id="rId3"/>
    <p:sldId id="332" r:id="rId4"/>
    <p:sldId id="333" r:id="rId5"/>
    <p:sldId id="334" r:id="rId6"/>
    <p:sldId id="308" r:id="rId7"/>
    <p:sldId id="309" r:id="rId8"/>
    <p:sldId id="335" r:id="rId9"/>
    <p:sldId id="338" r:id="rId10"/>
    <p:sldId id="339" r:id="rId11"/>
    <p:sldId id="306" r:id="rId12"/>
    <p:sldId id="314" r:id="rId13"/>
    <p:sldId id="315" r:id="rId14"/>
    <p:sldId id="316" r:id="rId15"/>
    <p:sldId id="328" r:id="rId16"/>
    <p:sldId id="318" r:id="rId17"/>
    <p:sldId id="319" r:id="rId18"/>
    <p:sldId id="305" r:id="rId19"/>
    <p:sldId id="320" r:id="rId20"/>
    <p:sldId id="321" r:id="rId21"/>
    <p:sldId id="303" r:id="rId22"/>
    <p:sldId id="307" r:id="rId23"/>
    <p:sldId id="313" r:id="rId24"/>
    <p:sldId id="322" r:id="rId25"/>
    <p:sldId id="323" r:id="rId26"/>
    <p:sldId id="324" r:id="rId27"/>
    <p:sldId id="325" r:id="rId28"/>
    <p:sldId id="312" r:id="rId29"/>
    <p:sldId id="326" r:id="rId30"/>
    <p:sldId id="329" r:id="rId31"/>
    <p:sldId id="330" r:id="rId32"/>
    <p:sldId id="295" r:id="rId33"/>
    <p:sldId id="327" r:id="rId34"/>
    <p:sldId id="266" r:id="rId35"/>
    <p:sldId id="275" r:id="rId36"/>
    <p:sldId id="277" r:id="rId37"/>
    <p:sldId id="276" r:id="rId38"/>
    <p:sldId id="280" r:id="rId39"/>
    <p:sldId id="283" r:id="rId40"/>
    <p:sldId id="284" r:id="rId41"/>
    <p:sldId id="285" r:id="rId42"/>
    <p:sldId id="289" r:id="rId43"/>
    <p:sldId id="290" r:id="rId44"/>
    <p:sldId id="291" r:id="rId45"/>
    <p:sldId id="292" r:id="rId46"/>
    <p:sldId id="293" r:id="rId47"/>
    <p:sldId id="294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FF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26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we manage complexity in large software systems? Abstraction, Modularity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1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deliver a letter</a:t>
            </a:r>
          </a:p>
          <a:p>
            <a:r>
              <a:rPr lang="en-US" dirty="0"/>
              <a:t>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 evolution: horse to truck to plane</a:t>
            </a:r>
          </a:p>
          <a:p>
            <a:r>
              <a:rPr lang="en-US" dirty="0"/>
              <a:t>Interface: envelope, address; road signs; how to ride a horse</a:t>
            </a:r>
          </a:p>
          <a:p>
            <a:r>
              <a:rPr lang="en-US" dirty="0"/>
              <a:t>Mail</a:t>
            </a:r>
            <a:r>
              <a:rPr lang="en-US" baseline="0" dirty="0"/>
              <a:t> bag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7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Systems Interconnect,</a:t>
            </a:r>
            <a:r>
              <a:rPr lang="en-US" baseline="0" dirty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Guiding principle: if</a:t>
            </a:r>
            <a:r>
              <a:rPr lang="en-US" baseline="0" dirty="0"/>
              <a:t> you offer functionality in one layer, you force everyone above you to use it, even if they don’t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Layering and 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/>
              <a:t>Review</a:t>
            </a:r>
          </a:p>
          <a:p>
            <a:pPr lvl="1"/>
            <a:r>
              <a:rPr lang="en-US" dirty="0"/>
              <a:t>Switching, Multiplexing</a:t>
            </a:r>
          </a:p>
          <a:p>
            <a:endParaRPr lang="en-US" dirty="0"/>
          </a:p>
          <a:p>
            <a:r>
              <a:rPr lang="en-US" dirty="0"/>
              <a:t>Layering and Encapsulation</a:t>
            </a:r>
          </a:p>
          <a:p>
            <a:r>
              <a:rPr lang="en-US" dirty="0"/>
              <a:t>Intro to IP, TCP, UDP</a:t>
            </a:r>
          </a:p>
          <a:p>
            <a:endParaRPr lang="en-US" dirty="0"/>
          </a:p>
          <a:p>
            <a:r>
              <a:rPr lang="en-US" dirty="0"/>
              <a:t>Extra material: sockets primer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to do when multiple flows must share a link?</a:t>
            </a:r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53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1A0F4-50C6-2948-B052-A5C026A6C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12645-86AF-FA4C-BFCF-A177AD838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running a restaurant. Do you take free reservations? Do you allow walk-ins?</a:t>
            </a:r>
          </a:p>
        </p:txBody>
      </p:sp>
    </p:spTree>
    <p:extLst>
      <p:ext uri="{BB962C8B-B14F-4D97-AF65-F5344CB8AC3E}">
        <p14:creationId xmlns:p14="http://schemas.microsoft.com/office/powerpoint/2010/main" val="198529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040A-1F01-964B-82F7-A8BB5C13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Allocations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A92BB-FE0B-A546-8533-D4299DC4E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notion of partitioning</a:t>
            </a:r>
          </a:p>
          <a:p>
            <a:pPr lvl="1"/>
            <a:r>
              <a:rPr lang="en-US" dirty="0"/>
              <a:t>Frequency, channels, time, 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24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724451"/>
            <a:ext cx="7569200" cy="4422901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sz="2000" dirty="0">
                <a:solidFill>
                  <a:srgbClr val="008000"/>
                </a:solidFill>
              </a:rPr>
              <a:t>Great for users, predictable!</a:t>
            </a:r>
          </a:p>
          <a:p>
            <a:r>
              <a:rPr lang="en-US" sz="2400" dirty="0">
                <a:solidFill>
                  <a:srgbClr val="008000"/>
                </a:solidFill>
              </a:rPr>
              <a:t>Low space overhead</a:t>
            </a:r>
          </a:p>
          <a:p>
            <a:pPr lvl="1"/>
            <a:r>
              <a:rPr lang="en-US" sz="2000" dirty="0">
                <a:solidFill>
                  <a:srgbClr val="008000"/>
                </a:solidFill>
              </a:rPr>
              <a:t>Data needs no metadata (e.g., destination, owner)</a:t>
            </a:r>
          </a:p>
          <a:p>
            <a:r>
              <a:rPr lang="en-US" sz="2400" dirty="0">
                <a:solidFill>
                  <a:srgbClr val="008000"/>
                </a:solidFill>
              </a:rPr>
              <a:t>Easy to reason about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Set up time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E.g., set up or change schedule</a:t>
            </a: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/>
              <a:t>Break information in finite chunks: </a:t>
            </a:r>
            <a:r>
              <a:rPr lang="en-US" i="1" dirty="0"/>
              <a:t>packets</a:t>
            </a:r>
            <a:endParaRPr lang="en-US" dirty="0"/>
          </a:p>
          <a:p>
            <a:r>
              <a:rPr lang="en-US" dirty="0"/>
              <a:t>Each packet forwarded independently</a:t>
            </a:r>
          </a:p>
          <a:p>
            <a:pPr lvl="1"/>
            <a:r>
              <a:rPr lang="en-US" dirty="0"/>
              <a:t>Must add metadata to each packet</a:t>
            </a:r>
          </a:p>
          <a:p>
            <a:r>
              <a:rPr lang="en-US" dirty="0"/>
              <a:t>Properties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High utilization (if there is demand)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 be unfair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 have unpredictable delays (queues)</a:t>
            </a: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CA00E-4C2D-5B4B-9682-6D9B795E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61E3-48A7-924A-AE0D-AAD016B21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communicate over multiple hops?</a:t>
            </a:r>
          </a:p>
          <a:p>
            <a:r>
              <a:rPr lang="en-US" dirty="0"/>
              <a:t>Circuit switching vs Packet switching</a:t>
            </a:r>
          </a:p>
          <a:p>
            <a:pPr lvl="1"/>
            <a:r>
              <a:rPr lang="en-US" dirty="0"/>
              <a:t>Circuits reserve capacity along the entire path</a:t>
            </a:r>
          </a:p>
          <a:p>
            <a:pPr lvl="1"/>
            <a:r>
              <a:rPr lang="en-US" dirty="0"/>
              <a:t>Packets are switched independently</a:t>
            </a:r>
          </a:p>
        </p:txBody>
      </p:sp>
      <p:pic>
        <p:nvPicPr>
          <p:cNvPr id="4" name="Picture 3" descr="01x03.eps">
            <a:extLst>
              <a:ext uri="{FF2B5EF4-FFF2-40B4-BE49-F238E27FC236}">
                <a16:creationId xmlns:a16="http://schemas.microsoft.com/office/drawing/2014/main" id="{D87529B4-BBAF-084A-B429-7E6862DE2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74" y="360518"/>
            <a:ext cx="2411736" cy="201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7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Circuit Switching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(Fixed Allocation over Multiple Hops)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Great for users, predictable!</a:t>
            </a:r>
          </a:p>
          <a:p>
            <a:r>
              <a:rPr lang="en-US" dirty="0">
                <a:solidFill>
                  <a:srgbClr val="008000"/>
                </a:solidFill>
              </a:rPr>
              <a:t>Low space overhead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Data needs no metadata (e.g., destination, owner)</a:t>
            </a:r>
          </a:p>
          <a:p>
            <a:r>
              <a:rPr lang="en-US" dirty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>
                <a:solidFill>
                  <a:srgbClr val="FF0000"/>
                </a:solidFill>
              </a:rPr>
              <a:t>Set up time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E.g., set up or change schedule, establish circuit along path</a:t>
            </a:r>
          </a:p>
          <a:p>
            <a:r>
              <a:rPr lang="en-US" dirty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For any failures along path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FCFEAC-5525-D643-A64C-63FE42296FA0}"/>
              </a:ext>
            </a:extLst>
          </p:cNvPr>
          <p:cNvSpPr/>
          <p:nvPr/>
        </p:nvSpPr>
        <p:spPr>
          <a:xfrm>
            <a:off x="770691" y="1887415"/>
            <a:ext cx="7669924" cy="1746739"/>
          </a:xfrm>
          <a:prstGeom prst="rect">
            <a:avLst/>
          </a:prstGeom>
          <a:solidFill>
            <a:srgbClr val="FFFFFF">
              <a:alpha val="5254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F91AF6-F859-9748-A327-0AE3DCAD87F1}"/>
              </a:ext>
            </a:extLst>
          </p:cNvPr>
          <p:cNvSpPr/>
          <p:nvPr/>
        </p:nvSpPr>
        <p:spPr>
          <a:xfrm>
            <a:off x="737038" y="3739661"/>
            <a:ext cx="7669924" cy="1418493"/>
          </a:xfrm>
          <a:prstGeom prst="rect">
            <a:avLst/>
          </a:prstGeom>
          <a:solidFill>
            <a:srgbClr val="FFFFFF">
              <a:alpha val="5254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BDDBF4-9906-5440-935E-A54A01EAB948}"/>
              </a:ext>
            </a:extLst>
          </p:cNvPr>
          <p:cNvSpPr/>
          <p:nvPr/>
        </p:nvSpPr>
        <p:spPr>
          <a:xfrm>
            <a:off x="584638" y="5158155"/>
            <a:ext cx="4034254" cy="316522"/>
          </a:xfrm>
          <a:prstGeom prst="rect">
            <a:avLst/>
          </a:prstGeom>
          <a:solidFill>
            <a:srgbClr val="FFFFFF">
              <a:alpha val="5254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67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94629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Packet Switching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(Statistical Multiplexing over Multiple Hops)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/>
              <a:t>Each packet forwarded independently</a:t>
            </a:r>
          </a:p>
          <a:p>
            <a:pPr lvl="1"/>
            <a:r>
              <a:rPr lang="en-US" dirty="0"/>
              <a:t>Must add metadata to each packet</a:t>
            </a:r>
          </a:p>
          <a:p>
            <a:r>
              <a:rPr lang="en-US" dirty="0"/>
              <a:t>Properties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High utilization (if there is demand)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 be unfair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 have unpredictable delays (queues)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Different paths for each packet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0DFDFD-FE09-3349-A5CA-4C121F5F7882}"/>
              </a:ext>
            </a:extLst>
          </p:cNvPr>
          <p:cNvSpPr/>
          <p:nvPr/>
        </p:nvSpPr>
        <p:spPr>
          <a:xfrm>
            <a:off x="770691" y="1887415"/>
            <a:ext cx="7669924" cy="3540370"/>
          </a:xfrm>
          <a:prstGeom prst="rect">
            <a:avLst/>
          </a:prstGeom>
          <a:solidFill>
            <a:srgbClr val="FFFFFF">
              <a:alpha val="5254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0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Taxonomy of networks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Very</a:t>
            </a:r>
            <a:r>
              <a:rPr lang="en-US" dirty="0"/>
              <a:t> large number of computers</a:t>
            </a:r>
          </a:p>
          <a:p>
            <a:r>
              <a:rPr lang="en-US" dirty="0"/>
              <a:t>Incredible variety of technologies</a:t>
            </a:r>
          </a:p>
          <a:p>
            <a:pPr lvl="1"/>
            <a:r>
              <a:rPr lang="en-US" dirty="0"/>
              <a:t>Each with very different constraints</a:t>
            </a:r>
          </a:p>
          <a:p>
            <a:r>
              <a:rPr lang="en-US" dirty="0"/>
              <a:t>No single administrative entity</a:t>
            </a:r>
          </a:p>
          <a:p>
            <a:r>
              <a:rPr lang="en-US" dirty="0"/>
              <a:t>Evolving demands, protocols, applications</a:t>
            </a:r>
          </a:p>
          <a:p>
            <a:pPr lvl="1"/>
            <a:r>
              <a:rPr lang="en-US" dirty="0"/>
              <a:t>Each with very different requirements!</a:t>
            </a:r>
          </a:p>
          <a:p>
            <a:endParaRPr lang="en-US" dirty="0"/>
          </a:p>
          <a:p>
            <a:r>
              <a:rPr lang="en-US" dirty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/>
              <a:t>Separation of concerns</a:t>
            </a:r>
          </a:p>
          <a:p>
            <a:pPr lvl="1"/>
            <a:r>
              <a:rPr lang="en-US" dirty="0"/>
              <a:t>Break problem into separate parts</a:t>
            </a:r>
          </a:p>
          <a:p>
            <a:pPr lvl="1"/>
            <a:r>
              <a:rPr lang="en-US" dirty="0"/>
              <a:t>Solve each one independently</a:t>
            </a:r>
          </a:p>
          <a:p>
            <a:pPr lvl="1"/>
            <a:r>
              <a:rPr lang="en-US" dirty="0"/>
              <a:t>Tie together through common interfaces: abstraction</a:t>
            </a:r>
          </a:p>
          <a:p>
            <a:pPr lvl="1"/>
            <a:r>
              <a:rPr lang="en-US" dirty="0"/>
              <a:t>Encapsulate data from the layer above inside data from the layer below</a:t>
            </a:r>
          </a:p>
          <a:p>
            <a:pPr lvl="1"/>
            <a:r>
              <a:rPr lang="en-US" dirty="0"/>
              <a:t>Allow independent evolution</a:t>
            </a:r>
          </a:p>
          <a:p>
            <a:endParaRPr lang="en-US" dirty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 to Delivering a Letter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0F32F8-3497-164F-B3F8-192DC009FA39}"/>
              </a:ext>
            </a:extLst>
          </p:cNvPr>
          <p:cNvSpPr txBox="1"/>
          <p:nvPr/>
        </p:nvSpPr>
        <p:spPr>
          <a:xfrm>
            <a:off x="1373111" y="5214552"/>
            <a:ext cx="639777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did this drawing in class, for delivering a letter from you to a friend in Japan.</a:t>
            </a:r>
          </a:p>
          <a:p>
            <a:r>
              <a:rPr lang="en-US" sz="1400" dirty="0"/>
              <a:t>There are many layers, addressing schemes, well-defined interfaces, independent</a:t>
            </a:r>
          </a:p>
          <a:p>
            <a:r>
              <a:rPr lang="en-US" sz="1400" dirty="0"/>
              <a:t>Evolution, abstraction. A protocol is the communication between entities in the same</a:t>
            </a:r>
          </a:p>
          <a:p>
            <a:r>
              <a:rPr lang="en-US" sz="1400" dirty="0"/>
              <a:t>Level (e.g., you and your friend). Layers use the services of lower layers to provide</a:t>
            </a:r>
          </a:p>
          <a:p>
            <a:r>
              <a:rPr lang="en-US" sz="1400" dirty="0"/>
              <a:t>services to upper layers. (Of course, this is much more fun when we are drawing live,</a:t>
            </a:r>
          </a:p>
          <a:p>
            <a:r>
              <a:rPr lang="en-US" sz="1400" dirty="0"/>
              <a:t>hope this starts to get the idea across).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C6D2CC-8AC0-0747-8FB6-A1C346A29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76" y="1367156"/>
            <a:ext cx="8253046" cy="360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17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/>
              <a:t>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Application – what the users sees, </a:t>
            </a:r>
            <a:r>
              <a:rPr lang="en-US" i="1" dirty="0"/>
              <a:t>e.g.</a:t>
            </a:r>
            <a:r>
              <a:rPr lang="en-US" dirty="0"/>
              <a:t>, HTTP</a:t>
            </a:r>
          </a:p>
          <a:p>
            <a:r>
              <a:rPr lang="en-US" dirty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/>
              <a:t>Transport – </a:t>
            </a:r>
            <a:r>
              <a:rPr lang="en-US" dirty="0" err="1"/>
              <a:t>demultiplexes</a:t>
            </a:r>
            <a:r>
              <a:rPr lang="en-US" dirty="0"/>
              <a:t>, provides reliability, flow and congestion control</a:t>
            </a:r>
          </a:p>
          <a:p>
            <a:r>
              <a:rPr lang="en-US" dirty="0"/>
              <a:t>Network – sends </a:t>
            </a:r>
            <a:r>
              <a:rPr lang="en-US" i="1" dirty="0"/>
              <a:t>packets</a:t>
            </a:r>
            <a:r>
              <a:rPr lang="en-US" dirty="0"/>
              <a:t>, using </a:t>
            </a:r>
            <a:r>
              <a:rPr lang="en-US" i="1" dirty="0"/>
              <a:t>routing</a:t>
            </a:r>
            <a:endParaRPr lang="en-US" dirty="0"/>
          </a:p>
          <a:p>
            <a:r>
              <a:rPr lang="en-US" dirty="0"/>
              <a:t>Data Link – sends </a:t>
            </a:r>
            <a:r>
              <a:rPr lang="en-US" i="1" dirty="0"/>
              <a:t>frames</a:t>
            </a:r>
            <a:r>
              <a:rPr lang="en-US" dirty="0"/>
              <a:t>, handles media access</a:t>
            </a:r>
            <a:endParaRPr lang="en-US" i="1" dirty="0"/>
          </a:p>
          <a:p>
            <a:r>
              <a:rPr lang="en-US" dirty="0"/>
              <a:t>Physical</a:t>
            </a:r>
            <a:r>
              <a:rPr lang="en-US" baseline="0" dirty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OSI Reference Model</a:t>
            </a:r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Application Protocol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Transport Protocol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Network Protocol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Link-Layer Protocol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Layer 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Protocol: rules for communication</a:t>
              </a:r>
            </a:p>
            <a:p>
              <a:r>
                <a:rPr lang="en-US" dirty="0"/>
                <a:t>within same layer </a:t>
              </a:r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Layer N-1</a:t>
            </a:r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 N+1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Service: abstraction provided to layer above</a:t>
              </a:r>
            </a:p>
            <a:p>
              <a:r>
                <a:rPr lang="en-US" dirty="0"/>
                <a:t>API: concrete way of using the service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Layer N uses the services provided by N-1 to</a:t>
              </a:r>
            </a:p>
            <a:p>
              <a:r>
                <a:rPr lang="en-US" dirty="0"/>
                <a:t>implement its protocol and provide its own services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need to communicate?</a:t>
            </a:r>
          </a:p>
          <a:p>
            <a:pPr lvl="1"/>
            <a:r>
              <a:rPr lang="en-US" dirty="0"/>
              <a:t>Definition of message formats</a:t>
            </a:r>
          </a:p>
          <a:p>
            <a:pPr lvl="1"/>
            <a:r>
              <a:rPr lang="en-US" dirty="0"/>
              <a:t>Definition of the semantics of messages</a:t>
            </a:r>
          </a:p>
          <a:p>
            <a:pPr lvl="1"/>
            <a:r>
              <a:rPr lang="en-US" dirty="0"/>
              <a:t>Definition of valid sequences of messages</a:t>
            </a:r>
          </a:p>
          <a:p>
            <a:pPr lvl="2"/>
            <a:r>
              <a:rPr lang="en-US" dirty="0"/>
              <a:t>Including valid timings</a:t>
            </a:r>
          </a:p>
          <a:p>
            <a:r>
              <a:rPr lang="en-US" dirty="0"/>
              <a:t>Also, who do you talk to? …</a:t>
            </a:r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Naming/Addressing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Each node typically has a unique* name</a:t>
            </a:r>
          </a:p>
          <a:p>
            <a:pPr lvl="1"/>
            <a:r>
              <a:rPr lang="en-US" dirty="0"/>
              <a:t>When that name also tells you how to get to the node, it is called an </a:t>
            </a:r>
            <a:r>
              <a:rPr lang="en-US" i="1" dirty="0"/>
              <a:t>address</a:t>
            </a:r>
          </a:p>
          <a:p>
            <a:r>
              <a:rPr lang="en-US" dirty="0"/>
              <a:t>Each layer can have its own naming/addressing</a:t>
            </a:r>
          </a:p>
          <a:p>
            <a:r>
              <a:rPr lang="en-US" i="1" dirty="0"/>
              <a:t>Routing</a:t>
            </a:r>
            <a:r>
              <a:rPr lang="en-US" dirty="0"/>
              <a:t> is the process of finding a path to the destination</a:t>
            </a:r>
          </a:p>
          <a:p>
            <a:pPr lvl="1"/>
            <a:r>
              <a:rPr lang="en-US" dirty="0"/>
              <a:t>In packet switched networks, each packet must have a destination address</a:t>
            </a:r>
          </a:p>
          <a:p>
            <a:pPr lvl="1"/>
            <a:r>
              <a:rPr lang="en-US" dirty="0"/>
              <a:t>For circuit switched, use address to set up circuit</a:t>
            </a:r>
          </a:p>
          <a:p>
            <a:r>
              <a:rPr lang="en-US" dirty="0"/>
              <a:t>Special addresses can exist for broadcast/multicast/</a:t>
            </a:r>
            <a:r>
              <a:rPr lang="en-US" dirty="0" err="1"/>
              <a:t>anycast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within the relevant scope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Layers, Services, Protocols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Physical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bits to other node across link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frames to other node across link.</a:t>
            </a:r>
          </a:p>
          <a:p>
            <a:r>
              <a:rPr lang="en-US" dirty="0"/>
              <a:t>May add reliability, medium access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move packets to any other node in the network</a:t>
            </a:r>
          </a:p>
          <a:p>
            <a:r>
              <a:rPr lang="en-US" dirty="0"/>
              <a:t>IP: Unreliable, best-effort service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multiplexing applications</a:t>
            </a:r>
          </a:p>
          <a:p>
            <a:r>
              <a:rPr lang="en-US" dirty="0"/>
              <a:t>Reliable byte stream to other node (TCP), </a:t>
            </a:r>
          </a:p>
          <a:p>
            <a:r>
              <a:rPr lang="en-US" dirty="0"/>
              <a:t>Unreliable datagram (UDP)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Service: user-facing application.</a:t>
            </a:r>
          </a:p>
          <a:p>
            <a:r>
              <a:rPr lang="en-US" dirty="0"/>
              <a:t>Application-defined messages</a:t>
            </a:r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Decide on how to factor the problem</a:t>
            </a:r>
          </a:p>
          <a:p>
            <a:pPr lvl="1"/>
            <a:r>
              <a:rPr lang="en-US" dirty="0"/>
              <a:t>What services at which layer?</a:t>
            </a:r>
          </a:p>
          <a:p>
            <a:pPr lvl="1"/>
            <a:r>
              <a:rPr lang="en-US" dirty="0"/>
              <a:t>What to leave out?</a:t>
            </a:r>
          </a:p>
          <a:p>
            <a:pPr lvl="1"/>
            <a:r>
              <a:rPr lang="en-US" dirty="0"/>
              <a:t>More on this later (End-to-end principle)</a:t>
            </a:r>
          </a:p>
          <a:p>
            <a:r>
              <a:rPr lang="en-US" dirty="0"/>
              <a:t>For example: </a:t>
            </a:r>
          </a:p>
          <a:p>
            <a:pPr lvl="1"/>
            <a:r>
              <a:rPr lang="en-US" dirty="0"/>
              <a:t>IP offers pretty crappy service, even on top of reliable links… why?</a:t>
            </a:r>
          </a:p>
          <a:p>
            <a:pPr lvl="1"/>
            <a:r>
              <a:rPr lang="en-US" dirty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IP as the Narrow Waist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Many applications protocols on top of UDP &amp; TCP</a:t>
            </a:r>
          </a:p>
          <a:p>
            <a:r>
              <a:rPr lang="en-US" dirty="0"/>
              <a:t>IP works over many types of networks</a:t>
            </a:r>
          </a:p>
          <a:p>
            <a:r>
              <a:rPr lang="en-US" dirty="0"/>
              <a:t>This is the “Hourglass” architecture of the Internet. </a:t>
            </a:r>
          </a:p>
          <a:p>
            <a:pPr lvl="1"/>
            <a:r>
              <a:rPr lang="en-US" dirty="0"/>
              <a:t>If every network supports IP, applications run over many different networks (</a:t>
            </a:r>
            <a:r>
              <a:rPr lang="en-US" i="1" dirty="0"/>
              <a:t>e.g.</a:t>
            </a:r>
            <a:r>
              <a:rPr lang="en-US" dirty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/>
              <a:t>Network Layer: Internet</a:t>
            </a:r>
            <a:r>
              <a:rPr lang="en-US" baseline="0" dirty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Used by</a:t>
            </a:r>
            <a:r>
              <a:rPr lang="en-US" baseline="0" dirty="0"/>
              <a:t> most computer networks today</a:t>
            </a:r>
          </a:p>
          <a:p>
            <a:pPr lvl="1"/>
            <a:r>
              <a:rPr lang="en-US" dirty="0"/>
              <a:t>Runs </a:t>
            </a:r>
            <a:r>
              <a:rPr lang="en-US" i="1" dirty="0"/>
              <a:t>over</a:t>
            </a:r>
            <a:r>
              <a:rPr lang="en-US" dirty="0"/>
              <a:t> a variety of physical networks, can connect Ethernet, wireless, modem lines, etc.</a:t>
            </a:r>
          </a:p>
          <a:p>
            <a:r>
              <a:rPr lang="en-US" baseline="0" dirty="0"/>
              <a:t>Every</a:t>
            </a:r>
            <a:r>
              <a:rPr lang="en-US" dirty="0"/>
              <a:t> host has a unique 4-byte IP address (IPv4)</a:t>
            </a:r>
          </a:p>
          <a:p>
            <a:pPr lvl="1"/>
            <a:r>
              <a:rPr lang="en-US" i="1" baseline="0" dirty="0"/>
              <a:t>E.g.</a:t>
            </a:r>
            <a:r>
              <a:rPr lang="en-US" baseline="0" dirty="0"/>
              <a:t>,</a:t>
            </a:r>
            <a:r>
              <a:rPr lang="en-US" dirty="0"/>
              <a:t> </a:t>
            </a:r>
            <a:r>
              <a:rPr lang="en-US" baseline="0" dirty="0"/>
              <a:t> </a:t>
            </a:r>
            <a:r>
              <a:rPr lang="en-US" baseline="0" dirty="0" err="1"/>
              <a:t>www.cs.brown.edu</a:t>
            </a:r>
            <a:r>
              <a:rPr lang="en-US" baseline="0" dirty="0"/>
              <a:t> </a:t>
            </a:r>
            <a:r>
              <a:rPr lang="en-US" baseline="0" dirty="0">
                <a:sym typeface="Wingdings"/>
              </a:rPr>
              <a:t>128.148.32.110</a:t>
            </a:r>
          </a:p>
          <a:p>
            <a:pPr lvl="1"/>
            <a:r>
              <a:rPr lang="en-US" dirty="0">
                <a:sym typeface="Wingdings"/>
              </a:rPr>
              <a:t>The </a:t>
            </a:r>
            <a:r>
              <a:rPr lang="en-US" i="1" dirty="0">
                <a:sym typeface="Wingdings"/>
              </a:rPr>
              <a:t>network</a:t>
            </a:r>
            <a:r>
              <a:rPr lang="en-US" dirty="0">
                <a:sym typeface="Wingdings"/>
              </a:rPr>
              <a:t> knows how to route a packet to any address</a:t>
            </a:r>
          </a:p>
          <a:p>
            <a:r>
              <a:rPr lang="en-US" dirty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>
                <a:sym typeface="Wingdings"/>
              </a:rPr>
              <a:t>Need naming (DNS)</a:t>
            </a:r>
          </a:p>
          <a:p>
            <a:pPr lvl="1"/>
            <a:r>
              <a:rPr lang="en-US" dirty="0">
                <a:sym typeface="Wingdings"/>
              </a:rPr>
              <a:t>Interface for browser and server software </a:t>
            </a:r>
          </a:p>
          <a:p>
            <a:pPr lvl="1"/>
            <a:r>
              <a:rPr lang="en-US" dirty="0">
                <a:sym typeface="Wingdings"/>
              </a:rPr>
              <a:t>Need </a:t>
            </a:r>
            <a:r>
              <a:rPr lang="en-US" dirty="0" err="1">
                <a:sym typeface="Wingdings"/>
              </a:rPr>
              <a:t>demultiplexing</a:t>
            </a:r>
            <a:r>
              <a:rPr lang="en-US" dirty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/>
              <a:t>Inter-process</a:t>
            </a:r>
            <a:r>
              <a:rPr lang="en-US" baseline="0" dirty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/>
              <a:t>Talking from host to host is great, but we want abstraction of inter-process communication</a:t>
            </a:r>
          </a:p>
          <a:p>
            <a:r>
              <a:rPr lang="en-US" dirty="0"/>
              <a:t>Solution: </a:t>
            </a:r>
            <a:r>
              <a:rPr lang="en-US" i="1" dirty="0"/>
              <a:t>encapsulate</a:t>
            </a:r>
            <a:r>
              <a:rPr lang="en-US" dirty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Transport:</a:t>
            </a:r>
            <a:r>
              <a:rPr lang="en-US" baseline="0" dirty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UDP and TCP most popular protocols on IP</a:t>
            </a:r>
          </a:p>
          <a:p>
            <a:pPr lvl="1"/>
            <a:r>
              <a:rPr lang="en-US" dirty="0"/>
              <a:t>Both use 16-bit </a:t>
            </a:r>
            <a:r>
              <a:rPr lang="en-US" i="1" dirty="0"/>
              <a:t>port </a:t>
            </a:r>
            <a:r>
              <a:rPr lang="en-US" dirty="0"/>
              <a:t>number &amp; 32-bit IP address</a:t>
            </a:r>
          </a:p>
          <a:p>
            <a:pPr lvl="1"/>
            <a:r>
              <a:rPr lang="en-US" dirty="0"/>
              <a:t>Applications </a:t>
            </a:r>
            <a:r>
              <a:rPr lang="en-US" i="1" dirty="0"/>
              <a:t>bind</a:t>
            </a:r>
            <a:r>
              <a:rPr lang="en-US" dirty="0"/>
              <a:t> a port &amp; receive traffic on that port</a:t>
            </a:r>
          </a:p>
          <a:p>
            <a:r>
              <a:rPr lang="en-US" dirty="0"/>
              <a:t>UDP – User (unreliable) Datagram Protocol</a:t>
            </a:r>
          </a:p>
          <a:p>
            <a:pPr lvl="1"/>
            <a:r>
              <a:rPr lang="en-US" dirty="0"/>
              <a:t>Exposes packet-switched nature of Internet</a:t>
            </a:r>
          </a:p>
          <a:p>
            <a:pPr lvl="1"/>
            <a:r>
              <a:rPr lang="en-US" dirty="0"/>
              <a:t>Adds multiplexing on top of IP</a:t>
            </a:r>
          </a:p>
          <a:p>
            <a:pPr lvl="1"/>
            <a:r>
              <a:rPr lang="en-US" dirty="0"/>
              <a:t>Sent packets may be dropped, reordered, even duplicated (but there is corruption protection)</a:t>
            </a:r>
          </a:p>
          <a:p>
            <a:r>
              <a:rPr lang="en-US" dirty="0"/>
              <a:t>TCP – Transmission Control Protocol</a:t>
            </a:r>
          </a:p>
          <a:p>
            <a:pPr lvl="1"/>
            <a:r>
              <a:rPr lang="en-US" dirty="0"/>
              <a:t>Provides illusion of reliable ‘pipe’ or ‘stream’ between two processes anywhere on the network</a:t>
            </a:r>
          </a:p>
          <a:p>
            <a:pPr lvl="1"/>
            <a:r>
              <a:rPr lang="en-US" dirty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/>
              <a:t>Most applications use TCP</a:t>
            </a:r>
          </a:p>
          <a:p>
            <a:pPr lvl="1"/>
            <a:r>
              <a:rPr lang="en-US" dirty="0"/>
              <a:t>Easier to program (reliability is convenient)</a:t>
            </a:r>
          </a:p>
          <a:p>
            <a:pPr lvl="1"/>
            <a:r>
              <a:rPr lang="en-US" dirty="0"/>
              <a:t>Automatically avoids congestion (don’t need to worry about taking down the network</a:t>
            </a:r>
          </a:p>
          <a:p>
            <a:r>
              <a:rPr lang="en-US" dirty="0"/>
              <a:t>Servers typically listen on well-know ports:</a:t>
            </a:r>
          </a:p>
          <a:p>
            <a:pPr lvl="1"/>
            <a:r>
              <a:rPr lang="en-US" dirty="0"/>
              <a:t>SSH: 22</a:t>
            </a:r>
          </a:p>
          <a:p>
            <a:pPr lvl="1"/>
            <a:r>
              <a:rPr lang="en-US" dirty="0"/>
              <a:t>SMTP (email): 25</a:t>
            </a:r>
          </a:p>
          <a:p>
            <a:pPr lvl="1"/>
            <a:r>
              <a:rPr lang="en-US" dirty="0"/>
              <a:t>Finger: 79</a:t>
            </a:r>
          </a:p>
          <a:p>
            <a:pPr lvl="1"/>
            <a:r>
              <a:rPr lang="en-US" dirty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Transport:</a:t>
            </a:r>
            <a:r>
              <a:rPr lang="en-US" baseline="0" dirty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UDP and TCP most popular protocols on IP</a:t>
            </a:r>
          </a:p>
          <a:p>
            <a:pPr lvl="1"/>
            <a:r>
              <a:rPr lang="en-US" dirty="0"/>
              <a:t>Both use 16-bit </a:t>
            </a:r>
            <a:r>
              <a:rPr lang="en-US" i="1" dirty="0"/>
              <a:t>port </a:t>
            </a:r>
            <a:r>
              <a:rPr lang="en-US" dirty="0"/>
              <a:t>number &amp; 32-bit IP address</a:t>
            </a:r>
          </a:p>
          <a:p>
            <a:pPr lvl="1"/>
            <a:r>
              <a:rPr lang="en-US" dirty="0"/>
              <a:t>Applications </a:t>
            </a:r>
            <a:r>
              <a:rPr lang="en-US" i="1" dirty="0"/>
              <a:t>bind</a:t>
            </a:r>
            <a:r>
              <a:rPr lang="en-US" dirty="0"/>
              <a:t> a port &amp; receive traffic on that port</a:t>
            </a:r>
          </a:p>
          <a:p>
            <a:r>
              <a:rPr lang="en-US" dirty="0"/>
              <a:t>UDP – User (unreliable) Datagram Protocol</a:t>
            </a:r>
          </a:p>
          <a:p>
            <a:pPr lvl="1"/>
            <a:r>
              <a:rPr lang="en-US" dirty="0"/>
              <a:t>Exposes packet-switched nature of Internet</a:t>
            </a:r>
          </a:p>
          <a:p>
            <a:pPr lvl="1"/>
            <a:r>
              <a:rPr lang="en-US" dirty="0"/>
              <a:t>Adds multiplexing on top of IP</a:t>
            </a:r>
          </a:p>
          <a:p>
            <a:pPr lvl="1"/>
            <a:r>
              <a:rPr lang="en-US" dirty="0"/>
              <a:t>Sent packets may be dropped, reordered, even duplicated (but there is corruption protection)</a:t>
            </a:r>
          </a:p>
          <a:p>
            <a:r>
              <a:rPr lang="en-US" dirty="0"/>
              <a:t>TCP – Transmission Control Protocol</a:t>
            </a:r>
          </a:p>
          <a:p>
            <a:pPr lvl="1"/>
            <a:r>
              <a:rPr lang="en-US" dirty="0"/>
              <a:t>Provides illusion of reliable ‘pipe’ or ‘stream’ between two processes anywhere on the network</a:t>
            </a:r>
          </a:p>
          <a:p>
            <a:pPr lvl="1"/>
            <a:r>
              <a:rPr lang="en-US" dirty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/>
              <a:t>Strict layering not </a:t>
            </a:r>
            <a:r>
              <a:rPr lang="en-US" i="1" dirty="0"/>
              <a:t>required</a:t>
            </a:r>
            <a:endParaRPr lang="en-US" dirty="0"/>
          </a:p>
          <a:p>
            <a:pPr lvl="1"/>
            <a:r>
              <a:rPr lang="en-US" dirty="0"/>
              <a:t>TCP/UDP “cheat” to detect certain errors in IP-level information like address</a:t>
            </a:r>
          </a:p>
          <a:p>
            <a:pPr lvl="1"/>
            <a:r>
              <a:rPr lang="en-US" dirty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870D-313B-2049-BC46-1C5B301E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thing…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7825-EB2A-2846-9ADA-C4D55A807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337"/>
          </a:xfrm>
        </p:spPr>
        <p:txBody>
          <a:bodyPr>
            <a:normAutofit/>
          </a:bodyPr>
          <a:lstStyle/>
          <a:p>
            <a:r>
              <a:rPr lang="en-US" dirty="0"/>
              <a:t>Layering defines interfaces well</a:t>
            </a:r>
          </a:p>
          <a:p>
            <a:pPr lvl="1"/>
            <a:r>
              <a:rPr lang="en-US" dirty="0"/>
              <a:t>What if I get an Ethernet frame, and send it as the payload of an IP packet across the world?</a:t>
            </a:r>
          </a:p>
          <a:p>
            <a:r>
              <a:rPr lang="en-US" dirty="0"/>
              <a:t>Layering can be recursive</a:t>
            </a:r>
          </a:p>
          <a:p>
            <a:pPr lvl="1"/>
            <a:r>
              <a:rPr lang="en-US" dirty="0"/>
              <a:t>Each layer agnostic to payload!</a:t>
            </a:r>
          </a:p>
          <a:p>
            <a:r>
              <a:rPr lang="en-US" dirty="0"/>
              <a:t>Many examples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Tunnels</a:t>
            </a:r>
            <a:r>
              <a:rPr lang="en-US" dirty="0"/>
              <a:t>: e.g.,                                                                                                                                                     VXLAN is ETH over UDP (over IP over ETH again…)</a:t>
            </a:r>
          </a:p>
          <a:p>
            <a:pPr lvl="1"/>
            <a:r>
              <a:rPr lang="en-US" dirty="0"/>
              <a:t>Our IP assignment: IP on top of UDP “links”</a:t>
            </a:r>
          </a:p>
        </p:txBody>
      </p:sp>
    </p:spTree>
    <p:extLst>
      <p:ext uri="{BB962C8B-B14F-4D97-AF65-F5344CB8AC3E}">
        <p14:creationId xmlns:p14="http://schemas.microsoft.com/office/powerpoint/2010/main" val="90640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29C0-7173-8C40-8D25-E9210556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0"/>
            <a:ext cx="7569200" cy="788215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B788BD-A273-2A4C-988F-966B22E4C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4" y="881742"/>
            <a:ext cx="8979352" cy="2144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788FB-5431-2E45-902B-FC1C29E1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4" y="3238336"/>
            <a:ext cx="8928189" cy="2313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EE867-EE15-114E-B153-BDD72536F0D5}"/>
              </a:ext>
            </a:extLst>
          </p:cNvPr>
          <p:cNvSpPr txBox="1"/>
          <p:nvPr/>
        </p:nvSpPr>
        <p:spPr>
          <a:xfrm>
            <a:off x="787400" y="5719227"/>
            <a:ext cx="82219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This is just an example, do not worry about the details, or the specific protocols!</a:t>
            </a:r>
          </a:p>
          <a:p>
            <a:endParaRPr lang="en-US" dirty="0"/>
          </a:p>
          <a:p>
            <a:r>
              <a:rPr lang="en-US" sz="1600" dirty="0"/>
              <a:t>From: Yu et al., A General, Easy to Program and Scalable Framework for Analyzing In-network Packet Traces, NSDI 2019</a:t>
            </a:r>
          </a:p>
        </p:txBody>
      </p:sp>
    </p:spTree>
    <p:extLst>
      <p:ext uri="{BB962C8B-B14F-4D97-AF65-F5344CB8AC3E}">
        <p14:creationId xmlns:p14="http://schemas.microsoft.com/office/powerpoint/2010/main" val="965338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class: Physical Layer</a:t>
            </a:r>
          </a:p>
          <a:p>
            <a:r>
              <a:rPr lang="en-US" dirty="0"/>
              <a:t>Thu 13th: </a:t>
            </a:r>
            <a:r>
              <a:rPr lang="en-US" dirty="0" err="1"/>
              <a:t>Snowcast</a:t>
            </a:r>
            <a:r>
              <a:rPr lang="en-US" dirty="0"/>
              <a:t> milestones: last commit </a:t>
            </a:r>
          </a:p>
          <a:p>
            <a:pPr lvl="1"/>
            <a:r>
              <a:rPr lang="en-US" dirty="0"/>
              <a:t>Let us know if you don’t have a slot!</a:t>
            </a:r>
          </a:p>
          <a:p>
            <a:r>
              <a:rPr lang="en-US" dirty="0"/>
              <a:t>Pushed some dates: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 now due Monday</a:t>
            </a:r>
          </a:p>
        </p:txBody>
      </p:sp>
    </p:spTree>
    <p:extLst>
      <p:ext uri="{BB962C8B-B14F-4D97-AF65-F5344CB8AC3E}">
        <p14:creationId xmlns:p14="http://schemas.microsoft.com/office/powerpoint/2010/main" val="1042558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didn’t cover these in class, but these concepts about the socket API are useful for, and exercised by, the </a:t>
            </a:r>
            <a:r>
              <a:rPr lang="en-US" dirty="0" err="1"/>
              <a:t>Snowcast</a:t>
            </a:r>
            <a:r>
              <a:rPr lang="en-US" dirty="0"/>
              <a:t> assignment!</a:t>
            </a:r>
          </a:p>
        </p:txBody>
      </p:sp>
    </p:spTree>
    <p:extLst>
      <p:ext uri="{BB962C8B-B14F-4D97-AF65-F5344CB8AC3E}">
        <p14:creationId xmlns:p14="http://schemas.microsoft.com/office/powerpoint/2010/main" val="210348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/>
              <a:t>Using TCP/IP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/>
              <a:t>How can applications use the network?</a:t>
            </a:r>
          </a:p>
          <a:p>
            <a:r>
              <a:rPr lang="en-US" i="1" dirty="0"/>
              <a:t>Sockets</a:t>
            </a:r>
            <a:r>
              <a:rPr lang="en-US" dirty="0"/>
              <a:t> API. </a:t>
            </a:r>
          </a:p>
          <a:p>
            <a:pPr lvl="1"/>
            <a:r>
              <a:rPr lang="en-US" dirty="0"/>
              <a:t>Originally from BSD, widely implemented (*BSD, Linux, Mac OS X, Windows, …)</a:t>
            </a:r>
          </a:p>
          <a:p>
            <a:pPr lvl="1"/>
            <a:r>
              <a:rPr lang="en-US" dirty="0"/>
              <a:t>Important do know and do once</a:t>
            </a:r>
          </a:p>
          <a:p>
            <a:pPr lvl="1"/>
            <a:r>
              <a:rPr lang="en-US" dirty="0"/>
              <a:t>Higher-level APIs build on them</a:t>
            </a:r>
          </a:p>
          <a:p>
            <a:r>
              <a:rPr lang="en-US" dirty="0"/>
              <a:t>After basic setup, much like files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Sockets: Communication Between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/>
              <a:t>Network sockets are file descriptors too</a:t>
            </a:r>
          </a:p>
          <a:p>
            <a:r>
              <a:rPr lang="en-US" dirty="0"/>
              <a:t>Datagram sockets: unreliable message delivery</a:t>
            </a:r>
          </a:p>
          <a:p>
            <a:pPr lvl="1"/>
            <a:r>
              <a:rPr lang="en-US" dirty="0"/>
              <a:t>With IP, gives you UDP</a:t>
            </a:r>
          </a:p>
          <a:p>
            <a:pPr lvl="1"/>
            <a:r>
              <a:rPr lang="en-US" dirty="0"/>
              <a:t>Send atomic messages, which may be reordered or lost</a:t>
            </a:r>
          </a:p>
          <a:p>
            <a:pPr lvl="1"/>
            <a:r>
              <a:rPr lang="en-US" dirty="0"/>
              <a:t>Special system calls to read/write: </a:t>
            </a:r>
            <a:r>
              <a:rPr lang="en-US" dirty="0">
                <a:latin typeface="Courier"/>
                <a:cs typeface="Courier"/>
              </a:rPr>
              <a:t>send</a:t>
            </a:r>
            <a:r>
              <a:rPr lang="en-US" dirty="0"/>
              <a:t>/</a:t>
            </a:r>
            <a:r>
              <a:rPr lang="en-US" dirty="0" err="1">
                <a:latin typeface="Courier"/>
                <a:cs typeface="Courier"/>
              </a:rPr>
              <a:t>recv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/>
              <a:t>Stream sockets: bi-directional pipes</a:t>
            </a:r>
          </a:p>
          <a:p>
            <a:pPr lvl="1"/>
            <a:r>
              <a:rPr lang="en-US" dirty="0"/>
              <a:t>With IP, gives you TCP</a:t>
            </a:r>
          </a:p>
          <a:p>
            <a:pPr lvl="1"/>
            <a:r>
              <a:rPr lang="en-US" dirty="0"/>
              <a:t>Bytes written on one end read on another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calls for</a:t>
            </a:r>
            <a:r>
              <a:rPr lang="en-US" baseline="0" dirty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/>
              <a:t>Client</a:t>
            </a:r>
            <a:r>
              <a:rPr lang="en-US" dirty="0"/>
              <a:t>	</a:t>
            </a:r>
            <a:r>
              <a:rPr lang="en-US" u="sng" dirty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socket</a:t>
            </a:r>
            <a:r>
              <a:rPr lang="en-US" dirty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bind</a:t>
            </a:r>
            <a:r>
              <a:rPr lang="en-US" dirty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listen</a:t>
            </a:r>
            <a:r>
              <a:rPr lang="en-US" dirty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socket</a:t>
            </a:r>
            <a:r>
              <a:rPr lang="en-US" dirty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bind*</a:t>
            </a:r>
            <a:r>
              <a:rPr lang="en-US" dirty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>
                <a:latin typeface="Courier"/>
                <a:cs typeface="Courier"/>
              </a:rPr>
              <a:t>connect</a:t>
            </a:r>
            <a:r>
              <a:rPr lang="en-US" dirty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/>
              <a:t>			</a:t>
            </a:r>
            <a:r>
              <a:rPr lang="en-US" sz="2400" b="0" dirty="0">
                <a:latin typeface="Courier"/>
                <a:cs typeface="Courier"/>
              </a:rPr>
              <a:t>accept</a:t>
            </a:r>
            <a:r>
              <a:rPr lang="en-US" dirty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/>
              <a:t>This call to bind is optional, connect can choose address &amp; port.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 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/>
              <a:t>Recall how TCP &amp; UDP name communication endpoints</a:t>
            </a:r>
          </a:p>
          <a:p>
            <a:pPr lvl="1"/>
            <a:r>
              <a:rPr lang="en-US" dirty="0"/>
              <a:t>IP address specifies host (128.148.32.110)</a:t>
            </a:r>
          </a:p>
          <a:p>
            <a:pPr lvl="1"/>
            <a:r>
              <a:rPr lang="en-US" dirty="0"/>
              <a:t>16-bit port number </a:t>
            </a:r>
            <a:r>
              <a:rPr lang="en-US" dirty="0" err="1"/>
              <a:t>demultiplexes</a:t>
            </a:r>
            <a:r>
              <a:rPr lang="en-US" dirty="0"/>
              <a:t> within host</a:t>
            </a:r>
          </a:p>
          <a:p>
            <a:pPr lvl="1"/>
            <a:r>
              <a:rPr lang="en-US" dirty="0"/>
              <a:t>Well-known services listen on standard ports (</a:t>
            </a:r>
            <a:r>
              <a:rPr lang="en-US" i="1" dirty="0"/>
              <a:t>e.g.</a:t>
            </a:r>
            <a:r>
              <a:rPr lang="en-US" dirty="0"/>
              <a:t> </a:t>
            </a:r>
            <a:r>
              <a:rPr lang="en-US" dirty="0" err="1"/>
              <a:t>ssh</a:t>
            </a:r>
            <a:r>
              <a:rPr lang="en-US" dirty="0"/>
              <a:t> – 22, http – 80, mail – 25, see /etc/services for list)</a:t>
            </a:r>
          </a:p>
          <a:p>
            <a:pPr lvl="1"/>
            <a:r>
              <a:rPr lang="en-US" dirty="0"/>
              <a:t>Clients connect from arbitrary ports to well known ports</a:t>
            </a:r>
          </a:p>
          <a:p>
            <a:r>
              <a:rPr lang="en-US" dirty="0"/>
              <a:t>A connection is named by 5 components</a:t>
            </a:r>
          </a:p>
          <a:p>
            <a:pPr lvl="1"/>
            <a:r>
              <a:rPr lang="en-US" dirty="0"/>
              <a:t>Protocol, local IP, local port, remote IP, remote port</a:t>
            </a:r>
          </a:p>
          <a:p>
            <a:pPr lvl="1"/>
            <a:r>
              <a:rPr lang="en-US" dirty="0"/>
              <a:t>TCP requires connected sockets, but not UDP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Address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/>
              <a:t>All values in network byte order (Big </a:t>
            </a:r>
            <a:r>
              <a:rPr lang="en-US" dirty="0" err="1"/>
              <a:t>Endian</a:t>
            </a:r>
            <a:r>
              <a:rPr lang="en-US" dirty="0"/>
              <a:t>)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htonl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, </a:t>
            </a:r>
            <a:r>
              <a:rPr lang="en-US" sz="2000" dirty="0" err="1">
                <a:latin typeface="Courier"/>
                <a:cs typeface="Courier"/>
              </a:rPr>
              <a:t>htons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: host to network, 32 and 16 bits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ntohl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, </a:t>
            </a:r>
            <a:r>
              <a:rPr lang="en-US" sz="2000" dirty="0" err="1">
                <a:latin typeface="Courier"/>
                <a:cs typeface="Courier"/>
              </a:rPr>
              <a:t>ntohs</a:t>
            </a:r>
            <a:r>
              <a:rPr lang="en-US" sz="2000" dirty="0">
                <a:latin typeface="Courier"/>
                <a:cs typeface="Courier"/>
              </a:rPr>
              <a:t>()</a:t>
            </a:r>
            <a:r>
              <a:rPr lang="en-US" dirty="0"/>
              <a:t>: network to host, 32 and 16 bits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/>
              <a:t>All address types begin with family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sa_family</a:t>
            </a:r>
            <a:r>
              <a:rPr lang="en-US" dirty="0"/>
              <a:t> in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dirty="0"/>
              <a:t> tells you actual type</a:t>
            </a:r>
          </a:p>
          <a:p>
            <a:r>
              <a:rPr lang="en-US" dirty="0"/>
              <a:t>Not all addresses are the same size</a:t>
            </a:r>
          </a:p>
          <a:p>
            <a:pPr lvl="1"/>
            <a:r>
              <a:rPr lang="en-US" dirty="0"/>
              <a:t>e.g.,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sockaddr_in6</a:t>
            </a:r>
            <a:r>
              <a:rPr lang="en-US" dirty="0"/>
              <a:t> is typically 28 bytes, yet generic 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dirty="0"/>
              <a:t> is only 16 bytes</a:t>
            </a:r>
          </a:p>
          <a:p>
            <a:pPr lvl="1"/>
            <a:r>
              <a:rPr lang="en-US" dirty="0"/>
              <a:t>So most calls require passing around socket length</a:t>
            </a:r>
          </a:p>
          <a:p>
            <a:pPr lvl="1"/>
            <a:r>
              <a:rPr lang="en-US" dirty="0"/>
              <a:t>New </a:t>
            </a:r>
            <a:r>
              <a:rPr lang="en-US" sz="2000" dirty="0" err="1">
                <a:latin typeface="Courier"/>
                <a:cs typeface="Courier"/>
              </a:rPr>
              <a:t>sockaddr_storage</a:t>
            </a:r>
            <a:r>
              <a:rPr lang="en-US" dirty="0"/>
              <a:t> is big enough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</a:t>
            </a:r>
            <a:r>
              <a:rPr lang="en-US" baseline="0" dirty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Skeleton (IPv4)</a:t>
            </a:r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</a:t>
            </a:r>
            <a:r>
              <a:rPr lang="en-US" baseline="0" dirty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Call socket with SOCK_DGRAM, bind as before</a:t>
            </a:r>
          </a:p>
          <a:p>
            <a:r>
              <a:rPr lang="en-US" dirty="0"/>
              <a:t>New calls for sending/receiving individual packets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sendto(int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</a:t>
            </a:r>
            <a:r>
              <a:rPr lang="en-US" sz="2000" dirty="0">
                <a:latin typeface="Courier"/>
                <a:cs typeface="Courier"/>
              </a:rPr>
              <a:t>, const void *</a:t>
            </a:r>
            <a:r>
              <a:rPr lang="en-US" sz="2000" dirty="0" err="1">
                <a:latin typeface="Courier"/>
                <a:cs typeface="Courier"/>
              </a:rPr>
              <a:t>msg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len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flags, const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sz="2000" dirty="0">
                <a:latin typeface="Courier"/>
                <a:cs typeface="Courier"/>
              </a:rPr>
              <a:t> *to, </a:t>
            </a:r>
            <a:r>
              <a:rPr lang="en-US" sz="2000" dirty="0" err="1">
                <a:latin typeface="Courier"/>
                <a:cs typeface="Courier"/>
              </a:rPr>
              <a:t>socklen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tolen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>
                <a:latin typeface="Courier"/>
                <a:cs typeface="Courier"/>
              </a:rPr>
              <a:t>recvfrom(int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</a:t>
            </a:r>
            <a:r>
              <a:rPr lang="en-US" sz="2000" dirty="0">
                <a:latin typeface="Courier"/>
                <a:cs typeface="Courier"/>
              </a:rPr>
              <a:t>, void *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len</a:t>
            </a:r>
            <a:r>
              <a:rPr lang="en-US" sz="2000" dirty="0">
                <a:latin typeface="Courier"/>
                <a:cs typeface="Courier"/>
              </a:rPr>
              <a:t>, </a:t>
            </a:r>
            <a:r>
              <a:rPr lang="en-US" sz="2000" dirty="0" err="1">
                <a:latin typeface="Courier"/>
                <a:cs typeface="Courier"/>
              </a:rPr>
              <a:t>int</a:t>
            </a:r>
            <a:r>
              <a:rPr lang="en-US" sz="2000" dirty="0">
                <a:latin typeface="Courier"/>
                <a:cs typeface="Courier"/>
              </a:rPr>
              <a:t> flags, </a:t>
            </a:r>
            <a:r>
              <a:rPr lang="en-US" sz="2000" dirty="0" err="1">
                <a:latin typeface="Courier"/>
                <a:cs typeface="Courier"/>
              </a:rPr>
              <a:t>struct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sockaddr</a:t>
            </a:r>
            <a:r>
              <a:rPr lang="en-US" sz="2000" dirty="0">
                <a:latin typeface="Courier"/>
                <a:cs typeface="Courier"/>
              </a:rPr>
              <a:t> *from, </a:t>
            </a:r>
            <a:r>
              <a:rPr lang="en-US" sz="2000" dirty="0" err="1">
                <a:latin typeface="Courier"/>
                <a:cs typeface="Courier"/>
              </a:rPr>
              <a:t>socklen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t</a:t>
            </a:r>
            <a:r>
              <a:rPr lang="en-US" sz="2000" dirty="0">
                <a:latin typeface="Courier"/>
                <a:cs typeface="Courier"/>
              </a:rPr>
              <a:t> *</a:t>
            </a:r>
            <a:r>
              <a:rPr lang="en-US" sz="2000" dirty="0" err="1">
                <a:latin typeface="Courier"/>
                <a:cs typeface="Courier"/>
              </a:rPr>
              <a:t>fromlen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/>
              <a:t>Must send/get peer address  with each packet</a:t>
            </a:r>
          </a:p>
          <a:p>
            <a:r>
              <a:rPr lang="en-US" dirty="0"/>
              <a:t>Example: </a:t>
            </a:r>
            <a:r>
              <a:rPr lang="en-US" sz="2400" b="0" dirty="0" err="1">
                <a:latin typeface="Courier"/>
                <a:cs typeface="Courier"/>
              </a:rPr>
              <a:t>udpecho.c</a:t>
            </a:r>
            <a:endParaRPr lang="en-US" sz="2000" b="0" dirty="0">
              <a:latin typeface="Courier"/>
              <a:cs typeface="Courier"/>
            </a:endParaRPr>
          </a:p>
          <a:p>
            <a:r>
              <a:rPr lang="en-US" dirty="0"/>
              <a:t>Can use UDP in connected mode (Why?)</a:t>
            </a:r>
          </a:p>
          <a:p>
            <a:pPr lvl="1"/>
            <a:r>
              <a:rPr lang="en-US" dirty="0"/>
              <a:t>connect assigns remote address</a:t>
            </a:r>
          </a:p>
          <a:p>
            <a:pPr lvl="1"/>
            <a:r>
              <a:rPr lang="en-US" sz="2000" dirty="0">
                <a:latin typeface="Courier"/>
                <a:cs typeface="Courier"/>
              </a:rPr>
              <a:t>send</a:t>
            </a:r>
            <a:r>
              <a:rPr lang="en-US" dirty="0"/>
              <a:t>/</a:t>
            </a:r>
            <a:r>
              <a:rPr lang="en-US" sz="2000" dirty="0" err="1">
                <a:latin typeface="Courier"/>
                <a:cs typeface="Courier"/>
              </a:rPr>
              <a:t>recv</a:t>
            </a:r>
            <a:r>
              <a:rPr lang="en-US" dirty="0"/>
              <a:t> </a:t>
            </a:r>
            <a:r>
              <a:rPr lang="en-US" dirty="0" err="1"/>
              <a:t>syscalls</a:t>
            </a:r>
            <a:r>
              <a:rPr lang="en-US" dirty="0"/>
              <a:t>, like </a:t>
            </a:r>
            <a:r>
              <a:rPr lang="en-US" sz="2000" dirty="0" err="1">
                <a:latin typeface="Courier"/>
                <a:cs typeface="Courier"/>
              </a:rPr>
              <a:t>sendto</a:t>
            </a:r>
            <a:r>
              <a:rPr lang="en-US" dirty="0" err="1"/>
              <a:t>/</a:t>
            </a:r>
            <a:r>
              <a:rPr lang="en-US" sz="2000" dirty="0" err="1">
                <a:latin typeface="Courier"/>
                <a:cs typeface="Courier"/>
              </a:rPr>
              <a:t>recvfrom</a:t>
            </a:r>
            <a:r>
              <a:rPr lang="en-US" dirty="0"/>
              <a:t> w/o last two arguments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UDP Connected Sockets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/>
              <a:t>Kernel </a:t>
            </a:r>
            <a:r>
              <a:rPr lang="en-US" dirty="0" err="1"/>
              <a:t>demultiplexes</a:t>
            </a:r>
            <a:r>
              <a:rPr lang="en-US" dirty="0"/>
              <a:t> packets based on port</a:t>
            </a:r>
          </a:p>
          <a:p>
            <a:pPr lvl="1"/>
            <a:r>
              <a:rPr lang="en-US" dirty="0"/>
              <a:t>Can have different processes getting UDP packets from different peers</a:t>
            </a:r>
          </a:p>
          <a:p>
            <a:r>
              <a:rPr lang="en-US" dirty="0"/>
              <a:t>Feedback based on ICMP messages (future lecture)</a:t>
            </a:r>
          </a:p>
          <a:p>
            <a:pPr lvl="1"/>
            <a:r>
              <a:rPr lang="en-US" dirty="0"/>
              <a:t>Say no process has bound UDP port you sent packet to</a:t>
            </a:r>
          </a:p>
          <a:p>
            <a:pPr lvl="1"/>
            <a:r>
              <a:rPr lang="en-US" dirty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Serving Multiple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/>
              <a:t>A server may block when talking to a client</a:t>
            </a:r>
          </a:p>
          <a:p>
            <a:pPr lvl="1"/>
            <a:r>
              <a:rPr lang="en-US" dirty="0"/>
              <a:t>Read or write of a socket connected to a slow client can block</a:t>
            </a:r>
          </a:p>
          <a:p>
            <a:pPr lvl="1"/>
            <a:r>
              <a:rPr lang="en-US" dirty="0"/>
              <a:t>Server may be busy with CPU</a:t>
            </a:r>
          </a:p>
          <a:p>
            <a:pPr lvl="1"/>
            <a:r>
              <a:rPr lang="en-US" dirty="0"/>
              <a:t>Server might be blocked waiting for disk I/O</a:t>
            </a:r>
          </a:p>
          <a:p>
            <a:r>
              <a:rPr lang="en-US" dirty="0"/>
              <a:t>Concurrency through multiple processes</a:t>
            </a:r>
          </a:p>
          <a:p>
            <a:pPr lvl="1"/>
            <a:r>
              <a:rPr lang="en-US" dirty="0"/>
              <a:t>Accept, fork, close in parent; child services request</a:t>
            </a:r>
          </a:p>
          <a:p>
            <a:r>
              <a:rPr lang="en-US" dirty="0"/>
              <a:t>Advantages of one process per client</a:t>
            </a:r>
          </a:p>
          <a:p>
            <a:pPr lvl="1"/>
            <a:r>
              <a:rPr lang="en-US" dirty="0"/>
              <a:t>Don’t block on slow clients</a:t>
            </a:r>
          </a:p>
          <a:p>
            <a:pPr lvl="1"/>
            <a:r>
              <a:rPr lang="en-US" dirty="0"/>
              <a:t>May use multiple cores</a:t>
            </a:r>
          </a:p>
          <a:p>
            <a:pPr lvl="1"/>
            <a:r>
              <a:rPr lang="en-US" dirty="0"/>
              <a:t>Can keep disk queues full for disk-heavy workloads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/>
              <a:t>One process per client has disadvantages:</a:t>
            </a:r>
          </a:p>
          <a:p>
            <a:pPr lvl="1"/>
            <a:r>
              <a:rPr lang="en-US" dirty="0"/>
              <a:t>High overhead – fork + exit ~100μsec</a:t>
            </a:r>
          </a:p>
          <a:p>
            <a:pPr lvl="1"/>
            <a:r>
              <a:rPr lang="en-US" dirty="0"/>
              <a:t>Hard to share state across clients</a:t>
            </a:r>
          </a:p>
          <a:p>
            <a:pPr lvl="1"/>
            <a:r>
              <a:rPr lang="en-US" dirty="0"/>
              <a:t>Maximum number of processes limited</a:t>
            </a:r>
          </a:p>
          <a:p>
            <a:r>
              <a:rPr lang="en-US" dirty="0"/>
              <a:t>Can use threads for concurrency</a:t>
            </a:r>
          </a:p>
          <a:p>
            <a:pPr lvl="1"/>
            <a:r>
              <a:rPr lang="en-US" dirty="0"/>
              <a:t>Data races and deadlocks make programming tricky</a:t>
            </a:r>
          </a:p>
          <a:p>
            <a:pPr lvl="1"/>
            <a:r>
              <a:rPr lang="en-US" dirty="0"/>
              <a:t>Must allocate one stack per request</a:t>
            </a:r>
          </a:p>
          <a:p>
            <a:pPr lvl="1"/>
            <a:r>
              <a:rPr lang="en-US" dirty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/>
              <a:t>Rough equivalents to </a:t>
            </a:r>
            <a:r>
              <a:rPr lang="en-US" sz="2400" b="0" dirty="0">
                <a:latin typeface="Courier"/>
                <a:cs typeface="Courier"/>
              </a:rPr>
              <a:t>fork()</a:t>
            </a:r>
            <a:r>
              <a:rPr lang="en-US" b="0" dirty="0"/>
              <a:t>, </a:t>
            </a:r>
            <a:r>
              <a:rPr lang="en-US" sz="2400" b="0" dirty="0" err="1">
                <a:latin typeface="Courier"/>
                <a:cs typeface="Courier"/>
              </a:rPr>
              <a:t>waitpid</a:t>
            </a:r>
            <a:r>
              <a:rPr lang="en-US" sz="2400" b="0" dirty="0">
                <a:latin typeface="Courier"/>
                <a:cs typeface="Courier"/>
              </a:rPr>
              <a:t>()</a:t>
            </a:r>
            <a:r>
              <a:rPr lang="en-US" b="0" dirty="0"/>
              <a:t>, </a:t>
            </a:r>
            <a:r>
              <a:rPr lang="en-US" sz="2400" b="0" dirty="0">
                <a:latin typeface="Courier"/>
                <a:cs typeface="Courier"/>
              </a:rPr>
              <a:t>exit()</a:t>
            </a:r>
            <a:r>
              <a:rPr lang="en-US" b="0" dirty="0"/>
              <a:t>, </a:t>
            </a:r>
            <a:r>
              <a:rPr lang="en-US" sz="2400" b="0" dirty="0">
                <a:latin typeface="Courier"/>
                <a:cs typeface="Courier"/>
              </a:rPr>
              <a:t>kill()</a:t>
            </a:r>
            <a:r>
              <a:rPr lang="en-US" b="0" dirty="0"/>
              <a:t>, plus locking primitives.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Non-blocking</a:t>
            </a:r>
            <a:r>
              <a:rPr lang="en-US" baseline="0" dirty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/>
              <a:t>fcntl</a:t>
            </a:r>
            <a:r>
              <a:rPr lang="en-US" dirty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>
                <a:latin typeface="Courier"/>
                <a:cs typeface="Courier"/>
              </a:rPr>
              <a:t>int</a:t>
            </a:r>
            <a:r>
              <a:rPr lang="en-US" sz="2000" b="0" dirty="0">
                <a:latin typeface="Courier"/>
                <a:cs typeface="Courier"/>
              </a:rPr>
              <a:t> </a:t>
            </a:r>
            <a:r>
              <a:rPr lang="en-US" sz="2000" b="0" dirty="0" err="1">
                <a:latin typeface="Courier"/>
                <a:cs typeface="Courier"/>
              </a:rPr>
              <a:t>n</a:t>
            </a:r>
            <a:r>
              <a:rPr lang="en-US" sz="2000" b="0" dirty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>
                <a:latin typeface="Courier"/>
                <a:cs typeface="Courier"/>
              </a:rPr>
              <a:t>if ((</a:t>
            </a:r>
            <a:r>
              <a:rPr lang="en-US" sz="2000" b="0" dirty="0" err="1">
                <a:latin typeface="Courier"/>
                <a:cs typeface="Courier"/>
              </a:rPr>
              <a:t>n</a:t>
            </a:r>
            <a:r>
              <a:rPr lang="en-US" sz="2000" b="0" dirty="0">
                <a:latin typeface="Courier"/>
                <a:cs typeface="Courier"/>
              </a:rPr>
              <a:t> = </a:t>
            </a:r>
            <a:r>
              <a:rPr lang="en-US" sz="2000" b="0" dirty="0" err="1">
                <a:latin typeface="Courier"/>
                <a:cs typeface="Courier"/>
              </a:rPr>
              <a:t>fcntl(s</a:t>
            </a:r>
            <a:r>
              <a:rPr lang="en-US" sz="2000" b="0" dirty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>
                <a:latin typeface="Courier"/>
                <a:cs typeface="Courier"/>
              </a:rPr>
              <a:t>	</a:t>
            </a:r>
            <a:r>
              <a:rPr lang="en-US" sz="2000" b="0" dirty="0" err="1">
                <a:latin typeface="Courier"/>
                <a:cs typeface="Courier"/>
              </a:rPr>
              <a:t>fcntl(s</a:t>
            </a:r>
            <a:r>
              <a:rPr lang="en-US" sz="2000" b="0" dirty="0">
                <a:latin typeface="Courier"/>
                <a:cs typeface="Courier"/>
              </a:rPr>
              <a:t>, F_SETFL, </a:t>
            </a:r>
            <a:r>
              <a:rPr lang="en-US" sz="2000" b="0" dirty="0" err="1">
                <a:latin typeface="Courier"/>
                <a:cs typeface="Courier"/>
              </a:rPr>
              <a:t>n|O_NONBLOCK</a:t>
            </a:r>
            <a:r>
              <a:rPr lang="en-US" sz="2000" b="0" dirty="0">
                <a:latin typeface="Courier"/>
                <a:cs typeface="Courier"/>
              </a:rPr>
              <a:t>);</a:t>
            </a:r>
          </a:p>
          <a:p>
            <a:r>
              <a:rPr lang="en-US" dirty="0"/>
              <a:t>Non-blocking semantics of system calls:</a:t>
            </a:r>
          </a:p>
          <a:p>
            <a:pPr lvl="1"/>
            <a:r>
              <a:rPr lang="en-US" dirty="0"/>
              <a:t>read immediately returns -1 with </a:t>
            </a:r>
            <a:r>
              <a:rPr lang="en-US" dirty="0" err="1"/>
              <a:t>errno</a:t>
            </a:r>
            <a:r>
              <a:rPr lang="en-US" dirty="0"/>
              <a:t> EAGAIN if no data</a:t>
            </a:r>
          </a:p>
          <a:p>
            <a:pPr lvl="1"/>
            <a:r>
              <a:rPr lang="en-US" dirty="0"/>
              <a:t>write may not write all data, or may return EAGAIN</a:t>
            </a:r>
          </a:p>
          <a:p>
            <a:pPr lvl="1"/>
            <a:r>
              <a:rPr lang="en-US" dirty="0"/>
              <a:t>connect may fail with EINPROGRESS (or may succeed, or may fail with a real error like ECONNREFUSED)</a:t>
            </a:r>
          </a:p>
          <a:p>
            <a:pPr lvl="1"/>
            <a:r>
              <a:rPr lang="en-US" dirty="0"/>
              <a:t>accept may fail with EAGAIN or EWOULDBLOCK if no connections present to be accepted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know when to read/write?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/>
              <a:t>Entire program runs in an </a:t>
            </a:r>
            <a:r>
              <a:rPr lang="en-US" i="1" dirty="0"/>
              <a:t>event loop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Event-driven servers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Quite different from processes/threads</a:t>
            </a:r>
          </a:p>
          <a:p>
            <a:pPr lvl="1"/>
            <a:r>
              <a:rPr lang="en-US" dirty="0"/>
              <a:t>Race conditions, deadlocks rare</a:t>
            </a:r>
          </a:p>
          <a:p>
            <a:pPr lvl="1"/>
            <a:r>
              <a:rPr lang="en-US" dirty="0"/>
              <a:t>Often more efficient</a:t>
            </a:r>
          </a:p>
          <a:p>
            <a:r>
              <a:rPr lang="en-US" dirty="0"/>
              <a:t>But…</a:t>
            </a:r>
          </a:p>
          <a:p>
            <a:pPr lvl="1"/>
            <a:r>
              <a:rPr lang="en-US" dirty="0"/>
              <a:t>Unusual programming model</a:t>
            </a:r>
          </a:p>
          <a:p>
            <a:pPr lvl="1"/>
            <a:r>
              <a:rPr lang="en-US" dirty="0"/>
              <a:t>Sometimes difficult to avoid blocking</a:t>
            </a:r>
          </a:p>
          <a:p>
            <a:pPr lvl="1"/>
            <a:r>
              <a:rPr lang="en-US" dirty="0"/>
              <a:t>Scaling to more CPUs is more complex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11440</TotalTime>
  <Words>2370</Words>
  <Application>Microsoft Macintosh PowerPoint</Application>
  <PresentationFormat>On-screen Show (4:3)</PresentationFormat>
  <Paragraphs>358</Paragraphs>
  <Slides>47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ＭＳ Ｐゴシック</vt:lpstr>
      <vt:lpstr>PMingLiU</vt:lpstr>
      <vt:lpstr>Arial</vt:lpstr>
      <vt:lpstr>Calibri</vt:lpstr>
      <vt:lpstr>Courier</vt:lpstr>
      <vt:lpstr>Minion Pro</vt:lpstr>
      <vt:lpstr>Wingdings</vt:lpstr>
      <vt:lpstr>cs168</vt:lpstr>
      <vt:lpstr>CSCI-1680 Layering and Encapsulation</vt:lpstr>
      <vt:lpstr>Today</vt:lpstr>
      <vt:lpstr>Review: Multiplexing</vt:lpstr>
      <vt:lpstr>Analogy</vt:lpstr>
      <vt:lpstr>Fixed Allocations</vt:lpstr>
      <vt:lpstr>Fixed Allocation</vt:lpstr>
      <vt:lpstr>Statistical Multiplexing</vt:lpstr>
      <vt:lpstr>Switching</vt:lpstr>
      <vt:lpstr>Circuit Switching (Fixed Allocation over Multiple Hops)</vt:lpstr>
      <vt:lpstr>Packet Switching (Statistical Multiplexing over Multiple Hops)</vt:lpstr>
      <vt:lpstr>A Taxonomy of networks</vt:lpstr>
      <vt:lpstr>PowerPoint Presentation</vt:lpstr>
      <vt:lpstr>Managing Complexity</vt:lpstr>
      <vt:lpstr>Layering</vt:lpstr>
      <vt:lpstr>Analogy to Delivering a Letter</vt:lpstr>
      <vt:lpstr>Layers</vt:lpstr>
      <vt:lpstr>OSI Reference Model</vt:lpstr>
      <vt:lpstr>Layers, Services, Protocols</vt:lpstr>
      <vt:lpstr>Protocols</vt:lpstr>
      <vt:lpstr>Naming/Addressing</vt:lpstr>
      <vt:lpstr>Layers, Services, Protocols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One more thing…</vt:lpstr>
      <vt:lpstr>Example</vt:lpstr>
      <vt:lpstr>Coming Up</vt:lpstr>
      <vt:lpstr>PowerPoint Presentation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How do you know when to read/write?</vt:lpstr>
      <vt:lpstr>Event-driven servers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77</cp:revision>
  <cp:lastPrinted>2018-09-18T18:17:19Z</cp:lastPrinted>
  <dcterms:created xsi:type="dcterms:W3CDTF">2011-02-01T07:09:22Z</dcterms:created>
  <dcterms:modified xsi:type="dcterms:W3CDTF">2019-09-17T15:45:31Z</dcterms:modified>
</cp:coreProperties>
</file>