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2"/>
  </p:notesMasterIdLst>
  <p:sldIdLst>
    <p:sldId id="256" r:id="rId2"/>
    <p:sldId id="259" r:id="rId3"/>
    <p:sldId id="260" r:id="rId4"/>
    <p:sldId id="286" r:id="rId5"/>
    <p:sldId id="261" r:id="rId6"/>
    <p:sldId id="262" r:id="rId7"/>
    <p:sldId id="265" r:id="rId8"/>
    <p:sldId id="266" r:id="rId9"/>
    <p:sldId id="257" r:id="rId10"/>
    <p:sldId id="268" r:id="rId11"/>
    <p:sldId id="267" r:id="rId12"/>
    <p:sldId id="269" r:id="rId13"/>
    <p:sldId id="276" r:id="rId14"/>
    <p:sldId id="270" r:id="rId15"/>
    <p:sldId id="272" r:id="rId16"/>
    <p:sldId id="273" r:id="rId17"/>
    <p:sldId id="280" r:id="rId18"/>
    <p:sldId id="281" r:id="rId19"/>
    <p:sldId id="263" r:id="rId20"/>
    <p:sldId id="264" r:id="rId21"/>
    <p:sldId id="287" r:id="rId22"/>
    <p:sldId id="271" r:id="rId23"/>
    <p:sldId id="274" r:id="rId24"/>
    <p:sldId id="284" r:id="rId25"/>
    <p:sldId id="275" r:id="rId26"/>
    <p:sldId id="277" r:id="rId27"/>
    <p:sldId id="288" r:id="rId28"/>
    <p:sldId id="278" r:id="rId29"/>
    <p:sldId id="279" r:id="rId30"/>
    <p:sldId id="282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26" autoAdjust="0"/>
    <p:restoredTop sz="86332" autoAdjust="0"/>
  </p:normalViewPr>
  <p:slideViewPr>
    <p:cSldViewPr snapToGrid="0" snapToObjects="1">
      <p:cViewPr varScale="1">
        <p:scale>
          <a:sx n="104" d="100"/>
          <a:sy n="104" d="100"/>
        </p:scale>
        <p:origin x="68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Workbook2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Workbook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Consumer Internet Traffic (PB/month)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Internet video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Sheet1!$B$1:$G$1</c:f>
              <c:numCache>
                <c:formatCode>General</c:formatCode>
                <c:ptCount val="6"/>
                <c:pt idx="0">
                  <c:v>2016.0</c:v>
                </c:pt>
                <c:pt idx="1">
                  <c:v>2017.0</c:v>
                </c:pt>
                <c:pt idx="2">
                  <c:v>2018.0</c:v>
                </c:pt>
                <c:pt idx="3">
                  <c:v>2019.0</c:v>
                </c:pt>
                <c:pt idx="4">
                  <c:v>2020.0</c:v>
                </c:pt>
                <c:pt idx="5">
                  <c:v>2021.0</c:v>
                </c:pt>
              </c:numCache>
            </c:numRef>
          </c:cat>
          <c:val>
            <c:numRef>
              <c:f>Sheet1!$B$2:$G$2</c:f>
              <c:numCache>
                <c:formatCode>#,##0</c:formatCode>
                <c:ptCount val="6"/>
                <c:pt idx="0">
                  <c:v>42029.0</c:v>
                </c:pt>
                <c:pt idx="1">
                  <c:v>57116.0</c:v>
                </c:pt>
                <c:pt idx="2">
                  <c:v>75109.0</c:v>
                </c:pt>
                <c:pt idx="3">
                  <c:v>98182.0</c:v>
                </c:pt>
                <c:pt idx="4">
                  <c:v>125853.0</c:v>
                </c:pt>
                <c:pt idx="5">
                  <c:v>159161.0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Web, email, and data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Sheet1!$B$1:$G$1</c:f>
              <c:numCache>
                <c:formatCode>General</c:formatCode>
                <c:ptCount val="6"/>
                <c:pt idx="0">
                  <c:v>2016.0</c:v>
                </c:pt>
                <c:pt idx="1">
                  <c:v>2017.0</c:v>
                </c:pt>
                <c:pt idx="2">
                  <c:v>2018.0</c:v>
                </c:pt>
                <c:pt idx="3">
                  <c:v>2019.0</c:v>
                </c:pt>
                <c:pt idx="4">
                  <c:v>2020.0</c:v>
                </c:pt>
                <c:pt idx="5">
                  <c:v>2021.0</c:v>
                </c:pt>
              </c:numCache>
            </c:numRef>
          </c:cat>
          <c:val>
            <c:numRef>
              <c:f>Sheet1!$B$3:$G$3</c:f>
              <c:numCache>
                <c:formatCode>#,##0</c:formatCode>
                <c:ptCount val="6"/>
                <c:pt idx="0">
                  <c:v>9059.0</c:v>
                </c:pt>
                <c:pt idx="1">
                  <c:v>10681.0</c:v>
                </c:pt>
                <c:pt idx="2">
                  <c:v>12864.0</c:v>
                </c:pt>
                <c:pt idx="3">
                  <c:v>15120.0</c:v>
                </c:pt>
                <c:pt idx="4">
                  <c:v>17502.0</c:v>
                </c:pt>
                <c:pt idx="5">
                  <c:v>19538.0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Online gaming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Sheet1!$B$1:$G$1</c:f>
              <c:numCache>
                <c:formatCode>General</c:formatCode>
                <c:ptCount val="6"/>
                <c:pt idx="0">
                  <c:v>2016.0</c:v>
                </c:pt>
                <c:pt idx="1">
                  <c:v>2017.0</c:v>
                </c:pt>
                <c:pt idx="2">
                  <c:v>2018.0</c:v>
                </c:pt>
                <c:pt idx="3">
                  <c:v>2019.0</c:v>
                </c:pt>
                <c:pt idx="4">
                  <c:v>2020.0</c:v>
                </c:pt>
                <c:pt idx="5">
                  <c:v>2021.0</c:v>
                </c:pt>
              </c:numCache>
            </c:numRef>
          </c:cat>
          <c:val>
            <c:numRef>
              <c:f>Sheet1!$B$4:$G$4</c:f>
              <c:numCache>
                <c:formatCode>#,##0</c:formatCode>
                <c:ptCount val="6"/>
                <c:pt idx="0" formatCode="General">
                  <c:v>915.0</c:v>
                </c:pt>
                <c:pt idx="1">
                  <c:v>1818.0</c:v>
                </c:pt>
                <c:pt idx="2">
                  <c:v>2857.0</c:v>
                </c:pt>
                <c:pt idx="3">
                  <c:v>4396.0</c:v>
                </c:pt>
                <c:pt idx="4">
                  <c:v>6753.0</c:v>
                </c:pt>
                <c:pt idx="5">
                  <c:v>10147.0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File sharing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numRef>
              <c:f>Sheet1!$B$1:$G$1</c:f>
              <c:numCache>
                <c:formatCode>General</c:formatCode>
                <c:ptCount val="6"/>
                <c:pt idx="0">
                  <c:v>2016.0</c:v>
                </c:pt>
                <c:pt idx="1">
                  <c:v>2017.0</c:v>
                </c:pt>
                <c:pt idx="2">
                  <c:v>2018.0</c:v>
                </c:pt>
                <c:pt idx="3">
                  <c:v>2019.0</c:v>
                </c:pt>
                <c:pt idx="4">
                  <c:v>2020.0</c:v>
                </c:pt>
                <c:pt idx="5">
                  <c:v>2021.0</c:v>
                </c:pt>
              </c:numCache>
            </c:numRef>
          </c:cat>
          <c:val>
            <c:numRef>
              <c:f>Sheet1!$B$5:$G$5</c:f>
              <c:numCache>
                <c:formatCode>#,##0</c:formatCode>
                <c:ptCount val="6"/>
                <c:pt idx="0">
                  <c:v>6628.0</c:v>
                </c:pt>
                <c:pt idx="1">
                  <c:v>6810.0</c:v>
                </c:pt>
                <c:pt idx="2">
                  <c:v>6717.0</c:v>
                </c:pt>
                <c:pt idx="3">
                  <c:v>6554.0</c:v>
                </c:pt>
                <c:pt idx="4">
                  <c:v>6388.0</c:v>
                </c:pt>
                <c:pt idx="5">
                  <c:v>6595.0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632416"/>
        <c:axId val="39789968"/>
      </c:areaChart>
      <c:catAx>
        <c:axId val="39632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9968"/>
        <c:crosses val="autoZero"/>
        <c:auto val="1"/>
        <c:lblAlgn val="ctr"/>
        <c:lblOffset val="100"/>
        <c:noMultiLvlLbl val="0"/>
      </c:catAx>
      <c:valAx>
        <c:axId val="3978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3241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Consumer Internet Traffic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Internet video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Sheet1!$B$1:$G$1</c:f>
              <c:numCache>
                <c:formatCode>General</c:formatCode>
                <c:ptCount val="6"/>
                <c:pt idx="0">
                  <c:v>2016.0</c:v>
                </c:pt>
                <c:pt idx="1">
                  <c:v>2017.0</c:v>
                </c:pt>
                <c:pt idx="2">
                  <c:v>2018.0</c:v>
                </c:pt>
                <c:pt idx="3">
                  <c:v>2019.0</c:v>
                </c:pt>
                <c:pt idx="4">
                  <c:v>2020.0</c:v>
                </c:pt>
                <c:pt idx="5">
                  <c:v>2021.0</c:v>
                </c:pt>
              </c:numCache>
            </c:numRef>
          </c:cat>
          <c:val>
            <c:numRef>
              <c:f>Sheet1!$B$2:$G$2</c:f>
              <c:numCache>
                <c:formatCode>#,##0</c:formatCode>
                <c:ptCount val="6"/>
                <c:pt idx="0">
                  <c:v>42029.0</c:v>
                </c:pt>
                <c:pt idx="1">
                  <c:v>57116.0</c:v>
                </c:pt>
                <c:pt idx="2">
                  <c:v>75109.0</c:v>
                </c:pt>
                <c:pt idx="3">
                  <c:v>98182.0</c:v>
                </c:pt>
                <c:pt idx="4">
                  <c:v>125853.0</c:v>
                </c:pt>
                <c:pt idx="5">
                  <c:v>159161.0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Web, email, and data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Sheet1!$B$1:$G$1</c:f>
              <c:numCache>
                <c:formatCode>General</c:formatCode>
                <c:ptCount val="6"/>
                <c:pt idx="0">
                  <c:v>2016.0</c:v>
                </c:pt>
                <c:pt idx="1">
                  <c:v>2017.0</c:v>
                </c:pt>
                <c:pt idx="2">
                  <c:v>2018.0</c:v>
                </c:pt>
                <c:pt idx="3">
                  <c:v>2019.0</c:v>
                </c:pt>
                <c:pt idx="4">
                  <c:v>2020.0</c:v>
                </c:pt>
                <c:pt idx="5">
                  <c:v>2021.0</c:v>
                </c:pt>
              </c:numCache>
            </c:numRef>
          </c:cat>
          <c:val>
            <c:numRef>
              <c:f>Sheet1!$B$3:$G$3</c:f>
              <c:numCache>
                <c:formatCode>#,##0</c:formatCode>
                <c:ptCount val="6"/>
                <c:pt idx="0">
                  <c:v>9059.0</c:v>
                </c:pt>
                <c:pt idx="1">
                  <c:v>10681.0</c:v>
                </c:pt>
                <c:pt idx="2">
                  <c:v>12864.0</c:v>
                </c:pt>
                <c:pt idx="3">
                  <c:v>15120.0</c:v>
                </c:pt>
                <c:pt idx="4">
                  <c:v>17502.0</c:v>
                </c:pt>
                <c:pt idx="5">
                  <c:v>19538.0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Online gaming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Sheet1!$B$1:$G$1</c:f>
              <c:numCache>
                <c:formatCode>General</c:formatCode>
                <c:ptCount val="6"/>
                <c:pt idx="0">
                  <c:v>2016.0</c:v>
                </c:pt>
                <c:pt idx="1">
                  <c:v>2017.0</c:v>
                </c:pt>
                <c:pt idx="2">
                  <c:v>2018.0</c:v>
                </c:pt>
                <c:pt idx="3">
                  <c:v>2019.0</c:v>
                </c:pt>
                <c:pt idx="4">
                  <c:v>2020.0</c:v>
                </c:pt>
                <c:pt idx="5">
                  <c:v>2021.0</c:v>
                </c:pt>
              </c:numCache>
            </c:numRef>
          </c:cat>
          <c:val>
            <c:numRef>
              <c:f>Sheet1!$B$4:$G$4</c:f>
              <c:numCache>
                <c:formatCode>#,##0</c:formatCode>
                <c:ptCount val="6"/>
                <c:pt idx="0" formatCode="General">
                  <c:v>915.0</c:v>
                </c:pt>
                <c:pt idx="1">
                  <c:v>1818.0</c:v>
                </c:pt>
                <c:pt idx="2">
                  <c:v>2857.0</c:v>
                </c:pt>
                <c:pt idx="3">
                  <c:v>4396.0</c:v>
                </c:pt>
                <c:pt idx="4">
                  <c:v>6753.0</c:v>
                </c:pt>
                <c:pt idx="5">
                  <c:v>10147.0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File sharing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numRef>
              <c:f>Sheet1!$B$1:$G$1</c:f>
              <c:numCache>
                <c:formatCode>General</c:formatCode>
                <c:ptCount val="6"/>
                <c:pt idx="0">
                  <c:v>2016.0</c:v>
                </c:pt>
                <c:pt idx="1">
                  <c:v>2017.0</c:v>
                </c:pt>
                <c:pt idx="2">
                  <c:v>2018.0</c:v>
                </c:pt>
                <c:pt idx="3">
                  <c:v>2019.0</c:v>
                </c:pt>
                <c:pt idx="4">
                  <c:v>2020.0</c:v>
                </c:pt>
                <c:pt idx="5">
                  <c:v>2021.0</c:v>
                </c:pt>
              </c:numCache>
            </c:numRef>
          </c:cat>
          <c:val>
            <c:numRef>
              <c:f>Sheet1!$B$5:$G$5</c:f>
              <c:numCache>
                <c:formatCode>#,##0</c:formatCode>
                <c:ptCount val="6"/>
                <c:pt idx="0">
                  <c:v>6628.0</c:v>
                </c:pt>
                <c:pt idx="1">
                  <c:v>6810.0</c:v>
                </c:pt>
                <c:pt idx="2">
                  <c:v>6717.0</c:v>
                </c:pt>
                <c:pt idx="3">
                  <c:v>6554.0</c:v>
                </c:pt>
                <c:pt idx="4">
                  <c:v>6388.0</c:v>
                </c:pt>
                <c:pt idx="5">
                  <c:v>6595.0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728432"/>
        <c:axId val="41863488"/>
      </c:areaChart>
      <c:catAx>
        <c:axId val="40728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3488"/>
        <c:crosses val="autoZero"/>
        <c:auto val="1"/>
        <c:lblAlgn val="ctr"/>
        <c:lblOffset val="100"/>
        <c:noMultiLvlLbl val="0"/>
      </c:catAx>
      <c:valAx>
        <c:axId val="4186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284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11/21/17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06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But most</a:t>
            </a:r>
            <a:r>
              <a:rPr lang="en-US" baseline="0" dirty="0" smtClean="0"/>
              <a:t> of this traffic goes over HTTP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717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chart" Target="../charts/chart1.xml"/><Relationship Id="rId5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rowserscope.org/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WWW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Precursors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7871"/>
          </a:xfrm>
        </p:spPr>
        <p:txBody>
          <a:bodyPr>
            <a:normAutofit/>
          </a:bodyPr>
          <a:lstStyle/>
          <a:p>
            <a:r>
              <a:rPr lang="en-US" dirty="0" smtClean="0"/>
              <a:t>1945, </a:t>
            </a:r>
            <a:r>
              <a:rPr lang="en-US" dirty="0" err="1" smtClean="0"/>
              <a:t>Vannevar</a:t>
            </a:r>
            <a:r>
              <a:rPr lang="en-US" dirty="0" smtClean="0"/>
              <a:t> Bush, </a:t>
            </a:r>
            <a:r>
              <a:rPr lang="en-US" dirty="0" err="1" smtClean="0"/>
              <a:t>Memex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“</a:t>
            </a:r>
            <a:r>
              <a:rPr lang="en-US" i="1" dirty="0" smtClean="0">
                <a:latin typeface="Times New Roman" charset="0"/>
              </a:rPr>
              <a:t>a device in which an individual stores all his books, records, and communications, and which is mechanized so that it may be consulted with exceeding speed and flexibility”</a:t>
            </a:r>
          </a:p>
          <a:p>
            <a:r>
              <a:rPr lang="en-US" dirty="0" smtClean="0"/>
              <a:t>Precursors to hypertext</a:t>
            </a:r>
          </a:p>
          <a:p>
            <a:pPr lvl="1"/>
            <a:r>
              <a:rPr lang="en-US" dirty="0" smtClean="0"/>
              <a:t> “The human mind [...] operates by association. With one item in its grasp, it snaps instantly to the next that is suggested by the association of thoughts, in accordance with some intricate </a:t>
            </a:r>
            <a:r>
              <a:rPr lang="en-US" i="1" dirty="0" smtClean="0">
                <a:solidFill>
                  <a:srgbClr val="FF0000"/>
                </a:solidFill>
              </a:rPr>
              <a:t>web of trails </a:t>
            </a:r>
            <a:r>
              <a:rPr lang="en-US" dirty="0" smtClean="0"/>
              <a:t>carried by the cells of the brain”</a:t>
            </a:r>
          </a:p>
          <a:p>
            <a:r>
              <a:rPr lang="en-US" dirty="0" smtClean="0"/>
              <a:t>His essay, “As we may think”, is worth reading!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 Berners-Lee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26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Physicist at CERN, trying to solve real problem</a:t>
            </a:r>
          </a:p>
          <a:p>
            <a:pPr lvl="1"/>
            <a:r>
              <a:rPr lang="en-US" dirty="0" smtClean="0"/>
              <a:t>Distributed access to data</a:t>
            </a:r>
          </a:p>
          <a:p>
            <a:r>
              <a:rPr lang="en-US" dirty="0" smtClean="0"/>
              <a:t>WWW: distributed database of pages linked through the Hypertext Transfer Protocol</a:t>
            </a:r>
          </a:p>
          <a:p>
            <a:pPr lvl="1"/>
            <a:r>
              <a:rPr lang="en-US" dirty="0" smtClean="0"/>
              <a:t>First HTTP implementation: 1990</a:t>
            </a:r>
          </a:p>
          <a:p>
            <a:pPr lvl="1"/>
            <a:r>
              <a:rPr lang="en-US" dirty="0" smtClean="0"/>
              <a:t>HTTP/0.9 – 1991</a:t>
            </a:r>
          </a:p>
          <a:p>
            <a:pPr lvl="2"/>
            <a:r>
              <a:rPr lang="en-US" dirty="0" smtClean="0"/>
              <a:t>Simple GET </a:t>
            </a:r>
            <a:r>
              <a:rPr lang="en-US" dirty="0" err="1" smtClean="0"/>
              <a:t>commant</a:t>
            </a:r>
            <a:endParaRPr lang="en-US" dirty="0" smtClean="0"/>
          </a:p>
          <a:p>
            <a:pPr lvl="1"/>
            <a:r>
              <a:rPr lang="en-US" dirty="0" smtClean="0"/>
              <a:t>HTTP/1.0 – 1992</a:t>
            </a:r>
          </a:p>
          <a:p>
            <a:pPr lvl="2"/>
            <a:r>
              <a:rPr lang="en-US" dirty="0" smtClean="0"/>
              <a:t>Client/server information, simple caching</a:t>
            </a:r>
          </a:p>
          <a:p>
            <a:pPr lvl="1"/>
            <a:r>
              <a:rPr lang="en-US" dirty="0" smtClean="0"/>
              <a:t>HTTP/1.1 – 1996</a:t>
            </a:r>
          </a:p>
          <a:p>
            <a:pPr lvl="2"/>
            <a:r>
              <a:rPr lang="en-US" dirty="0" smtClean="0"/>
              <a:t>Extensive caching support</a:t>
            </a:r>
          </a:p>
          <a:p>
            <a:pPr lvl="2"/>
            <a:r>
              <a:rPr lang="en-US" dirty="0" smtClean="0"/>
              <a:t>Host identification</a:t>
            </a:r>
          </a:p>
          <a:p>
            <a:pPr lvl="2"/>
            <a:r>
              <a:rPr lang="en-US" dirty="0" smtClean="0"/>
              <a:t>Pipelined, persistent connections,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HTTP/2 </a:t>
            </a:r>
            <a:r>
              <a:rPr lang="mr-IN" dirty="0" smtClean="0"/>
              <a:t>–</a:t>
            </a:r>
            <a:r>
              <a:rPr lang="en-US" dirty="0" smtClean="0"/>
              <a:t> 2015</a:t>
            </a:r>
          </a:p>
          <a:p>
            <a:pPr lvl="1"/>
            <a:r>
              <a:rPr lang="en-US" dirty="0" smtClean="0"/>
              <a:t>True multiplexing of messages</a:t>
            </a:r>
          </a:p>
          <a:p>
            <a:pPr lvl="2"/>
            <a:r>
              <a:rPr lang="en-US" dirty="0" smtClean="0"/>
              <a:t>Multiple streams</a:t>
            </a:r>
          </a:p>
          <a:p>
            <a:pPr lvl="2"/>
            <a:r>
              <a:rPr lang="en-US" dirty="0" smtClean="0"/>
              <a:t>Flow control</a:t>
            </a:r>
          </a:p>
          <a:p>
            <a:pPr lvl="2"/>
            <a:r>
              <a:rPr lang="en-US" dirty="0" smtClean="0"/>
              <a:t>Prioritization</a:t>
            </a:r>
          </a:p>
          <a:p>
            <a:pPr lvl="1"/>
            <a:r>
              <a:rPr lang="en-US" dirty="0" smtClean="0"/>
              <a:t>Binary encoding</a:t>
            </a:r>
          </a:p>
          <a:p>
            <a:pPr lvl="1"/>
            <a:r>
              <a:rPr lang="en-US" dirty="0" smtClean="0"/>
              <a:t>Header compression</a:t>
            </a:r>
          </a:p>
          <a:p>
            <a:pPr lvl="1"/>
            <a:r>
              <a:rPr lang="en-US" dirty="0" smtClean="0"/>
              <a:t>Main goal: reduce latency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251622" y="6301947"/>
            <a:ext cx="3749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httpwg.org</a:t>
            </a:r>
            <a:r>
              <a:rPr lang="en-US" dirty="0"/>
              <a:t>/specs/rfc7540.html</a:t>
            </a:r>
          </a:p>
        </p:txBody>
      </p:sp>
    </p:spTree>
    <p:extLst>
      <p:ext uri="{BB962C8B-B14F-4D97-AF65-F5344CB8AC3E}">
        <p14:creationId xmlns:p14="http://schemas.microsoft.com/office/powerpoint/2010/main" val="156366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so successful?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54426"/>
          </a:xfrm>
        </p:spPr>
        <p:txBody>
          <a:bodyPr>
            <a:normAutofit/>
          </a:bodyPr>
          <a:lstStyle/>
          <a:p>
            <a:r>
              <a:rPr lang="en-US" dirty="0" smtClean="0"/>
              <a:t>Ability to self publish</a:t>
            </a:r>
          </a:p>
          <a:p>
            <a:pPr lvl="1"/>
            <a:r>
              <a:rPr lang="en-US" dirty="0" smtClean="0"/>
              <a:t>Like </a:t>
            </a:r>
            <a:r>
              <a:rPr lang="en-US" dirty="0" err="1" smtClean="0"/>
              <a:t>youtube</a:t>
            </a:r>
            <a:r>
              <a:rPr lang="en-US" dirty="0" smtClean="0"/>
              <a:t> for video</a:t>
            </a:r>
          </a:p>
          <a:p>
            <a:r>
              <a:rPr lang="en-US" dirty="0" smtClean="0"/>
              <a:t>But…</a:t>
            </a:r>
          </a:p>
          <a:p>
            <a:pPr lvl="1"/>
            <a:r>
              <a:rPr lang="en-US" dirty="0" smtClean="0"/>
              <a:t>Mechanism is </a:t>
            </a:r>
            <a:r>
              <a:rPr lang="en-US" i="1" dirty="0" smtClean="0"/>
              <a:t>easy</a:t>
            </a:r>
            <a:endParaRPr lang="en-US" dirty="0" smtClean="0"/>
          </a:p>
          <a:p>
            <a:pPr lvl="1"/>
            <a:r>
              <a:rPr lang="en-US" dirty="0" smtClean="0"/>
              <a:t>Independent, open</a:t>
            </a:r>
          </a:p>
          <a:p>
            <a:pPr lvl="1"/>
            <a:r>
              <a:rPr lang="en-US" dirty="0" smtClean="0"/>
              <a:t>Free</a:t>
            </a:r>
          </a:p>
          <a:p>
            <a:r>
              <a:rPr lang="en-US" dirty="0" smtClean="0"/>
              <a:t>Current debate</a:t>
            </a:r>
          </a:p>
          <a:p>
            <a:pPr lvl="1"/>
            <a:r>
              <a:rPr lang="en-US" dirty="0" smtClean="0"/>
              <a:t>Is it easy enough? Why is </a:t>
            </a:r>
            <a:r>
              <a:rPr lang="en-US" dirty="0" err="1" smtClean="0"/>
              <a:t>facebook</a:t>
            </a:r>
            <a:r>
              <a:rPr lang="en-US" dirty="0" smtClean="0"/>
              <a:t> so popular, even though it is not open?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798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Content</a:t>
            </a:r>
          </a:p>
          <a:p>
            <a:pPr lvl="1"/>
            <a:r>
              <a:rPr lang="en-US" dirty="0" smtClean="0"/>
              <a:t>Objects (may be static or dynamically generated)</a:t>
            </a:r>
          </a:p>
          <a:p>
            <a:r>
              <a:rPr lang="en-US" dirty="0" smtClean="0"/>
              <a:t>Clients</a:t>
            </a:r>
          </a:p>
          <a:p>
            <a:pPr lvl="1"/>
            <a:r>
              <a:rPr lang="en-US" dirty="0" smtClean="0"/>
              <a:t>Send requests / Receive responses</a:t>
            </a:r>
          </a:p>
          <a:p>
            <a:r>
              <a:rPr lang="en-US" dirty="0" smtClean="0"/>
              <a:t>Servers</a:t>
            </a:r>
          </a:p>
          <a:p>
            <a:pPr lvl="1"/>
            <a:r>
              <a:rPr lang="en-US" dirty="0" smtClean="0"/>
              <a:t>Receive requests / Send responses</a:t>
            </a:r>
          </a:p>
          <a:p>
            <a:pPr lvl="1"/>
            <a:r>
              <a:rPr lang="en-US" dirty="0" smtClean="0"/>
              <a:t>Store or generate content</a:t>
            </a:r>
          </a:p>
          <a:p>
            <a:r>
              <a:rPr lang="en-US" dirty="0" smtClean="0"/>
              <a:t>Proxies</a:t>
            </a:r>
          </a:p>
          <a:p>
            <a:pPr lvl="1"/>
            <a:r>
              <a:rPr lang="en-US" dirty="0" smtClean="0"/>
              <a:t>Placed between clients and servers</a:t>
            </a:r>
          </a:p>
          <a:p>
            <a:pPr lvl="1"/>
            <a:r>
              <a:rPr lang="en-US" dirty="0" smtClean="0"/>
              <a:t>Provide extra functions</a:t>
            </a:r>
          </a:p>
          <a:p>
            <a:pPr lvl="2"/>
            <a:r>
              <a:rPr lang="en-US" dirty="0" smtClean="0"/>
              <a:t>Caching, </a:t>
            </a:r>
            <a:r>
              <a:rPr lang="en-US" dirty="0" err="1" smtClean="0"/>
              <a:t>anonymization</a:t>
            </a:r>
            <a:r>
              <a:rPr lang="en-US" dirty="0" smtClean="0"/>
              <a:t>, logging, </a:t>
            </a:r>
            <a:r>
              <a:rPr lang="en-US" dirty="0" err="1" smtClean="0"/>
              <a:t>transcoding</a:t>
            </a:r>
            <a:r>
              <a:rPr lang="en-US" dirty="0" smtClean="0"/>
              <a:t>, filtering access</a:t>
            </a:r>
          </a:p>
          <a:p>
            <a:pPr lvl="1"/>
            <a:r>
              <a:rPr lang="en-US" dirty="0" smtClean="0"/>
              <a:t>Explicit or transparent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Ingredients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</a:t>
            </a:r>
          </a:p>
          <a:p>
            <a:pPr lvl="1"/>
            <a:r>
              <a:rPr lang="en-US" dirty="0" smtClean="0"/>
              <a:t>Hypertext Transfer Protocol</a:t>
            </a:r>
          </a:p>
          <a:p>
            <a:r>
              <a:rPr lang="en-US" dirty="0" smtClean="0"/>
              <a:t>HTML</a:t>
            </a:r>
          </a:p>
          <a:p>
            <a:pPr lvl="1"/>
            <a:r>
              <a:rPr lang="en-US" dirty="0" smtClean="0"/>
              <a:t>Language for description of content</a:t>
            </a:r>
          </a:p>
          <a:p>
            <a:r>
              <a:rPr lang="en-US" dirty="0" smtClean="0"/>
              <a:t>Names (mostly URLs)</a:t>
            </a:r>
          </a:p>
          <a:p>
            <a:pPr lvl="1"/>
            <a:r>
              <a:rPr lang="en-US" dirty="0" smtClean="0"/>
              <a:t>Won’t talk about </a:t>
            </a:r>
            <a:r>
              <a:rPr lang="en-US" dirty="0" err="1" smtClean="0"/>
              <a:t>URIs</a:t>
            </a:r>
            <a:r>
              <a:rPr lang="en-US" dirty="0" smtClean="0"/>
              <a:t>, </a:t>
            </a:r>
            <a:r>
              <a:rPr lang="en-US" dirty="0" err="1" smtClean="0"/>
              <a:t>URNs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20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i="1" dirty="0" smtClean="0">
                <a:solidFill>
                  <a:srgbClr val="0000FF"/>
                </a:solidFill>
              </a:rPr>
              <a:t>protocol://[name@]hostname[:port]/directory/resource?k1=v1</a:t>
            </a:r>
            <a:r>
              <a:rPr lang="en-US" i="1" dirty="0" smtClean="0">
                <a:solidFill>
                  <a:srgbClr val="0000FF"/>
                </a:solidFill>
                <a:latin typeface="Times New Roman"/>
              </a:rPr>
              <a:t>&amp;</a:t>
            </a:r>
            <a:r>
              <a:rPr lang="en-US" i="1" dirty="0" smtClean="0">
                <a:solidFill>
                  <a:srgbClr val="0000FF"/>
                </a:solidFill>
              </a:rPr>
              <a:t>k2=v2#tag</a:t>
            </a:r>
          </a:p>
          <a:p>
            <a:pPr>
              <a:buNone/>
            </a:pPr>
            <a:endParaRPr lang="en-US" i="1" dirty="0" smtClean="0">
              <a:solidFill>
                <a:srgbClr val="0000FF"/>
              </a:solidFill>
            </a:endParaRPr>
          </a:p>
          <a:p>
            <a:r>
              <a:rPr lang="en-US" dirty="0" smtClean="0"/>
              <a:t>URLs are a type of </a:t>
            </a:r>
            <a:r>
              <a:rPr lang="en-US" dirty="0" err="1" smtClean="0"/>
              <a:t>URIs</a:t>
            </a:r>
            <a:endParaRPr lang="en-US" dirty="0" smtClean="0"/>
          </a:p>
          <a:p>
            <a:r>
              <a:rPr lang="en-US" i="1" dirty="0" smtClean="0"/>
              <a:t>Name</a:t>
            </a:r>
            <a:r>
              <a:rPr lang="en-US" dirty="0" smtClean="0"/>
              <a:t> is for possible client identification</a:t>
            </a:r>
          </a:p>
          <a:p>
            <a:r>
              <a:rPr lang="en-US" i="1" dirty="0" smtClean="0"/>
              <a:t>Hostname</a:t>
            </a:r>
            <a:r>
              <a:rPr lang="en-US" dirty="0" smtClean="0"/>
              <a:t> is FQDN or IP address</a:t>
            </a:r>
          </a:p>
          <a:p>
            <a:r>
              <a:rPr lang="en-US" i="1" dirty="0" smtClean="0"/>
              <a:t>Port</a:t>
            </a:r>
            <a:r>
              <a:rPr lang="en-US" dirty="0" smtClean="0"/>
              <a:t> defaults to protocol default (e.g., 80)</a:t>
            </a:r>
          </a:p>
          <a:p>
            <a:r>
              <a:rPr lang="en-US" i="1" dirty="0" smtClean="0"/>
              <a:t>Directory</a:t>
            </a:r>
            <a:r>
              <a:rPr lang="en-US" dirty="0" smtClean="0"/>
              <a:t> is a path to the resource</a:t>
            </a:r>
          </a:p>
          <a:p>
            <a:r>
              <a:rPr lang="en-US" i="1" dirty="0" smtClean="0"/>
              <a:t>Resource</a:t>
            </a:r>
            <a:r>
              <a:rPr lang="en-US" dirty="0" smtClean="0"/>
              <a:t> is the name of the object</a:t>
            </a:r>
          </a:p>
          <a:p>
            <a:r>
              <a:rPr lang="en-US" dirty="0" smtClean="0"/>
              <a:t>?</a:t>
            </a:r>
            <a:r>
              <a:rPr lang="en-US" i="1" dirty="0" smtClean="0"/>
              <a:t>parameters</a:t>
            </a:r>
            <a:r>
              <a:rPr lang="en-US" dirty="0" smtClean="0"/>
              <a:t> are passed to the server for execution</a:t>
            </a:r>
          </a:p>
          <a:p>
            <a:r>
              <a:rPr lang="en-US" dirty="0" smtClean="0"/>
              <a:t>#</a:t>
            </a:r>
            <a:r>
              <a:rPr lang="en-US" i="1" dirty="0" smtClean="0"/>
              <a:t>tag</a:t>
            </a:r>
            <a:r>
              <a:rPr lang="en-US" dirty="0" smtClean="0"/>
              <a:t> allows jumps to named tags within document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Important properties</a:t>
            </a:r>
          </a:p>
          <a:p>
            <a:pPr lvl="1"/>
            <a:r>
              <a:rPr lang="en-US" dirty="0" smtClean="0"/>
              <a:t>Client-server protocol</a:t>
            </a:r>
          </a:p>
          <a:p>
            <a:pPr lvl="1"/>
            <a:r>
              <a:rPr lang="en-US" dirty="0" smtClean="0"/>
              <a:t>Protocol (but not data) in ASCII (before HTTP/2)</a:t>
            </a:r>
          </a:p>
          <a:p>
            <a:pPr lvl="1"/>
            <a:r>
              <a:rPr lang="en-US" dirty="0" smtClean="0"/>
              <a:t>Stateless</a:t>
            </a:r>
          </a:p>
          <a:p>
            <a:pPr lvl="1"/>
            <a:r>
              <a:rPr lang="en-US" dirty="0" smtClean="0"/>
              <a:t>Extensible (header fields)</a:t>
            </a:r>
          </a:p>
          <a:p>
            <a:r>
              <a:rPr lang="en-US" dirty="0" smtClean="0"/>
              <a:t>Server typically listens on port 80</a:t>
            </a:r>
          </a:p>
          <a:p>
            <a:r>
              <a:rPr lang="en-US" dirty="0" smtClean="0"/>
              <a:t>Server sends response, may close connection (client may ask it to say open)</a:t>
            </a:r>
          </a:p>
          <a:p>
            <a:r>
              <a:rPr lang="en-US" dirty="0" smtClean="0"/>
              <a:t>Currently version </a:t>
            </a:r>
            <a:r>
              <a:rPr lang="en-US" dirty="0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HTTP</a:t>
            </a:r>
            <a:r>
              <a:rPr lang="en-US" baseline="30000" dirty="0" smtClean="0"/>
              <a:t>(1.0)</a:t>
            </a:r>
            <a:r>
              <a:rPr lang="en-US" dirty="0" smtClean="0"/>
              <a:t>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TCP connection to server</a:t>
            </a:r>
          </a:p>
          <a:p>
            <a:r>
              <a:rPr lang="en-US" dirty="0" smtClean="0"/>
              <a:t>Send request</a:t>
            </a:r>
          </a:p>
          <a:p>
            <a:r>
              <a:rPr lang="en-US" dirty="0" smtClean="0"/>
              <a:t>Receive response</a:t>
            </a:r>
          </a:p>
          <a:p>
            <a:r>
              <a:rPr lang="en-US" dirty="0" smtClean="0"/>
              <a:t>TCP connection terminates</a:t>
            </a:r>
          </a:p>
          <a:p>
            <a:pPr lvl="1"/>
            <a:r>
              <a:rPr lang="en-US" dirty="0" smtClean="0"/>
              <a:t>How many </a:t>
            </a:r>
            <a:r>
              <a:rPr lang="en-US" dirty="0" err="1" smtClean="0"/>
              <a:t>RTTs</a:t>
            </a:r>
            <a:r>
              <a:rPr lang="en-US" dirty="0" smtClean="0"/>
              <a:t> for a single request?</a:t>
            </a:r>
          </a:p>
          <a:p>
            <a:r>
              <a:rPr lang="en-US" dirty="0" smtClean="0"/>
              <a:t>You may also need to do a DNS lookup first!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82222"/>
            <a:ext cx="7569200" cy="629355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&gt; telnet </a:t>
            </a:r>
            <a:r>
              <a:rPr lang="en-US" sz="1500" dirty="0" err="1" smtClean="0">
                <a:latin typeface="Andale Mono"/>
                <a:cs typeface="Andale Mono"/>
              </a:rPr>
              <a:t>www.cs.brown.edu</a:t>
            </a:r>
            <a:r>
              <a:rPr lang="en-US" sz="1500" dirty="0" smtClean="0">
                <a:latin typeface="Andale Mono"/>
                <a:cs typeface="Andale Mono"/>
              </a:rPr>
              <a:t> 80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Trying 128.148.32.110...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Connected to </a:t>
            </a:r>
            <a:r>
              <a:rPr lang="en-US" sz="1500" dirty="0" err="1" smtClean="0">
                <a:latin typeface="Andale Mono"/>
                <a:cs typeface="Andale Mono"/>
              </a:rPr>
              <a:t>www.cs.brown.edu</a:t>
            </a:r>
            <a:r>
              <a:rPr lang="en-US" sz="1500" dirty="0" smtClean="0">
                <a:latin typeface="Andale Mono"/>
                <a:cs typeface="Andale Mono"/>
              </a:rPr>
              <a:t>.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Escape character is '^]'.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GET / HTTP/1.0</a:t>
            </a:r>
          </a:p>
          <a:p>
            <a:pPr>
              <a:buNone/>
            </a:pPr>
            <a:endParaRPr lang="en-US" sz="15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HTTP/1.1 200 OK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Date: Thu, 24 Mar 2011 12:58:46 GMT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Server: Apache/2.2.9 (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Debian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) mod_ssl/2.2.9 OpenSSL/0.9.8g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Last-Modified: Thu, 24 Mar 2011 12:25:27 GMT</a:t>
            </a:r>
          </a:p>
          <a:p>
            <a:pPr>
              <a:buNone/>
            </a:pP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ETag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: "840a88b-236c-49f3992853bc0"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Accept-Ranges: bytes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Content-Length: 9068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Vary: Accept-Encoding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Connection: close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Content-Type: text/html</a:t>
            </a:r>
          </a:p>
          <a:p>
            <a:pPr>
              <a:buNone/>
            </a:pPr>
            <a:endParaRPr lang="en-US" sz="1500" dirty="0" smtClean="0">
              <a:solidFill>
                <a:srgbClr val="0000FF"/>
              </a:solidFill>
              <a:latin typeface="Andale Mono"/>
              <a:cs typeface="Andale Mono"/>
            </a:endParaRP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&lt;!DOCTYPE html PUBLIC "-//W3C//DTD XHTML 1.0 Strict//EN"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	"http://www.w3.org/TR/xhtml1/DTD/xhtml1-strict.dtd"&gt;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&lt;html 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xmlns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="http://www.w3.org/1999/xhtml" 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xml:lang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="en" 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lang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="en”&gt;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...</a:t>
            </a:r>
          </a:p>
          <a:p>
            <a:pPr>
              <a:buNone/>
            </a:pPr>
            <a:endParaRPr lang="en-US" sz="1500" dirty="0">
              <a:latin typeface="Andale Mono"/>
              <a:cs typeface="Andale Mo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436195"/>
            <a:ext cx="7569200" cy="222424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Method:</a:t>
            </a:r>
          </a:p>
          <a:p>
            <a:pPr lvl="1"/>
            <a:r>
              <a:rPr lang="en-US" dirty="0" smtClean="0"/>
              <a:t>GET: current value of resource, run program</a:t>
            </a:r>
          </a:p>
          <a:p>
            <a:pPr lvl="1"/>
            <a:r>
              <a:rPr lang="en-US" dirty="0" smtClean="0"/>
              <a:t>HEAD: return metadata associated with a resource</a:t>
            </a:r>
          </a:p>
          <a:p>
            <a:pPr lvl="1"/>
            <a:r>
              <a:rPr lang="en-US" dirty="0" smtClean="0"/>
              <a:t>POST: update a resource, provide input for a program</a:t>
            </a:r>
          </a:p>
          <a:p>
            <a:r>
              <a:rPr lang="en-US" dirty="0" smtClean="0"/>
              <a:t>Headers: useful info for proxies or the server</a:t>
            </a:r>
          </a:p>
          <a:p>
            <a:pPr lvl="1"/>
            <a:r>
              <a:rPr lang="en-US" dirty="0" smtClean="0"/>
              <a:t>E.g., desired language</a:t>
            </a:r>
            <a:endParaRPr lang="en-US" dirty="0"/>
          </a:p>
        </p:txBody>
      </p:sp>
      <p:pic>
        <p:nvPicPr>
          <p:cNvPr id="5" name="Picture 4" descr="http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289" y="1068917"/>
            <a:ext cx="6762044" cy="33672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Browser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GET / HTTP/1.1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Host: localhost:8000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User-Agent: Mozilla/5.0 (</a:t>
            </a:r>
            <a:r>
              <a:rPr lang="en-US" sz="1800" dirty="0" err="1" smtClean="0">
                <a:latin typeface="Andale Mono"/>
                <a:cs typeface="Andale Mono"/>
              </a:rPr>
              <a:t>Macinto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Accept: text/</a:t>
            </a:r>
            <a:r>
              <a:rPr lang="en-US" sz="1800" dirty="0" err="1" smtClean="0">
                <a:latin typeface="Andale Mono"/>
                <a:cs typeface="Andale Mono"/>
              </a:rPr>
              <a:t>xml,application/xm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Accept-Language: en-</a:t>
            </a:r>
            <a:r>
              <a:rPr lang="en-US" sz="1800" dirty="0" err="1" smtClean="0">
                <a:latin typeface="Andale Mono"/>
                <a:cs typeface="Andale Mono"/>
              </a:rPr>
              <a:t>us,en;q</a:t>
            </a:r>
            <a:r>
              <a:rPr lang="en-US" sz="1800" dirty="0" smtClean="0">
                <a:latin typeface="Andale Mono"/>
                <a:cs typeface="Andale Mono"/>
              </a:rPr>
              <a:t>=0.5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Accept-Encoding: </a:t>
            </a:r>
            <a:r>
              <a:rPr lang="en-US" sz="1800" dirty="0" err="1" smtClean="0">
                <a:latin typeface="Andale Mono"/>
                <a:cs typeface="Andale Mono"/>
              </a:rPr>
              <a:t>gzip,deflate</a:t>
            </a:r>
            <a:r>
              <a:rPr lang="en-US" sz="1800" dirty="0" smtClean="0">
                <a:latin typeface="Andale Mono"/>
                <a:cs typeface="Andale Mono"/>
              </a:rPr>
              <a:t>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</a:t>
            </a:r>
            <a:r>
              <a:rPr lang="en-US" sz="1800" dirty="0" err="1" smtClean="0">
                <a:latin typeface="Andale Mono"/>
                <a:cs typeface="Andale Mono"/>
              </a:rPr>
              <a:t>Charset</a:t>
            </a:r>
            <a:r>
              <a:rPr lang="en-US" sz="1800" dirty="0" smtClean="0">
                <a:latin typeface="Andale Mono"/>
                <a:cs typeface="Andale Mono"/>
              </a:rPr>
              <a:t>: ISO-8859-1,utf-8;q=0.7,*;</a:t>
            </a:r>
            <a:r>
              <a:rPr lang="en-US" sz="1800" dirty="0" err="1" smtClean="0">
                <a:latin typeface="Andale Mono"/>
                <a:cs typeface="Andale Mono"/>
              </a:rPr>
              <a:t>q</a:t>
            </a:r>
            <a:r>
              <a:rPr lang="en-US" sz="1800" dirty="0" smtClean="0">
                <a:latin typeface="Andale Mono"/>
                <a:cs typeface="Andale Mono"/>
              </a:rPr>
              <a:t>=0.7</a:t>
            </a:r>
          </a:p>
          <a:p>
            <a:pPr>
              <a:buNone/>
            </a:pPr>
            <a:r>
              <a:rPr lang="en-US" sz="1800" i="1" dirty="0" smtClean="0">
                <a:solidFill>
                  <a:srgbClr val="FF0000"/>
                </a:solidFill>
                <a:latin typeface="Andale Mono"/>
                <a:cs typeface="Andale Mono"/>
              </a:rPr>
              <a:t>(empty line)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7556" y="5486779"/>
            <a:ext cx="5703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Firefox extension </a:t>
            </a:r>
            <a:r>
              <a:rPr lang="en-US" dirty="0" err="1" smtClean="0"/>
              <a:t>LiveHTTPHeaders</a:t>
            </a:r>
            <a:r>
              <a:rPr lang="en-US" dirty="0" smtClean="0"/>
              <a:t> is a cool way to see this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473222"/>
            <a:ext cx="7569200" cy="210255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Status Codes:</a:t>
            </a:r>
          </a:p>
          <a:p>
            <a:pPr lvl="1"/>
            <a:r>
              <a:rPr lang="en-US" dirty="0" smtClean="0"/>
              <a:t>1xx: Information	</a:t>
            </a:r>
            <a:r>
              <a:rPr lang="en-US" dirty="0" err="1" smtClean="0"/>
              <a:t>e.g</a:t>
            </a:r>
            <a:r>
              <a:rPr lang="en-US" dirty="0" smtClean="0"/>
              <a:t>, 100 Continue</a:t>
            </a:r>
          </a:p>
          <a:p>
            <a:pPr lvl="1"/>
            <a:r>
              <a:rPr lang="en-US" dirty="0" smtClean="0"/>
              <a:t>2xx: Success				e.g., 200 OK</a:t>
            </a:r>
          </a:p>
          <a:p>
            <a:pPr lvl="1"/>
            <a:r>
              <a:rPr lang="en-US" dirty="0" smtClean="0"/>
              <a:t>3xx: Redirection	e.g., 302 Found (elsewhere)</a:t>
            </a:r>
          </a:p>
          <a:p>
            <a:pPr lvl="1"/>
            <a:r>
              <a:rPr lang="en-US" dirty="0" smtClean="0"/>
              <a:t>4xx: Client Error	e.g., 404 Not Found</a:t>
            </a:r>
          </a:p>
          <a:p>
            <a:pPr lvl="1"/>
            <a:r>
              <a:rPr lang="en-US" dirty="0" smtClean="0"/>
              <a:t>5xx: Server Error	</a:t>
            </a:r>
            <a:r>
              <a:rPr lang="en-US" dirty="0" err="1" smtClean="0"/>
              <a:t>e.g</a:t>
            </a:r>
            <a:r>
              <a:rPr lang="en-US" dirty="0" smtClean="0"/>
              <a:t>, 503 Service Unavailable</a:t>
            </a:r>
            <a:endParaRPr lang="en-US" dirty="0"/>
          </a:p>
        </p:txBody>
      </p:sp>
      <p:pic>
        <p:nvPicPr>
          <p:cNvPr id="4" name="Picture 3" descr="http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150" y="1367156"/>
            <a:ext cx="5727700" cy="287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is Stateless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7315"/>
          </a:xfrm>
        </p:spPr>
        <p:txBody>
          <a:bodyPr>
            <a:normAutofit/>
          </a:bodyPr>
          <a:lstStyle/>
          <a:p>
            <a:r>
              <a:rPr lang="en-US" dirty="0" smtClean="0"/>
              <a:t>Each request/response treated independently</a:t>
            </a:r>
          </a:p>
          <a:p>
            <a:r>
              <a:rPr lang="en-US" dirty="0" smtClean="0"/>
              <a:t>Servers not required to maintain state</a:t>
            </a:r>
          </a:p>
          <a:p>
            <a:r>
              <a:rPr lang="en-US" dirty="0" smtClean="0"/>
              <a:t>This is good!</a:t>
            </a:r>
          </a:p>
          <a:p>
            <a:pPr lvl="1"/>
            <a:r>
              <a:rPr lang="en-US" dirty="0" smtClean="0"/>
              <a:t>Improves server scalability</a:t>
            </a:r>
          </a:p>
          <a:p>
            <a:r>
              <a:rPr lang="en-US" dirty="0" smtClean="0"/>
              <a:t>This is also bad…</a:t>
            </a:r>
          </a:p>
          <a:p>
            <a:pPr lvl="1"/>
            <a:r>
              <a:rPr lang="en-US" dirty="0" smtClean="0"/>
              <a:t>Some applications need persistent state</a:t>
            </a:r>
          </a:p>
          <a:p>
            <a:pPr lvl="1"/>
            <a:r>
              <a:rPr lang="en-US" dirty="0" smtClean="0"/>
              <a:t>Need to uniquely identify user to customize content</a:t>
            </a:r>
          </a:p>
          <a:p>
            <a:pPr lvl="1"/>
            <a:r>
              <a:rPr lang="en-US" dirty="0" smtClean="0"/>
              <a:t>E.g., shopping cart, web-mail, usage tracking, (most sites today!)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Cookies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87645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Client-side state maintenance</a:t>
            </a:r>
          </a:p>
          <a:p>
            <a:pPr lvl="1"/>
            <a:r>
              <a:rPr lang="en-US" dirty="0" smtClean="0"/>
              <a:t>Client stores small state on behalf of server</a:t>
            </a:r>
          </a:p>
          <a:p>
            <a:pPr lvl="1"/>
            <a:r>
              <a:rPr lang="en-US" dirty="0" smtClean="0"/>
              <a:t>Sends request in future requests to the server</a:t>
            </a:r>
          </a:p>
          <a:p>
            <a:pPr lvl="1"/>
            <a:r>
              <a:rPr lang="en-US" dirty="0" smtClean="0"/>
              <a:t>Cookie value is meaningful to the server (e.g., session id)</a:t>
            </a:r>
          </a:p>
          <a:p>
            <a:r>
              <a:rPr lang="en-US" dirty="0" smtClean="0"/>
              <a:t>Can provide authentication</a:t>
            </a:r>
          </a:p>
          <a:p>
            <a:endParaRPr lang="en-US" dirty="0" smtClean="0"/>
          </a:p>
        </p:txBody>
      </p:sp>
      <p:grpSp>
        <p:nvGrpSpPr>
          <p:cNvPr id="12" name="Group 11"/>
          <p:cNvGrpSpPr/>
          <p:nvPr/>
        </p:nvGrpSpPr>
        <p:grpSpPr>
          <a:xfrm>
            <a:off x="2017889" y="3450646"/>
            <a:ext cx="6395861" cy="3050167"/>
            <a:chOff x="923925" y="2928938"/>
            <a:chExt cx="7489825" cy="3571875"/>
          </a:xfrm>
        </p:grpSpPr>
        <p:pic>
          <p:nvPicPr>
            <p:cNvPr id="4" name="Picture 4" descr="j029202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23925" y="4016375"/>
              <a:ext cx="1868488" cy="177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5" descr="j028575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916613" y="4292600"/>
              <a:ext cx="2497137" cy="1535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2652713" y="3390900"/>
              <a:ext cx="3571875" cy="1201738"/>
            </a:xfrm>
            <a:custGeom>
              <a:avLst/>
              <a:gdLst>
                <a:gd name="T0" fmla="*/ 0 w 2250"/>
                <a:gd name="T1" fmla="*/ 2147483647 h 488"/>
                <a:gd name="T2" fmla="*/ 2147483647 w 2250"/>
                <a:gd name="T3" fmla="*/ 24256392 h 488"/>
                <a:gd name="T4" fmla="*/ 2147483647 w 2250"/>
                <a:gd name="T5" fmla="*/ 2147483647 h 488"/>
                <a:gd name="T6" fmla="*/ 0 60000 65536"/>
                <a:gd name="T7" fmla="*/ 0 60000 65536"/>
                <a:gd name="T8" fmla="*/ 0 60000 65536"/>
                <a:gd name="T9" fmla="*/ 0 w 2250"/>
                <a:gd name="T10" fmla="*/ 0 h 488"/>
                <a:gd name="T11" fmla="*/ 2250 w 2250"/>
                <a:gd name="T12" fmla="*/ 488 h 4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50" h="488">
                  <a:moveTo>
                    <a:pt x="0" y="488"/>
                  </a:moveTo>
                  <a:cubicBezTo>
                    <a:pt x="357" y="248"/>
                    <a:pt x="714" y="8"/>
                    <a:pt x="1089" y="4"/>
                  </a:cubicBezTo>
                  <a:cubicBezTo>
                    <a:pt x="1464" y="0"/>
                    <a:pt x="1857" y="232"/>
                    <a:pt x="2250" y="46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687763" y="2928938"/>
              <a:ext cx="1465262" cy="468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Request</a:t>
              </a: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H="1">
              <a:off x="2690813" y="4887913"/>
              <a:ext cx="3494087" cy="158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2957513" y="4143375"/>
              <a:ext cx="2927350" cy="828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Response</a:t>
              </a:r>
              <a:endParaRPr lang="en-US" sz="2400" dirty="0"/>
            </a:p>
            <a:p>
              <a:r>
                <a:rPr lang="en-US" sz="2000" dirty="0"/>
                <a:t>Set-Cookie: XYZ</a:t>
              </a: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2728913" y="5541963"/>
              <a:ext cx="3187700" cy="958850"/>
            </a:xfrm>
            <a:custGeom>
              <a:avLst/>
              <a:gdLst>
                <a:gd name="T0" fmla="*/ 0 w 2008"/>
                <a:gd name="T1" fmla="*/ 0 h 391"/>
                <a:gd name="T2" fmla="*/ 2147483647 w 2008"/>
                <a:gd name="T3" fmla="*/ 2147483647 h 391"/>
                <a:gd name="T4" fmla="*/ 2147483647 w 2008"/>
                <a:gd name="T5" fmla="*/ 144330222 h 391"/>
                <a:gd name="T6" fmla="*/ 0 60000 65536"/>
                <a:gd name="T7" fmla="*/ 0 60000 65536"/>
                <a:gd name="T8" fmla="*/ 0 60000 65536"/>
                <a:gd name="T9" fmla="*/ 0 w 2008"/>
                <a:gd name="T10" fmla="*/ 0 h 391"/>
                <a:gd name="T11" fmla="*/ 2008 w 2008"/>
                <a:gd name="T12" fmla="*/ 391 h 39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08" h="391">
                  <a:moveTo>
                    <a:pt x="0" y="0"/>
                  </a:moveTo>
                  <a:cubicBezTo>
                    <a:pt x="364" y="191"/>
                    <a:pt x="729" y="383"/>
                    <a:pt x="1064" y="387"/>
                  </a:cubicBezTo>
                  <a:cubicBezTo>
                    <a:pt x="1399" y="391"/>
                    <a:pt x="1703" y="207"/>
                    <a:pt x="2008" y="2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arrow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3303588" y="5334000"/>
              <a:ext cx="2195511" cy="828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Request</a:t>
              </a:r>
            </a:p>
            <a:p>
              <a:r>
                <a:rPr lang="en-US" sz="2000" dirty="0"/>
                <a:t>Cookie: XYZ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of a Web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7871"/>
          </a:xfrm>
        </p:spPr>
        <p:txBody>
          <a:bodyPr>
            <a:normAutofit/>
          </a:bodyPr>
          <a:lstStyle/>
          <a:p>
            <a:r>
              <a:rPr lang="en-US" dirty="0" smtClean="0"/>
              <a:t>HTML content</a:t>
            </a:r>
          </a:p>
          <a:p>
            <a:r>
              <a:rPr lang="en-US" dirty="0" smtClean="0"/>
              <a:t>A number of additional resources</a:t>
            </a:r>
          </a:p>
          <a:p>
            <a:pPr lvl="1"/>
            <a:r>
              <a:rPr lang="en-US" dirty="0" smtClean="0"/>
              <a:t>Images</a:t>
            </a:r>
          </a:p>
          <a:p>
            <a:pPr lvl="1"/>
            <a:r>
              <a:rPr lang="en-US" dirty="0" smtClean="0"/>
              <a:t>Scripts</a:t>
            </a:r>
          </a:p>
          <a:p>
            <a:pPr lvl="1"/>
            <a:r>
              <a:rPr lang="en-US" dirty="0" smtClean="0"/>
              <a:t>Frames</a:t>
            </a:r>
          </a:p>
          <a:p>
            <a:r>
              <a:rPr lang="en-US" dirty="0" smtClean="0"/>
              <a:t>Browser makes one HTTP request for each object</a:t>
            </a:r>
          </a:p>
          <a:p>
            <a:pPr lvl="1"/>
            <a:r>
              <a:rPr lang="en-US" dirty="0" smtClean="0"/>
              <a:t>Course web page: 14 objects</a:t>
            </a:r>
          </a:p>
          <a:p>
            <a:pPr lvl="1"/>
            <a:r>
              <a:rPr lang="en-US" dirty="0" smtClean="0"/>
              <a:t>My </a:t>
            </a:r>
            <a:r>
              <a:rPr lang="en-US" dirty="0" err="1" smtClean="0"/>
              <a:t>facebook</a:t>
            </a:r>
            <a:r>
              <a:rPr lang="en-US" dirty="0" smtClean="0"/>
              <a:t> page this morning: 100 objects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AJAX?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23759"/>
          </a:xfrm>
        </p:spPr>
        <p:txBody>
          <a:bodyPr/>
          <a:lstStyle/>
          <a:p>
            <a:r>
              <a:rPr lang="en-US" i="1" dirty="0" smtClean="0"/>
              <a:t>Asynchronous </a:t>
            </a:r>
            <a:r>
              <a:rPr lang="en-US" i="1" dirty="0" err="1" smtClean="0"/>
              <a:t>Javascript</a:t>
            </a:r>
            <a:r>
              <a:rPr lang="en-US" i="1" dirty="0" smtClean="0"/>
              <a:t> and XML</a:t>
            </a:r>
          </a:p>
          <a:p>
            <a:r>
              <a:rPr lang="en-US" dirty="0" smtClean="0"/>
              <a:t>Based on </a:t>
            </a:r>
            <a:r>
              <a:rPr lang="en-US" dirty="0" err="1" smtClean="0"/>
              <a:t>XMLHttpRequest</a:t>
            </a:r>
            <a:r>
              <a:rPr lang="en-US" dirty="0" smtClean="0"/>
              <a:t> object in browsers, which allow code in the page to:</a:t>
            </a:r>
          </a:p>
          <a:p>
            <a:pPr lvl="1"/>
            <a:r>
              <a:rPr lang="en-US" dirty="0" smtClean="0"/>
              <a:t>Issue a new, non-blocking request to the server, without leaving the current page </a:t>
            </a:r>
          </a:p>
          <a:p>
            <a:pPr lvl="1"/>
            <a:r>
              <a:rPr lang="en-US" dirty="0" smtClean="0"/>
              <a:t>Receive the content</a:t>
            </a:r>
          </a:p>
          <a:p>
            <a:pPr lvl="1"/>
            <a:r>
              <a:rPr lang="en-US" dirty="0" smtClean="0"/>
              <a:t>Process the content</a:t>
            </a:r>
          </a:p>
          <a:p>
            <a:r>
              <a:rPr lang="en-US" dirty="0" smtClean="0"/>
              <a:t>Used to add interactivity to web pages</a:t>
            </a:r>
          </a:p>
          <a:p>
            <a:pPr lvl="1"/>
            <a:r>
              <a:rPr lang="en-US" dirty="0" smtClean="0"/>
              <a:t>XML not always used, HTML fragments, JSON, and plain text also popular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Web is Dead? </a:t>
            </a:r>
            <a:r>
              <a:rPr lang="en-US" sz="2400" dirty="0" smtClean="0"/>
              <a:t>(Wired, Aug 2010)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111250"/>
            <a:ext cx="8382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65068" y="6262890"/>
            <a:ext cx="569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http://www.wired.com/magazine/2010/08/ff_webrip/all/1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Web is Dead? </a:t>
            </a:r>
            <a:r>
              <a:rPr lang="en-US" sz="2400" dirty="0" smtClean="0"/>
              <a:t>(Wired, Aug 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204"/>
          </a:xfrm>
        </p:spPr>
        <p:txBody>
          <a:bodyPr>
            <a:normAutofit fontScale="92500"/>
          </a:bodyPr>
          <a:lstStyle/>
          <a:p>
            <a:r>
              <a:rPr lang="en-US" b="0" dirty="0" smtClean="0"/>
              <a:t>You wake up and </a:t>
            </a:r>
            <a:r>
              <a:rPr lang="en-US" i="1" dirty="0" smtClean="0"/>
              <a:t>check your email </a:t>
            </a:r>
            <a:r>
              <a:rPr lang="en-US" b="0" dirty="0" smtClean="0"/>
              <a:t>on your bedside </a:t>
            </a:r>
            <a:r>
              <a:rPr lang="en-US" b="0" dirty="0" err="1" smtClean="0"/>
              <a:t>iPad</a:t>
            </a:r>
            <a:r>
              <a:rPr lang="en-US" b="0" dirty="0" smtClean="0"/>
              <a:t> — that’s one app. During breakfast you browse </a:t>
            </a:r>
            <a:r>
              <a:rPr lang="en-US" b="0" dirty="0" err="1" smtClean="0"/>
              <a:t>Facebook</a:t>
            </a:r>
            <a:r>
              <a:rPr lang="en-US" b="0" dirty="0" smtClean="0"/>
              <a:t>, Twitter, and The New York Times — three more </a:t>
            </a:r>
            <a:r>
              <a:rPr lang="en-US" i="1" dirty="0" smtClean="0"/>
              <a:t>apps</a:t>
            </a:r>
            <a:r>
              <a:rPr lang="en-US" b="0" dirty="0" smtClean="0"/>
              <a:t>. On the way to the office, you listen to a </a:t>
            </a:r>
            <a:r>
              <a:rPr lang="en-US" i="1" dirty="0" smtClean="0"/>
              <a:t>podcast</a:t>
            </a:r>
            <a:r>
              <a:rPr lang="en-US" b="0" dirty="0" smtClean="0"/>
              <a:t> on your </a:t>
            </a:r>
            <a:r>
              <a:rPr lang="en-US" b="0" dirty="0" err="1" smtClean="0"/>
              <a:t>smartphone</a:t>
            </a:r>
            <a:r>
              <a:rPr lang="en-US" b="0" dirty="0" smtClean="0"/>
              <a:t>. Another app. At work, you scroll through </a:t>
            </a:r>
            <a:r>
              <a:rPr lang="en-US" i="1" dirty="0" smtClean="0"/>
              <a:t>RSS feeds in a reader </a:t>
            </a:r>
            <a:r>
              <a:rPr lang="en-US" b="0" dirty="0" smtClean="0"/>
              <a:t>and have </a:t>
            </a:r>
            <a:r>
              <a:rPr lang="en-US" i="1" dirty="0" smtClean="0"/>
              <a:t>Skype</a:t>
            </a:r>
            <a:r>
              <a:rPr lang="en-US" b="0" dirty="0" smtClean="0"/>
              <a:t> and </a:t>
            </a:r>
            <a:r>
              <a:rPr lang="en-US" i="1" dirty="0" smtClean="0"/>
              <a:t>IM</a:t>
            </a:r>
            <a:r>
              <a:rPr lang="en-US" b="0" dirty="0" smtClean="0"/>
              <a:t> conversations. More apps. At the end of the day, you come home, make dinner while listening to </a:t>
            </a:r>
            <a:r>
              <a:rPr lang="en-US" i="1" dirty="0" smtClean="0"/>
              <a:t>Pandora</a:t>
            </a:r>
            <a:r>
              <a:rPr lang="en-US" b="0" dirty="0" smtClean="0"/>
              <a:t>, play some games on </a:t>
            </a:r>
            <a:r>
              <a:rPr lang="en-US" i="1" dirty="0" smtClean="0"/>
              <a:t>Xbox Live</a:t>
            </a:r>
            <a:r>
              <a:rPr lang="en-US" b="0" dirty="0" smtClean="0"/>
              <a:t>, and watch a movie on </a:t>
            </a:r>
            <a:r>
              <a:rPr lang="en-US" i="1" dirty="0" smtClean="0"/>
              <a:t>Netflix</a:t>
            </a:r>
            <a:r>
              <a:rPr lang="en-US" b="0" i="1" dirty="0" smtClean="0"/>
              <a:t>’s</a:t>
            </a:r>
            <a:r>
              <a:rPr lang="en-US" b="0" dirty="0" smtClean="0"/>
              <a:t> streaming service. You’ve spent the day on the Internet — but not on the Web. And you are not alone.</a:t>
            </a:r>
            <a:endParaRPr lang="en-US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192427" y="88386"/>
            <a:ext cx="6858000" cy="2286000"/>
            <a:chOff x="1143000" y="3041650"/>
            <a:chExt cx="6858000" cy="22860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3000" y="3041650"/>
              <a:ext cx="6858000" cy="7747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3000" y="3816350"/>
              <a:ext cx="6858000" cy="1511300"/>
            </a:xfrm>
            <a:prstGeom prst="rect">
              <a:avLst/>
            </a:prstGeom>
          </p:spPr>
        </p:pic>
      </p:grpSp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49427" y="294708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4572000" y="294708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508422" y="6078320"/>
            <a:ext cx="4627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Except that video is </a:t>
            </a:r>
            <a:r>
              <a:rPr lang="en-US" i="1" dirty="0" smtClean="0"/>
              <a:t>also </a:t>
            </a:r>
            <a:r>
              <a:rPr lang="en-US" dirty="0" smtClean="0"/>
              <a:t>transferred over HTTP!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73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matters for performance?</a:t>
            </a:r>
          </a:p>
          <a:p>
            <a:r>
              <a:rPr lang="en-US" dirty="0" smtClean="0"/>
              <a:t>Depends on type of request</a:t>
            </a:r>
          </a:p>
          <a:p>
            <a:pPr lvl="1"/>
            <a:r>
              <a:rPr lang="en-US" dirty="0" smtClean="0"/>
              <a:t>Lots of small requests (objects in a page)</a:t>
            </a:r>
          </a:p>
          <a:p>
            <a:pPr lvl="1"/>
            <a:r>
              <a:rPr lang="en-US" dirty="0" smtClean="0"/>
              <a:t>Some big requests (large download or video)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Requests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2204"/>
          </a:xfrm>
        </p:spPr>
        <p:txBody>
          <a:bodyPr>
            <a:normAutofit/>
          </a:bodyPr>
          <a:lstStyle/>
          <a:p>
            <a:r>
              <a:rPr lang="en-US" dirty="0" smtClean="0"/>
              <a:t>Latency matters</a:t>
            </a:r>
          </a:p>
          <a:p>
            <a:r>
              <a:rPr lang="en-US" dirty="0" smtClean="0"/>
              <a:t>RTT dominates</a:t>
            </a:r>
          </a:p>
          <a:p>
            <a:r>
              <a:rPr lang="en-US" dirty="0" smtClean="0"/>
              <a:t>Two major causes:</a:t>
            </a:r>
          </a:p>
          <a:p>
            <a:pPr lvl="1"/>
            <a:r>
              <a:rPr lang="en-US" dirty="0" smtClean="0"/>
              <a:t>Opening a TCP connection</a:t>
            </a:r>
          </a:p>
          <a:p>
            <a:pPr lvl="1"/>
            <a:r>
              <a:rPr lang="en-US" dirty="0" smtClean="0"/>
              <a:t>Actually sending the request and receiving response</a:t>
            </a:r>
          </a:p>
          <a:p>
            <a:pPr lvl="1"/>
            <a:r>
              <a:rPr lang="en-US" dirty="0" smtClean="0"/>
              <a:t>And a third one: DNS lookup!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we reduce the number of connection setups?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Keep the connection open and request all objects serially</a:t>
            </a:r>
          </a:p>
          <a:p>
            <a:pPr lvl="1"/>
            <a:r>
              <a:rPr lang="en-US" dirty="0" smtClean="0"/>
              <a:t>Works for all objects coming from the same server</a:t>
            </a:r>
          </a:p>
          <a:p>
            <a:pPr lvl="1"/>
            <a:r>
              <a:rPr lang="en-US" dirty="0" smtClean="0"/>
              <a:t>Which also means you don’t have to “open” the window each time</a:t>
            </a:r>
          </a:p>
          <a:p>
            <a:pPr lvl="0"/>
            <a:r>
              <a:rPr lang="en-US" dirty="0" smtClean="0"/>
              <a:t>Persistent connections (HTTP/1.1)</a:t>
            </a:r>
          </a:p>
        </p:txBody>
      </p:sp>
    </p:spTree>
    <p:extLst>
      <p:ext uri="{BB962C8B-B14F-4D97-AF65-F5344CB8AC3E}">
        <p14:creationId xmlns:p14="http://schemas.microsoft.com/office/powerpoint/2010/main" val="197610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Browser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GET / HTTP/1.1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Host: localhost:8000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User-Agent: Mozilla/5.0 (</a:t>
            </a:r>
            <a:r>
              <a:rPr lang="en-US" sz="1800" dirty="0" err="1" smtClean="0">
                <a:latin typeface="Andale Mono"/>
                <a:cs typeface="Andale Mono"/>
              </a:rPr>
              <a:t>Macinto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Accept: text/</a:t>
            </a:r>
            <a:r>
              <a:rPr lang="en-US" sz="1800" dirty="0" err="1" smtClean="0">
                <a:latin typeface="Andale Mono"/>
                <a:cs typeface="Andale Mono"/>
              </a:rPr>
              <a:t>xml,application/xm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Accept-Language: en-</a:t>
            </a:r>
            <a:r>
              <a:rPr lang="en-US" sz="1800" dirty="0" err="1" smtClean="0">
                <a:latin typeface="Andale Mono"/>
                <a:cs typeface="Andale Mono"/>
              </a:rPr>
              <a:t>us,en;q</a:t>
            </a:r>
            <a:r>
              <a:rPr lang="en-US" sz="1800" dirty="0" smtClean="0">
                <a:latin typeface="Andale Mono"/>
                <a:cs typeface="Andale Mono"/>
              </a:rPr>
              <a:t>=0.5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Accept-Encoding: </a:t>
            </a:r>
            <a:r>
              <a:rPr lang="en-US" sz="1800" dirty="0" err="1" smtClean="0">
                <a:latin typeface="Andale Mono"/>
                <a:cs typeface="Andale Mono"/>
              </a:rPr>
              <a:t>gzip,deflate</a:t>
            </a:r>
            <a:r>
              <a:rPr lang="en-US" sz="1800" dirty="0" smtClean="0">
                <a:latin typeface="Andale Mono"/>
                <a:cs typeface="Andale Mono"/>
              </a:rPr>
              <a:t>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</a:t>
            </a:r>
            <a:r>
              <a:rPr lang="en-US" sz="1800" dirty="0" err="1" smtClean="0">
                <a:latin typeface="Andale Mono"/>
                <a:cs typeface="Andale Mono"/>
              </a:rPr>
              <a:t>Charset</a:t>
            </a:r>
            <a:r>
              <a:rPr lang="en-US" sz="1800" dirty="0" smtClean="0">
                <a:latin typeface="Andale Mono"/>
                <a:cs typeface="Andale Mono"/>
              </a:rPr>
              <a:t>: ISO-8859-1,utf-8;q=0.7,*;</a:t>
            </a:r>
            <a:r>
              <a:rPr lang="en-US" sz="1800" dirty="0" err="1" smtClean="0">
                <a:latin typeface="Andale Mono"/>
                <a:cs typeface="Andale Mono"/>
              </a:rPr>
              <a:t>q</a:t>
            </a:r>
            <a:r>
              <a:rPr lang="en-US" sz="1800" dirty="0" smtClean="0">
                <a:latin typeface="Andale Mono"/>
                <a:cs typeface="Andale Mono"/>
              </a:rPr>
              <a:t>=0.7 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  <a:latin typeface="Andale Mono"/>
                <a:cs typeface="Andale Mono"/>
              </a:rPr>
              <a:t>Keep-Alive: 300 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  <a:latin typeface="Andale Mono"/>
                <a:cs typeface="Andale Mono"/>
              </a:rPr>
              <a:t>Connection: keep-alive</a:t>
            </a:r>
            <a:endParaRPr lang="en-US" sz="1800" dirty="0">
              <a:solidFill>
                <a:srgbClr val="FF0000"/>
              </a:solidFill>
              <a:latin typeface="Andale Mono"/>
              <a:cs typeface="Andale Mo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Requests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6759"/>
          </a:xfrm>
        </p:spPr>
        <p:txBody>
          <a:bodyPr/>
          <a:lstStyle/>
          <a:p>
            <a:r>
              <a:rPr lang="en-US" dirty="0" smtClean="0"/>
              <a:t>Second problem is that requests are serialized</a:t>
            </a:r>
          </a:p>
          <a:p>
            <a:pPr lvl="1"/>
            <a:r>
              <a:rPr lang="en-US" dirty="0" smtClean="0"/>
              <a:t>Similar to stop-and-wait protocols!</a:t>
            </a:r>
          </a:p>
          <a:p>
            <a:r>
              <a:rPr lang="en-US" dirty="0" smtClean="0"/>
              <a:t>Two solutions</a:t>
            </a:r>
          </a:p>
          <a:p>
            <a:pPr lvl="1"/>
            <a:r>
              <a:rPr lang="en-US" dirty="0" smtClean="0"/>
              <a:t>Pipelined requests (similar to sliding windows)</a:t>
            </a:r>
          </a:p>
          <a:p>
            <a:pPr lvl="1"/>
            <a:r>
              <a:rPr lang="en-US" dirty="0" smtClean="0"/>
              <a:t>Parallel Connections</a:t>
            </a:r>
          </a:p>
          <a:p>
            <a:pPr lvl="2"/>
            <a:r>
              <a:rPr lang="en-US" dirty="0" smtClean="0"/>
              <a:t>HTTP standard says no more than 2 concurrent connections per host name</a:t>
            </a:r>
          </a:p>
          <a:p>
            <a:pPr lvl="2"/>
            <a:r>
              <a:rPr lang="en-US" dirty="0" smtClean="0"/>
              <a:t>Most browsers use more (up to 8 per host, ~35 total)</a:t>
            </a:r>
          </a:p>
          <a:p>
            <a:pPr lvl="3"/>
            <a:r>
              <a:rPr lang="en-US" dirty="0" smtClean="0"/>
              <a:t>See </a:t>
            </a:r>
            <a:r>
              <a:rPr lang="en-US" dirty="0" smtClean="0">
                <a:hlinkClick r:id="rId2"/>
              </a:rPr>
              <a:t>http://www.browserscope.org/</a:t>
            </a:r>
            <a:endParaRPr lang="en-US" dirty="0" smtClean="0"/>
          </a:p>
          <a:p>
            <a:pPr lvl="1"/>
            <a:r>
              <a:rPr lang="en-US" dirty="0" smtClean="0"/>
              <a:t>How are these two approaches different?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HTTP/2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Adds more options to trade off:</a:t>
            </a:r>
          </a:p>
          <a:p>
            <a:r>
              <a:rPr lang="en-US" dirty="0" smtClean="0"/>
              <a:t>Multiplexed streams on same connection</a:t>
            </a:r>
          </a:p>
          <a:p>
            <a:pPr lvl="1"/>
            <a:r>
              <a:rPr lang="en-US" dirty="0" smtClean="0"/>
              <a:t>Plus stream weights, dependencies</a:t>
            </a:r>
          </a:p>
          <a:p>
            <a:r>
              <a:rPr lang="en-US" dirty="0" smtClean="0"/>
              <a:t>No head of line blocking!</a:t>
            </a:r>
          </a:p>
          <a:p>
            <a:pPr lvl="1"/>
            <a:r>
              <a:rPr lang="en-US" dirty="0" smtClean="0"/>
              <a:t>But what happens if there is packet loss?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385751" y="6388443"/>
            <a:ext cx="5531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www.twilio.com</a:t>
            </a:r>
            <a:r>
              <a:rPr lang="en-US" dirty="0"/>
              <a:t>/blog/2017/10/http2-issues.html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45829" y="850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0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Larger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787995"/>
          </a:xfrm>
        </p:spPr>
        <p:txBody>
          <a:bodyPr/>
          <a:lstStyle/>
          <a:p>
            <a:r>
              <a:rPr lang="en-US" dirty="0" smtClean="0"/>
              <a:t>Problem is throughput in bottleneck link</a:t>
            </a:r>
          </a:p>
          <a:p>
            <a:r>
              <a:rPr lang="en-US" dirty="0" smtClean="0"/>
              <a:t>Solution: HTTP Proxy Caching</a:t>
            </a:r>
          </a:p>
          <a:p>
            <a:pPr lvl="1"/>
            <a:r>
              <a:rPr lang="en-US" dirty="0" smtClean="0"/>
              <a:t>Also improves latency, and reduces server load</a:t>
            </a:r>
            <a:endParaRPr lang="en-US" dirty="0"/>
          </a:p>
        </p:txBody>
      </p:sp>
      <p:pic>
        <p:nvPicPr>
          <p:cNvPr id="5" name="Picture 4" descr="http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189" y="3930791"/>
            <a:ext cx="5105400" cy="241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Control Caching?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Server sets options</a:t>
            </a:r>
          </a:p>
          <a:p>
            <a:pPr lvl="1"/>
            <a:r>
              <a:rPr lang="en-US" b="1" dirty="0" smtClean="0"/>
              <a:t>Expires</a:t>
            </a:r>
            <a:r>
              <a:rPr lang="en-US" dirty="0" smtClean="0"/>
              <a:t> header</a:t>
            </a:r>
          </a:p>
          <a:p>
            <a:pPr lvl="1"/>
            <a:r>
              <a:rPr lang="en-US" dirty="0" smtClean="0"/>
              <a:t>No-Cache header</a:t>
            </a:r>
          </a:p>
          <a:p>
            <a:r>
              <a:rPr lang="en-US" dirty="0" smtClean="0"/>
              <a:t>Client can do a conditional request:</a:t>
            </a:r>
          </a:p>
          <a:p>
            <a:pPr lvl="1"/>
            <a:r>
              <a:rPr lang="en-US" dirty="0" smtClean="0"/>
              <a:t>Header option: if-modified-since</a:t>
            </a:r>
          </a:p>
          <a:p>
            <a:pPr lvl="1"/>
            <a:r>
              <a:rPr lang="en-US" dirty="0" smtClean="0"/>
              <a:t>Server can reply with 304 NOT MODIFIED</a:t>
            </a:r>
          </a:p>
          <a:p>
            <a:r>
              <a:rPr lang="en-US" dirty="0" smtClean="0"/>
              <a:t>More when we talk about Content Distribution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 data distribution</a:t>
            </a:r>
          </a:p>
          <a:p>
            <a:pPr lvl="1"/>
            <a:r>
              <a:rPr lang="en-US" dirty="0" smtClean="0"/>
              <a:t>CDN and P2P</a:t>
            </a:r>
          </a:p>
          <a:p>
            <a:r>
              <a:rPr lang="en-US" dirty="0" smtClean="0"/>
              <a:t>How to create your own application layer protocol! </a:t>
            </a:r>
          </a:p>
          <a:p>
            <a:pPr lvl="1"/>
            <a:r>
              <a:rPr lang="en-US" dirty="0" smtClean="0"/>
              <a:t>Data / RPC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63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54581</TotalTime>
  <Words>1353</Words>
  <Application>Microsoft Macintosh PowerPoint</Application>
  <PresentationFormat>On-screen Show (4:3)</PresentationFormat>
  <Paragraphs>239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Andale Mono</vt:lpstr>
      <vt:lpstr>Calibri</vt:lpstr>
      <vt:lpstr>Minion Pro</vt:lpstr>
      <vt:lpstr>Times New Roman</vt:lpstr>
      <vt:lpstr>Arial</vt:lpstr>
      <vt:lpstr>cs168</vt:lpstr>
      <vt:lpstr>CSCI-1680 WWW </vt:lpstr>
      <vt:lpstr>Precursors</vt:lpstr>
      <vt:lpstr>Tim Berners-Lee</vt:lpstr>
      <vt:lpstr>PowerPoint Presentation</vt:lpstr>
      <vt:lpstr>Why so successful?</vt:lpstr>
      <vt:lpstr>Components</vt:lpstr>
      <vt:lpstr>Ingredients</vt:lpstr>
      <vt:lpstr>URLs</vt:lpstr>
      <vt:lpstr>HTTP</vt:lpstr>
      <vt:lpstr>Steps in HTTP(1.0) Request</vt:lpstr>
      <vt:lpstr>PowerPoint Presentation</vt:lpstr>
      <vt:lpstr>HTTP Request</vt:lpstr>
      <vt:lpstr>Sample Browser Request</vt:lpstr>
      <vt:lpstr>HTTP Response</vt:lpstr>
      <vt:lpstr>HTTP is Stateless</vt:lpstr>
      <vt:lpstr>HTTP Cookies</vt:lpstr>
      <vt:lpstr>Anatomy of a Web Page</vt:lpstr>
      <vt:lpstr>What about AJAX?</vt:lpstr>
      <vt:lpstr>The Web is Dead? (Wired, Aug 2010)</vt:lpstr>
      <vt:lpstr>The Web is Dead? (Wired, Aug 2010)</vt:lpstr>
      <vt:lpstr>PowerPoint Presentation</vt:lpstr>
      <vt:lpstr>HTTP Performance</vt:lpstr>
      <vt:lpstr>Small Requests</vt:lpstr>
      <vt:lpstr>How can we reduce the number of connection setups?</vt:lpstr>
      <vt:lpstr>Browser Request</vt:lpstr>
      <vt:lpstr>Small Requests (cont)</vt:lpstr>
      <vt:lpstr>HTTP/2</vt:lpstr>
      <vt:lpstr>Larger Objects</vt:lpstr>
      <vt:lpstr>How to Control Caching?</vt:lpstr>
      <vt:lpstr>Next Class</vt:lpstr>
    </vt:vector>
  </TitlesOfParts>
  <Company>Brown University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98</cp:revision>
  <dcterms:created xsi:type="dcterms:W3CDTF">2011-04-05T13:53:02Z</dcterms:created>
  <dcterms:modified xsi:type="dcterms:W3CDTF">2017-11-28T09:01:26Z</dcterms:modified>
</cp:coreProperties>
</file>