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0"/>
  </p:notesMasterIdLst>
  <p:sldIdLst>
    <p:sldId id="256" r:id="rId2"/>
    <p:sldId id="296" r:id="rId3"/>
    <p:sldId id="257" r:id="rId4"/>
    <p:sldId id="259" r:id="rId5"/>
    <p:sldId id="305" r:id="rId6"/>
    <p:sldId id="260" r:id="rId7"/>
    <p:sldId id="301" r:id="rId8"/>
    <p:sldId id="300" r:id="rId9"/>
    <p:sldId id="261" r:id="rId10"/>
    <p:sldId id="262" r:id="rId11"/>
    <p:sldId id="283" r:id="rId12"/>
    <p:sldId id="284" r:id="rId13"/>
    <p:sldId id="263" r:id="rId14"/>
    <p:sldId id="264" r:id="rId15"/>
    <p:sldId id="265" r:id="rId16"/>
    <p:sldId id="266" r:id="rId17"/>
    <p:sldId id="267" r:id="rId18"/>
    <p:sldId id="268" r:id="rId19"/>
    <p:sldId id="302" r:id="rId20"/>
    <p:sldId id="270" r:id="rId21"/>
    <p:sldId id="272" r:id="rId22"/>
    <p:sldId id="273" r:id="rId23"/>
    <p:sldId id="271" r:id="rId24"/>
    <p:sldId id="276" r:id="rId25"/>
    <p:sldId id="269" r:id="rId26"/>
    <p:sldId id="274" r:id="rId27"/>
    <p:sldId id="275" r:id="rId28"/>
    <p:sldId id="306" r:id="rId29"/>
    <p:sldId id="277" r:id="rId30"/>
    <p:sldId id="278" r:id="rId31"/>
    <p:sldId id="279" r:id="rId32"/>
    <p:sldId id="280" r:id="rId33"/>
    <p:sldId id="281" r:id="rId34"/>
    <p:sldId id="282" r:id="rId35"/>
    <p:sldId id="286" r:id="rId36"/>
    <p:sldId id="287" r:id="rId37"/>
    <p:sldId id="288" r:id="rId38"/>
    <p:sldId id="289" r:id="rId39"/>
    <p:sldId id="290" r:id="rId40"/>
    <p:sldId id="304" r:id="rId41"/>
    <p:sldId id="303" r:id="rId42"/>
    <p:sldId id="307" r:id="rId43"/>
    <p:sldId id="298" r:id="rId44"/>
    <p:sldId id="292" r:id="rId45"/>
    <p:sldId id="299" r:id="rId46"/>
    <p:sldId id="293" r:id="rId47"/>
    <p:sldId id="294" r:id="rId48"/>
    <p:sldId id="295" r:id="rId4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9365" autoAdjust="0"/>
    <p:restoredTop sz="87619" autoAdjust="0"/>
  </p:normalViewPr>
  <p:slideViewPr>
    <p:cSldViewPr snapToGrid="0" snapToObjects="1">
      <p:cViewPr varScale="1">
        <p:scale>
          <a:sx n="106" d="100"/>
          <a:sy n="106" d="100"/>
        </p:scale>
        <p:origin x="752" y="176"/>
      </p:cViewPr>
      <p:guideLst>
        <p:guide orient="horz" pos="2160"/>
        <p:guide pos="2880"/>
      </p:guideLst>
    </p:cSldViewPr>
  </p:slideViewPr>
  <p:outlineViewPr>
    <p:cViewPr>
      <p:scale>
        <a:sx n="33" d="100"/>
        <a:sy n="33" d="100"/>
      </p:scale>
      <p:origin x="0" y="7976"/>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22ED56-563E-7042-B9B2-8D0209C290CF}" type="datetimeFigureOut">
              <a:rPr lang="en-US" smtClean="0"/>
              <a:pPr/>
              <a:t>11/6/18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D4D5AE-91A4-BE4E-B7FC-F1521B88728F}" type="slidenum">
              <a:rPr lang="en-US" smtClean="0"/>
              <a:pPr/>
              <a:t>‹#›</a:t>
            </a:fld>
            <a:endParaRPr lang="en-US"/>
          </a:p>
        </p:txBody>
      </p:sp>
    </p:spTree>
    <p:extLst>
      <p:ext uri="{BB962C8B-B14F-4D97-AF65-F5344CB8AC3E}">
        <p14:creationId xmlns:p14="http://schemas.microsoft.com/office/powerpoint/2010/main" val="48570116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kern="1200" dirty="0" err="1">
                <a:solidFill>
                  <a:schemeClr val="tx1"/>
                </a:solidFill>
                <a:latin typeface="+mn-lt"/>
                <a:ea typeface="+mn-ea"/>
                <a:cs typeface="+mn-cs"/>
              </a:rPr>
              <a:t>dig</a:t>
            </a:r>
            <a:r>
              <a:rPr lang="nb-NO" sz="1200" kern="1200" dirty="0">
                <a:solidFill>
                  <a:schemeClr val="tx1"/>
                </a:solidFill>
                <a:latin typeface="+mn-lt"/>
                <a:ea typeface="+mn-ea"/>
                <a:cs typeface="+mn-cs"/>
              </a:rPr>
              <a:t> -</a:t>
            </a:r>
            <a:r>
              <a:rPr lang="nb-NO" sz="1200" kern="1200" dirty="0" err="1">
                <a:solidFill>
                  <a:schemeClr val="tx1"/>
                </a:solidFill>
                <a:latin typeface="+mn-lt"/>
                <a:ea typeface="+mn-ea"/>
                <a:cs typeface="+mn-cs"/>
              </a:rPr>
              <a:t>tPTR</a:t>
            </a:r>
            <a:r>
              <a:rPr lang="nb-NO" sz="1200" kern="1200" dirty="0">
                <a:solidFill>
                  <a:schemeClr val="tx1"/>
                </a:solidFill>
                <a:latin typeface="+mn-lt"/>
                <a:ea typeface="+mn-ea"/>
                <a:cs typeface="+mn-cs"/>
              </a:rPr>
              <a:t> 12.32.148.128.in-addr.arpa</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23</a:t>
            </a:fld>
            <a:endParaRPr lang="en-US"/>
          </a:p>
        </p:txBody>
      </p:sp>
    </p:spTree>
    <p:extLst>
      <p:ext uri="{BB962C8B-B14F-4D97-AF65-F5344CB8AC3E}">
        <p14:creationId xmlns:p14="http://schemas.microsoft.com/office/powerpoint/2010/main" val="2406477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send multiple responses</a:t>
            </a:r>
            <a:r>
              <a:rPr lang="en-US" baseline="0" dirty="0"/>
              <a:t> almost at the same time.</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38</a:t>
            </a:fld>
            <a:endParaRPr lang="en-US"/>
          </a:p>
        </p:txBody>
      </p:sp>
    </p:spTree>
    <p:extLst>
      <p:ext uri="{BB962C8B-B14F-4D97-AF65-F5344CB8AC3E}">
        <p14:creationId xmlns:p14="http://schemas.microsoft.com/office/powerpoint/2010/main" val="751946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11/6/18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11/6/18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52666DCC-BD4F-3048-AF99-C7B05410EF43}" type="datetimeFigureOut">
              <a:rPr lang="en-US" smtClean="0"/>
              <a:pPr/>
              <a:t>11/6/18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52666DCC-BD4F-3048-AF99-C7B05410EF43}" type="datetimeFigureOut">
              <a:rPr lang="en-US" smtClean="0"/>
              <a:pPr/>
              <a:t>11/6/18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52666DCC-BD4F-3048-AF99-C7B05410EF43}" type="datetimeFigureOut">
              <a:rPr lang="en-US" smtClean="0"/>
              <a:pPr/>
              <a:t>11/6/18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52666DCC-BD4F-3048-AF99-C7B05410EF43}" type="datetimeFigureOut">
              <a:rPr lang="en-US" smtClean="0"/>
              <a:pPr/>
              <a:t>11/6/18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66DCC-BD4F-3048-AF99-C7B05410EF43}" type="datetimeFigureOut">
              <a:rPr lang="en-US" smtClean="0"/>
              <a:pPr/>
              <a:t>11/6/18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11/6/18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11/6/18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11/6/18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11/6/18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10" descr="H_2c_Pos.eps                                                   0004AF62PAUR Server                    B25FA262:"/>
          <p:cNvPicPr>
            <a:picLocks noChangeAspect="1" noChangeArrowheads="1"/>
          </p:cNvPicPr>
          <p:nvPr/>
        </p:nvPicPr>
        <p:blipFill>
          <a:blip r:embed="rId13"/>
          <a:srcRect r="66510"/>
          <a:stretch>
            <a:fillRect/>
          </a:stretch>
        </p:blipFill>
        <p:spPr bwMode="auto">
          <a:xfrm>
            <a:off x="150469" y="6075627"/>
            <a:ext cx="459131" cy="686073"/>
          </a:xfrm>
          <a:prstGeom prst="rect">
            <a:avLst/>
          </a:prstGeom>
          <a:noFill/>
        </p:spPr>
      </p:pic>
      <p:sp>
        <p:nvSpPr>
          <p:cNvPr id="2" name="Title Placeholder 1"/>
          <p:cNvSpPr>
            <a:spLocks noGrp="1"/>
          </p:cNvSpPr>
          <p:nvPr>
            <p:ph type="title"/>
          </p:nvPr>
        </p:nvSpPr>
        <p:spPr>
          <a:xfrm>
            <a:off x="787400" y="224156"/>
            <a:ext cx="7569200" cy="1143000"/>
          </a:xfrm>
          <a:prstGeom prst="rect">
            <a:avLst/>
          </a:prstGeom>
        </p:spPr>
        <p:txBody>
          <a:bodyPr vert="horz" lIns="91440" tIns="45720" rIns="91440" bIns="45720" rtlCol="0" anchor="ctr">
            <a:normAutofit/>
          </a:bodyPr>
          <a:lstStyle/>
          <a:p>
            <a:r>
              <a:rPr lang="x-none" dirty="0"/>
              <a:t>Click to edit Master title style</a:t>
            </a:r>
            <a:endParaRPr lang="en-US" dirty="0"/>
          </a:p>
        </p:txBody>
      </p:sp>
      <p:sp>
        <p:nvSpPr>
          <p:cNvPr id="3" name="Text Placeholder 2"/>
          <p:cNvSpPr>
            <a:spLocks noGrp="1"/>
          </p:cNvSpPr>
          <p:nvPr>
            <p:ph type="body" idx="1"/>
          </p:nvPr>
        </p:nvSpPr>
        <p:spPr>
          <a:xfrm>
            <a:off x="787400" y="1509685"/>
            <a:ext cx="7569200" cy="3994495"/>
          </a:xfrm>
          <a:prstGeom prst="rect">
            <a:avLst/>
          </a:prstGeom>
        </p:spPr>
        <p:txBody>
          <a:bodyPr vert="horz" lIns="91440" tIns="45720" rIns="91440" bIns="45720" rtlCol="0" anchor="ctr">
            <a:normAutofit/>
          </a:body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716068-C2F6-DF41-A09C-9633FD5A0C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3600" b="1" kern="1200">
          <a:solidFill>
            <a:schemeClr val="tx1"/>
          </a:solidFill>
          <a:latin typeface="Minion Pro"/>
          <a:ea typeface="+mj-ea"/>
          <a:cs typeface="Minion Pro"/>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inion Pro"/>
          <a:ea typeface="+mn-ea"/>
          <a:cs typeface="Minion Pro"/>
        </a:defRPr>
      </a:lvl1pPr>
      <a:lvl2pPr marL="742950" indent="-285750" algn="l" defTabSz="457200" rtl="0" eaLnBrk="1" latinLnBrk="0" hangingPunct="1">
        <a:spcBef>
          <a:spcPct val="20000"/>
        </a:spcBef>
        <a:buFont typeface="Arial"/>
        <a:buChar char="–"/>
        <a:defRPr sz="2400" kern="1200">
          <a:solidFill>
            <a:schemeClr val="tx1"/>
          </a:solidFill>
          <a:latin typeface="Minion Pro"/>
          <a:ea typeface="+mn-ea"/>
          <a:cs typeface="Minion Pro"/>
        </a:defRPr>
      </a:lvl2pPr>
      <a:lvl3pPr marL="1143000" indent="-228600" algn="l" defTabSz="457200" rtl="0" eaLnBrk="1" latinLnBrk="0" hangingPunct="1">
        <a:spcBef>
          <a:spcPct val="20000"/>
        </a:spcBef>
        <a:buFont typeface="Arial"/>
        <a:buChar char="•"/>
        <a:defRPr sz="2000" kern="1200">
          <a:solidFill>
            <a:schemeClr val="tx1"/>
          </a:solidFill>
          <a:latin typeface="Minion Pro"/>
          <a:ea typeface="+mn-ea"/>
          <a:cs typeface="Minion Pro"/>
        </a:defRPr>
      </a:lvl3pPr>
      <a:lvl4pPr marL="16002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4pPr>
      <a:lvl5pPr marL="20574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cs.brown.edu"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root-servers.org"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www.bicycleisntadomain.com"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www.circleid.com/pdf/PROTECT-IP-Technical-Whitepaper-Final.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17735"/>
            <a:ext cx="7772400" cy="1470025"/>
          </a:xfrm>
        </p:spPr>
        <p:txBody>
          <a:bodyPr>
            <a:normAutofit fontScale="90000"/>
          </a:bodyPr>
          <a:lstStyle/>
          <a:p>
            <a:r>
              <a:rPr lang="en-US" dirty="0"/>
              <a:t>CSCI-1680</a:t>
            </a:r>
            <a:br>
              <a:rPr lang="en-US" dirty="0"/>
            </a:br>
            <a:r>
              <a:rPr lang="en-US" dirty="0"/>
              <a:t>DNS</a:t>
            </a:r>
            <a:br>
              <a:rPr lang="en-US" dirty="0"/>
            </a:br>
            <a:endParaRPr lang="en-US" dirty="0"/>
          </a:p>
        </p:txBody>
      </p:sp>
      <p:sp>
        <p:nvSpPr>
          <p:cNvPr id="4" name="TextBox 3"/>
          <p:cNvSpPr txBox="1"/>
          <p:nvPr/>
        </p:nvSpPr>
        <p:spPr>
          <a:xfrm>
            <a:off x="4260269" y="6550223"/>
            <a:ext cx="4883731" cy="307777"/>
          </a:xfrm>
          <a:prstGeom prst="rect">
            <a:avLst/>
          </a:prstGeom>
          <a:noFill/>
        </p:spPr>
        <p:txBody>
          <a:bodyPr wrap="none" rtlCol="0">
            <a:spAutoFit/>
          </a:bodyPr>
          <a:lstStyle/>
          <a:p>
            <a:r>
              <a:rPr lang="en-US" sz="1400" dirty="0"/>
              <a:t>Based partly on lecture notes by Scott </a:t>
            </a:r>
            <a:r>
              <a:rPr lang="en-US" sz="1400" dirty="0" err="1"/>
              <a:t>Shenker</a:t>
            </a:r>
            <a:r>
              <a:rPr lang="en-US" sz="1400" dirty="0"/>
              <a:t> and John </a:t>
            </a:r>
            <a:r>
              <a:rPr lang="en-US" sz="1400" dirty="0" err="1"/>
              <a:t>Jannotti</a:t>
            </a:r>
            <a:endParaRPr lang="en-US" sz="1400" dirty="0"/>
          </a:p>
        </p:txBody>
      </p:sp>
      <p:sp>
        <p:nvSpPr>
          <p:cNvPr id="5" name="Subtitle 4"/>
          <p:cNvSpPr>
            <a:spLocks noGrp="1"/>
          </p:cNvSpPr>
          <p:nvPr>
            <p:ph type="subTitle" idx="1"/>
          </p:nvPr>
        </p:nvSpPr>
        <p:spPr/>
        <p:txBody>
          <a:bodyPr/>
          <a:lstStyle/>
          <a:p>
            <a:r>
              <a:rPr lang="en-US" dirty="0"/>
              <a:t>Rodrigo Fonseca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chor="ctr"/>
          <a:lstStyle/>
          <a:p>
            <a:r>
              <a:rPr lang="en-US" dirty="0"/>
              <a:t>We know how to open TCP connections to a server/port:</a:t>
            </a:r>
          </a:p>
          <a:p>
            <a:pPr lvl="1"/>
            <a:r>
              <a:rPr lang="en-US" dirty="0"/>
              <a:t>E.g., 128.148.32.110, port 80</a:t>
            </a:r>
          </a:p>
        </p:txBody>
      </p:sp>
    </p:spTree>
    <p:extLst>
      <p:ext uri="{BB962C8B-B14F-4D97-AF65-F5344CB8AC3E}">
        <p14:creationId xmlns:p14="http://schemas.microsoft.com/office/powerpoint/2010/main" val="814706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Host names and IP Addresses</a:t>
            </a:r>
          </a:p>
        </p:txBody>
      </p:sp>
      <p:sp>
        <p:nvSpPr>
          <p:cNvPr id="3" name="Content Placeholder 2"/>
          <p:cNvSpPr>
            <a:spLocks noGrp="1"/>
          </p:cNvSpPr>
          <p:nvPr>
            <p:ph idx="1"/>
          </p:nvPr>
        </p:nvSpPr>
        <p:spPr>
          <a:xfrm>
            <a:off x="787400" y="1509685"/>
            <a:ext cx="7569200" cy="4826204"/>
          </a:xfrm>
        </p:spPr>
        <p:txBody>
          <a:bodyPr>
            <a:normAutofit/>
          </a:bodyPr>
          <a:lstStyle/>
          <a:p>
            <a:r>
              <a:rPr lang="en-US" dirty="0"/>
              <a:t>IP Addresses</a:t>
            </a:r>
          </a:p>
          <a:p>
            <a:pPr lvl="1"/>
            <a:r>
              <a:rPr lang="en-US" dirty="0"/>
              <a:t>Numerical address appreciated by routers</a:t>
            </a:r>
          </a:p>
          <a:p>
            <a:pPr lvl="1"/>
            <a:r>
              <a:rPr lang="en-US" dirty="0"/>
              <a:t>Fixed length, binary numbers</a:t>
            </a:r>
          </a:p>
          <a:p>
            <a:pPr lvl="1"/>
            <a:r>
              <a:rPr lang="en-US" dirty="0"/>
              <a:t>Hierarchical, related to host location (in the network)</a:t>
            </a:r>
          </a:p>
          <a:p>
            <a:pPr lvl="1"/>
            <a:r>
              <a:rPr lang="en-US" dirty="0"/>
              <a:t>Examples: 128.148.32.110, 212.58.224.138</a:t>
            </a:r>
          </a:p>
          <a:p>
            <a:r>
              <a:rPr lang="en-US" dirty="0"/>
              <a:t>Host names</a:t>
            </a:r>
          </a:p>
          <a:p>
            <a:pPr lvl="1"/>
            <a:r>
              <a:rPr lang="en-US" dirty="0"/>
              <a:t>Mnemonics appreciated by humans</a:t>
            </a:r>
          </a:p>
          <a:p>
            <a:pPr lvl="1"/>
            <a:r>
              <a:rPr lang="en-US" dirty="0"/>
              <a:t>Variable length, ASCII characters</a:t>
            </a:r>
          </a:p>
          <a:p>
            <a:pPr lvl="1"/>
            <a:r>
              <a:rPr lang="en-US" dirty="0"/>
              <a:t>Provide little (if any) information about location*</a:t>
            </a:r>
          </a:p>
          <a:p>
            <a:pPr lvl="1"/>
            <a:r>
              <a:rPr lang="en-US" dirty="0"/>
              <a:t>Examples: </a:t>
            </a:r>
            <a:r>
              <a:rPr lang="en-US" dirty="0">
                <a:hlinkClick r:id="rId2"/>
              </a:rPr>
              <a:t>www.cs.brown.edu</a:t>
            </a:r>
            <a:r>
              <a:rPr lang="en-US" dirty="0"/>
              <a:t>, </a:t>
            </a:r>
            <a:r>
              <a:rPr lang="en-US" dirty="0" err="1"/>
              <a:t>bbc.co.uk</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Separating Naming and Addressing</a:t>
            </a:r>
          </a:p>
        </p:txBody>
      </p:sp>
      <p:sp>
        <p:nvSpPr>
          <p:cNvPr id="3" name="Content Placeholder 2"/>
          <p:cNvSpPr>
            <a:spLocks noGrp="1"/>
          </p:cNvSpPr>
          <p:nvPr>
            <p:ph idx="1"/>
          </p:nvPr>
        </p:nvSpPr>
        <p:spPr>
          <a:xfrm>
            <a:off x="787400" y="1509685"/>
            <a:ext cx="7569200" cy="4826204"/>
          </a:xfrm>
        </p:spPr>
        <p:txBody>
          <a:bodyPr>
            <a:normAutofit fontScale="92500" lnSpcReduction="20000"/>
          </a:bodyPr>
          <a:lstStyle/>
          <a:p>
            <a:r>
              <a:rPr lang="en-US" dirty="0"/>
              <a:t>Names are easier to remember</a:t>
            </a:r>
          </a:p>
          <a:p>
            <a:pPr lvl="1"/>
            <a:r>
              <a:rPr lang="en-US" dirty="0"/>
              <a:t>www.cnn.com </a:t>
            </a:r>
            <a:r>
              <a:rPr lang="en-US" dirty="0" err="1"/>
              <a:t>vs</a:t>
            </a:r>
            <a:r>
              <a:rPr lang="en-US" dirty="0"/>
              <a:t> 157.166.224.26</a:t>
            </a:r>
          </a:p>
          <a:p>
            <a:r>
              <a:rPr lang="en-US" dirty="0"/>
              <a:t>Addresses can change underneath</a:t>
            </a:r>
          </a:p>
          <a:p>
            <a:pPr lvl="1"/>
            <a:r>
              <a:rPr lang="en-US" dirty="0" err="1"/>
              <a:t>e.g</a:t>
            </a:r>
            <a:r>
              <a:rPr lang="en-US" dirty="0"/>
              <a:t>, renumbering when changing providers</a:t>
            </a:r>
          </a:p>
          <a:p>
            <a:r>
              <a:rPr lang="en-US" dirty="0"/>
              <a:t>Name could map to multiple addresses</a:t>
            </a:r>
          </a:p>
          <a:p>
            <a:pPr lvl="1"/>
            <a:r>
              <a:rPr lang="en-US" dirty="0"/>
              <a:t>www.cnn.com maps to at least 6 </a:t>
            </a:r>
            <a:r>
              <a:rPr lang="en-US" dirty="0" err="1"/>
              <a:t>ip</a:t>
            </a:r>
            <a:r>
              <a:rPr lang="en-US" dirty="0"/>
              <a:t> addresses</a:t>
            </a:r>
          </a:p>
          <a:p>
            <a:pPr lvl="1"/>
            <a:r>
              <a:rPr lang="en-US" dirty="0"/>
              <a:t>Enables</a:t>
            </a:r>
          </a:p>
          <a:p>
            <a:pPr lvl="2"/>
            <a:r>
              <a:rPr lang="en-US" dirty="0"/>
              <a:t>Load balancing</a:t>
            </a:r>
          </a:p>
          <a:p>
            <a:pPr lvl="2"/>
            <a:r>
              <a:rPr lang="en-US" dirty="0"/>
              <a:t>Latency reduction</a:t>
            </a:r>
          </a:p>
          <a:p>
            <a:pPr lvl="2"/>
            <a:r>
              <a:rPr lang="en-US" dirty="0"/>
              <a:t>Tailoring request based on requester’s location/device/identity</a:t>
            </a:r>
          </a:p>
          <a:p>
            <a:r>
              <a:rPr lang="en-US" dirty="0"/>
              <a:t>Multiple names for the same address</a:t>
            </a:r>
          </a:p>
          <a:p>
            <a:pPr lvl="1"/>
            <a:r>
              <a:rPr lang="en-US" dirty="0"/>
              <a:t>Aliases: </a:t>
            </a:r>
            <a:r>
              <a:rPr lang="en-US" dirty="0" err="1"/>
              <a:t>www.cs.brown.edu</a:t>
            </a:r>
            <a:r>
              <a:rPr lang="en-US" dirty="0"/>
              <a:t> and </a:t>
            </a:r>
            <a:r>
              <a:rPr lang="en-US" dirty="0" err="1"/>
              <a:t>cs.brown.edu</a:t>
            </a:r>
            <a:endParaRPr lang="en-US" dirty="0"/>
          </a:p>
          <a:p>
            <a:pPr lvl="1"/>
            <a:r>
              <a:rPr lang="en-US" dirty="0"/>
              <a:t>Multiple servers in the same node (e.g., apache virtual servers)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07CB8-F253-DB42-BD5B-9EA55BF41E40}"/>
              </a:ext>
            </a:extLst>
          </p:cNvPr>
          <p:cNvSpPr>
            <a:spLocks noGrp="1"/>
          </p:cNvSpPr>
          <p:nvPr>
            <p:ph type="title"/>
          </p:nvPr>
        </p:nvSpPr>
        <p:spPr/>
        <p:txBody>
          <a:bodyPr/>
          <a:lstStyle/>
          <a:p>
            <a:r>
              <a:rPr lang="en-US" dirty="0"/>
              <a:t>Another Change in Layers…</a:t>
            </a:r>
          </a:p>
        </p:txBody>
      </p:sp>
      <p:sp>
        <p:nvSpPr>
          <p:cNvPr id="3" name="Content Placeholder 2">
            <a:extLst>
              <a:ext uri="{FF2B5EF4-FFF2-40B4-BE49-F238E27FC236}">
                <a16:creationId xmlns:a16="http://schemas.microsoft.com/office/drawing/2014/main" id="{0F0B416E-1174-C846-AD37-FA52E0BACFE6}"/>
              </a:ext>
            </a:extLst>
          </p:cNvPr>
          <p:cNvSpPr>
            <a:spLocks noGrp="1"/>
          </p:cNvSpPr>
          <p:nvPr>
            <p:ph idx="1"/>
          </p:nvPr>
        </p:nvSpPr>
        <p:spPr/>
        <p:txBody>
          <a:bodyPr/>
          <a:lstStyle/>
          <a:p>
            <a:r>
              <a:rPr lang="en-US" dirty="0"/>
              <a:t>Another mapping</a:t>
            </a:r>
          </a:p>
          <a:p>
            <a:pPr lvl="1"/>
            <a:r>
              <a:rPr lang="en-US" dirty="0"/>
              <a:t>ARP: maps IP addresses to MAC addresses</a:t>
            </a:r>
          </a:p>
        </p:txBody>
      </p:sp>
    </p:spTree>
    <p:extLst>
      <p:ext uri="{BB962C8B-B14F-4D97-AF65-F5344CB8AC3E}">
        <p14:creationId xmlns:p14="http://schemas.microsoft.com/office/powerpoint/2010/main" val="3123379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Scalable (Address &lt;-&gt; Name) Mappings</a:t>
            </a:r>
          </a:p>
        </p:txBody>
      </p:sp>
      <p:sp>
        <p:nvSpPr>
          <p:cNvPr id="3" name="Content Placeholder 2"/>
          <p:cNvSpPr>
            <a:spLocks noGrp="1"/>
          </p:cNvSpPr>
          <p:nvPr>
            <p:ph idx="1"/>
          </p:nvPr>
        </p:nvSpPr>
        <p:spPr>
          <a:xfrm>
            <a:off x="338667" y="1509685"/>
            <a:ext cx="8466666" cy="4685093"/>
          </a:xfrm>
        </p:spPr>
        <p:txBody>
          <a:bodyPr anchor="t">
            <a:normAutofit/>
          </a:bodyPr>
          <a:lstStyle/>
          <a:p>
            <a:r>
              <a:rPr lang="en-US" dirty="0"/>
              <a:t>Originally kept in a local file, </a:t>
            </a:r>
            <a:r>
              <a:rPr lang="en-US" dirty="0" err="1">
                <a:latin typeface="Andale Mono"/>
                <a:cs typeface="Andale Mono"/>
              </a:rPr>
              <a:t>hosts.txt</a:t>
            </a:r>
            <a:endParaRPr lang="en-US" dirty="0"/>
          </a:p>
          <a:p>
            <a:pPr lvl="1"/>
            <a:r>
              <a:rPr lang="en-US" dirty="0"/>
              <a:t>Flat namespace</a:t>
            </a:r>
          </a:p>
          <a:p>
            <a:pPr lvl="1"/>
            <a:r>
              <a:rPr lang="en-US" dirty="0"/>
              <a:t>Central administrator kept master copy (for the Internet)</a:t>
            </a:r>
          </a:p>
          <a:p>
            <a:pPr lvl="1"/>
            <a:r>
              <a:rPr lang="en-US" dirty="0"/>
              <a:t>To add a host, emailed admin</a:t>
            </a:r>
          </a:p>
          <a:p>
            <a:pPr lvl="1"/>
            <a:r>
              <a:rPr lang="en-US" dirty="0"/>
              <a:t>Downloaded file regularly</a:t>
            </a:r>
          </a:p>
        </p:txBody>
      </p:sp>
      <p:sp>
        <p:nvSpPr>
          <p:cNvPr id="4" name="Rectangle 3"/>
          <p:cNvSpPr/>
          <p:nvPr/>
        </p:nvSpPr>
        <p:spPr>
          <a:xfrm>
            <a:off x="4479667" y="3244334"/>
            <a:ext cx="184666" cy="369332"/>
          </a:xfrm>
          <a:prstGeom prst="rect">
            <a:avLst/>
          </a:prstGeom>
        </p:spPr>
        <p:txBody>
          <a:bodyPr wrap="none">
            <a:spAutoFit/>
          </a:bodyPr>
          <a:lstStyle/>
          <a:p>
            <a:r>
              <a:rPr lang="en-US" dirty="0"/>
              <a:t> </a:t>
            </a:r>
          </a:p>
        </p:txBody>
      </p:sp>
      <p:sp>
        <p:nvSpPr>
          <p:cNvPr id="5" name="Rectangle 4"/>
          <p:cNvSpPr/>
          <p:nvPr/>
        </p:nvSpPr>
        <p:spPr>
          <a:xfrm>
            <a:off x="4479667" y="3244334"/>
            <a:ext cx="184666" cy="369332"/>
          </a:xfrm>
          <a:prstGeom prst="rect">
            <a:avLst/>
          </a:prstGeom>
        </p:spPr>
        <p:txBody>
          <a:bodyPr wrap="none">
            <a:spAutoFit/>
          </a:bodyPr>
          <a:lstStyle/>
          <a:p>
            <a:r>
              <a:rPr lang="en-US"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866900" y="0"/>
            <a:ext cx="5394827"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24054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Scalable Address &lt;-&gt; Name Mappings</a:t>
            </a:r>
          </a:p>
        </p:txBody>
      </p:sp>
      <p:sp>
        <p:nvSpPr>
          <p:cNvPr id="3" name="Content Placeholder 2"/>
          <p:cNvSpPr>
            <a:spLocks noGrp="1"/>
          </p:cNvSpPr>
          <p:nvPr>
            <p:ph idx="1"/>
          </p:nvPr>
        </p:nvSpPr>
        <p:spPr>
          <a:xfrm>
            <a:off x="338667" y="1509685"/>
            <a:ext cx="8466666" cy="4827827"/>
          </a:xfrm>
        </p:spPr>
        <p:txBody>
          <a:bodyPr anchor="t">
            <a:normAutofit lnSpcReduction="10000"/>
          </a:bodyPr>
          <a:lstStyle/>
          <a:p>
            <a:r>
              <a:rPr lang="en-US" dirty="0"/>
              <a:t>Originally kept in a local file, </a:t>
            </a:r>
            <a:r>
              <a:rPr lang="en-US" dirty="0" err="1">
                <a:latin typeface="Andale Mono"/>
                <a:cs typeface="Andale Mono"/>
              </a:rPr>
              <a:t>hosts.txt</a:t>
            </a:r>
            <a:endParaRPr lang="en-US" dirty="0"/>
          </a:p>
          <a:p>
            <a:pPr lvl="1"/>
            <a:r>
              <a:rPr lang="en-US" dirty="0"/>
              <a:t>Flat namespace</a:t>
            </a:r>
          </a:p>
          <a:p>
            <a:pPr lvl="1"/>
            <a:r>
              <a:rPr lang="en-US" dirty="0"/>
              <a:t>Central administrator kept master copy (for the Internet)</a:t>
            </a:r>
          </a:p>
          <a:p>
            <a:pPr lvl="1"/>
            <a:r>
              <a:rPr lang="en-US" dirty="0"/>
              <a:t>To add a host, emailed admin</a:t>
            </a:r>
          </a:p>
          <a:p>
            <a:pPr lvl="1"/>
            <a:r>
              <a:rPr lang="en-US" dirty="0"/>
              <a:t>Downloaded file regularly</a:t>
            </a:r>
          </a:p>
          <a:p>
            <a:r>
              <a:rPr lang="en-US" dirty="0"/>
              <a:t>Completely impractical today</a:t>
            </a:r>
          </a:p>
          <a:p>
            <a:pPr lvl="1"/>
            <a:r>
              <a:rPr lang="en-US" dirty="0"/>
              <a:t>File would be huge (gigabytes)</a:t>
            </a:r>
          </a:p>
          <a:p>
            <a:pPr lvl="1"/>
            <a:r>
              <a:rPr lang="en-US" dirty="0"/>
              <a:t>Traffic implosion (lookups and updates)</a:t>
            </a:r>
          </a:p>
          <a:p>
            <a:pPr lvl="2"/>
            <a:r>
              <a:rPr lang="en-US" dirty="0"/>
              <a:t>Some names change mappings every few days (dynamic IP)</a:t>
            </a:r>
          </a:p>
          <a:p>
            <a:pPr lvl="1"/>
            <a:r>
              <a:rPr lang="en-US" dirty="0"/>
              <a:t>Single point of failure</a:t>
            </a:r>
          </a:p>
          <a:p>
            <a:pPr lvl="1"/>
            <a:r>
              <a:rPr lang="en-US" dirty="0"/>
              <a:t>Impractical politics (security, ownership, etc…)</a:t>
            </a:r>
          </a:p>
        </p:txBody>
      </p:sp>
    </p:spTree>
    <p:extLst>
      <p:ext uri="{BB962C8B-B14F-4D97-AF65-F5344CB8AC3E}">
        <p14:creationId xmlns:p14="http://schemas.microsoft.com/office/powerpoint/2010/main" val="1250861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444" y="224156"/>
            <a:ext cx="8015112" cy="1143000"/>
          </a:xfrm>
        </p:spPr>
        <p:txBody>
          <a:bodyPr>
            <a:normAutofit/>
          </a:bodyPr>
          <a:lstStyle/>
          <a:p>
            <a:r>
              <a:rPr lang="en-US" dirty="0"/>
              <a:t>Goals for an Internet-scale name system</a:t>
            </a:r>
          </a:p>
        </p:txBody>
      </p:sp>
      <p:sp>
        <p:nvSpPr>
          <p:cNvPr id="3" name="Content Placeholder 2"/>
          <p:cNvSpPr>
            <a:spLocks noGrp="1"/>
          </p:cNvSpPr>
          <p:nvPr>
            <p:ph idx="1"/>
          </p:nvPr>
        </p:nvSpPr>
        <p:spPr>
          <a:xfrm>
            <a:off x="787400" y="1157111"/>
            <a:ext cx="7569200" cy="4840315"/>
          </a:xfrm>
        </p:spPr>
        <p:txBody>
          <a:bodyPr>
            <a:normAutofit/>
          </a:bodyPr>
          <a:lstStyle/>
          <a:p>
            <a:r>
              <a:rPr lang="en-US" dirty="0"/>
              <a:t>Scalability</a:t>
            </a:r>
          </a:p>
          <a:p>
            <a:pPr lvl="1"/>
            <a:r>
              <a:rPr lang="en-US" dirty="0"/>
              <a:t>Must handle a huge number of records</a:t>
            </a:r>
          </a:p>
          <a:p>
            <a:pPr lvl="2"/>
            <a:r>
              <a:rPr lang="en-US" dirty="0"/>
              <a:t>With some software synthesizing names on the fly</a:t>
            </a:r>
          </a:p>
          <a:p>
            <a:pPr lvl="1"/>
            <a:r>
              <a:rPr lang="en-US" dirty="0"/>
              <a:t>Must sustain update and lookup load</a:t>
            </a:r>
          </a:p>
          <a:p>
            <a:r>
              <a:rPr lang="en-US" dirty="0"/>
              <a:t>Distributed Control</a:t>
            </a:r>
          </a:p>
          <a:p>
            <a:pPr lvl="1"/>
            <a:r>
              <a:rPr lang="en-US" dirty="0"/>
              <a:t>Let people control their own names</a:t>
            </a:r>
          </a:p>
          <a:p>
            <a:r>
              <a:rPr lang="en-US" dirty="0"/>
              <a:t>Fault Tolerance</a:t>
            </a:r>
          </a:p>
          <a:p>
            <a:pPr lvl="1"/>
            <a:r>
              <a:rPr lang="en-US" dirty="0"/>
              <a:t>Minimize lookup failures in face of other network problems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good news</a:t>
            </a:r>
          </a:p>
        </p:txBody>
      </p:sp>
      <p:sp>
        <p:nvSpPr>
          <p:cNvPr id="3" name="Content Placeholder 2"/>
          <p:cNvSpPr>
            <a:spLocks noGrp="1"/>
          </p:cNvSpPr>
          <p:nvPr>
            <p:ph idx="1"/>
          </p:nvPr>
        </p:nvSpPr>
        <p:spPr>
          <a:xfrm>
            <a:off x="787400" y="1509685"/>
            <a:ext cx="7569200" cy="4656871"/>
          </a:xfrm>
        </p:spPr>
        <p:txBody>
          <a:bodyPr/>
          <a:lstStyle/>
          <a:p>
            <a:r>
              <a:rPr lang="en-US" dirty="0"/>
              <a:t>Properties that make these goals easier to achieve</a:t>
            </a:r>
          </a:p>
          <a:p>
            <a:pPr marL="914400" lvl="1" indent="-457200">
              <a:buFont typeface="+mj-lt"/>
              <a:buAutoNum type="arabicPeriod"/>
            </a:pPr>
            <a:r>
              <a:rPr lang="en-US" dirty="0"/>
              <a:t>Read-mostly database</a:t>
            </a:r>
          </a:p>
          <a:p>
            <a:pPr marL="1314450" lvl="2" indent="-457200">
              <a:buNone/>
            </a:pPr>
            <a:r>
              <a:rPr lang="en-US" dirty="0"/>
              <a:t>Lookups MUCH more frequent than updates</a:t>
            </a:r>
          </a:p>
          <a:p>
            <a:pPr marL="914400" lvl="1" indent="-457200">
              <a:buFont typeface="+mj-lt"/>
              <a:buAutoNum type="arabicPeriod"/>
            </a:pPr>
            <a:r>
              <a:rPr lang="en-US" dirty="0"/>
              <a:t>Loose consistency</a:t>
            </a:r>
          </a:p>
          <a:p>
            <a:pPr marL="1314450" lvl="2" indent="-457200">
              <a:buNone/>
            </a:pPr>
            <a:r>
              <a:rPr lang="en-US" dirty="0"/>
              <a:t>When adding a machine, not end of the world if it takes minutes or hours to propagate</a:t>
            </a:r>
          </a:p>
          <a:p>
            <a:pPr marL="514350" indent="-457200"/>
            <a:r>
              <a:rPr lang="en-US" dirty="0"/>
              <a:t>These suggest aggressive </a:t>
            </a:r>
            <a:r>
              <a:rPr lang="en-US" i="1" dirty="0"/>
              <a:t>caching</a:t>
            </a:r>
          </a:p>
          <a:p>
            <a:pPr marL="914400" lvl="1" indent="-457200"/>
            <a:r>
              <a:rPr lang="en-US" dirty="0"/>
              <a:t>Once you’ve lookup up a hostname, remember </a:t>
            </a:r>
          </a:p>
          <a:p>
            <a:pPr marL="914400" lvl="1" indent="-457200"/>
            <a:r>
              <a:rPr lang="en-US" dirty="0"/>
              <a:t>Don’t have to look again in the near future</a:t>
            </a:r>
          </a:p>
          <a:p>
            <a:pPr marL="514350" indent="-514350">
              <a:buFont typeface="+mj-lt"/>
              <a:buAutoNum type="arabicPeriod"/>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DNS Measurements </a:t>
            </a:r>
            <a:r>
              <a:rPr lang="en-US" sz="2400" dirty="0"/>
              <a:t>(Data from MIT, 2000)</a:t>
            </a:r>
          </a:p>
        </p:txBody>
      </p:sp>
      <p:sp>
        <p:nvSpPr>
          <p:cNvPr id="3" name="Content Placeholder 2"/>
          <p:cNvSpPr>
            <a:spLocks noGrp="1"/>
          </p:cNvSpPr>
          <p:nvPr>
            <p:ph idx="1"/>
          </p:nvPr>
        </p:nvSpPr>
        <p:spPr>
          <a:xfrm>
            <a:off x="787400" y="1509685"/>
            <a:ext cx="7569200" cy="4953204"/>
          </a:xfrm>
        </p:spPr>
        <p:txBody>
          <a:bodyPr>
            <a:normAutofit/>
          </a:bodyPr>
          <a:lstStyle/>
          <a:p>
            <a:r>
              <a:rPr lang="en-US" dirty="0"/>
              <a:t>What was being looked up?</a:t>
            </a:r>
          </a:p>
          <a:p>
            <a:pPr lvl="1"/>
            <a:r>
              <a:rPr lang="en-US" dirty="0"/>
              <a:t>60% A, 25% PTR, 5% MX, 6% ANY</a:t>
            </a:r>
          </a:p>
          <a:p>
            <a:r>
              <a:rPr lang="en-US" dirty="0"/>
              <a:t>Latency</a:t>
            </a:r>
          </a:p>
          <a:p>
            <a:pPr lvl="1"/>
            <a:r>
              <a:rPr lang="en-US" dirty="0"/>
              <a:t>Median ~100ms (90</a:t>
            </a:r>
            <a:r>
              <a:rPr lang="en-US" baseline="30000" dirty="0"/>
              <a:t>th</a:t>
            </a:r>
            <a:r>
              <a:rPr lang="en-US" dirty="0"/>
              <a:t> percentile ~500ms)</a:t>
            </a:r>
          </a:p>
          <a:p>
            <a:r>
              <a:rPr lang="en-US" dirty="0"/>
              <a:t>Query packets per lookup: ~2.4</a:t>
            </a:r>
          </a:p>
          <a:p>
            <a:r>
              <a:rPr lang="en-US" dirty="0"/>
              <a:t>Top 10% of domains </a:t>
            </a:r>
            <a:r>
              <a:rPr lang="en-US" dirty="0" err="1">
                <a:sym typeface="Wingdings"/>
              </a:rPr>
              <a:t></a:t>
            </a:r>
            <a:r>
              <a:rPr lang="en-US" dirty="0">
                <a:sym typeface="Wingdings"/>
              </a:rPr>
              <a:t> ~70% of lookups</a:t>
            </a:r>
          </a:p>
          <a:p>
            <a:pPr lvl="1"/>
            <a:r>
              <a:rPr lang="en-US" dirty="0">
                <a:sym typeface="Wingdings"/>
              </a:rPr>
              <a:t>Great for caching!</a:t>
            </a:r>
          </a:p>
          <a:p>
            <a:r>
              <a:rPr lang="en-US" dirty="0">
                <a:sym typeface="Wingdings"/>
              </a:rPr>
              <a:t>9% of lookups are unique</a:t>
            </a:r>
          </a:p>
          <a:p>
            <a:pPr lvl="1"/>
            <a:r>
              <a:rPr lang="en-US" dirty="0">
                <a:sym typeface="Wingdings"/>
              </a:rPr>
              <a:t>Caching can’t hit more than 91%</a:t>
            </a:r>
          </a:p>
          <a:p>
            <a:r>
              <a:rPr lang="en-US" dirty="0">
                <a:sym typeface="Wingdings"/>
              </a:rPr>
              <a:t>Cache hit rates actually ~75%</a:t>
            </a:r>
          </a:p>
          <a:p>
            <a:pPr lvl="1"/>
            <a:endParaRPr lang="en-US" dirty="0"/>
          </a:p>
        </p:txBody>
      </p:sp>
    </p:spTree>
    <p:extLst>
      <p:ext uri="{BB962C8B-B14F-4D97-AF65-F5344CB8AC3E}">
        <p14:creationId xmlns:p14="http://schemas.microsoft.com/office/powerpoint/2010/main" val="2689207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prstClr val="black"/>
                </a:solidFill>
              </a:rPr>
              <a:t>DNS Measurements </a:t>
            </a:r>
            <a:r>
              <a:rPr lang="en-US" sz="2400" dirty="0">
                <a:solidFill>
                  <a:prstClr val="black"/>
                </a:solidFill>
              </a:rPr>
              <a:t>(Data from MIT, 2000)</a:t>
            </a:r>
            <a:endParaRPr lang="en-US" dirty="0"/>
          </a:p>
        </p:txBody>
      </p:sp>
      <p:sp>
        <p:nvSpPr>
          <p:cNvPr id="3" name="Content Placeholder 2"/>
          <p:cNvSpPr>
            <a:spLocks noGrp="1"/>
          </p:cNvSpPr>
          <p:nvPr>
            <p:ph idx="1"/>
          </p:nvPr>
        </p:nvSpPr>
        <p:spPr/>
        <p:txBody>
          <a:bodyPr/>
          <a:lstStyle/>
          <a:p>
            <a:r>
              <a:rPr lang="en-US" dirty="0"/>
              <a:t>Does DNS give back answers?</a:t>
            </a:r>
          </a:p>
          <a:p>
            <a:pPr lvl="1"/>
            <a:r>
              <a:rPr lang="en-US" dirty="0"/>
              <a:t>~23% of queries do not elicit an answer</a:t>
            </a:r>
          </a:p>
          <a:p>
            <a:pPr lvl="1"/>
            <a:r>
              <a:rPr lang="en-US" dirty="0"/>
              <a:t>~13% return NXDOMAIN (or similar)</a:t>
            </a:r>
          </a:p>
          <a:p>
            <a:pPr lvl="2"/>
            <a:r>
              <a:rPr lang="en-US" dirty="0"/>
              <a:t>Mostly reverse lookups</a:t>
            </a:r>
          </a:p>
          <a:p>
            <a:pPr lvl="1"/>
            <a:r>
              <a:rPr lang="en-US" dirty="0"/>
              <a:t>Only ~64% of queries are successful</a:t>
            </a:r>
          </a:p>
          <a:p>
            <a:r>
              <a:rPr lang="en-US" dirty="0"/>
              <a:t>~63% of DNS packets in unanswered queries</a:t>
            </a:r>
          </a:p>
          <a:p>
            <a:pPr lvl="1"/>
            <a:r>
              <a:rPr lang="en-US" dirty="0"/>
              <a:t>Failing queries are frequently retransmitted</a:t>
            </a:r>
          </a:p>
          <a:p>
            <a:pPr lvl="1"/>
            <a:r>
              <a:rPr lang="en-US" dirty="0"/>
              <a:t>99.9% successful queries  have &lt;= 2 retransmissions</a:t>
            </a:r>
          </a:p>
        </p:txBody>
      </p:sp>
    </p:spTree>
    <p:extLst>
      <p:ext uri="{BB962C8B-B14F-4D97-AF65-F5344CB8AC3E}">
        <p14:creationId xmlns:p14="http://schemas.microsoft.com/office/powerpoint/2010/main" val="3827707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Name System (DNS)</a:t>
            </a:r>
          </a:p>
        </p:txBody>
      </p:sp>
      <p:sp>
        <p:nvSpPr>
          <p:cNvPr id="3" name="Content Placeholder 2"/>
          <p:cNvSpPr>
            <a:spLocks noGrp="1"/>
          </p:cNvSpPr>
          <p:nvPr>
            <p:ph idx="1"/>
          </p:nvPr>
        </p:nvSpPr>
        <p:spPr>
          <a:xfrm>
            <a:off x="787400" y="3570111"/>
            <a:ext cx="7569200" cy="2992012"/>
          </a:xfrm>
        </p:spPr>
        <p:txBody>
          <a:bodyPr>
            <a:normAutofit lnSpcReduction="10000"/>
          </a:bodyPr>
          <a:lstStyle/>
          <a:p>
            <a:r>
              <a:rPr lang="en-US" dirty="0"/>
              <a:t>Hierarchical namespace broken into </a:t>
            </a:r>
            <a:r>
              <a:rPr lang="en-US" i="1" dirty="0"/>
              <a:t>zones</a:t>
            </a:r>
            <a:endParaRPr lang="en-US" dirty="0"/>
          </a:p>
          <a:p>
            <a:pPr lvl="1"/>
            <a:r>
              <a:rPr lang="en-US" dirty="0"/>
              <a:t>root (.), </a:t>
            </a:r>
            <a:r>
              <a:rPr lang="en-US" dirty="0" err="1"/>
              <a:t>edu</a:t>
            </a:r>
            <a:r>
              <a:rPr lang="en-US" dirty="0"/>
              <a:t>., </a:t>
            </a:r>
            <a:r>
              <a:rPr lang="en-US" dirty="0" err="1"/>
              <a:t>brown.edu</a:t>
            </a:r>
            <a:r>
              <a:rPr lang="en-US" dirty="0"/>
              <a:t>., </a:t>
            </a:r>
            <a:r>
              <a:rPr lang="en-US" dirty="0" err="1"/>
              <a:t>cs.brown.edu</a:t>
            </a:r>
            <a:r>
              <a:rPr lang="en-US" dirty="0"/>
              <a:t>.,</a:t>
            </a:r>
          </a:p>
          <a:p>
            <a:pPr lvl="1"/>
            <a:r>
              <a:rPr lang="en-US" dirty="0"/>
              <a:t>Zones separately administered  :: delegation</a:t>
            </a:r>
          </a:p>
          <a:p>
            <a:pPr lvl="1"/>
            <a:r>
              <a:rPr lang="en-US" dirty="0"/>
              <a:t>Parent zone tells you how to find servers for </a:t>
            </a:r>
            <a:r>
              <a:rPr lang="en-US" dirty="0" err="1"/>
              <a:t>subdomains</a:t>
            </a:r>
            <a:endParaRPr lang="en-US" dirty="0"/>
          </a:p>
          <a:p>
            <a:r>
              <a:rPr lang="en-US" dirty="0"/>
              <a:t>Each zone served from multiple replicated servers</a:t>
            </a:r>
          </a:p>
        </p:txBody>
      </p:sp>
      <p:pic>
        <p:nvPicPr>
          <p:cNvPr id="4" name="Picture 3" descr="09x03.eps"/>
          <p:cNvPicPr>
            <a:picLocks noChangeAspect="1"/>
          </p:cNvPicPr>
          <p:nvPr/>
        </p:nvPicPr>
        <p:blipFill>
          <a:blip r:embed="rId2"/>
          <a:stretch>
            <a:fillRect/>
          </a:stretch>
        </p:blipFill>
        <p:spPr>
          <a:xfrm>
            <a:off x="787400" y="1325487"/>
            <a:ext cx="7002462" cy="224462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Architecture</a:t>
            </a:r>
          </a:p>
        </p:txBody>
      </p:sp>
      <p:sp>
        <p:nvSpPr>
          <p:cNvPr id="3" name="Content Placeholder 2"/>
          <p:cNvSpPr>
            <a:spLocks noGrp="1"/>
          </p:cNvSpPr>
          <p:nvPr>
            <p:ph idx="1"/>
          </p:nvPr>
        </p:nvSpPr>
        <p:spPr>
          <a:xfrm>
            <a:off x="787400" y="3570111"/>
            <a:ext cx="7569200" cy="2977445"/>
          </a:xfrm>
        </p:spPr>
        <p:txBody>
          <a:bodyPr>
            <a:normAutofit lnSpcReduction="10000"/>
          </a:bodyPr>
          <a:lstStyle/>
          <a:p>
            <a:r>
              <a:rPr lang="en-US" dirty="0"/>
              <a:t>Hierarchy of DNS servers</a:t>
            </a:r>
          </a:p>
          <a:p>
            <a:pPr lvl="1"/>
            <a:r>
              <a:rPr lang="en-US" dirty="0"/>
              <a:t>Root servers</a:t>
            </a:r>
          </a:p>
          <a:p>
            <a:pPr lvl="1"/>
            <a:r>
              <a:rPr lang="en-US" dirty="0"/>
              <a:t>Top-level domain (TLD) servers</a:t>
            </a:r>
          </a:p>
          <a:p>
            <a:pPr lvl="1"/>
            <a:r>
              <a:rPr lang="en-US" dirty="0"/>
              <a:t>Authoritative DNS servers</a:t>
            </a:r>
          </a:p>
          <a:p>
            <a:r>
              <a:rPr lang="en-US" dirty="0"/>
              <a:t>Performing the translation</a:t>
            </a:r>
          </a:p>
          <a:p>
            <a:pPr lvl="1"/>
            <a:r>
              <a:rPr lang="en-US" dirty="0"/>
              <a:t>Local DNS servers</a:t>
            </a:r>
          </a:p>
          <a:p>
            <a:pPr lvl="1"/>
            <a:r>
              <a:rPr lang="en-US" dirty="0"/>
              <a:t>Resolver software</a:t>
            </a:r>
          </a:p>
        </p:txBody>
      </p:sp>
      <p:pic>
        <p:nvPicPr>
          <p:cNvPr id="4" name="Picture 3" descr="09x03.eps"/>
          <p:cNvPicPr>
            <a:picLocks noChangeAspect="1"/>
          </p:cNvPicPr>
          <p:nvPr/>
        </p:nvPicPr>
        <p:blipFill>
          <a:blip r:embed="rId2"/>
          <a:stretch>
            <a:fillRect/>
          </a:stretch>
        </p:blipFill>
        <p:spPr>
          <a:xfrm>
            <a:off x="787400" y="1325487"/>
            <a:ext cx="7002462" cy="224462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4156"/>
            <a:ext cx="5296268" cy="1143000"/>
          </a:xfrm>
        </p:spPr>
        <p:txBody>
          <a:bodyPr/>
          <a:lstStyle/>
          <a:p>
            <a:r>
              <a:rPr lang="en-US" dirty="0"/>
              <a:t>Resolver operation</a:t>
            </a:r>
          </a:p>
        </p:txBody>
      </p:sp>
      <p:sp>
        <p:nvSpPr>
          <p:cNvPr id="3" name="Content Placeholder 2"/>
          <p:cNvSpPr>
            <a:spLocks noGrp="1"/>
          </p:cNvSpPr>
          <p:nvPr>
            <p:ph idx="1"/>
          </p:nvPr>
        </p:nvSpPr>
        <p:spPr>
          <a:xfrm>
            <a:off x="233806" y="1367157"/>
            <a:ext cx="4480510" cy="5127384"/>
          </a:xfrm>
        </p:spPr>
        <p:txBody>
          <a:bodyPr>
            <a:normAutofit/>
          </a:bodyPr>
          <a:lstStyle/>
          <a:p>
            <a:r>
              <a:rPr lang="en-US" dirty="0"/>
              <a:t>Apps make </a:t>
            </a:r>
            <a:r>
              <a:rPr lang="en-US" dirty="0">
                <a:solidFill>
                  <a:srgbClr val="FF0000"/>
                </a:solidFill>
              </a:rPr>
              <a:t>recursive</a:t>
            </a:r>
            <a:r>
              <a:rPr lang="en-US" dirty="0"/>
              <a:t> queries to local DNS server (1)</a:t>
            </a:r>
          </a:p>
          <a:p>
            <a:pPr lvl="1"/>
            <a:r>
              <a:rPr lang="en-US" dirty="0"/>
              <a:t>Ask server to get answer for you</a:t>
            </a:r>
          </a:p>
          <a:p>
            <a:r>
              <a:rPr lang="en-US" dirty="0"/>
              <a:t>Server makes </a:t>
            </a:r>
            <a:r>
              <a:rPr lang="en-US" dirty="0">
                <a:solidFill>
                  <a:srgbClr val="FF0000"/>
                </a:solidFill>
              </a:rPr>
              <a:t>iterative</a:t>
            </a:r>
            <a:r>
              <a:rPr lang="en-US" dirty="0"/>
              <a:t> queries to remote servers (2,4,6)</a:t>
            </a:r>
          </a:p>
          <a:p>
            <a:pPr lvl="1"/>
            <a:r>
              <a:rPr lang="en-US" dirty="0"/>
              <a:t>Ask servers who to ask next</a:t>
            </a:r>
          </a:p>
          <a:p>
            <a:pPr lvl="1"/>
            <a:r>
              <a:rPr lang="en-US" dirty="0"/>
              <a:t>Cache results aggressively</a:t>
            </a:r>
          </a:p>
        </p:txBody>
      </p:sp>
      <p:pic>
        <p:nvPicPr>
          <p:cNvPr id="5" name="Picture 4" descr="dns.pdf"/>
          <p:cNvPicPr>
            <a:picLocks noChangeAspect="1"/>
          </p:cNvPicPr>
          <p:nvPr/>
        </p:nvPicPr>
        <p:blipFill>
          <a:blip r:embed="rId2"/>
          <a:stretch>
            <a:fillRect/>
          </a:stretch>
        </p:blipFill>
        <p:spPr>
          <a:xfrm>
            <a:off x="4714316" y="322340"/>
            <a:ext cx="4483100" cy="61722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Root Server</a:t>
            </a:r>
          </a:p>
        </p:txBody>
      </p:sp>
      <p:sp>
        <p:nvSpPr>
          <p:cNvPr id="3" name="Content Placeholder 2"/>
          <p:cNvSpPr>
            <a:spLocks noGrp="1"/>
          </p:cNvSpPr>
          <p:nvPr>
            <p:ph idx="1"/>
          </p:nvPr>
        </p:nvSpPr>
        <p:spPr>
          <a:xfrm>
            <a:off x="787400" y="1367157"/>
            <a:ext cx="7569200" cy="1191894"/>
          </a:xfrm>
        </p:spPr>
        <p:txBody>
          <a:bodyPr/>
          <a:lstStyle/>
          <a:p>
            <a:r>
              <a:rPr lang="en-US" dirty="0"/>
              <a:t>Located in New York</a:t>
            </a:r>
          </a:p>
          <a:p>
            <a:r>
              <a:rPr lang="en-US" dirty="0"/>
              <a:t>How do we make the root scale?</a:t>
            </a:r>
          </a:p>
        </p:txBody>
      </p:sp>
      <p:pic>
        <p:nvPicPr>
          <p:cNvPr id="4" name="Picture 5" descr="worldf"/>
          <p:cNvPicPr>
            <a:picLocks noChangeAspect="1" noChangeArrowheads="1"/>
          </p:cNvPicPr>
          <p:nvPr/>
        </p:nvPicPr>
        <p:blipFill>
          <a:blip r:embed="rId2"/>
          <a:srcRect/>
          <a:stretch>
            <a:fillRect/>
          </a:stretch>
        </p:blipFill>
        <p:spPr bwMode="auto">
          <a:xfrm>
            <a:off x="2133600" y="4052711"/>
            <a:ext cx="5400675" cy="2667000"/>
          </a:xfrm>
          <a:prstGeom prst="rect">
            <a:avLst/>
          </a:prstGeom>
          <a:noFill/>
          <a:ln w="9525">
            <a:noFill/>
            <a:miter lim="800000"/>
            <a:headEnd/>
            <a:tailEnd/>
          </a:ln>
        </p:spPr>
      </p:pic>
      <p:sp>
        <p:nvSpPr>
          <p:cNvPr id="5" name="Freeform 6"/>
          <p:cNvSpPr>
            <a:spLocks/>
          </p:cNvSpPr>
          <p:nvPr/>
        </p:nvSpPr>
        <p:spPr bwMode="auto">
          <a:xfrm>
            <a:off x="2895600" y="2909711"/>
            <a:ext cx="514350" cy="1882775"/>
          </a:xfrm>
          <a:custGeom>
            <a:avLst/>
            <a:gdLst>
              <a:gd name="T0" fmla="*/ 0 w 963"/>
              <a:gd name="T1" fmla="*/ 0 h 1893"/>
              <a:gd name="T2" fmla="*/ 0 w 963"/>
              <a:gd name="T3" fmla="*/ 924977 h 1893"/>
              <a:gd name="T4" fmla="*/ 514350 w 963"/>
              <a:gd name="T5" fmla="*/ 1882775 h 1893"/>
              <a:gd name="T6" fmla="*/ 0 60000 65536"/>
              <a:gd name="T7" fmla="*/ 0 60000 65536"/>
              <a:gd name="T8" fmla="*/ 0 60000 65536"/>
              <a:gd name="T9" fmla="*/ 0 w 963"/>
              <a:gd name="T10" fmla="*/ 0 h 1893"/>
              <a:gd name="T11" fmla="*/ 963 w 963"/>
              <a:gd name="T12" fmla="*/ 1893 h 1893"/>
            </a:gdLst>
            <a:ahLst/>
            <a:cxnLst>
              <a:cxn ang="T6">
                <a:pos x="T0" y="T1"/>
              </a:cxn>
              <a:cxn ang="T7">
                <a:pos x="T2" y="T3"/>
              </a:cxn>
              <a:cxn ang="T8">
                <a:pos x="T4" y="T5"/>
              </a:cxn>
            </a:cxnLst>
            <a:rect l="T9" t="T10" r="T11" b="T12"/>
            <a:pathLst>
              <a:path w="963" h="1893">
                <a:moveTo>
                  <a:pt x="0" y="0"/>
                </a:moveTo>
                <a:lnTo>
                  <a:pt x="0" y="930"/>
                </a:lnTo>
                <a:lnTo>
                  <a:pt x="963" y="1893"/>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6" name="Text Box 7"/>
          <p:cNvSpPr txBox="1">
            <a:spLocks noChangeArrowheads="1"/>
          </p:cNvSpPr>
          <p:nvPr/>
        </p:nvSpPr>
        <p:spPr bwMode="auto">
          <a:xfrm>
            <a:off x="2665413" y="2573161"/>
            <a:ext cx="3903662" cy="1304925"/>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dirty="0">
                <a:solidFill>
                  <a:srgbClr val="000000"/>
                </a:solidFill>
                <a:latin typeface="Arial" charset="0"/>
              </a:rPr>
              <a:t>  </a:t>
            </a:r>
            <a:r>
              <a:rPr lang="en-US" sz="1400" b="0" dirty="0" err="1">
                <a:solidFill>
                  <a:srgbClr val="000000"/>
                </a:solidFill>
                <a:latin typeface="Arial" charset="0"/>
              </a:rPr>
              <a:t>Verisign</a:t>
            </a:r>
            <a:r>
              <a:rPr lang="en-US" sz="1400" b="0" dirty="0">
                <a:solidFill>
                  <a:srgbClr val="000000"/>
                </a:solidFill>
                <a:latin typeface="Arial" charset="0"/>
              </a:rPr>
              <a:t>, New York, NY</a:t>
            </a:r>
          </a:p>
          <a:p>
            <a:pPr algn="l" eaLnBrk="0" hangingPunct="0"/>
            <a:r>
              <a:rPr lang="en-US" sz="1400" b="0" dirty="0">
                <a:solidFill>
                  <a:srgbClr val="000000"/>
                </a:solidFill>
                <a:latin typeface="Arial" charset="0"/>
              </a:rPr>
              <a:t> </a:t>
            </a:r>
          </a:p>
          <a:p>
            <a:pPr algn="ctr" eaLnBrk="0" hangingPunct="0"/>
            <a:endParaRPr lang="en-US" sz="2800" b="0" dirty="0">
              <a:latin typeface="Times New Roman"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Root Servers</a:t>
            </a:r>
          </a:p>
        </p:txBody>
      </p:sp>
      <p:sp>
        <p:nvSpPr>
          <p:cNvPr id="3" name="Content Placeholder 2"/>
          <p:cNvSpPr>
            <a:spLocks noGrp="1"/>
          </p:cNvSpPr>
          <p:nvPr>
            <p:ph idx="1"/>
          </p:nvPr>
        </p:nvSpPr>
        <p:spPr>
          <a:xfrm>
            <a:off x="787400" y="1157111"/>
            <a:ext cx="7569200" cy="1227667"/>
          </a:xfrm>
        </p:spPr>
        <p:txBody>
          <a:bodyPr>
            <a:normAutofit fontScale="92500" lnSpcReduction="20000"/>
          </a:bodyPr>
          <a:lstStyle/>
          <a:p>
            <a:r>
              <a:rPr lang="en-US" dirty="0"/>
              <a:t>13 Root Servers (</a:t>
            </a:r>
            <a:r>
              <a:rPr lang="en-US" dirty="0" err="1"/>
              <a:t>www.root-servers.org</a:t>
            </a:r>
            <a:r>
              <a:rPr lang="en-US" dirty="0"/>
              <a:t>)</a:t>
            </a:r>
          </a:p>
          <a:p>
            <a:pPr lvl="1"/>
            <a:r>
              <a:rPr lang="en-US" dirty="0"/>
              <a:t>Labeled A through M (</a:t>
            </a:r>
            <a:r>
              <a:rPr lang="en-US" dirty="0" err="1"/>
              <a:t>e.g</a:t>
            </a:r>
            <a:r>
              <a:rPr lang="en-US" dirty="0"/>
              <a:t>, A.ROOT-SERVERS.NET)</a:t>
            </a:r>
          </a:p>
          <a:p>
            <a:r>
              <a:rPr lang="en-US" dirty="0"/>
              <a:t>Does this scale?</a:t>
            </a:r>
          </a:p>
        </p:txBody>
      </p:sp>
      <p:pic>
        <p:nvPicPr>
          <p:cNvPr id="4" name="Picture 5" descr="worldf"/>
          <p:cNvPicPr>
            <a:picLocks noChangeAspect="1" noChangeArrowheads="1"/>
          </p:cNvPicPr>
          <p:nvPr/>
        </p:nvPicPr>
        <p:blipFill>
          <a:blip r:embed="rId2"/>
          <a:srcRect/>
          <a:stretch>
            <a:fillRect/>
          </a:stretch>
        </p:blipFill>
        <p:spPr bwMode="auto">
          <a:xfrm>
            <a:off x="2133600" y="4065588"/>
            <a:ext cx="5400675" cy="2667000"/>
          </a:xfrm>
          <a:prstGeom prst="rect">
            <a:avLst/>
          </a:prstGeom>
          <a:noFill/>
          <a:ln w="9525">
            <a:noFill/>
            <a:miter lim="800000"/>
            <a:headEnd/>
            <a:tailEnd/>
          </a:ln>
        </p:spPr>
      </p:pic>
      <p:sp>
        <p:nvSpPr>
          <p:cNvPr id="5" name="Freeform 6"/>
          <p:cNvSpPr>
            <a:spLocks/>
          </p:cNvSpPr>
          <p:nvPr/>
        </p:nvSpPr>
        <p:spPr bwMode="auto">
          <a:xfrm>
            <a:off x="2605088" y="3267075"/>
            <a:ext cx="804862" cy="1511300"/>
          </a:xfrm>
          <a:custGeom>
            <a:avLst/>
            <a:gdLst>
              <a:gd name="T0" fmla="*/ 0 w 963"/>
              <a:gd name="T1" fmla="*/ 0 h 1893"/>
              <a:gd name="T2" fmla="*/ 0 w 963"/>
              <a:gd name="T3" fmla="*/ 742477 h 1893"/>
              <a:gd name="T4" fmla="*/ 804862 w 963"/>
              <a:gd name="T5" fmla="*/ 1511300 h 1893"/>
              <a:gd name="T6" fmla="*/ 0 60000 65536"/>
              <a:gd name="T7" fmla="*/ 0 60000 65536"/>
              <a:gd name="T8" fmla="*/ 0 60000 65536"/>
              <a:gd name="T9" fmla="*/ 0 w 963"/>
              <a:gd name="T10" fmla="*/ 0 h 1893"/>
              <a:gd name="T11" fmla="*/ 963 w 963"/>
              <a:gd name="T12" fmla="*/ 1893 h 1893"/>
            </a:gdLst>
            <a:ahLst/>
            <a:cxnLst>
              <a:cxn ang="T6">
                <a:pos x="T0" y="T1"/>
              </a:cxn>
              <a:cxn ang="T7">
                <a:pos x="T2" y="T3"/>
              </a:cxn>
              <a:cxn ang="T8">
                <a:pos x="T4" y="T5"/>
              </a:cxn>
            </a:cxnLst>
            <a:rect l="T9" t="T10" r="T11" b="T12"/>
            <a:pathLst>
              <a:path w="963" h="1893">
                <a:moveTo>
                  <a:pt x="0" y="0"/>
                </a:moveTo>
                <a:lnTo>
                  <a:pt x="0" y="930"/>
                </a:lnTo>
                <a:lnTo>
                  <a:pt x="963" y="1893"/>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6" name="Text Box 7"/>
          <p:cNvSpPr txBox="1">
            <a:spLocks noChangeArrowheads="1"/>
          </p:cNvSpPr>
          <p:nvPr/>
        </p:nvSpPr>
        <p:spPr bwMode="auto">
          <a:xfrm>
            <a:off x="654050" y="5627688"/>
            <a:ext cx="2633663" cy="452437"/>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a:solidFill>
                  <a:srgbClr val="000000"/>
                </a:solidFill>
                <a:latin typeface="Arial" charset="0"/>
              </a:rPr>
              <a:t>B USC-ISI Marina del Rey, CA</a:t>
            </a:r>
          </a:p>
          <a:p>
            <a:pPr algn="l" eaLnBrk="0" hangingPunct="0"/>
            <a:r>
              <a:rPr lang="en-US" sz="1400" b="0">
                <a:solidFill>
                  <a:srgbClr val="000000"/>
                </a:solidFill>
                <a:latin typeface="Arial" charset="0"/>
              </a:rPr>
              <a:t>L ICANN Los Angeles, CA</a:t>
            </a:r>
          </a:p>
          <a:p>
            <a:pPr algn="ctr" eaLnBrk="0" hangingPunct="0"/>
            <a:endParaRPr lang="en-US" sz="2400" b="0">
              <a:latin typeface="Times New Roman" charset="0"/>
            </a:endParaRPr>
          </a:p>
        </p:txBody>
      </p:sp>
      <p:sp>
        <p:nvSpPr>
          <p:cNvPr id="7" name="Text Box 9"/>
          <p:cNvSpPr txBox="1">
            <a:spLocks noChangeArrowheads="1"/>
          </p:cNvSpPr>
          <p:nvPr/>
        </p:nvSpPr>
        <p:spPr bwMode="auto">
          <a:xfrm>
            <a:off x="347663" y="3903663"/>
            <a:ext cx="2573337" cy="960437"/>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a:solidFill>
                  <a:srgbClr val="000000"/>
                </a:solidFill>
                <a:latin typeface="Arial" charset="0"/>
              </a:rPr>
              <a:t>E NASA Mt View, CA</a:t>
            </a:r>
          </a:p>
          <a:p>
            <a:pPr algn="l" eaLnBrk="0" hangingPunct="0"/>
            <a:r>
              <a:rPr lang="en-US" sz="1400" b="0">
                <a:solidFill>
                  <a:srgbClr val="000000"/>
                </a:solidFill>
                <a:latin typeface="Arial" charset="0"/>
              </a:rPr>
              <a:t>F  Internet Software</a:t>
            </a:r>
          </a:p>
          <a:p>
            <a:pPr algn="l" eaLnBrk="0" hangingPunct="0"/>
            <a:r>
              <a:rPr lang="en-US" sz="1400" b="0">
                <a:solidFill>
                  <a:srgbClr val="000000"/>
                </a:solidFill>
                <a:latin typeface="Arial" charset="0"/>
              </a:rPr>
              <a:t>    Consortium </a:t>
            </a:r>
          </a:p>
          <a:p>
            <a:pPr algn="l" eaLnBrk="0" hangingPunct="0"/>
            <a:r>
              <a:rPr lang="en-US" sz="1400" b="0">
                <a:solidFill>
                  <a:srgbClr val="000000"/>
                </a:solidFill>
                <a:latin typeface="Arial" charset="0"/>
              </a:rPr>
              <a:t>    Palo</a:t>
            </a:r>
            <a:r>
              <a:rPr lang="en-US" sz="1200" b="0">
                <a:solidFill>
                  <a:srgbClr val="000000"/>
                </a:solidFill>
                <a:latin typeface="Arial" charset="0"/>
              </a:rPr>
              <a:t> </a:t>
            </a:r>
            <a:r>
              <a:rPr lang="en-US" sz="1400" b="0">
                <a:solidFill>
                  <a:srgbClr val="000000"/>
                </a:solidFill>
                <a:latin typeface="Arial" charset="0"/>
              </a:rPr>
              <a:t>Alto, CA</a:t>
            </a:r>
            <a:endParaRPr lang="en-US" sz="3200" b="0">
              <a:latin typeface="Times New Roman" charset="0"/>
            </a:endParaRPr>
          </a:p>
        </p:txBody>
      </p:sp>
      <p:sp>
        <p:nvSpPr>
          <p:cNvPr id="8" name="Freeform 10"/>
          <p:cNvSpPr>
            <a:spLocks/>
          </p:cNvSpPr>
          <p:nvPr/>
        </p:nvSpPr>
        <p:spPr bwMode="auto">
          <a:xfrm flipV="1">
            <a:off x="1660525" y="4665663"/>
            <a:ext cx="1022350" cy="225425"/>
          </a:xfrm>
          <a:custGeom>
            <a:avLst/>
            <a:gdLst>
              <a:gd name="T0" fmla="*/ 0 w 582"/>
              <a:gd name="T1" fmla="*/ 225425 h 426"/>
              <a:gd name="T2" fmla="*/ 1022350 w 582"/>
              <a:gd name="T3" fmla="*/ 0 h 426"/>
              <a:gd name="T4" fmla="*/ 0 60000 65536"/>
              <a:gd name="T5" fmla="*/ 0 60000 65536"/>
              <a:gd name="T6" fmla="*/ 0 w 582"/>
              <a:gd name="T7" fmla="*/ 0 h 426"/>
              <a:gd name="T8" fmla="*/ 582 w 582"/>
              <a:gd name="T9" fmla="*/ 426 h 426"/>
            </a:gdLst>
            <a:ahLst/>
            <a:cxnLst>
              <a:cxn ang="T4">
                <a:pos x="T0" y="T1"/>
              </a:cxn>
              <a:cxn ang="T5">
                <a:pos x="T2" y="T3"/>
              </a:cxn>
            </a:cxnLst>
            <a:rect l="T6" t="T7" r="T8" b="T9"/>
            <a:pathLst>
              <a:path w="582" h="426">
                <a:moveTo>
                  <a:pt x="0" y="426"/>
                </a:moveTo>
                <a:lnTo>
                  <a:pt x="582" y="0"/>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10" name="Freeform 12"/>
          <p:cNvSpPr>
            <a:spLocks/>
          </p:cNvSpPr>
          <p:nvPr/>
        </p:nvSpPr>
        <p:spPr bwMode="auto">
          <a:xfrm>
            <a:off x="4797425" y="3813175"/>
            <a:ext cx="849313" cy="674688"/>
          </a:xfrm>
          <a:custGeom>
            <a:avLst/>
            <a:gdLst>
              <a:gd name="T0" fmla="*/ 849313 w 666"/>
              <a:gd name="T1" fmla="*/ 0 h 1005"/>
              <a:gd name="T2" fmla="*/ 0 w 666"/>
              <a:gd name="T3" fmla="*/ 674688 h 1005"/>
              <a:gd name="T4" fmla="*/ 0 60000 65536"/>
              <a:gd name="T5" fmla="*/ 0 60000 65536"/>
              <a:gd name="T6" fmla="*/ 0 w 666"/>
              <a:gd name="T7" fmla="*/ 0 h 1005"/>
              <a:gd name="T8" fmla="*/ 666 w 666"/>
              <a:gd name="T9" fmla="*/ 1005 h 1005"/>
            </a:gdLst>
            <a:ahLst/>
            <a:cxnLst>
              <a:cxn ang="T4">
                <a:pos x="T0" y="T1"/>
              </a:cxn>
              <a:cxn ang="T5">
                <a:pos x="T2" y="T3"/>
              </a:cxn>
            </a:cxnLst>
            <a:rect l="T6" t="T7" r="T8" b="T9"/>
            <a:pathLst>
              <a:path w="666" h="1005">
                <a:moveTo>
                  <a:pt x="666" y="0"/>
                </a:moveTo>
                <a:lnTo>
                  <a:pt x="0" y="1005"/>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11" name="Text Box 13"/>
          <p:cNvSpPr txBox="1">
            <a:spLocks noChangeArrowheads="1"/>
          </p:cNvSpPr>
          <p:nvPr/>
        </p:nvSpPr>
        <p:spPr bwMode="auto">
          <a:xfrm>
            <a:off x="5299075" y="3216275"/>
            <a:ext cx="3844925" cy="225425"/>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a:solidFill>
                  <a:srgbClr val="000000"/>
                </a:solidFill>
                <a:latin typeface="Arial" charset="0"/>
              </a:rPr>
              <a:t>K RIPE London</a:t>
            </a:r>
            <a:endParaRPr lang="en-US" sz="3200" b="0">
              <a:latin typeface="Times New Roman" charset="0"/>
            </a:endParaRPr>
          </a:p>
        </p:txBody>
      </p:sp>
      <p:sp>
        <p:nvSpPr>
          <p:cNvPr id="12" name="Freeform 14"/>
          <p:cNvSpPr>
            <a:spLocks/>
          </p:cNvSpPr>
          <p:nvPr/>
        </p:nvSpPr>
        <p:spPr bwMode="auto">
          <a:xfrm>
            <a:off x="4570413" y="3433763"/>
            <a:ext cx="771525" cy="1158875"/>
          </a:xfrm>
          <a:custGeom>
            <a:avLst/>
            <a:gdLst>
              <a:gd name="T0" fmla="*/ 771525 w 922"/>
              <a:gd name="T1" fmla="*/ 0 h 1448"/>
              <a:gd name="T2" fmla="*/ 0 w 922"/>
              <a:gd name="T3" fmla="*/ 1158875 h 1448"/>
              <a:gd name="T4" fmla="*/ 0 60000 65536"/>
              <a:gd name="T5" fmla="*/ 0 60000 65536"/>
              <a:gd name="T6" fmla="*/ 0 w 922"/>
              <a:gd name="T7" fmla="*/ 0 h 1448"/>
              <a:gd name="T8" fmla="*/ 922 w 922"/>
              <a:gd name="T9" fmla="*/ 1448 h 1448"/>
            </a:gdLst>
            <a:ahLst/>
            <a:cxnLst>
              <a:cxn ang="T4">
                <a:pos x="T0" y="T1"/>
              </a:cxn>
              <a:cxn ang="T5">
                <a:pos x="T2" y="T3"/>
              </a:cxn>
            </a:cxnLst>
            <a:rect l="T6" t="T7" r="T8" b="T9"/>
            <a:pathLst>
              <a:path w="922" h="1448">
                <a:moveTo>
                  <a:pt x="922" y="0"/>
                </a:moveTo>
                <a:lnTo>
                  <a:pt x="0" y="1448"/>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13" name="Text Box 15"/>
          <p:cNvSpPr txBox="1">
            <a:spLocks noChangeArrowheads="1"/>
          </p:cNvSpPr>
          <p:nvPr/>
        </p:nvSpPr>
        <p:spPr bwMode="auto">
          <a:xfrm>
            <a:off x="7221538" y="4402138"/>
            <a:ext cx="1565275" cy="285750"/>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a:solidFill>
                  <a:srgbClr val="000000"/>
                </a:solidFill>
                <a:latin typeface="Arial" charset="0"/>
              </a:rPr>
              <a:t>M WIDE Tokyo</a:t>
            </a:r>
            <a:endParaRPr lang="en-US" sz="3200" b="0">
              <a:latin typeface="Times New Roman" charset="0"/>
            </a:endParaRPr>
          </a:p>
        </p:txBody>
      </p:sp>
      <p:sp>
        <p:nvSpPr>
          <p:cNvPr id="14" name="Freeform 16"/>
          <p:cNvSpPr>
            <a:spLocks/>
          </p:cNvSpPr>
          <p:nvPr/>
        </p:nvSpPr>
        <p:spPr bwMode="auto">
          <a:xfrm>
            <a:off x="6851650" y="4632325"/>
            <a:ext cx="331788" cy="231775"/>
          </a:xfrm>
          <a:custGeom>
            <a:avLst/>
            <a:gdLst>
              <a:gd name="T0" fmla="*/ 331788 w 252"/>
              <a:gd name="T1" fmla="*/ 0 h 462"/>
              <a:gd name="T2" fmla="*/ 0 w 252"/>
              <a:gd name="T3" fmla="*/ 231775 h 462"/>
              <a:gd name="T4" fmla="*/ 0 60000 65536"/>
              <a:gd name="T5" fmla="*/ 0 60000 65536"/>
              <a:gd name="T6" fmla="*/ 0 w 252"/>
              <a:gd name="T7" fmla="*/ 0 h 462"/>
              <a:gd name="T8" fmla="*/ 252 w 252"/>
              <a:gd name="T9" fmla="*/ 462 h 462"/>
            </a:gdLst>
            <a:ahLst/>
            <a:cxnLst>
              <a:cxn ang="T4">
                <a:pos x="T0" y="T1"/>
              </a:cxn>
              <a:cxn ang="T5">
                <a:pos x="T2" y="T3"/>
              </a:cxn>
            </a:cxnLst>
            <a:rect l="T6" t="T7" r="T8" b="T9"/>
            <a:pathLst>
              <a:path w="252" h="462">
                <a:moveTo>
                  <a:pt x="252" y="0"/>
                </a:moveTo>
                <a:lnTo>
                  <a:pt x="0" y="462"/>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15" name="Text Box 17"/>
          <p:cNvSpPr txBox="1">
            <a:spLocks noChangeArrowheads="1"/>
          </p:cNvSpPr>
          <p:nvPr/>
        </p:nvSpPr>
        <p:spPr bwMode="auto">
          <a:xfrm>
            <a:off x="2665413" y="2559050"/>
            <a:ext cx="3903662" cy="1304925"/>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dirty="0">
                <a:solidFill>
                  <a:srgbClr val="000000"/>
                </a:solidFill>
                <a:latin typeface="Arial" charset="0"/>
              </a:rPr>
              <a:t>A </a:t>
            </a:r>
            <a:r>
              <a:rPr lang="en-US" sz="1400" b="0" dirty="0" err="1">
                <a:solidFill>
                  <a:srgbClr val="000000"/>
                </a:solidFill>
                <a:latin typeface="Arial" charset="0"/>
              </a:rPr>
              <a:t>Verisign</a:t>
            </a:r>
            <a:r>
              <a:rPr lang="en-US" sz="1400" b="0" dirty="0">
                <a:solidFill>
                  <a:srgbClr val="000000"/>
                </a:solidFill>
                <a:latin typeface="Arial" charset="0"/>
              </a:rPr>
              <a:t>, New York, NY</a:t>
            </a:r>
          </a:p>
          <a:p>
            <a:pPr algn="l" eaLnBrk="0" hangingPunct="0"/>
            <a:r>
              <a:rPr lang="en-US" sz="1400" b="0" dirty="0">
                <a:solidFill>
                  <a:srgbClr val="000000"/>
                </a:solidFill>
                <a:latin typeface="Arial" charset="0"/>
              </a:rPr>
              <a:t>C Cogent, Herndon, VA</a:t>
            </a:r>
          </a:p>
          <a:p>
            <a:pPr algn="l" eaLnBrk="0" hangingPunct="0"/>
            <a:r>
              <a:rPr lang="en-US" sz="1400" b="0" dirty="0">
                <a:solidFill>
                  <a:srgbClr val="000000"/>
                </a:solidFill>
                <a:latin typeface="Arial" charset="0"/>
              </a:rPr>
              <a:t>D U Maryland College Park, MD</a:t>
            </a:r>
          </a:p>
          <a:p>
            <a:pPr algn="l" eaLnBrk="0" hangingPunct="0"/>
            <a:r>
              <a:rPr lang="en-US" sz="1400" b="0" dirty="0">
                <a:solidFill>
                  <a:srgbClr val="000000"/>
                </a:solidFill>
                <a:latin typeface="Arial" charset="0"/>
              </a:rPr>
              <a:t>G US </a:t>
            </a:r>
            <a:r>
              <a:rPr lang="en-US" sz="1400" b="0" dirty="0" err="1">
                <a:solidFill>
                  <a:srgbClr val="000000"/>
                </a:solidFill>
                <a:latin typeface="Arial" charset="0"/>
              </a:rPr>
              <a:t>DoD</a:t>
            </a:r>
            <a:r>
              <a:rPr lang="en-US" sz="1400" b="0" dirty="0">
                <a:solidFill>
                  <a:srgbClr val="000000"/>
                </a:solidFill>
                <a:latin typeface="Arial" charset="0"/>
              </a:rPr>
              <a:t> Columbus, OH</a:t>
            </a:r>
          </a:p>
          <a:p>
            <a:pPr algn="l" eaLnBrk="0" hangingPunct="0"/>
            <a:r>
              <a:rPr lang="en-US" sz="1400" b="0" dirty="0">
                <a:solidFill>
                  <a:srgbClr val="000000"/>
                </a:solidFill>
                <a:latin typeface="Arial" charset="0"/>
              </a:rPr>
              <a:t>H ARL Aberdeen, MD</a:t>
            </a:r>
          </a:p>
          <a:p>
            <a:pPr algn="l" eaLnBrk="0" hangingPunct="0"/>
            <a:r>
              <a:rPr lang="en-US" sz="1400" b="0" dirty="0">
                <a:solidFill>
                  <a:srgbClr val="000000"/>
                </a:solidFill>
                <a:latin typeface="Arial" charset="0"/>
              </a:rPr>
              <a:t>J </a:t>
            </a:r>
            <a:r>
              <a:rPr lang="en-US" sz="1400" b="0" dirty="0" err="1">
                <a:solidFill>
                  <a:srgbClr val="000000"/>
                </a:solidFill>
                <a:latin typeface="Arial" charset="0"/>
              </a:rPr>
              <a:t>Verisign</a:t>
            </a:r>
            <a:endParaRPr lang="en-US" sz="1400" b="0" dirty="0">
              <a:solidFill>
                <a:srgbClr val="000000"/>
              </a:solidFill>
              <a:latin typeface="Arial" charset="0"/>
            </a:endParaRPr>
          </a:p>
          <a:p>
            <a:pPr algn="ctr" eaLnBrk="0" hangingPunct="0"/>
            <a:endParaRPr lang="en-US" sz="2800" b="0" dirty="0">
              <a:latin typeface="Times New Roman" charset="0"/>
            </a:endParaRPr>
          </a:p>
        </p:txBody>
      </p:sp>
      <p:sp>
        <p:nvSpPr>
          <p:cNvPr id="16" name="Text Box 11"/>
          <p:cNvSpPr txBox="1">
            <a:spLocks noChangeArrowheads="1"/>
          </p:cNvSpPr>
          <p:nvPr/>
        </p:nvSpPr>
        <p:spPr bwMode="auto">
          <a:xfrm>
            <a:off x="5646738" y="3676650"/>
            <a:ext cx="2652712" cy="273050"/>
          </a:xfrm>
          <a:prstGeom prst="rect">
            <a:avLst/>
          </a:prstGeom>
          <a:noFill/>
          <a:ln w="9525">
            <a:noFill/>
            <a:miter lim="800000"/>
            <a:headEnd/>
            <a:tailEnd/>
          </a:ln>
        </p:spPr>
        <p:txBody>
          <a:bodyPr lIns="71323" tIns="35662" rIns="71323" bIns="35662">
            <a:prstTxWarp prst="textNoShape">
              <a:avLst/>
            </a:prstTxWarp>
          </a:bodyPr>
          <a:lstStyle/>
          <a:p>
            <a:pPr eaLnBrk="0" hangingPunct="0"/>
            <a:r>
              <a:rPr lang="en-US" sz="1400" b="0" dirty="0">
                <a:solidFill>
                  <a:srgbClr val="000000"/>
                </a:solidFill>
                <a:latin typeface="Arial" charset="0"/>
              </a:rPr>
              <a:t>I </a:t>
            </a:r>
            <a:r>
              <a:rPr lang="en-US" sz="1400" b="0" dirty="0" err="1">
                <a:solidFill>
                  <a:srgbClr val="000000"/>
                </a:solidFill>
                <a:latin typeface="Arial" charset="0"/>
              </a:rPr>
              <a:t>Netnod</a:t>
            </a:r>
            <a:r>
              <a:rPr lang="en-US" sz="1400" b="0" dirty="0">
                <a:solidFill>
                  <a:srgbClr val="000000"/>
                </a:solidFill>
                <a:latin typeface="Arial" charset="0"/>
              </a:rPr>
              <a:t>, Stockholm </a:t>
            </a:r>
          </a:p>
          <a:p>
            <a:pPr eaLnBrk="0" hangingPunct="0"/>
            <a:r>
              <a:rPr lang="en-US" sz="1400" b="0" dirty="0">
                <a:solidFill>
                  <a:srgbClr val="000000"/>
                </a:solidFill>
                <a:latin typeface="Arial" charset="0"/>
              </a:rPr>
              <a:t>(</a:t>
            </a:r>
            <a:r>
              <a:rPr lang="en-US" sz="1400" b="0" dirty="0">
                <a:solidFill>
                  <a:srgbClr val="FF0000"/>
                </a:solidFill>
                <a:latin typeface="Arial" charset="0"/>
              </a:rPr>
              <a:t>plus 49 other locations</a:t>
            </a:r>
            <a:r>
              <a:rPr lang="en-US" sz="1400" b="0" dirty="0">
                <a:solidFill>
                  <a:srgbClr val="000000"/>
                </a:solidFill>
                <a:latin typeface="Arial" charset="0"/>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a:spLocks noChangeAspect="1" noChangeArrowheads="1"/>
          </p:cNvSpPr>
          <p:nvPr/>
        </p:nvSpPr>
        <p:spPr bwMode="auto">
          <a:xfrm>
            <a:off x="457200" y="3214688"/>
            <a:ext cx="7234238" cy="3643312"/>
          </a:xfrm>
          <a:prstGeom prst="rect">
            <a:avLst/>
          </a:prstGeom>
          <a:noFill/>
          <a:ln w="9525">
            <a:noFill/>
            <a:miter lim="800000"/>
            <a:headEnd/>
            <a:tailEnd/>
          </a:ln>
        </p:spPr>
        <p:txBody>
          <a:bodyPr>
            <a:prstTxWarp prst="textNoShape">
              <a:avLst/>
            </a:prstTxWarp>
          </a:bodyPr>
          <a:lstStyle/>
          <a:p>
            <a:endParaRPr lang="en-US"/>
          </a:p>
        </p:txBody>
      </p:sp>
      <p:pic>
        <p:nvPicPr>
          <p:cNvPr id="5" name="Picture 5" descr="worldf"/>
          <p:cNvPicPr>
            <a:picLocks noChangeAspect="1" noChangeArrowheads="1"/>
          </p:cNvPicPr>
          <p:nvPr/>
        </p:nvPicPr>
        <p:blipFill>
          <a:blip r:embed="rId2"/>
          <a:srcRect/>
          <a:stretch>
            <a:fillRect/>
          </a:stretch>
        </p:blipFill>
        <p:spPr bwMode="auto">
          <a:xfrm>
            <a:off x="2133600" y="4065588"/>
            <a:ext cx="5400675" cy="2667000"/>
          </a:xfrm>
          <a:prstGeom prst="rect">
            <a:avLst/>
          </a:prstGeom>
          <a:noFill/>
          <a:ln w="9525">
            <a:noFill/>
            <a:miter lim="800000"/>
            <a:headEnd/>
            <a:tailEnd/>
          </a:ln>
        </p:spPr>
      </p:pic>
      <p:sp>
        <p:nvSpPr>
          <p:cNvPr id="6" name="Freeform 6"/>
          <p:cNvSpPr>
            <a:spLocks/>
          </p:cNvSpPr>
          <p:nvPr/>
        </p:nvSpPr>
        <p:spPr bwMode="auto">
          <a:xfrm>
            <a:off x="2605088" y="3267075"/>
            <a:ext cx="804862" cy="1511300"/>
          </a:xfrm>
          <a:custGeom>
            <a:avLst/>
            <a:gdLst>
              <a:gd name="T0" fmla="*/ 0 w 963"/>
              <a:gd name="T1" fmla="*/ 0 h 1893"/>
              <a:gd name="T2" fmla="*/ 0 w 963"/>
              <a:gd name="T3" fmla="*/ 742477 h 1893"/>
              <a:gd name="T4" fmla="*/ 804862 w 963"/>
              <a:gd name="T5" fmla="*/ 1511300 h 1893"/>
              <a:gd name="T6" fmla="*/ 0 60000 65536"/>
              <a:gd name="T7" fmla="*/ 0 60000 65536"/>
              <a:gd name="T8" fmla="*/ 0 60000 65536"/>
              <a:gd name="T9" fmla="*/ 0 w 963"/>
              <a:gd name="T10" fmla="*/ 0 h 1893"/>
              <a:gd name="T11" fmla="*/ 963 w 963"/>
              <a:gd name="T12" fmla="*/ 1893 h 1893"/>
            </a:gdLst>
            <a:ahLst/>
            <a:cxnLst>
              <a:cxn ang="T6">
                <a:pos x="T0" y="T1"/>
              </a:cxn>
              <a:cxn ang="T7">
                <a:pos x="T2" y="T3"/>
              </a:cxn>
              <a:cxn ang="T8">
                <a:pos x="T4" y="T5"/>
              </a:cxn>
            </a:cxnLst>
            <a:rect l="T9" t="T10" r="T11" b="T12"/>
            <a:pathLst>
              <a:path w="963" h="1893">
                <a:moveTo>
                  <a:pt x="0" y="0"/>
                </a:moveTo>
                <a:lnTo>
                  <a:pt x="0" y="930"/>
                </a:lnTo>
                <a:lnTo>
                  <a:pt x="963" y="1893"/>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7" name="Text Box 7"/>
          <p:cNvSpPr txBox="1">
            <a:spLocks noChangeArrowheads="1"/>
          </p:cNvSpPr>
          <p:nvPr/>
        </p:nvSpPr>
        <p:spPr bwMode="auto">
          <a:xfrm>
            <a:off x="654050" y="5627688"/>
            <a:ext cx="2633663" cy="452437"/>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dirty="0">
                <a:solidFill>
                  <a:srgbClr val="000000"/>
                </a:solidFill>
                <a:latin typeface="Arial" charset="0"/>
              </a:rPr>
              <a:t>B USC-ISI Marina del Rey, CA</a:t>
            </a:r>
          </a:p>
          <a:p>
            <a:pPr algn="l" eaLnBrk="0" hangingPunct="0"/>
            <a:r>
              <a:rPr lang="en-US" sz="1400" b="0" dirty="0">
                <a:solidFill>
                  <a:srgbClr val="000000"/>
                </a:solidFill>
                <a:latin typeface="Arial" charset="0"/>
              </a:rPr>
              <a:t>L ICANN Los Angeles, CA </a:t>
            </a:r>
          </a:p>
          <a:p>
            <a:pPr algn="l" eaLnBrk="0" hangingPunct="0"/>
            <a:r>
              <a:rPr lang="en-US" sz="1400" b="0" dirty="0">
                <a:solidFill>
                  <a:srgbClr val="000000"/>
                </a:solidFill>
                <a:latin typeface="Arial" charset="0"/>
              </a:rPr>
              <a:t>(</a:t>
            </a:r>
            <a:r>
              <a:rPr lang="en-US" sz="1400" b="0" dirty="0">
                <a:solidFill>
                  <a:srgbClr val="FF0000"/>
                </a:solidFill>
                <a:latin typeface="Arial" charset="0"/>
              </a:rPr>
              <a:t>plus 157 other locations</a:t>
            </a:r>
            <a:r>
              <a:rPr lang="en-US" sz="1400" b="0" dirty="0">
                <a:solidFill>
                  <a:srgbClr val="000000"/>
                </a:solidFill>
                <a:latin typeface="Arial" charset="0"/>
              </a:rPr>
              <a:t>)</a:t>
            </a:r>
          </a:p>
          <a:p>
            <a:pPr algn="ctr" eaLnBrk="0" hangingPunct="0"/>
            <a:endParaRPr lang="en-US" sz="2400" b="0" dirty="0">
              <a:latin typeface="Times New Roman" charset="0"/>
            </a:endParaRPr>
          </a:p>
        </p:txBody>
      </p:sp>
      <p:sp>
        <p:nvSpPr>
          <p:cNvPr id="8" name="Freeform 8"/>
          <p:cNvSpPr>
            <a:spLocks/>
          </p:cNvSpPr>
          <p:nvPr/>
        </p:nvSpPr>
        <p:spPr bwMode="auto">
          <a:xfrm>
            <a:off x="1789113" y="4965700"/>
            <a:ext cx="952500" cy="668338"/>
          </a:xfrm>
          <a:custGeom>
            <a:avLst/>
            <a:gdLst>
              <a:gd name="T0" fmla="*/ 0 w 582"/>
              <a:gd name="T1" fmla="*/ 668338 h 426"/>
              <a:gd name="T2" fmla="*/ 952500 w 582"/>
              <a:gd name="T3" fmla="*/ 0 h 426"/>
              <a:gd name="T4" fmla="*/ 0 60000 65536"/>
              <a:gd name="T5" fmla="*/ 0 60000 65536"/>
              <a:gd name="T6" fmla="*/ 0 w 582"/>
              <a:gd name="T7" fmla="*/ 0 h 426"/>
              <a:gd name="T8" fmla="*/ 582 w 582"/>
              <a:gd name="T9" fmla="*/ 426 h 426"/>
            </a:gdLst>
            <a:ahLst/>
            <a:cxnLst>
              <a:cxn ang="T4">
                <a:pos x="T0" y="T1"/>
              </a:cxn>
              <a:cxn ang="T5">
                <a:pos x="T2" y="T3"/>
              </a:cxn>
            </a:cxnLst>
            <a:rect l="T6" t="T7" r="T8" b="T9"/>
            <a:pathLst>
              <a:path w="582" h="426">
                <a:moveTo>
                  <a:pt x="0" y="426"/>
                </a:moveTo>
                <a:lnTo>
                  <a:pt x="582" y="0"/>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9" name="Text Box 9"/>
          <p:cNvSpPr txBox="1">
            <a:spLocks noChangeArrowheads="1"/>
          </p:cNvSpPr>
          <p:nvPr/>
        </p:nvSpPr>
        <p:spPr bwMode="auto">
          <a:xfrm>
            <a:off x="347663" y="3903663"/>
            <a:ext cx="2573337" cy="960437"/>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dirty="0">
                <a:solidFill>
                  <a:srgbClr val="000000"/>
                </a:solidFill>
                <a:latin typeface="Arial" charset="0"/>
              </a:rPr>
              <a:t>E NASA Mt View, CA (</a:t>
            </a:r>
            <a:r>
              <a:rPr lang="en-US" sz="1400" b="0" dirty="0">
                <a:solidFill>
                  <a:srgbClr val="FF0000"/>
                </a:solidFill>
                <a:latin typeface="Arial" charset="0"/>
              </a:rPr>
              <a:t>+70</a:t>
            </a:r>
            <a:r>
              <a:rPr lang="en-US" sz="1400" b="0" dirty="0">
                <a:solidFill>
                  <a:srgbClr val="000000"/>
                </a:solidFill>
                <a:latin typeface="Arial" charset="0"/>
              </a:rPr>
              <a:t>)</a:t>
            </a:r>
          </a:p>
          <a:p>
            <a:pPr algn="l" eaLnBrk="0" hangingPunct="0"/>
            <a:r>
              <a:rPr lang="en-US" sz="1400" b="0" dirty="0">
                <a:solidFill>
                  <a:srgbClr val="000000"/>
                </a:solidFill>
                <a:latin typeface="Arial" charset="0"/>
              </a:rPr>
              <a:t>F  Internet Software</a:t>
            </a:r>
          </a:p>
          <a:p>
            <a:pPr algn="l" eaLnBrk="0" hangingPunct="0"/>
            <a:r>
              <a:rPr lang="en-US" sz="1400" b="0" dirty="0">
                <a:solidFill>
                  <a:srgbClr val="000000"/>
                </a:solidFill>
                <a:latin typeface="Arial" charset="0"/>
              </a:rPr>
              <a:t>    Consortium,</a:t>
            </a:r>
          </a:p>
          <a:p>
            <a:pPr algn="l" eaLnBrk="0" hangingPunct="0"/>
            <a:r>
              <a:rPr lang="en-US" sz="1400" b="0" dirty="0">
                <a:solidFill>
                  <a:srgbClr val="000000"/>
                </a:solidFill>
                <a:latin typeface="Arial" charset="0"/>
              </a:rPr>
              <a:t>    Palo</a:t>
            </a:r>
            <a:r>
              <a:rPr lang="en-US" sz="1200" b="0" dirty="0">
                <a:solidFill>
                  <a:srgbClr val="000000"/>
                </a:solidFill>
                <a:latin typeface="Arial" charset="0"/>
              </a:rPr>
              <a:t> </a:t>
            </a:r>
            <a:r>
              <a:rPr lang="en-US" sz="1400" b="0" dirty="0">
                <a:solidFill>
                  <a:srgbClr val="000000"/>
                </a:solidFill>
                <a:latin typeface="Arial" charset="0"/>
              </a:rPr>
              <a:t>Alto, CA</a:t>
            </a:r>
          </a:p>
          <a:p>
            <a:pPr algn="l" eaLnBrk="0" hangingPunct="0"/>
            <a:r>
              <a:rPr lang="en-US" sz="1400" b="0" dirty="0">
                <a:solidFill>
                  <a:srgbClr val="000000"/>
                </a:solidFill>
                <a:latin typeface="Arial" charset="0"/>
              </a:rPr>
              <a:t>   (</a:t>
            </a:r>
            <a:r>
              <a:rPr lang="en-US" sz="1400" b="0" dirty="0">
                <a:solidFill>
                  <a:srgbClr val="FF0000"/>
                </a:solidFill>
                <a:latin typeface="Arial" charset="0"/>
              </a:rPr>
              <a:t>and 57 other locations</a:t>
            </a:r>
            <a:r>
              <a:rPr lang="en-US" sz="1400" b="0" dirty="0">
                <a:solidFill>
                  <a:srgbClr val="000000"/>
                </a:solidFill>
                <a:latin typeface="Arial" charset="0"/>
              </a:rPr>
              <a:t>)</a:t>
            </a:r>
          </a:p>
          <a:p>
            <a:pPr algn="ctr" eaLnBrk="0" hangingPunct="0"/>
            <a:endParaRPr lang="en-US" sz="3200" b="0" dirty="0">
              <a:latin typeface="Times New Roman" charset="0"/>
            </a:endParaRPr>
          </a:p>
        </p:txBody>
      </p:sp>
      <p:sp>
        <p:nvSpPr>
          <p:cNvPr id="10" name="Freeform 10"/>
          <p:cNvSpPr>
            <a:spLocks/>
          </p:cNvSpPr>
          <p:nvPr/>
        </p:nvSpPr>
        <p:spPr bwMode="auto">
          <a:xfrm flipV="1">
            <a:off x="1660525" y="4665663"/>
            <a:ext cx="1022350" cy="225425"/>
          </a:xfrm>
          <a:custGeom>
            <a:avLst/>
            <a:gdLst>
              <a:gd name="T0" fmla="*/ 0 w 582"/>
              <a:gd name="T1" fmla="*/ 225425 h 426"/>
              <a:gd name="T2" fmla="*/ 1022350 w 582"/>
              <a:gd name="T3" fmla="*/ 0 h 426"/>
              <a:gd name="T4" fmla="*/ 0 60000 65536"/>
              <a:gd name="T5" fmla="*/ 0 60000 65536"/>
              <a:gd name="T6" fmla="*/ 0 w 582"/>
              <a:gd name="T7" fmla="*/ 0 h 426"/>
              <a:gd name="T8" fmla="*/ 582 w 582"/>
              <a:gd name="T9" fmla="*/ 426 h 426"/>
            </a:gdLst>
            <a:ahLst/>
            <a:cxnLst>
              <a:cxn ang="T4">
                <a:pos x="T0" y="T1"/>
              </a:cxn>
              <a:cxn ang="T5">
                <a:pos x="T2" y="T3"/>
              </a:cxn>
            </a:cxnLst>
            <a:rect l="T6" t="T7" r="T8" b="T9"/>
            <a:pathLst>
              <a:path w="582" h="426">
                <a:moveTo>
                  <a:pt x="0" y="426"/>
                </a:moveTo>
                <a:lnTo>
                  <a:pt x="582" y="0"/>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12" name="Freeform 12"/>
          <p:cNvSpPr>
            <a:spLocks/>
          </p:cNvSpPr>
          <p:nvPr/>
        </p:nvSpPr>
        <p:spPr bwMode="auto">
          <a:xfrm>
            <a:off x="4797425" y="3813175"/>
            <a:ext cx="849313" cy="674688"/>
          </a:xfrm>
          <a:custGeom>
            <a:avLst/>
            <a:gdLst>
              <a:gd name="T0" fmla="*/ 849313 w 666"/>
              <a:gd name="T1" fmla="*/ 0 h 1005"/>
              <a:gd name="T2" fmla="*/ 0 w 666"/>
              <a:gd name="T3" fmla="*/ 674688 h 1005"/>
              <a:gd name="T4" fmla="*/ 0 60000 65536"/>
              <a:gd name="T5" fmla="*/ 0 60000 65536"/>
              <a:gd name="T6" fmla="*/ 0 w 666"/>
              <a:gd name="T7" fmla="*/ 0 h 1005"/>
              <a:gd name="T8" fmla="*/ 666 w 666"/>
              <a:gd name="T9" fmla="*/ 1005 h 1005"/>
            </a:gdLst>
            <a:ahLst/>
            <a:cxnLst>
              <a:cxn ang="T4">
                <a:pos x="T0" y="T1"/>
              </a:cxn>
              <a:cxn ang="T5">
                <a:pos x="T2" y="T3"/>
              </a:cxn>
            </a:cxnLst>
            <a:rect l="T6" t="T7" r="T8" b="T9"/>
            <a:pathLst>
              <a:path w="666" h="1005">
                <a:moveTo>
                  <a:pt x="666" y="0"/>
                </a:moveTo>
                <a:lnTo>
                  <a:pt x="0" y="1005"/>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14" name="Freeform 14"/>
          <p:cNvSpPr>
            <a:spLocks/>
          </p:cNvSpPr>
          <p:nvPr/>
        </p:nvSpPr>
        <p:spPr bwMode="auto">
          <a:xfrm>
            <a:off x="4570413" y="3433763"/>
            <a:ext cx="771525" cy="1158875"/>
          </a:xfrm>
          <a:custGeom>
            <a:avLst/>
            <a:gdLst>
              <a:gd name="T0" fmla="*/ 771525 w 922"/>
              <a:gd name="T1" fmla="*/ 0 h 1448"/>
              <a:gd name="T2" fmla="*/ 0 w 922"/>
              <a:gd name="T3" fmla="*/ 1158875 h 1448"/>
              <a:gd name="T4" fmla="*/ 0 60000 65536"/>
              <a:gd name="T5" fmla="*/ 0 60000 65536"/>
              <a:gd name="T6" fmla="*/ 0 w 922"/>
              <a:gd name="T7" fmla="*/ 0 h 1448"/>
              <a:gd name="T8" fmla="*/ 922 w 922"/>
              <a:gd name="T9" fmla="*/ 1448 h 1448"/>
            </a:gdLst>
            <a:ahLst/>
            <a:cxnLst>
              <a:cxn ang="T4">
                <a:pos x="T0" y="T1"/>
              </a:cxn>
              <a:cxn ang="T5">
                <a:pos x="T2" y="T3"/>
              </a:cxn>
            </a:cxnLst>
            <a:rect l="T6" t="T7" r="T8" b="T9"/>
            <a:pathLst>
              <a:path w="922" h="1448">
                <a:moveTo>
                  <a:pt x="922" y="0"/>
                </a:moveTo>
                <a:lnTo>
                  <a:pt x="0" y="1448"/>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15" name="Text Box 15"/>
          <p:cNvSpPr txBox="1">
            <a:spLocks noChangeArrowheads="1"/>
          </p:cNvSpPr>
          <p:nvPr/>
        </p:nvSpPr>
        <p:spPr bwMode="auto">
          <a:xfrm>
            <a:off x="7221538" y="4402138"/>
            <a:ext cx="1693862" cy="627062"/>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dirty="0">
                <a:solidFill>
                  <a:srgbClr val="000000"/>
                </a:solidFill>
                <a:latin typeface="Arial" charset="0"/>
              </a:rPr>
              <a:t>M WIDE Tokyo</a:t>
            </a:r>
          </a:p>
          <a:p>
            <a:pPr algn="l" eaLnBrk="0" hangingPunct="0"/>
            <a:r>
              <a:rPr lang="en-US" sz="1400" b="0" dirty="0">
                <a:solidFill>
                  <a:srgbClr val="000000"/>
                </a:solidFill>
                <a:latin typeface="Arial" charset="0"/>
              </a:rPr>
              <a:t> </a:t>
            </a:r>
            <a:r>
              <a:rPr lang="en-US" sz="1400" b="0" dirty="0">
                <a:solidFill>
                  <a:srgbClr val="FF0000"/>
                </a:solidFill>
                <a:latin typeface="Arial" charset="0"/>
              </a:rPr>
              <a:t>plus Seoul, Paris,</a:t>
            </a:r>
            <a:br>
              <a:rPr lang="en-US" sz="1400" b="0" dirty="0">
                <a:solidFill>
                  <a:srgbClr val="FF0000"/>
                </a:solidFill>
                <a:latin typeface="Arial" charset="0"/>
              </a:rPr>
            </a:br>
            <a:r>
              <a:rPr lang="en-US" sz="1400" b="0" dirty="0">
                <a:solidFill>
                  <a:srgbClr val="FF0000"/>
                </a:solidFill>
                <a:latin typeface="Arial" charset="0"/>
              </a:rPr>
              <a:t> San Francisco, Osaka</a:t>
            </a:r>
            <a:endParaRPr lang="en-US" sz="3200" b="0" dirty="0">
              <a:solidFill>
                <a:srgbClr val="FF0000"/>
              </a:solidFill>
              <a:latin typeface="Times New Roman" charset="0"/>
            </a:endParaRPr>
          </a:p>
        </p:txBody>
      </p:sp>
      <p:sp>
        <p:nvSpPr>
          <p:cNvPr id="16" name="Freeform 16"/>
          <p:cNvSpPr>
            <a:spLocks/>
          </p:cNvSpPr>
          <p:nvPr/>
        </p:nvSpPr>
        <p:spPr bwMode="auto">
          <a:xfrm>
            <a:off x="6851650" y="4632325"/>
            <a:ext cx="331788" cy="231775"/>
          </a:xfrm>
          <a:custGeom>
            <a:avLst/>
            <a:gdLst>
              <a:gd name="T0" fmla="*/ 331788 w 252"/>
              <a:gd name="T1" fmla="*/ 0 h 462"/>
              <a:gd name="T2" fmla="*/ 0 w 252"/>
              <a:gd name="T3" fmla="*/ 231775 h 462"/>
              <a:gd name="T4" fmla="*/ 0 60000 65536"/>
              <a:gd name="T5" fmla="*/ 0 60000 65536"/>
              <a:gd name="T6" fmla="*/ 0 w 252"/>
              <a:gd name="T7" fmla="*/ 0 h 462"/>
              <a:gd name="T8" fmla="*/ 252 w 252"/>
              <a:gd name="T9" fmla="*/ 462 h 462"/>
            </a:gdLst>
            <a:ahLst/>
            <a:cxnLst>
              <a:cxn ang="T4">
                <a:pos x="T0" y="T1"/>
              </a:cxn>
              <a:cxn ang="T5">
                <a:pos x="T2" y="T3"/>
              </a:cxn>
            </a:cxnLst>
            <a:rect l="T6" t="T7" r="T8" b="T9"/>
            <a:pathLst>
              <a:path w="252" h="462">
                <a:moveTo>
                  <a:pt x="252" y="0"/>
                </a:moveTo>
                <a:lnTo>
                  <a:pt x="0" y="462"/>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17" name="Text Box 17"/>
          <p:cNvSpPr txBox="1">
            <a:spLocks noChangeArrowheads="1"/>
          </p:cNvSpPr>
          <p:nvPr/>
        </p:nvSpPr>
        <p:spPr bwMode="auto">
          <a:xfrm>
            <a:off x="2665413" y="2559050"/>
            <a:ext cx="6249987" cy="1304925"/>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dirty="0">
                <a:solidFill>
                  <a:srgbClr val="000000"/>
                </a:solidFill>
                <a:latin typeface="Arial" charset="0"/>
              </a:rPr>
              <a:t>A </a:t>
            </a:r>
            <a:r>
              <a:rPr lang="en-US" sz="1400" b="0" dirty="0" err="1">
                <a:solidFill>
                  <a:srgbClr val="000000"/>
                </a:solidFill>
                <a:latin typeface="Arial" charset="0"/>
              </a:rPr>
              <a:t>Verisign</a:t>
            </a:r>
            <a:r>
              <a:rPr lang="en-US" sz="1400" b="0" dirty="0">
                <a:solidFill>
                  <a:srgbClr val="000000"/>
                </a:solidFill>
                <a:latin typeface="Arial" charset="0"/>
              </a:rPr>
              <a:t>, New York, NY (</a:t>
            </a:r>
            <a:r>
              <a:rPr lang="en-US" sz="1400" b="0" dirty="0">
                <a:solidFill>
                  <a:srgbClr val="FF0000"/>
                </a:solidFill>
                <a:latin typeface="Arial" charset="0"/>
              </a:rPr>
              <a:t>also Frankfurt, HK, London, LA)</a:t>
            </a:r>
            <a:endParaRPr lang="en-US" sz="1400" b="0" dirty="0">
              <a:solidFill>
                <a:srgbClr val="000000"/>
              </a:solidFill>
              <a:latin typeface="Arial" charset="0"/>
            </a:endParaRPr>
          </a:p>
          <a:p>
            <a:pPr algn="l" eaLnBrk="0" hangingPunct="0"/>
            <a:r>
              <a:rPr lang="en-US" sz="1400" b="0" dirty="0">
                <a:solidFill>
                  <a:srgbClr val="000000"/>
                </a:solidFill>
                <a:latin typeface="Arial" charset="0"/>
              </a:rPr>
              <a:t>C Cogent, Herndon, VA (</a:t>
            </a:r>
            <a:r>
              <a:rPr lang="en-US" sz="1400" b="0" dirty="0">
                <a:solidFill>
                  <a:srgbClr val="FF0000"/>
                </a:solidFill>
                <a:latin typeface="Arial" charset="0"/>
              </a:rPr>
              <a:t>also Los Angeles, NY, Chicago, Frankfurt and 3+</a:t>
            </a:r>
            <a:r>
              <a:rPr lang="en-US" sz="1400" b="0" dirty="0">
                <a:solidFill>
                  <a:srgbClr val="000000"/>
                </a:solidFill>
                <a:latin typeface="Arial" charset="0"/>
              </a:rPr>
              <a:t>)</a:t>
            </a:r>
          </a:p>
          <a:p>
            <a:pPr algn="l" eaLnBrk="0" hangingPunct="0"/>
            <a:r>
              <a:rPr lang="en-US" sz="1400" b="0" dirty="0">
                <a:solidFill>
                  <a:srgbClr val="000000"/>
                </a:solidFill>
                <a:latin typeface="Arial" charset="0"/>
              </a:rPr>
              <a:t>D U Maryland College Park, MD (</a:t>
            </a:r>
            <a:r>
              <a:rPr lang="en-US" sz="1400" b="0" dirty="0">
                <a:solidFill>
                  <a:srgbClr val="FF0000"/>
                </a:solidFill>
                <a:latin typeface="Arial" charset="0"/>
              </a:rPr>
              <a:t>also in 106 other locations</a:t>
            </a:r>
            <a:r>
              <a:rPr lang="en-US" sz="1400" b="0" dirty="0">
                <a:solidFill>
                  <a:srgbClr val="000000"/>
                </a:solidFill>
                <a:latin typeface="Arial" charset="0"/>
              </a:rPr>
              <a:t>)</a:t>
            </a:r>
          </a:p>
          <a:p>
            <a:pPr algn="l" eaLnBrk="0" hangingPunct="0"/>
            <a:r>
              <a:rPr lang="en-US" sz="1400" b="0" dirty="0">
                <a:solidFill>
                  <a:srgbClr val="000000"/>
                </a:solidFill>
                <a:latin typeface="Arial" charset="0"/>
              </a:rPr>
              <a:t>G US </a:t>
            </a:r>
            <a:r>
              <a:rPr lang="en-US" sz="1400" b="0" dirty="0" err="1">
                <a:solidFill>
                  <a:srgbClr val="000000"/>
                </a:solidFill>
                <a:latin typeface="Arial" charset="0"/>
              </a:rPr>
              <a:t>DoD</a:t>
            </a:r>
            <a:r>
              <a:rPr lang="en-US" sz="1400" b="0" dirty="0">
                <a:solidFill>
                  <a:srgbClr val="000000"/>
                </a:solidFill>
                <a:latin typeface="Arial" charset="0"/>
              </a:rPr>
              <a:t> Columbus, OH (</a:t>
            </a:r>
            <a:r>
              <a:rPr lang="en-US" sz="1400" b="0" dirty="0">
                <a:solidFill>
                  <a:srgbClr val="FF0000"/>
                </a:solidFill>
                <a:latin typeface="Arial" charset="0"/>
              </a:rPr>
              <a:t>+5</a:t>
            </a:r>
            <a:r>
              <a:rPr lang="en-US" sz="1400" b="0" dirty="0">
                <a:solidFill>
                  <a:srgbClr val="000000"/>
                </a:solidFill>
                <a:latin typeface="Arial" charset="0"/>
              </a:rPr>
              <a:t>)</a:t>
            </a:r>
          </a:p>
          <a:p>
            <a:pPr algn="l" eaLnBrk="0" hangingPunct="0"/>
            <a:r>
              <a:rPr lang="en-US" sz="1400" b="0" dirty="0">
                <a:solidFill>
                  <a:srgbClr val="000000"/>
                </a:solidFill>
                <a:latin typeface="Arial" charset="0"/>
              </a:rPr>
              <a:t>H ARL Aberdeen, MD (</a:t>
            </a:r>
            <a:r>
              <a:rPr lang="en-US" sz="1400" b="0" dirty="0">
                <a:solidFill>
                  <a:srgbClr val="FF0000"/>
                </a:solidFill>
                <a:latin typeface="Arial" charset="0"/>
              </a:rPr>
              <a:t>also San Diego</a:t>
            </a:r>
            <a:r>
              <a:rPr lang="en-US" sz="1400" b="0" dirty="0">
                <a:solidFill>
                  <a:srgbClr val="000000"/>
                </a:solidFill>
                <a:latin typeface="Arial" charset="0"/>
              </a:rPr>
              <a:t>)</a:t>
            </a:r>
          </a:p>
          <a:p>
            <a:pPr algn="l" eaLnBrk="0" hangingPunct="0"/>
            <a:r>
              <a:rPr lang="en-US" sz="1400" b="0" dirty="0">
                <a:solidFill>
                  <a:srgbClr val="000000"/>
                </a:solidFill>
                <a:latin typeface="Arial" charset="0"/>
              </a:rPr>
              <a:t>J </a:t>
            </a:r>
            <a:r>
              <a:rPr lang="en-US" sz="1400" b="0" dirty="0" err="1">
                <a:solidFill>
                  <a:srgbClr val="000000"/>
                </a:solidFill>
                <a:latin typeface="Arial" charset="0"/>
              </a:rPr>
              <a:t>Verisign</a:t>
            </a:r>
            <a:r>
              <a:rPr lang="en-US" sz="1400" b="0" dirty="0">
                <a:solidFill>
                  <a:srgbClr val="000000"/>
                </a:solidFill>
                <a:latin typeface="Arial" charset="0"/>
              </a:rPr>
              <a:t> (</a:t>
            </a:r>
            <a:r>
              <a:rPr lang="en-US" sz="1400" b="0" dirty="0">
                <a:solidFill>
                  <a:srgbClr val="FF0000"/>
                </a:solidFill>
                <a:latin typeface="Arial" charset="0"/>
              </a:rPr>
              <a:t>118 locations</a:t>
            </a:r>
            <a:r>
              <a:rPr lang="en-US" sz="1400" b="0" dirty="0">
                <a:solidFill>
                  <a:srgbClr val="000000"/>
                </a:solidFill>
                <a:latin typeface="Arial" charset="0"/>
              </a:rPr>
              <a:t>)</a:t>
            </a:r>
          </a:p>
        </p:txBody>
      </p:sp>
      <p:sp>
        <p:nvSpPr>
          <p:cNvPr id="11" name="Text Box 11"/>
          <p:cNvSpPr txBox="1">
            <a:spLocks noChangeArrowheads="1"/>
          </p:cNvSpPr>
          <p:nvPr/>
        </p:nvSpPr>
        <p:spPr bwMode="auto">
          <a:xfrm>
            <a:off x="5646738" y="3676650"/>
            <a:ext cx="2652712" cy="273050"/>
          </a:xfrm>
          <a:prstGeom prst="rect">
            <a:avLst/>
          </a:prstGeom>
          <a:noFill/>
          <a:ln w="9525">
            <a:noFill/>
            <a:miter lim="800000"/>
            <a:headEnd/>
            <a:tailEnd/>
          </a:ln>
        </p:spPr>
        <p:txBody>
          <a:bodyPr lIns="71323" tIns="35662" rIns="71323" bIns="35662">
            <a:prstTxWarp prst="textNoShape">
              <a:avLst/>
            </a:prstTxWarp>
          </a:bodyPr>
          <a:lstStyle/>
          <a:p>
            <a:pPr eaLnBrk="0" hangingPunct="0"/>
            <a:r>
              <a:rPr lang="en-US" sz="1400" b="0" dirty="0">
                <a:solidFill>
                  <a:srgbClr val="000000"/>
                </a:solidFill>
                <a:latin typeface="Arial" charset="0"/>
              </a:rPr>
              <a:t>I </a:t>
            </a:r>
            <a:r>
              <a:rPr lang="en-US" sz="1400" b="0" dirty="0" err="1">
                <a:solidFill>
                  <a:srgbClr val="000000"/>
                </a:solidFill>
                <a:latin typeface="Arial" charset="0"/>
              </a:rPr>
              <a:t>Netnod</a:t>
            </a:r>
            <a:r>
              <a:rPr lang="en-US" sz="1400" b="0" dirty="0">
                <a:solidFill>
                  <a:srgbClr val="000000"/>
                </a:solidFill>
                <a:latin typeface="Arial" charset="0"/>
              </a:rPr>
              <a:t>, Stockholm </a:t>
            </a:r>
          </a:p>
          <a:p>
            <a:pPr eaLnBrk="0" hangingPunct="0"/>
            <a:r>
              <a:rPr lang="en-US" sz="1400" b="0" dirty="0">
                <a:solidFill>
                  <a:srgbClr val="000000"/>
                </a:solidFill>
                <a:latin typeface="Arial" charset="0"/>
              </a:rPr>
              <a:t>(</a:t>
            </a:r>
            <a:r>
              <a:rPr lang="en-US" sz="1400" b="0" dirty="0">
                <a:solidFill>
                  <a:srgbClr val="FF0000"/>
                </a:solidFill>
                <a:latin typeface="Arial" charset="0"/>
              </a:rPr>
              <a:t>plus 49 other locations</a:t>
            </a:r>
            <a:r>
              <a:rPr lang="en-US" sz="1400" b="0" dirty="0">
                <a:solidFill>
                  <a:srgbClr val="000000"/>
                </a:solidFill>
                <a:latin typeface="Arial" charset="0"/>
              </a:rPr>
              <a:t>)</a:t>
            </a:r>
          </a:p>
        </p:txBody>
      </p:sp>
      <p:sp>
        <p:nvSpPr>
          <p:cNvPr id="13" name="Text Box 13"/>
          <p:cNvSpPr txBox="1">
            <a:spLocks noChangeArrowheads="1"/>
          </p:cNvSpPr>
          <p:nvPr/>
        </p:nvSpPr>
        <p:spPr bwMode="auto">
          <a:xfrm>
            <a:off x="5299075" y="3216275"/>
            <a:ext cx="3844925" cy="225425"/>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dirty="0">
                <a:solidFill>
                  <a:srgbClr val="000000"/>
                </a:solidFill>
                <a:latin typeface="Arial" charset="0"/>
              </a:rPr>
              <a:t>K RIPE London (</a:t>
            </a:r>
            <a:r>
              <a:rPr lang="en-US" sz="1400" b="0" dirty="0">
                <a:solidFill>
                  <a:srgbClr val="FF0000"/>
                </a:solidFill>
                <a:latin typeface="Arial" charset="0"/>
              </a:rPr>
              <a:t>plus 41 other locations</a:t>
            </a:r>
            <a:r>
              <a:rPr lang="en-US" sz="1400" b="0" dirty="0">
                <a:solidFill>
                  <a:srgbClr val="000000"/>
                </a:solidFill>
                <a:latin typeface="Arial" charset="0"/>
              </a:rPr>
              <a:t>)</a:t>
            </a:r>
            <a:endParaRPr lang="en-US" sz="3200" b="0" dirty="0">
              <a:latin typeface="Times New Roman" charset="0"/>
            </a:endParaRPr>
          </a:p>
        </p:txBody>
      </p:sp>
      <p:sp>
        <p:nvSpPr>
          <p:cNvPr id="18" name="Title 1"/>
          <p:cNvSpPr>
            <a:spLocks noGrp="1"/>
          </p:cNvSpPr>
          <p:nvPr>
            <p:ph type="title"/>
          </p:nvPr>
        </p:nvSpPr>
        <p:spPr>
          <a:xfrm>
            <a:off x="787400" y="224156"/>
            <a:ext cx="7569200" cy="1143000"/>
          </a:xfrm>
        </p:spPr>
        <p:txBody>
          <a:bodyPr/>
          <a:lstStyle/>
          <a:p>
            <a:r>
              <a:rPr lang="en-US" dirty="0"/>
              <a:t>DNS Root Servers</a:t>
            </a:r>
          </a:p>
        </p:txBody>
      </p:sp>
      <p:sp>
        <p:nvSpPr>
          <p:cNvPr id="19" name="Content Placeholder 2"/>
          <p:cNvSpPr>
            <a:spLocks noGrp="1"/>
          </p:cNvSpPr>
          <p:nvPr>
            <p:ph idx="1"/>
          </p:nvPr>
        </p:nvSpPr>
        <p:spPr>
          <a:xfrm>
            <a:off x="787400" y="1157111"/>
            <a:ext cx="7569200" cy="1227667"/>
          </a:xfrm>
        </p:spPr>
        <p:txBody>
          <a:bodyPr>
            <a:normAutofit fontScale="92500" lnSpcReduction="20000"/>
          </a:bodyPr>
          <a:lstStyle/>
          <a:p>
            <a:r>
              <a:rPr lang="en-US" dirty="0"/>
              <a:t>13 Root Servers (</a:t>
            </a:r>
            <a:r>
              <a:rPr lang="en-US" dirty="0" err="1"/>
              <a:t>www.root-servers.org</a:t>
            </a:r>
            <a:r>
              <a:rPr lang="en-US" dirty="0"/>
              <a:t>)</a:t>
            </a:r>
          </a:p>
          <a:p>
            <a:pPr lvl="1"/>
            <a:r>
              <a:rPr lang="en-US" dirty="0"/>
              <a:t>Labeled A through M (</a:t>
            </a:r>
            <a:r>
              <a:rPr lang="en-US" dirty="0" err="1"/>
              <a:t>e.g</a:t>
            </a:r>
            <a:r>
              <a:rPr lang="en-US" dirty="0"/>
              <a:t>, A.ROOT-SERVERS.NET)</a:t>
            </a:r>
          </a:p>
          <a:p>
            <a:r>
              <a:rPr lang="en-US" dirty="0"/>
              <a:t>Replication via </a:t>
            </a:r>
            <a:r>
              <a:rPr lang="en-US" dirty="0" err="1">
                <a:solidFill>
                  <a:srgbClr val="FF0000"/>
                </a:solidFill>
              </a:rPr>
              <a:t>anycasting</a:t>
            </a:r>
            <a:endParaRPr lang="en-US" dirty="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Root Servers</a:t>
            </a:r>
          </a:p>
        </p:txBody>
      </p:sp>
      <p:pic>
        <p:nvPicPr>
          <p:cNvPr id="4" name="Picture 3"/>
          <p:cNvPicPr>
            <a:picLocks noChangeAspect="1"/>
          </p:cNvPicPr>
          <p:nvPr/>
        </p:nvPicPr>
        <p:blipFill>
          <a:blip r:embed="rId2"/>
          <a:stretch>
            <a:fillRect/>
          </a:stretch>
        </p:blipFill>
        <p:spPr>
          <a:xfrm>
            <a:off x="-473833" y="1367156"/>
            <a:ext cx="10021334" cy="4451971"/>
          </a:xfrm>
          <a:prstGeom prst="rect">
            <a:avLst/>
          </a:prstGeom>
        </p:spPr>
      </p:pic>
      <p:sp>
        <p:nvSpPr>
          <p:cNvPr id="5" name="TextBox 4"/>
          <p:cNvSpPr txBox="1"/>
          <p:nvPr/>
        </p:nvSpPr>
        <p:spPr>
          <a:xfrm>
            <a:off x="4582638" y="6430520"/>
            <a:ext cx="4363432" cy="369332"/>
          </a:xfrm>
          <a:prstGeom prst="rect">
            <a:avLst/>
          </a:prstGeom>
          <a:noFill/>
        </p:spPr>
        <p:txBody>
          <a:bodyPr wrap="none" rtlCol="0">
            <a:spAutoFit/>
          </a:bodyPr>
          <a:lstStyle/>
          <a:p>
            <a:r>
              <a:rPr lang="en-US" dirty="0"/>
              <a:t>From: </a:t>
            </a:r>
            <a:r>
              <a:rPr lang="en-US" dirty="0">
                <a:hlinkClick r:id="rId3"/>
              </a:rPr>
              <a:t>www.root-servers.org</a:t>
            </a:r>
            <a:r>
              <a:rPr lang="en-US" dirty="0"/>
              <a:t>, as of Nov 2016</a:t>
            </a:r>
          </a:p>
        </p:txBody>
      </p:sp>
    </p:spTree>
    <p:extLst>
      <p:ext uri="{BB962C8B-B14F-4D97-AF65-F5344CB8AC3E}">
        <p14:creationId xmlns:p14="http://schemas.microsoft.com/office/powerpoint/2010/main" val="4199864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TLD and Authoritative DNS Servers</a:t>
            </a:r>
          </a:p>
        </p:txBody>
      </p:sp>
      <p:sp>
        <p:nvSpPr>
          <p:cNvPr id="3" name="Content Placeholder 2"/>
          <p:cNvSpPr>
            <a:spLocks noGrp="1"/>
          </p:cNvSpPr>
          <p:nvPr>
            <p:ph idx="1"/>
          </p:nvPr>
        </p:nvSpPr>
        <p:spPr>
          <a:xfrm>
            <a:off x="787400" y="1509685"/>
            <a:ext cx="7569200" cy="4840315"/>
          </a:xfrm>
        </p:spPr>
        <p:txBody>
          <a:bodyPr>
            <a:normAutofit/>
          </a:bodyPr>
          <a:lstStyle/>
          <a:p>
            <a:r>
              <a:rPr lang="en-US" dirty="0"/>
              <a:t>Top Level Domain (TLD) servers</a:t>
            </a:r>
          </a:p>
          <a:p>
            <a:pPr lvl="1"/>
            <a:r>
              <a:rPr lang="en-US" dirty="0"/>
              <a:t>Generic domains (e.g., com, org, </a:t>
            </a:r>
            <a:r>
              <a:rPr lang="en-US" dirty="0" err="1"/>
              <a:t>edu</a:t>
            </a:r>
            <a:r>
              <a:rPr lang="en-US" dirty="0"/>
              <a:t>)</a:t>
            </a:r>
          </a:p>
          <a:p>
            <a:pPr lvl="1"/>
            <a:r>
              <a:rPr lang="en-US" dirty="0"/>
              <a:t>Country domains (e.g., </a:t>
            </a:r>
            <a:r>
              <a:rPr lang="en-US" dirty="0" err="1"/>
              <a:t>uk</a:t>
            </a:r>
            <a:r>
              <a:rPr lang="en-US" dirty="0"/>
              <a:t>, </a:t>
            </a:r>
            <a:r>
              <a:rPr lang="en-US" dirty="0" err="1"/>
              <a:t>br</a:t>
            </a:r>
            <a:r>
              <a:rPr lang="en-US" dirty="0"/>
              <a:t>, </a:t>
            </a:r>
            <a:r>
              <a:rPr lang="en-US" dirty="0" err="1"/>
              <a:t>tv</a:t>
            </a:r>
            <a:r>
              <a:rPr lang="en-US" dirty="0"/>
              <a:t>, in, </a:t>
            </a:r>
            <a:r>
              <a:rPr lang="en-US" dirty="0" err="1"/>
              <a:t>ly</a:t>
            </a:r>
            <a:r>
              <a:rPr lang="en-US" dirty="0"/>
              <a:t>)</a:t>
            </a:r>
          </a:p>
          <a:p>
            <a:pPr lvl="1"/>
            <a:r>
              <a:rPr lang="en-US" dirty="0"/>
              <a:t>Special domains (e.g., </a:t>
            </a:r>
            <a:r>
              <a:rPr lang="en-US" dirty="0" err="1"/>
              <a:t>arpa</a:t>
            </a:r>
            <a:r>
              <a:rPr lang="en-US" dirty="0"/>
              <a:t>)</a:t>
            </a:r>
          </a:p>
          <a:p>
            <a:pPr lvl="1"/>
            <a:r>
              <a:rPr lang="en-US" dirty="0"/>
              <a:t>Typically managed professionally</a:t>
            </a:r>
          </a:p>
          <a:p>
            <a:r>
              <a:rPr lang="en-US" dirty="0"/>
              <a:t>Authoritative DNS servers</a:t>
            </a:r>
          </a:p>
          <a:p>
            <a:pPr lvl="1"/>
            <a:r>
              <a:rPr lang="en-US" dirty="0"/>
              <a:t>Provides public records for hosts at an organization</a:t>
            </a:r>
          </a:p>
          <a:p>
            <a:pPr lvl="2"/>
            <a:r>
              <a:rPr lang="en-US" dirty="0" err="1"/>
              <a:t>e.g</a:t>
            </a:r>
            <a:r>
              <a:rPr lang="en-US" dirty="0"/>
              <a:t>, for the organization’s own servers (www, mail, etc)</a:t>
            </a:r>
          </a:p>
          <a:p>
            <a:pPr lvl="1"/>
            <a:r>
              <a:rPr lang="en-US" dirty="0"/>
              <a:t>Can be maintained locally or by a service provider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Caching</a:t>
            </a:r>
          </a:p>
        </p:txBody>
      </p:sp>
      <p:sp>
        <p:nvSpPr>
          <p:cNvPr id="3" name="Content Placeholder 2"/>
          <p:cNvSpPr>
            <a:spLocks noGrp="1"/>
          </p:cNvSpPr>
          <p:nvPr>
            <p:ph idx="1"/>
          </p:nvPr>
        </p:nvSpPr>
        <p:spPr>
          <a:xfrm>
            <a:off x="787400" y="1509685"/>
            <a:ext cx="7569200" cy="4685093"/>
          </a:xfrm>
        </p:spPr>
        <p:txBody>
          <a:bodyPr>
            <a:normAutofit fontScale="92500"/>
          </a:bodyPr>
          <a:lstStyle/>
          <a:p>
            <a:r>
              <a:rPr lang="en-US" dirty="0"/>
              <a:t>All these queries take a long time!</a:t>
            </a:r>
          </a:p>
          <a:p>
            <a:pPr lvl="1"/>
            <a:r>
              <a:rPr lang="en-US" dirty="0"/>
              <a:t>And could impose tremendous load on root servers</a:t>
            </a:r>
          </a:p>
          <a:p>
            <a:pPr lvl="1"/>
            <a:r>
              <a:rPr lang="en-US" dirty="0"/>
              <a:t>This latency happens before any real communication, such as downloading your web page</a:t>
            </a:r>
          </a:p>
          <a:p>
            <a:r>
              <a:rPr lang="en-US" dirty="0"/>
              <a:t>Caching greatly reduces overhead</a:t>
            </a:r>
          </a:p>
          <a:p>
            <a:pPr lvl="1"/>
            <a:r>
              <a:rPr lang="en-US" dirty="0"/>
              <a:t>Top level servers very rarely change</a:t>
            </a:r>
          </a:p>
          <a:p>
            <a:pPr lvl="1"/>
            <a:r>
              <a:rPr lang="en-US" dirty="0"/>
              <a:t>Popular sites visited often</a:t>
            </a:r>
          </a:p>
          <a:p>
            <a:pPr lvl="1"/>
            <a:r>
              <a:rPr lang="en-US" dirty="0"/>
              <a:t>Local DNS server caches information from many users</a:t>
            </a:r>
          </a:p>
          <a:p>
            <a:r>
              <a:rPr lang="en-US" dirty="0"/>
              <a:t>How long do you store a cached response?</a:t>
            </a:r>
          </a:p>
          <a:p>
            <a:pPr lvl="1"/>
            <a:r>
              <a:rPr lang="en-US" dirty="0"/>
              <a:t>Original server tells you: TTL entry</a:t>
            </a:r>
          </a:p>
          <a:p>
            <a:pPr lvl="1"/>
            <a:r>
              <a:rPr lang="en-US" dirty="0"/>
              <a:t>Server deletes entry after TTL expires</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Caching</a:t>
            </a:r>
          </a:p>
        </p:txBody>
      </p:sp>
      <p:sp>
        <p:nvSpPr>
          <p:cNvPr id="3" name="Content Placeholder 2"/>
          <p:cNvSpPr>
            <a:spLocks noGrp="1"/>
          </p:cNvSpPr>
          <p:nvPr>
            <p:ph idx="1"/>
          </p:nvPr>
        </p:nvSpPr>
        <p:spPr/>
        <p:txBody>
          <a:bodyPr>
            <a:normAutofit lnSpcReduction="10000"/>
          </a:bodyPr>
          <a:lstStyle/>
          <a:p>
            <a:r>
              <a:rPr lang="en-US" dirty="0"/>
              <a:t>Remember things that don’t work</a:t>
            </a:r>
          </a:p>
          <a:p>
            <a:pPr lvl="1"/>
            <a:r>
              <a:rPr lang="en-US" dirty="0"/>
              <a:t>Misspellings like </a:t>
            </a:r>
            <a:r>
              <a:rPr lang="en-US" dirty="0" err="1"/>
              <a:t>www.cnn.comm</a:t>
            </a:r>
            <a:r>
              <a:rPr lang="en-US" dirty="0"/>
              <a:t>, </a:t>
            </a:r>
            <a:r>
              <a:rPr lang="en-US" dirty="0" err="1"/>
              <a:t>ww.cnn.com</a:t>
            </a:r>
            <a:endParaRPr lang="en-US" dirty="0"/>
          </a:p>
          <a:p>
            <a:pPr lvl="1"/>
            <a:r>
              <a:rPr lang="en-US" dirty="0"/>
              <a:t>(BTW) Is the cost of these two queries the same?</a:t>
            </a:r>
          </a:p>
          <a:p>
            <a:r>
              <a:rPr lang="en-US" dirty="0"/>
              <a:t>These can take a long time to fail the first time</a:t>
            </a:r>
          </a:p>
          <a:p>
            <a:pPr lvl="1"/>
            <a:r>
              <a:rPr lang="en-US" dirty="0"/>
              <a:t>Good to cache negative results so it will fail faster next time</a:t>
            </a:r>
          </a:p>
          <a:p>
            <a:endParaRPr lang="en-US" dirty="0"/>
          </a:p>
          <a:p>
            <a:r>
              <a:rPr lang="en-US" dirty="0"/>
              <a:t>But negative caching is optional, and not widely implemented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Reverse Mapping</a:t>
            </a:r>
          </a:p>
        </p:txBody>
      </p:sp>
      <p:sp>
        <p:nvSpPr>
          <p:cNvPr id="3" name="Content Placeholder 2"/>
          <p:cNvSpPr>
            <a:spLocks noGrp="1"/>
          </p:cNvSpPr>
          <p:nvPr>
            <p:ph idx="1"/>
          </p:nvPr>
        </p:nvSpPr>
        <p:spPr>
          <a:xfrm>
            <a:off x="787400" y="1509685"/>
            <a:ext cx="7569200" cy="4670982"/>
          </a:xfrm>
        </p:spPr>
        <p:txBody>
          <a:bodyPr>
            <a:normAutofit fontScale="92500" lnSpcReduction="10000"/>
          </a:bodyPr>
          <a:lstStyle/>
          <a:p>
            <a:r>
              <a:rPr lang="en-US" dirty="0"/>
              <a:t>How do we get the other direction, IP address to name?</a:t>
            </a:r>
          </a:p>
          <a:p>
            <a:r>
              <a:rPr lang="en-US" dirty="0"/>
              <a:t>Addresses have a natural hierarchy:</a:t>
            </a:r>
          </a:p>
          <a:p>
            <a:pPr lvl="1"/>
            <a:r>
              <a:rPr lang="hr-HR" dirty="0"/>
              <a:t>128.148.32.12</a:t>
            </a:r>
            <a:endParaRPr lang="en-US" dirty="0"/>
          </a:p>
          <a:p>
            <a:r>
              <a:rPr lang="en-US" dirty="0"/>
              <a:t>But, most significant element comes first</a:t>
            </a:r>
          </a:p>
          <a:p>
            <a:r>
              <a:rPr lang="en-US" dirty="0"/>
              <a:t>Idea: reverse the numbers: 12.32.148.128 …</a:t>
            </a:r>
          </a:p>
          <a:p>
            <a:pPr lvl="1"/>
            <a:r>
              <a:rPr lang="en-US" dirty="0"/>
              <a:t>and look that up in DNS</a:t>
            </a:r>
          </a:p>
          <a:p>
            <a:r>
              <a:rPr lang="en-US" dirty="0"/>
              <a:t>Under what TLD?</a:t>
            </a:r>
          </a:p>
          <a:p>
            <a:pPr lvl="1"/>
            <a:r>
              <a:rPr lang="en-US" dirty="0"/>
              <a:t>Convention: in-</a:t>
            </a:r>
            <a:r>
              <a:rPr lang="en-US" dirty="0" err="1"/>
              <a:t>addr.arpa</a:t>
            </a:r>
            <a:endParaRPr lang="en-US" dirty="0"/>
          </a:p>
          <a:p>
            <a:pPr lvl="1"/>
            <a:r>
              <a:rPr lang="en-US" dirty="0"/>
              <a:t>Lookup 12.32.148.128.in-addr.arpa</a:t>
            </a:r>
          </a:p>
          <a:p>
            <a:pPr lvl="1"/>
            <a:r>
              <a:rPr lang="en-US" dirty="0"/>
              <a:t>in6.arpa for IPv6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457200" y="1509685"/>
            <a:ext cx="8334022" cy="3994495"/>
          </a:xfrm>
        </p:spPr>
        <p:txBody>
          <a:bodyPr/>
          <a:lstStyle/>
          <a:p>
            <a:pPr>
              <a:buNone/>
            </a:pPr>
            <a:endParaRPr lang="en-US" sz="2100" dirty="0">
              <a:latin typeface="Andale Mono"/>
              <a:cs typeface="Andale Mono"/>
            </a:endParaRPr>
          </a:p>
          <a:p>
            <a:pPr>
              <a:buNone/>
            </a:pPr>
            <a:r>
              <a:rPr lang="en-US" sz="2100" dirty="0">
                <a:latin typeface="Andale Mono"/>
                <a:cs typeface="Andale Mono"/>
              </a:rPr>
              <a:t>dig . ns</a:t>
            </a:r>
          </a:p>
          <a:p>
            <a:pPr>
              <a:buNone/>
            </a:pPr>
            <a:endParaRPr lang="en-US" sz="2100" dirty="0">
              <a:latin typeface="Andale Mono"/>
              <a:cs typeface="Andale Mono"/>
            </a:endParaRPr>
          </a:p>
          <a:p>
            <a:pPr>
              <a:buNone/>
            </a:pPr>
            <a:r>
              <a:rPr lang="en-US" sz="2100" dirty="0">
                <a:latin typeface="Andale Mono"/>
                <a:cs typeface="Andale Mono"/>
              </a:rPr>
              <a:t>dig +</a:t>
            </a:r>
            <a:r>
              <a:rPr lang="en-US" sz="2100" dirty="0" err="1">
                <a:latin typeface="Andale Mono"/>
                <a:cs typeface="Andale Mono"/>
              </a:rPr>
              <a:t>norec</a:t>
            </a:r>
            <a:r>
              <a:rPr lang="en-US" sz="2100" dirty="0">
                <a:latin typeface="Andale Mono"/>
                <a:cs typeface="Andale Mono"/>
              </a:rPr>
              <a:t> </a:t>
            </a:r>
            <a:r>
              <a:rPr lang="en-US" sz="2100" dirty="0" err="1">
                <a:latin typeface="Andale Mono"/>
                <a:cs typeface="Andale Mono"/>
              </a:rPr>
              <a:t>www.cs.brown.edu</a:t>
            </a:r>
            <a:r>
              <a:rPr lang="en-US" sz="2100" dirty="0">
                <a:latin typeface="Andale Mono"/>
                <a:cs typeface="Andale Mono"/>
              </a:rPr>
              <a:t> @</a:t>
            </a:r>
            <a:r>
              <a:rPr lang="en-US" sz="2100" dirty="0" err="1">
                <a:latin typeface="Andale Mono"/>
                <a:cs typeface="Andale Mono"/>
              </a:rPr>
              <a:t>a.root-servers.net</a:t>
            </a:r>
            <a:endParaRPr lang="en-US" sz="2100" dirty="0">
              <a:latin typeface="Andale Mono"/>
              <a:cs typeface="Andale Mono"/>
            </a:endParaRPr>
          </a:p>
          <a:p>
            <a:pPr>
              <a:buNone/>
            </a:pPr>
            <a:endParaRPr lang="en-US" sz="2100" dirty="0">
              <a:latin typeface="Andale Mono"/>
              <a:cs typeface="Andale Mono"/>
            </a:endParaRPr>
          </a:p>
          <a:p>
            <a:pPr>
              <a:buNone/>
            </a:pPr>
            <a:r>
              <a:rPr lang="en-US" sz="2100" dirty="0">
                <a:latin typeface="Andale Mono"/>
                <a:cs typeface="Andale Mono"/>
              </a:rPr>
              <a:t>dig +</a:t>
            </a:r>
            <a:r>
              <a:rPr lang="en-US" sz="2100" dirty="0" err="1">
                <a:latin typeface="Andale Mono"/>
                <a:cs typeface="Andale Mono"/>
              </a:rPr>
              <a:t>norec</a:t>
            </a:r>
            <a:r>
              <a:rPr lang="en-US" sz="2100" dirty="0">
                <a:latin typeface="Andale Mono"/>
                <a:cs typeface="Andale Mono"/>
              </a:rPr>
              <a:t> </a:t>
            </a:r>
            <a:r>
              <a:rPr lang="en-US" sz="2100" dirty="0" err="1">
                <a:latin typeface="Andale Mono"/>
                <a:cs typeface="Andale Mono"/>
              </a:rPr>
              <a:t>www.cs.brown.edu</a:t>
            </a:r>
            <a:r>
              <a:rPr lang="en-US" sz="2100" dirty="0">
                <a:latin typeface="Andale Mono"/>
                <a:cs typeface="Andale Mono"/>
              </a:rPr>
              <a:t> @</a:t>
            </a:r>
            <a:r>
              <a:rPr lang="en-US" sz="2100" dirty="0" err="1">
                <a:latin typeface="Andale Mono"/>
                <a:cs typeface="Andale Mono"/>
              </a:rPr>
              <a:t>a.edu-servers.net</a:t>
            </a:r>
            <a:endParaRPr lang="en-US" sz="2100" dirty="0">
              <a:latin typeface="Andale Mono"/>
              <a:cs typeface="Andale Mono"/>
            </a:endParaRPr>
          </a:p>
          <a:p>
            <a:pPr>
              <a:buNone/>
            </a:pPr>
            <a:endParaRPr lang="en-US" sz="2100" dirty="0">
              <a:latin typeface="Andale Mono"/>
              <a:cs typeface="Andale Mono"/>
            </a:endParaRPr>
          </a:p>
          <a:p>
            <a:pPr>
              <a:buNone/>
            </a:pPr>
            <a:r>
              <a:rPr lang="en-US" sz="2100" dirty="0">
                <a:latin typeface="Andale Mono"/>
                <a:cs typeface="Andale Mono"/>
              </a:rPr>
              <a:t>dig +</a:t>
            </a:r>
            <a:r>
              <a:rPr lang="en-US" sz="2100" dirty="0" err="1">
                <a:latin typeface="Andale Mono"/>
                <a:cs typeface="Andale Mono"/>
              </a:rPr>
              <a:t>norec</a:t>
            </a:r>
            <a:r>
              <a:rPr lang="en-US" sz="2100" dirty="0">
                <a:latin typeface="Andale Mono"/>
                <a:cs typeface="Andale Mono"/>
              </a:rPr>
              <a:t> </a:t>
            </a:r>
            <a:r>
              <a:rPr lang="en-US" sz="2100" dirty="0" err="1">
                <a:latin typeface="Andale Mono"/>
                <a:cs typeface="Andale Mono"/>
              </a:rPr>
              <a:t>www.cs.brown.edu</a:t>
            </a:r>
            <a:r>
              <a:rPr lang="en-US" sz="2100" dirty="0">
                <a:latin typeface="Andale Mono"/>
                <a:cs typeface="Andale Mono"/>
              </a:rPr>
              <a:t> @bru-ns1.brown.edu</a:t>
            </a:r>
          </a:p>
          <a:p>
            <a:pPr marL="922338">
              <a:buNone/>
            </a:pPr>
            <a:endParaRPr lang="en-US" sz="2100" dirty="0">
              <a:latin typeface="Andale Mono"/>
              <a:cs typeface="Andale Mono"/>
            </a:endParaRPr>
          </a:p>
          <a:p>
            <a:pPr marL="922338">
              <a:buNone/>
            </a:pPr>
            <a:r>
              <a:rPr lang="en-US" sz="2100" dirty="0" err="1">
                <a:latin typeface="Andale Mono"/>
                <a:cs typeface="Andale Mono"/>
              </a:rPr>
              <a:t>www.cs.brown.edu</a:t>
            </a:r>
            <a:r>
              <a:rPr lang="en-US" sz="2100" dirty="0">
                <a:latin typeface="Andale Mono"/>
                <a:cs typeface="Andale Mono"/>
              </a:rPr>
              <a:t>.	86400	IN	A	128.148.32.110</a:t>
            </a:r>
          </a:p>
          <a:p>
            <a:endParaRPr lang="en-US" dirty="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Protocol</a:t>
            </a:r>
          </a:p>
        </p:txBody>
      </p:sp>
      <p:sp>
        <p:nvSpPr>
          <p:cNvPr id="3" name="Content Placeholder 2"/>
          <p:cNvSpPr>
            <a:spLocks noGrp="1"/>
          </p:cNvSpPr>
          <p:nvPr>
            <p:ph idx="1"/>
          </p:nvPr>
        </p:nvSpPr>
        <p:spPr/>
        <p:txBody>
          <a:bodyPr/>
          <a:lstStyle/>
          <a:p>
            <a:r>
              <a:rPr lang="en-US" dirty="0"/>
              <a:t>TCP/UDP port 53</a:t>
            </a:r>
          </a:p>
          <a:p>
            <a:r>
              <a:rPr lang="en-US" dirty="0"/>
              <a:t>Most traffic uses UDP</a:t>
            </a:r>
          </a:p>
          <a:p>
            <a:pPr lvl="1"/>
            <a:r>
              <a:rPr lang="en-US" dirty="0"/>
              <a:t>Lightweight protocol has 512 byte message limit</a:t>
            </a:r>
          </a:p>
          <a:p>
            <a:pPr lvl="1"/>
            <a:r>
              <a:rPr lang="en-US" dirty="0"/>
              <a:t>Retry using TCP if UDP fails (e.g., reply truncated)</a:t>
            </a:r>
          </a:p>
          <a:p>
            <a:r>
              <a:rPr lang="en-US" dirty="0"/>
              <a:t>TCP requires messages boundaries</a:t>
            </a:r>
          </a:p>
          <a:p>
            <a:pPr lvl="1"/>
            <a:r>
              <a:rPr lang="en-US" dirty="0"/>
              <a:t>Prefix all messages with 16-bit length</a:t>
            </a:r>
          </a:p>
          <a:p>
            <a:r>
              <a:rPr lang="en-US" dirty="0"/>
              <a:t>Bit in query determines if query is recursive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 Records</a:t>
            </a:r>
          </a:p>
        </p:txBody>
      </p:sp>
      <p:sp>
        <p:nvSpPr>
          <p:cNvPr id="3" name="Content Placeholder 2"/>
          <p:cNvSpPr>
            <a:spLocks noGrp="1"/>
          </p:cNvSpPr>
          <p:nvPr>
            <p:ph idx="1"/>
          </p:nvPr>
        </p:nvSpPr>
        <p:spPr>
          <a:xfrm>
            <a:off x="423333" y="1367157"/>
            <a:ext cx="8297334" cy="5138066"/>
          </a:xfrm>
        </p:spPr>
        <p:txBody>
          <a:bodyPr>
            <a:normAutofit fontScale="92500" lnSpcReduction="20000"/>
          </a:bodyPr>
          <a:lstStyle/>
          <a:p>
            <a:r>
              <a:rPr lang="en-US" dirty="0"/>
              <a:t>All DNS  info represented as resource records (RR)</a:t>
            </a:r>
          </a:p>
          <a:p>
            <a:pPr algn="ctr">
              <a:buNone/>
            </a:pPr>
            <a:r>
              <a:rPr lang="en-US" dirty="0">
                <a:solidFill>
                  <a:srgbClr val="0000FF"/>
                </a:solidFill>
              </a:rPr>
              <a:t>name [</a:t>
            </a:r>
            <a:r>
              <a:rPr lang="en-US" dirty="0" err="1">
                <a:solidFill>
                  <a:srgbClr val="0000FF"/>
                </a:solidFill>
              </a:rPr>
              <a:t>ttl</a:t>
            </a:r>
            <a:r>
              <a:rPr lang="en-US" dirty="0">
                <a:solidFill>
                  <a:srgbClr val="0000FF"/>
                </a:solidFill>
              </a:rPr>
              <a:t>] [class] type </a:t>
            </a:r>
            <a:r>
              <a:rPr lang="en-US" dirty="0" err="1">
                <a:solidFill>
                  <a:srgbClr val="0000FF"/>
                </a:solidFill>
              </a:rPr>
              <a:t>rdata</a:t>
            </a:r>
            <a:endParaRPr lang="en-US" dirty="0">
              <a:solidFill>
                <a:srgbClr val="0000FF"/>
              </a:solidFill>
            </a:endParaRPr>
          </a:p>
          <a:p>
            <a:pPr lvl="1"/>
            <a:r>
              <a:rPr lang="en-US" dirty="0"/>
              <a:t>name: domain name</a:t>
            </a:r>
          </a:p>
          <a:p>
            <a:pPr lvl="1"/>
            <a:r>
              <a:rPr lang="en-US" dirty="0"/>
              <a:t>TTL: time to live in seconds</a:t>
            </a:r>
          </a:p>
          <a:p>
            <a:pPr lvl="1"/>
            <a:r>
              <a:rPr lang="en-US" dirty="0"/>
              <a:t>class: for extensibility, normally IN (1) “Internet”</a:t>
            </a:r>
          </a:p>
          <a:p>
            <a:pPr lvl="1"/>
            <a:r>
              <a:rPr lang="en-US" dirty="0"/>
              <a:t>type: type of the record</a:t>
            </a:r>
          </a:p>
          <a:p>
            <a:pPr lvl="1"/>
            <a:r>
              <a:rPr lang="en-US" dirty="0" err="1"/>
              <a:t>rdata</a:t>
            </a:r>
            <a:r>
              <a:rPr lang="en-US" dirty="0"/>
              <a:t>: resource data dependent on the type</a:t>
            </a:r>
          </a:p>
          <a:p>
            <a:r>
              <a:rPr lang="en-US" dirty="0"/>
              <a:t>Important RR types</a:t>
            </a:r>
          </a:p>
          <a:p>
            <a:pPr lvl="1"/>
            <a:r>
              <a:rPr lang="en-US" dirty="0"/>
              <a:t>A – Internet Address (IPv4);    AAAA – IPv6</a:t>
            </a:r>
          </a:p>
          <a:p>
            <a:pPr lvl="1"/>
            <a:r>
              <a:rPr lang="en-US" dirty="0"/>
              <a:t>NS – name server;</a:t>
            </a:r>
          </a:p>
          <a:p>
            <a:r>
              <a:rPr lang="en-US" dirty="0"/>
              <a:t>Example </a:t>
            </a:r>
            <a:r>
              <a:rPr lang="en-US" dirty="0" err="1"/>
              <a:t>RRs</a:t>
            </a:r>
            <a:endParaRPr lang="en-US" dirty="0"/>
          </a:p>
          <a:p>
            <a:pPr lvl="1">
              <a:buNone/>
            </a:pPr>
            <a:r>
              <a:rPr lang="en-US" sz="1946" dirty="0" err="1">
                <a:latin typeface="Andale Mono"/>
                <a:cs typeface="Andale Mono"/>
              </a:rPr>
              <a:t>www.cs.brown.edu</a:t>
            </a:r>
            <a:r>
              <a:rPr lang="en-US" sz="1946" dirty="0">
                <a:latin typeface="Andale Mono"/>
                <a:cs typeface="Andale Mono"/>
              </a:rPr>
              <a:t>.	86400	IN	A	128.148.32.110</a:t>
            </a:r>
          </a:p>
          <a:p>
            <a:pPr lvl="1">
              <a:buNone/>
            </a:pPr>
            <a:r>
              <a:rPr lang="en-US" sz="1946" dirty="0" err="1">
                <a:latin typeface="Andale Mono"/>
                <a:cs typeface="Andale Mono"/>
              </a:rPr>
              <a:t>cs.brown.edu</a:t>
            </a:r>
            <a:r>
              <a:rPr lang="en-US" sz="1946" dirty="0">
                <a:latin typeface="Andale Mono"/>
                <a:cs typeface="Andale Mono"/>
              </a:rPr>
              <a:t>.		86400	IN	NS	</a:t>
            </a:r>
            <a:r>
              <a:rPr lang="en-US" sz="1946" dirty="0" err="1">
                <a:latin typeface="Andale Mono"/>
                <a:cs typeface="Andale Mono"/>
              </a:rPr>
              <a:t>dns.cs.brown.edu</a:t>
            </a:r>
            <a:r>
              <a:rPr lang="en-US" sz="1946" dirty="0">
                <a:latin typeface="Andale Mono"/>
                <a:cs typeface="Andale Mono"/>
              </a:rPr>
              <a:t>.</a:t>
            </a:r>
          </a:p>
          <a:p>
            <a:pPr lvl="1">
              <a:buNone/>
            </a:pPr>
            <a:r>
              <a:rPr lang="en-US" sz="1946" dirty="0" err="1">
                <a:latin typeface="Andale Mono"/>
                <a:cs typeface="Andale Mono"/>
              </a:rPr>
              <a:t>cs.brown.edu</a:t>
            </a:r>
            <a:r>
              <a:rPr lang="en-US" sz="1946" dirty="0">
                <a:latin typeface="Andale Mono"/>
                <a:cs typeface="Andale Mono"/>
              </a:rPr>
              <a:t>.		86400	IN	NS	ns1.ucsb.edu.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important details</a:t>
            </a:r>
          </a:p>
        </p:txBody>
      </p:sp>
      <p:sp>
        <p:nvSpPr>
          <p:cNvPr id="3" name="Content Placeholder 2"/>
          <p:cNvSpPr>
            <a:spLocks noGrp="1"/>
          </p:cNvSpPr>
          <p:nvPr>
            <p:ph idx="1"/>
          </p:nvPr>
        </p:nvSpPr>
        <p:spPr>
          <a:xfrm>
            <a:off x="787400" y="1509685"/>
            <a:ext cx="7569200" cy="5037871"/>
          </a:xfrm>
        </p:spPr>
        <p:txBody>
          <a:bodyPr>
            <a:normAutofit lnSpcReduction="10000"/>
          </a:bodyPr>
          <a:lstStyle/>
          <a:p>
            <a:r>
              <a:rPr lang="en-US" dirty="0"/>
              <a:t>How do local servers find root servers?</a:t>
            </a:r>
          </a:p>
          <a:p>
            <a:pPr lvl="1"/>
            <a:r>
              <a:rPr lang="en-US" dirty="0"/>
              <a:t>DNS lookup on </a:t>
            </a:r>
            <a:r>
              <a:rPr lang="en-US" dirty="0" err="1"/>
              <a:t>a.root-servers.net</a:t>
            </a:r>
            <a:r>
              <a:rPr lang="en-US" dirty="0"/>
              <a:t> ?</a:t>
            </a:r>
          </a:p>
          <a:p>
            <a:pPr lvl="1"/>
            <a:r>
              <a:rPr lang="en-US" dirty="0"/>
              <a:t>Servers configured with </a:t>
            </a:r>
            <a:r>
              <a:rPr lang="en-US" i="1" dirty="0"/>
              <a:t>root cache </a:t>
            </a:r>
            <a:r>
              <a:rPr lang="en-US" dirty="0"/>
              <a:t>file</a:t>
            </a:r>
          </a:p>
          <a:p>
            <a:pPr lvl="1"/>
            <a:r>
              <a:rPr lang="en-US" dirty="0"/>
              <a:t>Contains root name servers and their addresses</a:t>
            </a:r>
          </a:p>
          <a:p>
            <a:pPr marL="503238" lvl="1">
              <a:buNone/>
            </a:pPr>
            <a:r>
              <a:rPr lang="en-US" sz="1400" dirty="0">
                <a:latin typeface="Andale Mono"/>
                <a:cs typeface="Andale Mono"/>
              </a:rPr>
              <a:t>.                        3600000  IN  NS    A.ROOT-SERVERS.NET.</a:t>
            </a:r>
          </a:p>
          <a:p>
            <a:pPr marL="503238" lvl="1">
              <a:buNone/>
            </a:pPr>
            <a:r>
              <a:rPr lang="en-US" sz="1400" dirty="0">
                <a:latin typeface="Andale Mono"/>
                <a:cs typeface="Andale Mono"/>
              </a:rPr>
              <a:t>A.ROOT-SERVERS.NET.      3600000      A     198.41.0.4</a:t>
            </a:r>
          </a:p>
          <a:p>
            <a:pPr marL="503238" lvl="1">
              <a:buNone/>
            </a:pPr>
            <a:r>
              <a:rPr lang="en-US" sz="1400" dirty="0">
                <a:latin typeface="Andale Mono"/>
                <a:cs typeface="Andale Mono"/>
              </a:rPr>
              <a:t>...</a:t>
            </a:r>
          </a:p>
          <a:p>
            <a:r>
              <a:rPr lang="en-US" dirty="0"/>
              <a:t>How do you get addresses of other name servers?</a:t>
            </a:r>
          </a:p>
          <a:p>
            <a:pPr lvl="1"/>
            <a:r>
              <a:rPr lang="en-US" dirty="0"/>
              <a:t>To obtain the address of </a:t>
            </a:r>
            <a:r>
              <a:rPr lang="en-US" dirty="0" err="1"/>
              <a:t>www.cs.brown.edu</a:t>
            </a:r>
            <a:r>
              <a:rPr lang="en-US" dirty="0"/>
              <a:t>, ask </a:t>
            </a:r>
            <a:r>
              <a:rPr lang="en-US" dirty="0" err="1"/>
              <a:t>a.edu-servers.net</a:t>
            </a:r>
            <a:r>
              <a:rPr lang="en-US" dirty="0"/>
              <a:t>, says </a:t>
            </a:r>
            <a:r>
              <a:rPr lang="en-US" dirty="0" err="1"/>
              <a:t>a.root-servers.net</a:t>
            </a:r>
            <a:endParaRPr lang="en-US" dirty="0"/>
          </a:p>
          <a:p>
            <a:pPr lvl="1"/>
            <a:r>
              <a:rPr lang="en-US" dirty="0"/>
              <a:t>How do you find </a:t>
            </a:r>
            <a:r>
              <a:rPr lang="en-US" dirty="0" err="1"/>
              <a:t>a.edu-servers.net</a:t>
            </a:r>
            <a:r>
              <a:rPr lang="en-US" dirty="0"/>
              <a:t>?</a:t>
            </a:r>
          </a:p>
          <a:p>
            <a:pPr lvl="1"/>
            <a:r>
              <a:rPr lang="en-US" dirty="0"/>
              <a:t>Glue records: A records in parent zone</a:t>
            </a:r>
          </a:p>
          <a:p>
            <a:pPr lvl="1"/>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C696-18C0-4346-A8FE-68EB13B5300F}"/>
              </a:ext>
            </a:extLst>
          </p:cNvPr>
          <p:cNvSpPr>
            <a:spLocks noGrp="1"/>
          </p:cNvSpPr>
          <p:nvPr>
            <p:ph type="title"/>
          </p:nvPr>
        </p:nvSpPr>
        <p:spPr/>
        <p:txBody>
          <a:bodyPr/>
          <a:lstStyle/>
          <a:p>
            <a:r>
              <a:rPr lang="en-US" dirty="0"/>
              <a:t>Other uses of DNS</a:t>
            </a:r>
          </a:p>
        </p:txBody>
      </p:sp>
      <p:sp>
        <p:nvSpPr>
          <p:cNvPr id="3" name="Content Placeholder 2">
            <a:extLst>
              <a:ext uri="{FF2B5EF4-FFF2-40B4-BE49-F238E27FC236}">
                <a16:creationId xmlns:a16="http://schemas.microsoft.com/office/drawing/2014/main" id="{AC6D9C1C-40A8-F544-9908-D445789D94BA}"/>
              </a:ext>
            </a:extLst>
          </p:cNvPr>
          <p:cNvSpPr>
            <a:spLocks noGrp="1"/>
          </p:cNvSpPr>
          <p:nvPr>
            <p:ph idx="1"/>
          </p:nvPr>
        </p:nvSpPr>
        <p:spPr/>
        <p:txBody>
          <a:bodyPr/>
          <a:lstStyle/>
          <a:p>
            <a:r>
              <a:rPr lang="en-US" dirty="0"/>
              <a:t>Local multicast DNS</a:t>
            </a:r>
          </a:p>
          <a:p>
            <a:pPr lvl="1"/>
            <a:r>
              <a:rPr lang="en-US" dirty="0"/>
              <a:t>Used for service discovery</a:t>
            </a:r>
          </a:p>
          <a:p>
            <a:pPr lvl="1"/>
            <a:r>
              <a:rPr lang="en-US" dirty="0"/>
              <a:t>Made popular by Apple</a:t>
            </a:r>
          </a:p>
          <a:p>
            <a:pPr lvl="1"/>
            <a:r>
              <a:rPr lang="en-US" dirty="0"/>
              <a:t>This is how you learn of different Apple TVs in the building</a:t>
            </a:r>
          </a:p>
          <a:p>
            <a:r>
              <a:rPr lang="en-US" dirty="0"/>
              <a:t>Load balancing</a:t>
            </a:r>
          </a:p>
          <a:p>
            <a:r>
              <a:rPr lang="en-US" dirty="0"/>
              <a:t>CDNs</a:t>
            </a:r>
          </a:p>
        </p:txBody>
      </p:sp>
    </p:spTree>
    <p:extLst>
      <p:ext uri="{BB962C8B-B14F-4D97-AF65-F5344CB8AC3E}">
        <p14:creationId xmlns:p14="http://schemas.microsoft.com/office/powerpoint/2010/main" val="2025771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 of a DNS Message</a:t>
            </a:r>
          </a:p>
        </p:txBody>
      </p:sp>
      <p:sp>
        <p:nvSpPr>
          <p:cNvPr id="3" name="Content Placeholder 2"/>
          <p:cNvSpPr>
            <a:spLocks noGrp="1"/>
          </p:cNvSpPr>
          <p:nvPr>
            <p:ph idx="1"/>
          </p:nvPr>
        </p:nvSpPr>
        <p:spPr>
          <a:xfrm>
            <a:off x="787400" y="4049889"/>
            <a:ext cx="7569200" cy="2610555"/>
          </a:xfrm>
        </p:spPr>
        <p:txBody>
          <a:bodyPr>
            <a:normAutofit fontScale="92500"/>
          </a:bodyPr>
          <a:lstStyle/>
          <a:p>
            <a:r>
              <a:rPr lang="en-US" dirty="0"/>
              <a:t>Same format for queries and replies</a:t>
            </a:r>
          </a:p>
          <a:p>
            <a:pPr lvl="1"/>
            <a:r>
              <a:rPr lang="en-US" dirty="0"/>
              <a:t>Query has 0 </a:t>
            </a:r>
            <a:r>
              <a:rPr lang="en-US" dirty="0" err="1"/>
              <a:t>RRs</a:t>
            </a:r>
            <a:r>
              <a:rPr lang="en-US" dirty="0"/>
              <a:t> in Answer/Authority/Additional</a:t>
            </a:r>
          </a:p>
          <a:p>
            <a:pPr lvl="1"/>
            <a:r>
              <a:rPr lang="en-US" dirty="0"/>
              <a:t>Reply includes question, plus has </a:t>
            </a:r>
            <a:r>
              <a:rPr lang="en-US" dirty="0" err="1"/>
              <a:t>RRs</a:t>
            </a:r>
            <a:endParaRPr lang="en-US" dirty="0"/>
          </a:p>
          <a:p>
            <a:r>
              <a:rPr lang="en-US" dirty="0"/>
              <a:t>Authority allows for delegation</a:t>
            </a:r>
          </a:p>
          <a:p>
            <a:r>
              <a:rPr lang="en-US" dirty="0"/>
              <a:t>Additional for glue, other </a:t>
            </a:r>
            <a:r>
              <a:rPr lang="en-US" dirty="0" err="1"/>
              <a:t>RRs</a:t>
            </a:r>
            <a:r>
              <a:rPr lang="en-US" dirty="0"/>
              <a:t> client might need</a:t>
            </a:r>
          </a:p>
        </p:txBody>
      </p:sp>
      <p:pic>
        <p:nvPicPr>
          <p:cNvPr id="4" name="Picture 3" descr="dns1.pdf"/>
          <p:cNvPicPr>
            <a:picLocks noChangeAspect="1"/>
          </p:cNvPicPr>
          <p:nvPr/>
        </p:nvPicPr>
        <p:blipFill>
          <a:blip r:embed="rId2"/>
          <a:stretch>
            <a:fillRect/>
          </a:stretch>
        </p:blipFill>
        <p:spPr>
          <a:xfrm>
            <a:off x="1149350" y="881944"/>
            <a:ext cx="6845300" cy="33655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Header format</a:t>
            </a:r>
          </a:p>
        </p:txBody>
      </p:sp>
      <p:sp>
        <p:nvSpPr>
          <p:cNvPr id="3" name="Content Placeholder 2"/>
          <p:cNvSpPr>
            <a:spLocks noGrp="1"/>
          </p:cNvSpPr>
          <p:nvPr>
            <p:ph idx="1"/>
          </p:nvPr>
        </p:nvSpPr>
        <p:spPr>
          <a:xfrm>
            <a:off x="592667" y="4858456"/>
            <a:ext cx="8325555" cy="1816100"/>
          </a:xfrm>
        </p:spPr>
        <p:txBody>
          <a:bodyPr>
            <a:normAutofit fontScale="92500" lnSpcReduction="10000"/>
          </a:bodyPr>
          <a:lstStyle/>
          <a:p>
            <a:r>
              <a:rPr lang="en-US" dirty="0">
                <a:solidFill>
                  <a:srgbClr val="FF0000"/>
                </a:solidFill>
              </a:rPr>
              <a:t>Id: match response to query</a:t>
            </a:r>
            <a:r>
              <a:rPr lang="en-US" dirty="0"/>
              <a:t>; QR: 0 query/1 response</a:t>
            </a:r>
          </a:p>
          <a:p>
            <a:r>
              <a:rPr lang="en-US" dirty="0"/>
              <a:t>RCODE: error code. </a:t>
            </a:r>
          </a:p>
          <a:p>
            <a:r>
              <a:rPr lang="en-US" dirty="0"/>
              <a:t>AA: authoritative answer, TC: truncated, </a:t>
            </a:r>
          </a:p>
          <a:p>
            <a:r>
              <a:rPr lang="en-US" dirty="0"/>
              <a:t>RD: recursion desired, RA: recursion available</a:t>
            </a:r>
          </a:p>
        </p:txBody>
      </p:sp>
      <p:pic>
        <p:nvPicPr>
          <p:cNvPr id="4" name="Picture 3" descr="dnsh.pdf"/>
          <p:cNvPicPr>
            <a:picLocks noChangeAspect="1"/>
          </p:cNvPicPr>
          <p:nvPr/>
        </p:nvPicPr>
        <p:blipFill>
          <a:blip r:embed="rId2"/>
          <a:stretch>
            <a:fillRect/>
          </a:stretch>
        </p:blipFill>
        <p:spPr>
          <a:xfrm>
            <a:off x="2051050" y="959556"/>
            <a:ext cx="5041900" cy="38989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RR Types</a:t>
            </a:r>
          </a:p>
        </p:txBody>
      </p:sp>
      <p:sp>
        <p:nvSpPr>
          <p:cNvPr id="3" name="Content Placeholder 2"/>
          <p:cNvSpPr>
            <a:spLocks noGrp="1"/>
          </p:cNvSpPr>
          <p:nvPr>
            <p:ph idx="1"/>
          </p:nvPr>
        </p:nvSpPr>
        <p:spPr>
          <a:xfrm>
            <a:off x="787400" y="1367156"/>
            <a:ext cx="7820378" cy="5023759"/>
          </a:xfrm>
        </p:spPr>
        <p:txBody>
          <a:bodyPr>
            <a:normAutofit/>
          </a:bodyPr>
          <a:lstStyle/>
          <a:p>
            <a:r>
              <a:rPr lang="en-US" dirty="0"/>
              <a:t>CNAME (canonical name): specifies an alias</a:t>
            </a:r>
          </a:p>
          <a:p>
            <a:pPr marL="582613">
              <a:buNone/>
            </a:pPr>
            <a:r>
              <a:rPr lang="en-US" sz="1600" dirty="0" err="1">
                <a:latin typeface="Andale Mono"/>
                <a:cs typeface="Andale Mono"/>
              </a:rPr>
              <a:t>www.google.com</a:t>
            </a:r>
            <a:r>
              <a:rPr lang="en-US" sz="1600" dirty="0">
                <a:latin typeface="Andale Mono"/>
                <a:cs typeface="Andale Mono"/>
              </a:rPr>
              <a:t>.		446199	IN	CNAME	</a:t>
            </a:r>
            <a:r>
              <a:rPr lang="en-US" sz="1600" dirty="0" err="1">
                <a:latin typeface="Andale Mono"/>
                <a:cs typeface="Andale Mono"/>
              </a:rPr>
              <a:t>www.l.google.com</a:t>
            </a:r>
            <a:r>
              <a:rPr lang="en-US" sz="1600" dirty="0">
                <a:latin typeface="Andale Mono"/>
                <a:cs typeface="Andale Mono"/>
              </a:rPr>
              <a:t>.</a:t>
            </a:r>
          </a:p>
          <a:p>
            <a:pPr marL="582613">
              <a:buNone/>
            </a:pPr>
            <a:r>
              <a:rPr lang="en-US" sz="1600" dirty="0" err="1">
                <a:latin typeface="Andale Mono"/>
                <a:cs typeface="Andale Mono"/>
              </a:rPr>
              <a:t>www.l.google.com</a:t>
            </a:r>
            <a:r>
              <a:rPr lang="en-US" sz="1600" dirty="0">
                <a:latin typeface="Andale Mono"/>
                <a:cs typeface="Andale Mono"/>
              </a:rPr>
              <a:t>.	300	IN	A	72.14.204.147</a:t>
            </a:r>
          </a:p>
          <a:p>
            <a:r>
              <a:rPr lang="en-US" dirty="0"/>
              <a:t>MX record: specifies servers to handle mail for a domain (the part after the @ in email </a:t>
            </a:r>
            <a:r>
              <a:rPr lang="en-US" dirty="0" err="1"/>
              <a:t>addr</a:t>
            </a:r>
            <a:r>
              <a:rPr lang="en-US" dirty="0"/>
              <a:t>)</a:t>
            </a:r>
          </a:p>
          <a:p>
            <a:pPr lvl="1"/>
            <a:r>
              <a:rPr lang="en-US" dirty="0"/>
              <a:t>Different for historical reasons</a:t>
            </a:r>
          </a:p>
          <a:p>
            <a:r>
              <a:rPr lang="en-US" dirty="0"/>
              <a:t>SOA (start of authority)</a:t>
            </a:r>
          </a:p>
          <a:p>
            <a:pPr lvl="1"/>
            <a:r>
              <a:rPr lang="en-US" dirty="0"/>
              <a:t>Information about a DNS zone and the server responsible for the zone</a:t>
            </a:r>
          </a:p>
          <a:p>
            <a:r>
              <a:rPr lang="en-US" dirty="0"/>
              <a:t>PTR (reverse lookup)</a:t>
            </a:r>
          </a:p>
          <a:p>
            <a:pPr marL="582613">
              <a:buNone/>
            </a:pPr>
            <a:r>
              <a:rPr lang="en-US" sz="1500" dirty="0">
                <a:latin typeface="Andale Mono"/>
                <a:cs typeface="Andale Mono"/>
              </a:rPr>
              <a:t>7.34.148.128.in-addr.arpa. 86400 IN	PTR	</a:t>
            </a:r>
            <a:r>
              <a:rPr lang="en-US" sz="1500" dirty="0" err="1">
                <a:latin typeface="Andale Mono"/>
                <a:cs typeface="Andale Mono"/>
              </a:rPr>
              <a:t>quanto.cs.brown.edu</a:t>
            </a:r>
            <a:r>
              <a:rPr lang="en-US" sz="1500" dirty="0">
                <a:latin typeface="Andale Mono"/>
                <a:cs typeface="Andale Mono"/>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Reliability</a:t>
            </a:r>
          </a:p>
        </p:txBody>
      </p:sp>
      <p:sp>
        <p:nvSpPr>
          <p:cNvPr id="3" name="Content Placeholder 2"/>
          <p:cNvSpPr>
            <a:spLocks noGrp="1"/>
          </p:cNvSpPr>
          <p:nvPr>
            <p:ph idx="1"/>
          </p:nvPr>
        </p:nvSpPr>
        <p:spPr/>
        <p:txBody>
          <a:bodyPr/>
          <a:lstStyle/>
          <a:p>
            <a:r>
              <a:rPr lang="en-US" dirty="0"/>
              <a:t>Answers may contain several alternate servers</a:t>
            </a:r>
          </a:p>
          <a:p>
            <a:r>
              <a:rPr lang="en-US" dirty="0"/>
              <a:t>Try alternate servers on timeout</a:t>
            </a:r>
          </a:p>
          <a:p>
            <a:pPr lvl="1"/>
            <a:r>
              <a:rPr lang="en-US" dirty="0"/>
              <a:t>Exponential </a:t>
            </a:r>
            <a:r>
              <a:rPr lang="en-US" dirty="0" err="1"/>
              <a:t>backoff</a:t>
            </a:r>
            <a:r>
              <a:rPr lang="en-US" dirty="0"/>
              <a:t> when retrying same server</a:t>
            </a:r>
          </a:p>
          <a:p>
            <a:r>
              <a:rPr lang="en-US" dirty="0"/>
              <a:t>Use same identifier for all queries</a:t>
            </a:r>
          </a:p>
          <a:p>
            <a:pPr lvl="1"/>
            <a:r>
              <a:rPr lang="en-US" dirty="0">
                <a:solidFill>
                  <a:srgbClr val="FF0000"/>
                </a:solidFill>
              </a:rPr>
              <a:t>Don’t care which server responds, take first answer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Inserting a Record in DNS</a:t>
            </a:r>
          </a:p>
        </p:txBody>
      </p:sp>
      <p:sp>
        <p:nvSpPr>
          <p:cNvPr id="3" name="Content Placeholder 2"/>
          <p:cNvSpPr>
            <a:spLocks noGrp="1"/>
          </p:cNvSpPr>
          <p:nvPr>
            <p:ph idx="1"/>
          </p:nvPr>
        </p:nvSpPr>
        <p:spPr>
          <a:xfrm>
            <a:off x="787400" y="1367156"/>
            <a:ext cx="7569200" cy="5009648"/>
          </a:xfrm>
        </p:spPr>
        <p:txBody>
          <a:bodyPr>
            <a:normAutofit fontScale="92500" lnSpcReduction="10000"/>
          </a:bodyPr>
          <a:lstStyle/>
          <a:p>
            <a:r>
              <a:rPr lang="en-US" dirty="0"/>
              <a:t>Your new startup </a:t>
            </a:r>
            <a:r>
              <a:rPr lang="en-US" dirty="0" err="1"/>
              <a:t>helpme.com</a:t>
            </a:r>
            <a:endParaRPr lang="en-US" dirty="0"/>
          </a:p>
          <a:p>
            <a:r>
              <a:rPr lang="en-US" dirty="0"/>
              <a:t>Get a block of addresses from ISP</a:t>
            </a:r>
          </a:p>
          <a:p>
            <a:pPr lvl="1"/>
            <a:r>
              <a:rPr lang="en-US" dirty="0"/>
              <a:t>Say 212.44.9.0/24</a:t>
            </a:r>
          </a:p>
          <a:p>
            <a:r>
              <a:rPr lang="en-US" dirty="0"/>
              <a:t>Register </a:t>
            </a:r>
            <a:r>
              <a:rPr lang="en-US" dirty="0" err="1"/>
              <a:t>helpme.com</a:t>
            </a:r>
            <a:r>
              <a:rPr lang="en-US" dirty="0"/>
              <a:t> at </a:t>
            </a:r>
            <a:r>
              <a:rPr lang="en-US" dirty="0" err="1"/>
              <a:t>namecheap.com</a:t>
            </a:r>
            <a:r>
              <a:rPr lang="en-US" dirty="0"/>
              <a:t> (for ex.)</a:t>
            </a:r>
          </a:p>
          <a:p>
            <a:pPr lvl="1"/>
            <a:r>
              <a:rPr lang="en-US" dirty="0"/>
              <a:t>Provide name and address of your authoritative name server (primary and secondary)</a:t>
            </a:r>
          </a:p>
          <a:p>
            <a:pPr lvl="1"/>
            <a:r>
              <a:rPr lang="en-US" dirty="0"/>
              <a:t>Registrar inserts RR pair into the .</a:t>
            </a:r>
            <a:r>
              <a:rPr lang="en-US" b="1" dirty="0"/>
              <a:t>com</a:t>
            </a:r>
            <a:r>
              <a:rPr lang="en-US" dirty="0"/>
              <a:t> TLD server:</a:t>
            </a:r>
          </a:p>
          <a:p>
            <a:pPr lvl="2"/>
            <a:r>
              <a:rPr lang="en-US" dirty="0" err="1"/>
              <a:t>helpme.com</a:t>
            </a:r>
            <a:r>
              <a:rPr lang="en-US" dirty="0"/>
              <a:t> NS dns1.helpme.com</a:t>
            </a:r>
          </a:p>
          <a:p>
            <a:pPr lvl="2"/>
            <a:r>
              <a:rPr lang="en-US" dirty="0"/>
              <a:t>dns1.helpme.com A 212.44.9.120</a:t>
            </a:r>
          </a:p>
          <a:p>
            <a:r>
              <a:rPr lang="en-US" dirty="0"/>
              <a:t>Configure your authoritative server (dns1.helpme.com)</a:t>
            </a:r>
          </a:p>
          <a:p>
            <a:pPr lvl="1"/>
            <a:r>
              <a:rPr lang="en-US" dirty="0"/>
              <a:t>Type A record for </a:t>
            </a:r>
            <a:r>
              <a:rPr lang="en-US" dirty="0" err="1"/>
              <a:t>www.helpme.com</a:t>
            </a:r>
            <a:endParaRPr lang="en-US" dirty="0"/>
          </a:p>
          <a:p>
            <a:pPr lvl="1"/>
            <a:r>
              <a:rPr lang="en-US" dirty="0"/>
              <a:t>Type MX record for </a:t>
            </a:r>
            <a:r>
              <a:rPr lang="en-US" dirty="0" err="1"/>
              <a:t>helpme.com</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Inserting a Record in DNS, cont</a:t>
            </a:r>
          </a:p>
        </p:txBody>
      </p:sp>
      <p:sp>
        <p:nvSpPr>
          <p:cNvPr id="3" name="Content Placeholder 2"/>
          <p:cNvSpPr>
            <a:spLocks noGrp="1"/>
          </p:cNvSpPr>
          <p:nvPr>
            <p:ph idx="1"/>
          </p:nvPr>
        </p:nvSpPr>
        <p:spPr>
          <a:xfrm>
            <a:off x="465667" y="1509685"/>
            <a:ext cx="8212666" cy="5108426"/>
          </a:xfrm>
        </p:spPr>
        <p:txBody>
          <a:bodyPr>
            <a:normAutofit/>
          </a:bodyPr>
          <a:lstStyle/>
          <a:p>
            <a:r>
              <a:rPr lang="en-US" dirty="0"/>
              <a:t>Need to provide reverse PTR bindings</a:t>
            </a:r>
          </a:p>
          <a:p>
            <a:pPr lvl="1"/>
            <a:r>
              <a:rPr lang="en-US" dirty="0"/>
              <a:t>E.g., 212.44.9.120 -&gt; dns1.helpme.com</a:t>
            </a:r>
          </a:p>
          <a:p>
            <a:r>
              <a:rPr lang="en-US" dirty="0"/>
              <a:t>Configure your </a:t>
            </a:r>
            <a:r>
              <a:rPr lang="en-US" dirty="0" err="1"/>
              <a:t>dns</a:t>
            </a:r>
            <a:r>
              <a:rPr lang="en-US" dirty="0"/>
              <a:t> server to serve the 9.44.212.in-addr.arpa zone</a:t>
            </a:r>
          </a:p>
          <a:p>
            <a:pPr lvl="1"/>
            <a:r>
              <a:rPr lang="en-US" dirty="0"/>
              <a:t>Need to add a record of this NS into the parent zone (44.212.in-addr.arpa)</a:t>
            </a:r>
          </a:p>
          <a:p>
            <a:r>
              <a:rPr lang="en-US" dirty="0"/>
              <a:t>Insert the bindings into the 9.44.212.in-addr.arpa zone</a:t>
            </a:r>
          </a:p>
          <a:p>
            <a:pPr marL="0" indent="0">
              <a:buNone/>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Security</a:t>
            </a:r>
          </a:p>
        </p:txBody>
      </p:sp>
      <p:sp>
        <p:nvSpPr>
          <p:cNvPr id="3" name="Content Placeholder 2"/>
          <p:cNvSpPr>
            <a:spLocks noGrp="1"/>
          </p:cNvSpPr>
          <p:nvPr>
            <p:ph idx="1"/>
          </p:nvPr>
        </p:nvSpPr>
        <p:spPr>
          <a:xfrm>
            <a:off x="787400" y="1509685"/>
            <a:ext cx="7569200" cy="4797982"/>
          </a:xfrm>
        </p:spPr>
        <p:txBody>
          <a:bodyPr>
            <a:normAutofit lnSpcReduction="10000"/>
          </a:bodyPr>
          <a:lstStyle/>
          <a:p>
            <a:r>
              <a:rPr lang="en-US" dirty="0"/>
              <a:t>You go to </a:t>
            </a:r>
            <a:r>
              <a:rPr lang="en-US" dirty="0" err="1"/>
              <a:t>starbucks</a:t>
            </a:r>
            <a:r>
              <a:rPr lang="en-US" dirty="0"/>
              <a:t>, how does your browser find </a:t>
            </a:r>
            <a:r>
              <a:rPr lang="en-US" dirty="0" err="1"/>
              <a:t>www.google.com</a:t>
            </a:r>
            <a:r>
              <a:rPr lang="en-US" dirty="0"/>
              <a:t>?</a:t>
            </a:r>
          </a:p>
          <a:p>
            <a:pPr lvl="1"/>
            <a:r>
              <a:rPr lang="en-US" dirty="0"/>
              <a:t>Ask local name server, obtained from DHCP</a:t>
            </a:r>
          </a:p>
          <a:p>
            <a:pPr lvl="1"/>
            <a:r>
              <a:rPr lang="en-US" dirty="0"/>
              <a:t>You implicitly trust this server</a:t>
            </a:r>
          </a:p>
          <a:p>
            <a:pPr lvl="1"/>
            <a:r>
              <a:rPr lang="en-US" dirty="0"/>
              <a:t>Can return any answer for </a:t>
            </a:r>
            <a:r>
              <a:rPr lang="en-US" dirty="0" err="1"/>
              <a:t>google.com</a:t>
            </a:r>
            <a:r>
              <a:rPr lang="en-US" dirty="0"/>
              <a:t>, including a malicious IP that poses as a man in the middle</a:t>
            </a:r>
          </a:p>
          <a:p>
            <a:r>
              <a:rPr lang="en-US" dirty="0"/>
              <a:t>How can you know you are getting correct data?</a:t>
            </a:r>
          </a:p>
          <a:p>
            <a:pPr lvl="1"/>
            <a:r>
              <a:rPr lang="en-US" dirty="0"/>
              <a:t>Today, you can’t for all sources</a:t>
            </a:r>
          </a:p>
          <a:p>
            <a:pPr lvl="1"/>
            <a:r>
              <a:rPr lang="en-US" dirty="0"/>
              <a:t>HTTPS can help</a:t>
            </a:r>
          </a:p>
          <a:p>
            <a:pPr lvl="1"/>
            <a:r>
              <a:rPr lang="en-US" dirty="0"/>
              <a:t>DNSSEC extension allow you to verify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Security 2 – Cache Poisoning</a:t>
            </a:r>
          </a:p>
        </p:txBody>
      </p:sp>
      <p:sp>
        <p:nvSpPr>
          <p:cNvPr id="3" name="Content Placeholder 2"/>
          <p:cNvSpPr>
            <a:spLocks noGrp="1"/>
          </p:cNvSpPr>
          <p:nvPr>
            <p:ph idx="1"/>
          </p:nvPr>
        </p:nvSpPr>
        <p:spPr>
          <a:xfrm>
            <a:off x="787400" y="1509686"/>
            <a:ext cx="7569200" cy="1143204"/>
          </a:xfrm>
        </p:spPr>
        <p:txBody>
          <a:bodyPr/>
          <a:lstStyle/>
          <a:p>
            <a:r>
              <a:rPr lang="en-US" dirty="0"/>
              <a:t>Suppose you control </a:t>
            </a:r>
            <a:r>
              <a:rPr lang="en-US" dirty="0" err="1"/>
              <a:t>evil.com</a:t>
            </a:r>
            <a:r>
              <a:rPr lang="en-US" dirty="0"/>
              <a:t>. You receive a query for </a:t>
            </a:r>
            <a:r>
              <a:rPr lang="en-US" dirty="0" err="1"/>
              <a:t>www.evil.com</a:t>
            </a:r>
            <a:r>
              <a:rPr lang="en-US" dirty="0"/>
              <a:t> and reply:</a:t>
            </a:r>
          </a:p>
          <a:p>
            <a:endParaRPr lang="en-US" dirty="0"/>
          </a:p>
        </p:txBody>
      </p:sp>
      <p:sp>
        <p:nvSpPr>
          <p:cNvPr id="4" name="TextBox 3"/>
          <p:cNvSpPr txBox="1"/>
          <p:nvPr/>
        </p:nvSpPr>
        <p:spPr>
          <a:xfrm>
            <a:off x="618066" y="2652890"/>
            <a:ext cx="7947378" cy="3093154"/>
          </a:xfrm>
          <a:prstGeom prst="rect">
            <a:avLst/>
          </a:prstGeom>
          <a:noFill/>
        </p:spPr>
        <p:txBody>
          <a:bodyPr wrap="square" rtlCol="0">
            <a:spAutoFit/>
          </a:bodyPr>
          <a:lstStyle/>
          <a:p>
            <a:r>
              <a:rPr lang="en-US" sz="1500" b="1" dirty="0">
                <a:latin typeface="Andale Mono"/>
                <a:cs typeface="Andale Mono"/>
              </a:rPr>
              <a:t>;; QUESTION SECTION:</a:t>
            </a:r>
          </a:p>
          <a:p>
            <a:r>
              <a:rPr lang="en-US" sz="1500" b="1" dirty="0">
                <a:latin typeface="Andale Mono"/>
                <a:cs typeface="Andale Mono"/>
              </a:rPr>
              <a:t>;</a:t>
            </a:r>
            <a:r>
              <a:rPr lang="en-US" sz="1500" b="1" dirty="0" err="1">
                <a:latin typeface="Andale Mono"/>
                <a:cs typeface="Andale Mono"/>
              </a:rPr>
              <a:t>www.evil.com</a:t>
            </a:r>
            <a:r>
              <a:rPr lang="en-US" sz="1500" b="1" dirty="0">
                <a:latin typeface="Andale Mono"/>
                <a:cs typeface="Andale Mono"/>
              </a:rPr>
              <a:t>.                IN      A</a:t>
            </a:r>
          </a:p>
          <a:p>
            <a:endParaRPr lang="en-US" sz="1500" b="1" dirty="0">
              <a:latin typeface="Andale Mono"/>
              <a:cs typeface="Andale Mono"/>
            </a:endParaRPr>
          </a:p>
          <a:p>
            <a:r>
              <a:rPr lang="en-US" sz="1500" b="1" dirty="0">
                <a:latin typeface="Andale Mono"/>
                <a:cs typeface="Andale Mono"/>
              </a:rPr>
              <a:t>;; ANSWER SECTION:</a:t>
            </a:r>
          </a:p>
          <a:p>
            <a:r>
              <a:rPr lang="en-US" sz="1500" b="1" dirty="0" err="1">
                <a:latin typeface="Andale Mono"/>
                <a:cs typeface="Andale Mono"/>
              </a:rPr>
              <a:t>www.evil.com</a:t>
            </a:r>
            <a:r>
              <a:rPr lang="en-US" sz="1500" b="1" dirty="0">
                <a:latin typeface="Andale Mono"/>
                <a:cs typeface="Andale Mono"/>
              </a:rPr>
              <a:t>.         300     IN      A       212.44.9.144</a:t>
            </a:r>
          </a:p>
          <a:p>
            <a:endParaRPr lang="en-US" sz="1500" b="1" dirty="0">
              <a:latin typeface="Andale Mono"/>
              <a:cs typeface="Andale Mono"/>
            </a:endParaRPr>
          </a:p>
          <a:p>
            <a:r>
              <a:rPr lang="en-US" sz="1500" b="1" dirty="0">
                <a:latin typeface="Andale Mono"/>
                <a:cs typeface="Andale Mono"/>
              </a:rPr>
              <a:t>;; AUTHORITY SECTION:</a:t>
            </a:r>
          </a:p>
          <a:p>
            <a:r>
              <a:rPr lang="en-US" sz="1500" b="1" dirty="0" err="1">
                <a:latin typeface="Andale Mono"/>
                <a:cs typeface="Andale Mono"/>
              </a:rPr>
              <a:t>evil.com</a:t>
            </a:r>
            <a:r>
              <a:rPr lang="en-US" sz="1500" b="1" dirty="0">
                <a:latin typeface="Andale Mono"/>
                <a:cs typeface="Andale Mono"/>
              </a:rPr>
              <a:t>.             600     IN      NS      dns1.evil.com.</a:t>
            </a:r>
          </a:p>
          <a:p>
            <a:r>
              <a:rPr lang="en-US" sz="1500" b="1" dirty="0" err="1">
                <a:latin typeface="Andale Mono"/>
                <a:cs typeface="Andale Mono"/>
              </a:rPr>
              <a:t>evil.com</a:t>
            </a:r>
            <a:r>
              <a:rPr lang="en-US" sz="1500" b="1" dirty="0">
                <a:latin typeface="Andale Mono"/>
                <a:cs typeface="Andale Mono"/>
              </a:rPr>
              <a:t>.             600     IN      NS      </a:t>
            </a:r>
            <a:r>
              <a:rPr lang="en-US" sz="1500" b="1" dirty="0" err="1">
                <a:solidFill>
                  <a:srgbClr val="FF0000"/>
                </a:solidFill>
                <a:latin typeface="Andale Mono"/>
                <a:cs typeface="Andale Mono"/>
              </a:rPr>
              <a:t>google.com</a:t>
            </a:r>
            <a:r>
              <a:rPr lang="en-US" sz="1500" b="1" dirty="0">
                <a:solidFill>
                  <a:srgbClr val="FF0000"/>
                </a:solidFill>
                <a:latin typeface="Andale Mono"/>
                <a:cs typeface="Andale Mono"/>
              </a:rPr>
              <a:t>.</a:t>
            </a:r>
          </a:p>
          <a:p>
            <a:endParaRPr lang="en-US" sz="1500" b="1" dirty="0">
              <a:latin typeface="Andale Mono"/>
              <a:cs typeface="Andale Mono"/>
            </a:endParaRPr>
          </a:p>
          <a:p>
            <a:r>
              <a:rPr lang="en-US" sz="1500" b="1" dirty="0">
                <a:latin typeface="Andale Mono"/>
                <a:cs typeface="Andale Mono"/>
              </a:rPr>
              <a:t>;; ADDITIONAL SECTION:</a:t>
            </a:r>
          </a:p>
          <a:p>
            <a:r>
              <a:rPr lang="en-US" sz="1500" b="1" dirty="0" err="1">
                <a:solidFill>
                  <a:srgbClr val="FF0000"/>
                </a:solidFill>
                <a:latin typeface="Andale Mono"/>
                <a:cs typeface="Andale Mono"/>
              </a:rPr>
              <a:t>google.com</a:t>
            </a:r>
            <a:r>
              <a:rPr lang="en-US" sz="1500" b="1" dirty="0">
                <a:solidFill>
                  <a:srgbClr val="FF0000"/>
                </a:solidFill>
                <a:latin typeface="Andale Mono"/>
                <a:cs typeface="Andale Mono"/>
              </a:rPr>
              <a:t>.             5     IN      A       212.44.9.155</a:t>
            </a:r>
          </a:p>
          <a:p>
            <a:endParaRPr lang="en-US" sz="1500" b="1" dirty="0">
              <a:latin typeface="Andale Mono"/>
              <a:cs typeface="Andale Mono"/>
            </a:endParaRPr>
          </a:p>
        </p:txBody>
      </p:sp>
      <p:sp>
        <p:nvSpPr>
          <p:cNvPr id="5" name="Content Placeholder 2"/>
          <p:cNvSpPr txBox="1">
            <a:spLocks/>
          </p:cNvSpPr>
          <p:nvPr/>
        </p:nvSpPr>
        <p:spPr>
          <a:xfrm>
            <a:off x="618066" y="5714796"/>
            <a:ext cx="7569200" cy="1143204"/>
          </a:xfrm>
          <a:prstGeom prst="rect">
            <a:avLst/>
          </a:prstGeom>
        </p:spPr>
        <p:txBody>
          <a:bodyPr vert="horz" lIns="91440" tIns="45720" rIns="91440" bIns="45720" rtlCol="0" anchor="ctr">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800" b="1" i="0" u="none" strike="noStrike" kern="1200" cap="none" spc="0" normalizeH="0" baseline="0" noProof="0" dirty="0">
                <a:ln>
                  <a:noFill/>
                </a:ln>
                <a:solidFill>
                  <a:schemeClr val="tx1"/>
                </a:solidFill>
                <a:effectLst/>
                <a:uLnTx/>
                <a:uFillTx/>
                <a:latin typeface="Minion Pro"/>
                <a:ea typeface="+mn-ea"/>
                <a:cs typeface="Minion Pro"/>
              </a:rPr>
              <a:t>Glue record pointing to your </a:t>
            </a:r>
            <a:r>
              <a:rPr lang="en-US" sz="2800" b="1" dirty="0">
                <a:latin typeface="Minion Pro"/>
                <a:cs typeface="Minion Pro"/>
              </a:rPr>
              <a:t>IP, not Google’s</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800" b="1" i="0" u="none" strike="noStrike" kern="1200" cap="none" spc="0" normalizeH="0" baseline="0" noProof="0" dirty="0">
                <a:ln>
                  <a:noFill/>
                </a:ln>
                <a:solidFill>
                  <a:schemeClr val="tx1"/>
                </a:solidFill>
                <a:effectLst/>
                <a:uLnTx/>
                <a:uFillTx/>
                <a:latin typeface="Minion Pro"/>
                <a:ea typeface="+mn-ea"/>
                <a:cs typeface="Minion Pro"/>
              </a:rPr>
              <a:t>Gets cached!</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2800" b="1" i="0" u="none" strike="noStrike" kern="1200" cap="none" spc="0" normalizeH="0" baseline="0" noProof="0" dirty="0">
              <a:ln>
                <a:noFill/>
              </a:ln>
              <a:solidFill>
                <a:schemeClr val="tx1"/>
              </a:solidFill>
              <a:effectLst/>
              <a:uLnTx/>
              <a:uFillTx/>
              <a:latin typeface="Minion Pro"/>
              <a:ea typeface="+mn-ea"/>
              <a:cs typeface="Minion Pr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Cache Poisoning # 2</a:t>
            </a:r>
          </a:p>
        </p:txBody>
      </p:sp>
      <p:sp>
        <p:nvSpPr>
          <p:cNvPr id="3" name="Content Placeholder 2"/>
          <p:cNvSpPr>
            <a:spLocks noGrp="1"/>
          </p:cNvSpPr>
          <p:nvPr>
            <p:ph idx="1"/>
          </p:nvPr>
        </p:nvSpPr>
        <p:spPr>
          <a:xfrm>
            <a:off x="465667" y="1509685"/>
            <a:ext cx="8212666" cy="3994495"/>
          </a:xfrm>
        </p:spPr>
        <p:txBody>
          <a:bodyPr/>
          <a:lstStyle/>
          <a:p>
            <a:r>
              <a:rPr lang="en-US" dirty="0"/>
              <a:t>But how do you get a victim to look up </a:t>
            </a:r>
            <a:r>
              <a:rPr lang="en-US" dirty="0" err="1"/>
              <a:t>evil.com</a:t>
            </a:r>
            <a:r>
              <a:rPr lang="en-US" dirty="0"/>
              <a:t>?</a:t>
            </a:r>
          </a:p>
          <a:p>
            <a:r>
              <a:rPr lang="en-US" dirty="0"/>
              <a:t>You might connect to their mail server and send</a:t>
            </a:r>
          </a:p>
          <a:p>
            <a:pPr lvl="1"/>
            <a:r>
              <a:rPr lang="en-US" dirty="0"/>
              <a:t>HELO </a:t>
            </a:r>
            <a:r>
              <a:rPr lang="en-US" dirty="0" err="1"/>
              <a:t>www.evil.com</a:t>
            </a:r>
            <a:endParaRPr lang="en-US" dirty="0"/>
          </a:p>
          <a:p>
            <a:pPr lvl="1"/>
            <a:r>
              <a:rPr lang="en-US" dirty="0"/>
              <a:t>Which their mail server then looks up to see if it corresponds to your IP address (SPAM filtering)</a:t>
            </a:r>
          </a:p>
          <a:p>
            <a:r>
              <a:rPr lang="en-US" dirty="0"/>
              <a:t>Mitigation (bailiwick checking)</a:t>
            </a:r>
          </a:p>
          <a:p>
            <a:pPr lvl="1"/>
            <a:r>
              <a:rPr lang="en-US" dirty="0"/>
              <a:t>Only accept glue records from the domain you asked for</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Cache Poisoning</a:t>
            </a:r>
          </a:p>
        </p:txBody>
      </p:sp>
      <p:sp>
        <p:nvSpPr>
          <p:cNvPr id="3" name="Content Placeholder 2"/>
          <p:cNvSpPr>
            <a:spLocks noGrp="1"/>
          </p:cNvSpPr>
          <p:nvPr>
            <p:ph idx="1"/>
          </p:nvPr>
        </p:nvSpPr>
        <p:spPr>
          <a:xfrm>
            <a:off x="381000" y="1509685"/>
            <a:ext cx="8382000" cy="4924982"/>
          </a:xfrm>
        </p:spPr>
        <p:txBody>
          <a:bodyPr>
            <a:normAutofit fontScale="92500" lnSpcReduction="10000"/>
          </a:bodyPr>
          <a:lstStyle/>
          <a:p>
            <a:r>
              <a:rPr lang="en-US" dirty="0"/>
              <a:t>Another possibility: bad guy at Starbucks, can sniff or </a:t>
            </a:r>
            <a:r>
              <a:rPr lang="en-US" dirty="0">
                <a:solidFill>
                  <a:srgbClr val="FF0000"/>
                </a:solidFill>
              </a:rPr>
              <a:t>guess</a:t>
            </a:r>
            <a:r>
              <a:rPr lang="en-US" dirty="0"/>
              <a:t> the ID field the local server will use</a:t>
            </a:r>
          </a:p>
          <a:p>
            <a:pPr lvl="1"/>
            <a:r>
              <a:rPr lang="en-US" dirty="0"/>
              <a:t>Not hard if DNS server generates ID numbers sequentially</a:t>
            </a:r>
          </a:p>
          <a:p>
            <a:pPr lvl="1"/>
            <a:r>
              <a:rPr lang="en-US" dirty="0"/>
              <a:t>Can be done if you force the DNS server to look up something in </a:t>
            </a:r>
            <a:r>
              <a:rPr lang="en-US" i="1" dirty="0"/>
              <a:t>your</a:t>
            </a:r>
            <a:r>
              <a:rPr lang="en-US" dirty="0"/>
              <a:t> name server</a:t>
            </a:r>
          </a:p>
          <a:p>
            <a:pPr lvl="1"/>
            <a:r>
              <a:rPr lang="en-US" dirty="0"/>
              <a:t>Guessing has 1 in 65535 chance (Or does it?)</a:t>
            </a:r>
          </a:p>
          <a:p>
            <a:r>
              <a:rPr lang="en-US" dirty="0"/>
              <a:t>Now:</a:t>
            </a:r>
          </a:p>
          <a:p>
            <a:pPr lvl="1"/>
            <a:r>
              <a:rPr lang="en-US" dirty="0"/>
              <a:t>Ask the local server to lookup </a:t>
            </a:r>
            <a:r>
              <a:rPr lang="en-US" dirty="0" err="1"/>
              <a:t>google.com</a:t>
            </a:r>
            <a:endParaRPr lang="en-US" dirty="0"/>
          </a:p>
          <a:p>
            <a:pPr lvl="1"/>
            <a:r>
              <a:rPr lang="en-US" dirty="0"/>
              <a:t>Spoof the response from </a:t>
            </a:r>
            <a:r>
              <a:rPr lang="en-US" dirty="0" err="1"/>
              <a:t>google.com</a:t>
            </a:r>
            <a:r>
              <a:rPr lang="en-US" dirty="0"/>
              <a:t> using the correct ID</a:t>
            </a:r>
          </a:p>
          <a:p>
            <a:pPr lvl="1"/>
            <a:r>
              <a:rPr lang="en-US" dirty="0"/>
              <a:t>Bogus response arrives before legit one (maybe)</a:t>
            </a:r>
          </a:p>
          <a:p>
            <a:r>
              <a:rPr lang="en-US" dirty="0"/>
              <a:t>Local server caches first response it receives</a:t>
            </a:r>
          </a:p>
          <a:p>
            <a:pPr lvl="1"/>
            <a:r>
              <a:rPr lang="en-US" dirty="0"/>
              <a:t>Attacker can set a long TTL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Countermeasures</a:t>
            </a:r>
          </a:p>
        </p:txBody>
      </p:sp>
      <p:sp>
        <p:nvSpPr>
          <p:cNvPr id="3" name="Content Placeholder 2"/>
          <p:cNvSpPr>
            <a:spLocks noGrp="1"/>
          </p:cNvSpPr>
          <p:nvPr>
            <p:ph idx="1"/>
          </p:nvPr>
        </p:nvSpPr>
        <p:spPr/>
        <p:txBody>
          <a:bodyPr/>
          <a:lstStyle/>
          <a:p>
            <a:r>
              <a:rPr lang="en-US" dirty="0"/>
              <a:t>Randomize id</a:t>
            </a:r>
          </a:p>
          <a:p>
            <a:pPr lvl="1"/>
            <a:r>
              <a:rPr lang="en-US" dirty="0"/>
              <a:t>Used to be sequential</a:t>
            </a:r>
          </a:p>
          <a:p>
            <a:r>
              <a:rPr lang="en-US" dirty="0"/>
              <a:t>Randomize source port number</a:t>
            </a:r>
          </a:p>
          <a:p>
            <a:pPr lvl="1"/>
            <a:r>
              <a:rPr lang="en-US" dirty="0"/>
              <a:t>Used to be the same for all requests from the server</a:t>
            </a:r>
          </a:p>
          <a:p>
            <a:r>
              <a:rPr lang="en-US" dirty="0"/>
              <a:t>Offers some protection, but attack still possible</a:t>
            </a:r>
          </a:p>
          <a:p>
            <a:pPr lvl="1">
              <a:buNone/>
            </a:pP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Helpful ISPs</a:t>
            </a:r>
          </a:p>
        </p:txBody>
      </p:sp>
      <p:sp>
        <p:nvSpPr>
          <p:cNvPr id="3" name="Content Placeholder 2"/>
          <p:cNvSpPr>
            <a:spLocks noGrp="1"/>
          </p:cNvSpPr>
          <p:nvPr>
            <p:ph idx="1"/>
          </p:nvPr>
        </p:nvSpPr>
        <p:spPr/>
        <p:txBody>
          <a:bodyPr/>
          <a:lstStyle/>
          <a:p>
            <a:r>
              <a:rPr lang="en-US" dirty="0"/>
              <a:t>Many ISPs hijack NXDOMAIN responses to “help” by offering search and advertisement related to the domain</a:t>
            </a:r>
          </a:p>
          <a:p>
            <a:r>
              <a:rPr lang="en-US" dirty="0"/>
              <a:t>E.g., </a:t>
            </a:r>
            <a:r>
              <a:rPr lang="en-US" dirty="0">
                <a:hlinkClick r:id="rId2"/>
              </a:rPr>
              <a:t>www.bicycleisntadomain.com</a:t>
            </a:r>
            <a:r>
              <a:rPr lang="en-US" dirty="0"/>
              <a:t> doesn’t (currently) exist</a:t>
            </a:r>
          </a:p>
          <a:p>
            <a:pPr lvl="1"/>
            <a:r>
              <a:rPr lang="en-US" dirty="0"/>
              <a:t>Could return a page with search and ads on bicycles (or domain registrations?)</a:t>
            </a:r>
          </a:p>
        </p:txBody>
      </p:sp>
    </p:spTree>
    <p:extLst>
      <p:ext uri="{BB962C8B-B14F-4D97-AF65-F5344CB8AC3E}">
        <p14:creationId xmlns:p14="http://schemas.microsoft.com/office/powerpoint/2010/main" val="20268474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Great Firewall of CIT</a:t>
            </a:r>
          </a:p>
        </p:txBody>
      </p:sp>
      <p:sp>
        <p:nvSpPr>
          <p:cNvPr id="3" name="Content Placeholder 2"/>
          <p:cNvSpPr>
            <a:spLocks noGrp="1"/>
          </p:cNvSpPr>
          <p:nvPr>
            <p:ph idx="1"/>
          </p:nvPr>
        </p:nvSpPr>
        <p:spPr/>
        <p:txBody>
          <a:bodyPr/>
          <a:lstStyle/>
          <a:p>
            <a:r>
              <a:rPr lang="en-US" dirty="0"/>
              <a:t>If attacker is on the path (say, it is the ISP, or a malicious version of </a:t>
            </a:r>
            <a:r>
              <a:rPr lang="en-US" dirty="0" err="1"/>
              <a:t>TStaff</a:t>
            </a:r>
            <a:r>
              <a:rPr lang="en-US" dirty="0"/>
              <a:t>):</a:t>
            </a:r>
          </a:p>
          <a:p>
            <a:pPr lvl="1"/>
            <a:r>
              <a:rPr lang="en-US" dirty="0"/>
              <a:t>Can sniff all DNS queries</a:t>
            </a:r>
          </a:p>
          <a:p>
            <a:pPr lvl="1"/>
            <a:r>
              <a:rPr lang="en-US" dirty="0"/>
              <a:t>Send fake responses back first</a:t>
            </a:r>
          </a:p>
          <a:p>
            <a:pPr lvl="1"/>
            <a:r>
              <a:rPr lang="en-US" dirty="0"/>
              <a:t>Could do this selectively, to direct </a:t>
            </a:r>
            <a:r>
              <a:rPr lang="en-US" dirty="0" err="1"/>
              <a:t>facebook.com</a:t>
            </a:r>
            <a:r>
              <a:rPr lang="en-US" dirty="0"/>
              <a:t> to </a:t>
            </a:r>
            <a:r>
              <a:rPr lang="en-US" dirty="0" err="1"/>
              <a:t>cs.brown.edu</a:t>
            </a:r>
            <a:r>
              <a:rPr lang="en-US" dirty="0"/>
              <a:t>, for example</a:t>
            </a:r>
            <a:r>
              <a:rPr lang="is-IS" dirty="0"/>
              <a:t>…</a:t>
            </a:r>
            <a:endParaRPr lang="en-US" dirty="0"/>
          </a:p>
        </p:txBody>
      </p:sp>
    </p:spTree>
    <p:extLst>
      <p:ext uri="{BB962C8B-B14F-4D97-AF65-F5344CB8AC3E}">
        <p14:creationId xmlns:p14="http://schemas.microsoft.com/office/powerpoint/2010/main" val="10085751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53B07-F055-DC4A-90B0-70D17BB32BE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8624835-FFE8-4F47-AE79-C3089EEFB46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65166A0-1047-A343-8E19-25389C865B9F}"/>
              </a:ext>
            </a:extLst>
          </p:cNvPr>
          <p:cNvPicPr>
            <a:picLocks noChangeAspect="1"/>
          </p:cNvPicPr>
          <p:nvPr/>
        </p:nvPicPr>
        <p:blipFill>
          <a:blip r:embed="rId2"/>
          <a:stretch>
            <a:fillRect/>
          </a:stretch>
        </p:blipFill>
        <p:spPr>
          <a:xfrm>
            <a:off x="1524000" y="0"/>
            <a:ext cx="6096000" cy="6388100"/>
          </a:xfrm>
          <a:prstGeom prst="rect">
            <a:avLst/>
          </a:prstGeom>
        </p:spPr>
      </p:pic>
      <p:sp>
        <p:nvSpPr>
          <p:cNvPr id="5" name="TextBox 4">
            <a:extLst>
              <a:ext uri="{FF2B5EF4-FFF2-40B4-BE49-F238E27FC236}">
                <a16:creationId xmlns:a16="http://schemas.microsoft.com/office/drawing/2014/main" id="{153F1561-FA20-8F4E-9371-17C32E502A86}"/>
              </a:ext>
            </a:extLst>
          </p:cNvPr>
          <p:cNvSpPr txBox="1"/>
          <p:nvPr/>
        </p:nvSpPr>
        <p:spPr>
          <a:xfrm>
            <a:off x="3565935" y="6488668"/>
            <a:ext cx="5578065" cy="369332"/>
          </a:xfrm>
          <a:prstGeom prst="rect">
            <a:avLst/>
          </a:prstGeom>
          <a:noFill/>
        </p:spPr>
        <p:txBody>
          <a:bodyPr wrap="none" rtlCol="0">
            <a:spAutoFit/>
          </a:bodyPr>
          <a:lstStyle/>
          <a:p>
            <a:r>
              <a:rPr lang="en-US" dirty="0"/>
              <a:t>https://</a:t>
            </a:r>
            <a:r>
              <a:rPr lang="en-US" dirty="0" err="1"/>
              <a:t>blog.thousandeyes.com</a:t>
            </a:r>
            <a:r>
              <a:rPr lang="en-US" dirty="0"/>
              <a:t>/monitoring-</a:t>
            </a:r>
            <a:r>
              <a:rPr lang="en-US" dirty="0" err="1"/>
              <a:t>dns</a:t>
            </a:r>
            <a:r>
              <a:rPr lang="en-US" dirty="0"/>
              <a:t>-in-china/</a:t>
            </a:r>
          </a:p>
        </p:txBody>
      </p:sp>
    </p:spTree>
    <p:extLst>
      <p:ext uri="{BB962C8B-B14F-4D97-AF65-F5344CB8AC3E}">
        <p14:creationId xmlns:p14="http://schemas.microsoft.com/office/powerpoint/2010/main" val="9989790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Great Firewall of China</a:t>
            </a:r>
          </a:p>
        </p:txBody>
      </p:sp>
      <p:sp>
        <p:nvSpPr>
          <p:cNvPr id="3" name="Content Placeholder 2"/>
          <p:cNvSpPr>
            <a:spLocks noGrp="1"/>
          </p:cNvSpPr>
          <p:nvPr>
            <p:ph idx="1"/>
          </p:nvPr>
        </p:nvSpPr>
        <p:spPr/>
        <p:txBody>
          <a:bodyPr/>
          <a:lstStyle/>
          <a:p>
            <a:r>
              <a:rPr lang="en-US" dirty="0"/>
              <a:t>Inject false responses to DNS queries 	</a:t>
            </a:r>
            <a:r>
              <a:rPr lang="en-US" i="1" dirty="0"/>
              <a:t>passing through </a:t>
            </a:r>
            <a:r>
              <a:rPr lang="en-US" dirty="0"/>
              <a:t>Chinese </a:t>
            </a:r>
            <a:r>
              <a:rPr lang="en-US" dirty="0" err="1"/>
              <a:t>AS’es</a:t>
            </a:r>
            <a:r>
              <a:rPr lang="en-US" dirty="0"/>
              <a:t>!</a:t>
            </a:r>
          </a:p>
        </p:txBody>
      </p:sp>
      <p:sp>
        <p:nvSpPr>
          <p:cNvPr id="4" name="TextBox 3"/>
          <p:cNvSpPr txBox="1"/>
          <p:nvPr/>
        </p:nvSpPr>
        <p:spPr>
          <a:xfrm>
            <a:off x="787399" y="6224924"/>
            <a:ext cx="8148871" cy="646331"/>
          </a:xfrm>
          <a:prstGeom prst="rect">
            <a:avLst/>
          </a:prstGeom>
          <a:noFill/>
        </p:spPr>
        <p:txBody>
          <a:bodyPr wrap="square" rtlCol="0">
            <a:spAutoFit/>
          </a:bodyPr>
          <a:lstStyle/>
          <a:p>
            <a:r>
              <a:rPr lang="en-US" dirty="0"/>
              <a:t>The Collateral Damage of Internet Censorship by DNS Injection. </a:t>
            </a:r>
            <a:r>
              <a:rPr lang="en-US" dirty="0" err="1"/>
              <a:t>Sigcomm</a:t>
            </a:r>
            <a:r>
              <a:rPr lang="en-US" dirty="0"/>
              <a:t> CCR 42, 3 (June 2012)</a:t>
            </a:r>
          </a:p>
        </p:txBody>
      </p:sp>
    </p:spTree>
    <p:extLst>
      <p:ext uri="{BB962C8B-B14F-4D97-AF65-F5344CB8AC3E}">
        <p14:creationId xmlns:p14="http://schemas.microsoft.com/office/powerpoint/2010/main" val="14613975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signatures</a:t>
            </a:r>
          </a:p>
        </p:txBody>
      </p:sp>
      <p:sp>
        <p:nvSpPr>
          <p:cNvPr id="3" name="Content Placeholder 2"/>
          <p:cNvSpPr>
            <a:spLocks noGrp="1"/>
          </p:cNvSpPr>
          <p:nvPr>
            <p:ph idx="1"/>
          </p:nvPr>
        </p:nvSpPr>
        <p:spPr/>
        <p:txBody>
          <a:bodyPr/>
          <a:lstStyle/>
          <a:p>
            <a:r>
              <a:rPr lang="en-US" dirty="0"/>
              <a:t>Signature: cryptographic way to prove a party is who they say they are</a:t>
            </a:r>
          </a:p>
          <a:p>
            <a:r>
              <a:rPr lang="en-US" dirty="0"/>
              <a:t>Requires a chain of trust</a:t>
            </a:r>
          </a:p>
          <a:p>
            <a:r>
              <a:rPr lang="en-US" dirty="0"/>
              <a:t>DNSSEC deployment is underway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Backup Slides</a:t>
            </a:r>
          </a:p>
        </p:txBody>
      </p:sp>
      <p:sp>
        <p:nvSpPr>
          <p:cNvPr id="3" name="Content Placeholder 2"/>
          <p:cNvSpPr>
            <a:spLocks noGrp="1"/>
          </p:cNvSpPr>
          <p:nvPr>
            <p:ph idx="1"/>
          </p:nvPr>
        </p:nvSpPr>
        <p:spPr/>
        <p:txBody>
          <a:bodyPr/>
          <a:lstStyle/>
          <a:p>
            <a:r>
              <a:rPr lang="en-US" dirty="0"/>
              <a:t>Good information, but not covered in class</a:t>
            </a:r>
          </a:p>
        </p:txBody>
      </p:sp>
    </p:spTree>
    <p:extLst>
      <p:ext uri="{BB962C8B-B14F-4D97-AF65-F5344CB8AC3E}">
        <p14:creationId xmlns:p14="http://schemas.microsoft.com/office/powerpoint/2010/main" val="37562987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more DNS fun</a:t>
            </a:r>
          </a:p>
        </p:txBody>
      </p:sp>
      <p:sp>
        <p:nvSpPr>
          <p:cNvPr id="3" name="Content Placeholder 2"/>
          <p:cNvSpPr>
            <a:spLocks noGrp="1"/>
          </p:cNvSpPr>
          <p:nvPr>
            <p:ph idx="1"/>
          </p:nvPr>
        </p:nvSpPr>
        <p:spPr>
          <a:xfrm>
            <a:off x="787400" y="1509685"/>
            <a:ext cx="7569200" cy="4924982"/>
          </a:xfrm>
        </p:spPr>
        <p:txBody>
          <a:bodyPr/>
          <a:lstStyle/>
          <a:p>
            <a:r>
              <a:rPr lang="en-US" dirty="0"/>
              <a:t>You can use DNS to tunnel data!</a:t>
            </a:r>
          </a:p>
          <a:p>
            <a:r>
              <a:rPr lang="en-US" dirty="0"/>
              <a:t>Steps:</a:t>
            </a:r>
          </a:p>
          <a:p>
            <a:pPr lvl="1"/>
            <a:r>
              <a:rPr lang="en-US" dirty="0"/>
              <a:t>Start up a Name Server for a domain you control</a:t>
            </a:r>
          </a:p>
          <a:p>
            <a:pPr lvl="1"/>
            <a:r>
              <a:rPr lang="en-US" dirty="0"/>
              <a:t>Send info encoding data in the domain name part of a query</a:t>
            </a:r>
          </a:p>
          <a:p>
            <a:pPr lvl="1"/>
            <a:r>
              <a:rPr lang="en-US" dirty="0"/>
              <a:t>Server encodes response in a TXT record</a:t>
            </a:r>
          </a:p>
          <a:p>
            <a:r>
              <a:rPr lang="en-US" dirty="0"/>
              <a:t>Why? DNS is often </a:t>
            </a:r>
            <a:r>
              <a:rPr lang="en-US" i="1" dirty="0"/>
              <a:t>not</a:t>
            </a:r>
            <a:r>
              <a:rPr lang="en-US" dirty="0"/>
              <a:t> blocked in airports, etc</a:t>
            </a:r>
          </a:p>
          <a:p>
            <a:r>
              <a:rPr lang="en-US" dirty="0"/>
              <a:t>This has been a final project in this class!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SOPA - H. R. 3261</a:t>
            </a:r>
            <a:br>
              <a:rPr lang="en-US" dirty="0"/>
            </a:br>
            <a:r>
              <a:rPr lang="en-US" dirty="0"/>
              <a:t>October 2011</a:t>
            </a:r>
          </a:p>
        </p:txBody>
      </p:sp>
      <p:sp>
        <p:nvSpPr>
          <p:cNvPr id="3" name="Content Placeholder 2"/>
          <p:cNvSpPr>
            <a:spLocks noGrp="1"/>
          </p:cNvSpPr>
          <p:nvPr>
            <p:ph idx="1"/>
          </p:nvPr>
        </p:nvSpPr>
        <p:spPr>
          <a:xfrm>
            <a:off x="787400" y="1509685"/>
            <a:ext cx="7569200" cy="4951440"/>
          </a:xfrm>
        </p:spPr>
        <p:txBody>
          <a:bodyPr>
            <a:normAutofit fontScale="85000" lnSpcReduction="20000"/>
          </a:bodyPr>
          <a:lstStyle/>
          <a:p>
            <a:r>
              <a:rPr lang="en-US" dirty="0"/>
              <a:t>“A BILL To promote prosperity, creativity, entrepreneurship, and innovation by combating the theft of U.S. property, and for other purposes”</a:t>
            </a:r>
          </a:p>
          <a:p>
            <a:pPr marL="0" indent="0">
              <a:buNone/>
            </a:pPr>
            <a:r>
              <a:rPr lang="en-US" dirty="0"/>
              <a:t>…</a:t>
            </a:r>
          </a:p>
          <a:p>
            <a:r>
              <a:rPr lang="en-US" dirty="0"/>
              <a:t>A service provider shall take technically feasible and reasonable measures designed to prevent access by its subscribers located within the United States to the foreign infringing site (or portion thereof) that is subject to the order, including measures designed to prevent the domain name of the foreign infringing site (or portion thereof) from resolving to that domain name’s Internet  Protocol address.</a:t>
            </a:r>
          </a:p>
          <a:p>
            <a:endParaRPr lang="en-US" dirty="0"/>
          </a:p>
          <a:p>
            <a:pPr algn="ctr"/>
            <a:r>
              <a:rPr lang="en-US" dirty="0">
                <a:solidFill>
                  <a:srgbClr val="FF0000"/>
                </a:solidFill>
              </a:rPr>
              <a:t>Would this work?</a:t>
            </a:r>
          </a:p>
        </p:txBody>
      </p:sp>
      <p:sp>
        <p:nvSpPr>
          <p:cNvPr id="4" name="TextBox 3"/>
          <p:cNvSpPr txBox="1"/>
          <p:nvPr/>
        </p:nvSpPr>
        <p:spPr>
          <a:xfrm>
            <a:off x="0" y="2873375"/>
            <a:ext cx="866794" cy="369332"/>
          </a:xfrm>
          <a:prstGeom prst="rect">
            <a:avLst/>
          </a:prstGeom>
          <a:noFill/>
        </p:spPr>
        <p:txBody>
          <a:bodyPr wrap="none" rtlCol="0">
            <a:spAutoFit/>
          </a:bodyPr>
          <a:lstStyle/>
          <a:p>
            <a:r>
              <a:rPr lang="en-US" dirty="0"/>
              <a:t>102.c.2</a:t>
            </a:r>
          </a:p>
        </p:txBody>
      </p:sp>
    </p:spTree>
    <p:extLst>
      <p:ext uri="{BB962C8B-B14F-4D97-AF65-F5344CB8AC3E}">
        <p14:creationId xmlns:p14="http://schemas.microsoft.com/office/powerpoint/2010/main" val="1925847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SOPA</a:t>
            </a:r>
          </a:p>
        </p:txBody>
      </p:sp>
      <p:sp>
        <p:nvSpPr>
          <p:cNvPr id="3" name="Content Placeholder 2"/>
          <p:cNvSpPr>
            <a:spLocks noGrp="1"/>
          </p:cNvSpPr>
          <p:nvPr>
            <p:ph idx="1"/>
          </p:nvPr>
        </p:nvSpPr>
        <p:spPr>
          <a:xfrm>
            <a:off x="787400" y="1509685"/>
            <a:ext cx="7569200" cy="4792690"/>
          </a:xfrm>
        </p:spPr>
        <p:txBody>
          <a:bodyPr>
            <a:normAutofit lnSpcReduction="10000"/>
          </a:bodyPr>
          <a:lstStyle/>
          <a:p>
            <a:r>
              <a:rPr lang="en-US" dirty="0"/>
              <a:t>Provider filtering would interact badly with DNSSEC</a:t>
            </a:r>
          </a:p>
          <a:p>
            <a:r>
              <a:rPr lang="en-US" dirty="0"/>
              <a:t>Filtering would be easy to circumvent</a:t>
            </a:r>
          </a:p>
          <a:p>
            <a:pPr lvl="1"/>
            <a:r>
              <a:rPr lang="en-US" dirty="0"/>
              <a:t>Circumvention could expose users to malicious DNS servers</a:t>
            </a:r>
          </a:p>
          <a:p>
            <a:r>
              <a:rPr lang="en-US" dirty="0"/>
              <a:t>Could cause collateral damage</a:t>
            </a:r>
          </a:p>
          <a:p>
            <a:pPr lvl="1"/>
            <a:r>
              <a:rPr lang="en-US" dirty="0"/>
              <a:t>E.g., blog1.blogspot.com </a:t>
            </a:r>
            <a:r>
              <a:rPr lang="en-US" dirty="0" err="1"/>
              <a:t>vs</a:t>
            </a:r>
            <a:r>
              <a:rPr lang="en-US" dirty="0"/>
              <a:t> blog2.blogspot.com</a:t>
            </a:r>
          </a:p>
          <a:p>
            <a:endParaRPr lang="en-US" dirty="0">
              <a:solidFill>
                <a:srgbClr val="008000"/>
              </a:solidFill>
            </a:endParaRPr>
          </a:p>
          <a:p>
            <a:r>
              <a:rPr lang="en-US" dirty="0">
                <a:solidFill>
                  <a:srgbClr val="008000"/>
                </a:solidFill>
              </a:rPr>
              <a:t>The bill was withdrawn in 2012 after major online outcry, but highlights the importance of understanding technical underpinnings.</a:t>
            </a:r>
          </a:p>
        </p:txBody>
      </p:sp>
      <p:sp>
        <p:nvSpPr>
          <p:cNvPr id="4" name="TextBox 3"/>
          <p:cNvSpPr txBox="1"/>
          <p:nvPr/>
        </p:nvSpPr>
        <p:spPr>
          <a:xfrm>
            <a:off x="632460" y="6308209"/>
            <a:ext cx="8511540" cy="369332"/>
          </a:xfrm>
          <a:prstGeom prst="rect">
            <a:avLst/>
          </a:prstGeom>
          <a:noFill/>
        </p:spPr>
        <p:txBody>
          <a:bodyPr wrap="none" rtlCol="0">
            <a:spAutoFit/>
          </a:bodyPr>
          <a:lstStyle/>
          <a:p>
            <a:r>
              <a:rPr lang="en-US" dirty="0"/>
              <a:t>See </a:t>
            </a:r>
            <a:r>
              <a:rPr lang="en-US" dirty="0">
                <a:hlinkClick r:id="rId2"/>
              </a:rPr>
              <a:t>http://www.circleid.com/pdf/PROTECT-IP-Technical-Whitepaper-Final.pdf</a:t>
            </a:r>
            <a:r>
              <a:rPr lang="en-US" dirty="0"/>
              <a:t> for details</a:t>
            </a:r>
          </a:p>
        </p:txBody>
      </p:sp>
    </p:spTree>
    <p:extLst>
      <p:ext uri="{BB962C8B-B14F-4D97-AF65-F5344CB8AC3E}">
        <p14:creationId xmlns:p14="http://schemas.microsoft.com/office/powerpoint/2010/main" val="1045673401"/>
      </p:ext>
    </p:extLst>
  </p:cSld>
  <p:clrMapOvr>
    <a:masterClrMapping/>
  </p:clrMapOvr>
</p:sld>
</file>

<file path=ppt/theme/theme1.xml><?xml version="1.0" encoding="utf-8"?>
<a:theme xmlns:a="http://schemas.openxmlformats.org/drawingml/2006/main" name="cs16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cs168.potx</Template>
  <TotalTime>41698</TotalTime>
  <Words>2793</Words>
  <Application>Microsoft Macintosh PowerPoint</Application>
  <PresentationFormat>On-screen Show (4:3)</PresentationFormat>
  <Paragraphs>395</Paragraphs>
  <Slides>48</Slides>
  <Notes>2</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Andale Mono</vt:lpstr>
      <vt:lpstr>Arial</vt:lpstr>
      <vt:lpstr>Calibri</vt:lpstr>
      <vt:lpstr>Minion Pro</vt:lpstr>
      <vt:lpstr>Times New Roman</vt:lpstr>
      <vt:lpstr>Wingdings</vt:lpstr>
      <vt:lpstr>cs168</vt:lpstr>
      <vt:lpstr>CSCI-1680 DNS </vt:lpstr>
      <vt:lpstr>PowerPoint Presentation</vt:lpstr>
      <vt:lpstr>Host names and IP Addresses</vt:lpstr>
      <vt:lpstr>Separating Naming and Addressing</vt:lpstr>
      <vt:lpstr>Another Change in Layers…</vt:lpstr>
      <vt:lpstr>Scalable (Address &lt;-&gt; Name) Mappings</vt:lpstr>
      <vt:lpstr>PowerPoint Presentation</vt:lpstr>
      <vt:lpstr>Scalable Address &lt;-&gt; Name Mappings</vt:lpstr>
      <vt:lpstr>Goals for an Internet-scale name system</vt:lpstr>
      <vt:lpstr>The good news</vt:lpstr>
      <vt:lpstr>DNS Measurements (Data from MIT, 2000)</vt:lpstr>
      <vt:lpstr>DNS Measurements (Data from MIT, 2000)</vt:lpstr>
      <vt:lpstr>Domain Name System (DNS)</vt:lpstr>
      <vt:lpstr>DNS Architecture</vt:lpstr>
      <vt:lpstr>Resolver operation</vt:lpstr>
      <vt:lpstr>DNS Root Server</vt:lpstr>
      <vt:lpstr>DNS Root Servers</vt:lpstr>
      <vt:lpstr>DNS Root Servers</vt:lpstr>
      <vt:lpstr>DNS Root Servers</vt:lpstr>
      <vt:lpstr>TLD and Authoritative DNS Servers</vt:lpstr>
      <vt:lpstr>DNS Caching</vt:lpstr>
      <vt:lpstr>Negative Caching</vt:lpstr>
      <vt:lpstr>Reverse Mapping</vt:lpstr>
      <vt:lpstr>Example</vt:lpstr>
      <vt:lpstr>DNS Protocol</vt:lpstr>
      <vt:lpstr>Resource Records</vt:lpstr>
      <vt:lpstr>Some important details</vt:lpstr>
      <vt:lpstr>Other uses of DNS</vt:lpstr>
      <vt:lpstr>Structure of a DNS Message</vt:lpstr>
      <vt:lpstr>Header format</vt:lpstr>
      <vt:lpstr>Other RR Types</vt:lpstr>
      <vt:lpstr>Reliability</vt:lpstr>
      <vt:lpstr>Inserting a Record in DNS</vt:lpstr>
      <vt:lpstr>Inserting a Record in DNS, cont</vt:lpstr>
      <vt:lpstr>DNS Security</vt:lpstr>
      <vt:lpstr>DNS Security 2 – Cache Poisoning</vt:lpstr>
      <vt:lpstr>Cache Poisoning # 2</vt:lpstr>
      <vt:lpstr>Cache Poisoning</vt:lpstr>
      <vt:lpstr>Countermeasures</vt:lpstr>
      <vt:lpstr>Helpful ISPs</vt:lpstr>
      <vt:lpstr>Great Firewall of CIT</vt:lpstr>
      <vt:lpstr>PowerPoint Presentation</vt:lpstr>
      <vt:lpstr>Great Firewall of China</vt:lpstr>
      <vt:lpstr>Solution: signatures</vt:lpstr>
      <vt:lpstr>Backup Slides</vt:lpstr>
      <vt:lpstr>Some more DNS fun</vt:lpstr>
      <vt:lpstr>SOPA - H. R. 3261 October 2011</vt:lpstr>
      <vt:lpstr>SOPA</vt:lpstr>
    </vt:vector>
  </TitlesOfParts>
  <Company>Brown University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CSCI-1680 :: Computer Networks</dc:title>
  <dc:creator>Rodrigo Fonseca</dc:creator>
  <cp:lastModifiedBy>Rodrigo Fonseca</cp:lastModifiedBy>
  <cp:revision>110</cp:revision>
  <cp:lastPrinted>2018-11-09T20:51:53Z</cp:lastPrinted>
  <dcterms:created xsi:type="dcterms:W3CDTF">2011-03-24T13:23:12Z</dcterms:created>
  <dcterms:modified xsi:type="dcterms:W3CDTF">2018-11-09T21:23:23Z</dcterms:modified>
</cp:coreProperties>
</file>