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321" r:id="rId4"/>
    <p:sldId id="295" r:id="rId5"/>
    <p:sldId id="297" r:id="rId6"/>
    <p:sldId id="298" r:id="rId7"/>
    <p:sldId id="299" r:id="rId8"/>
    <p:sldId id="300" r:id="rId9"/>
    <p:sldId id="303" r:id="rId10"/>
    <p:sldId id="302" r:id="rId11"/>
    <p:sldId id="304" r:id="rId12"/>
    <p:sldId id="305" r:id="rId13"/>
    <p:sldId id="306" r:id="rId14"/>
    <p:sldId id="319" r:id="rId15"/>
    <p:sldId id="315" r:id="rId16"/>
    <p:sldId id="316" r:id="rId17"/>
    <p:sldId id="307" r:id="rId18"/>
    <p:sldId id="308" r:id="rId19"/>
    <p:sldId id="309" r:id="rId20"/>
    <p:sldId id="310" r:id="rId21"/>
    <p:sldId id="311" r:id="rId22"/>
    <p:sldId id="313" r:id="rId23"/>
    <p:sldId id="312" r:id="rId24"/>
    <p:sldId id="318" r:id="rId25"/>
    <p:sldId id="31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753" autoAdjust="0"/>
    <p:restoredTop sz="87431" autoAdjust="0"/>
  </p:normalViewPr>
  <p:slideViewPr>
    <p:cSldViewPr snapToGrid="0" snapToObjects="1">
      <p:cViewPr varScale="1">
        <p:scale>
          <a:sx n="105" d="100"/>
          <a:sy n="105" d="100"/>
        </p:scale>
        <p:origin x="69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Systems Interconnect,</a:t>
            </a:r>
            <a:r>
              <a:rPr lang="en-US" baseline="0" dirty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6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2-bit error not caught: E.g., increment word ending in 0, decrement one ending in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that the</a:t>
            </a:r>
            <a:r>
              <a:rPr lang="en-US" baseline="0" dirty="0"/>
              <a:t> destination is correct. It’s kind of useless, actually.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0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RTT</a:t>
            </a:r>
            <a:r>
              <a:rPr lang="en-US" baseline="0" dirty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</a:t>
            </a:r>
            <a:r>
              <a:rPr lang="en-US" baseline="0" dirty="0"/>
              <a:t> Bit-torrent file transfer</a:t>
            </a:r>
          </a:p>
          <a:p>
            <a:endParaRPr lang="en-US" baseline="0" dirty="0"/>
          </a:p>
          <a:p>
            <a:r>
              <a:rPr lang="en-US" baseline="0" dirty="0"/>
              <a:t>Example performance enhancement</a:t>
            </a:r>
          </a:p>
          <a:p>
            <a:r>
              <a:rPr lang="en-US" baseline="0" dirty="0"/>
              <a:t>o-----o-----o----o  0.1 chance of drop</a:t>
            </a:r>
          </a:p>
          <a:p>
            <a:r>
              <a:rPr lang="en-US" baseline="0" dirty="0"/>
              <a:t>End-to-end </a:t>
            </a:r>
            <a:r>
              <a:rPr lang="en-US" baseline="0" dirty="0" err="1"/>
              <a:t>ack</a:t>
            </a:r>
            <a:r>
              <a:rPr lang="en-US" baseline="0" dirty="0"/>
              <a:t>: (0.9^4)^2 = 0.43 (~2.3X)</a:t>
            </a:r>
          </a:p>
          <a:p>
            <a:r>
              <a:rPr lang="en-US" baseline="0" dirty="0"/>
              <a:t>2 Retransmissions per hop: </a:t>
            </a:r>
          </a:p>
          <a:p>
            <a:r>
              <a:rPr lang="en-US" baseline="0" dirty="0"/>
              <a:t>   Failure: fails three retransmissions = ((1-(0.1)^3)^4)^8 = 0.99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Transport Layer I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 Layer</a:t>
            </a:r>
          </a:p>
          <a:p>
            <a:pPr lvl="1"/>
            <a:r>
              <a:rPr lang="en-US" dirty="0"/>
              <a:t>UDP</a:t>
            </a:r>
          </a:p>
          <a:p>
            <a:pPr lvl="1"/>
            <a:r>
              <a:rPr lang="en-US" dirty="0"/>
              <a:t>TCP Intro</a:t>
            </a:r>
          </a:p>
          <a:p>
            <a:pPr lvl="2"/>
            <a:r>
              <a:rPr lang="en-US" dirty="0"/>
              <a:t>Connection Establishment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From </a:t>
            </a:r>
            <a:r>
              <a:rPr lang="en-US" dirty="0" err="1"/>
              <a:t>Lec</a:t>
            </a:r>
            <a:r>
              <a:rPr lang="en-US" dirty="0"/>
              <a:t> 2: OSI Reference Model</a:t>
            </a:r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Application Protocol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Transport Protocol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Network Protocol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Link-Layer Protocol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0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/>
              <a:t>Transport protocols sit on top of network layer</a:t>
            </a:r>
          </a:p>
          <a:p>
            <a:r>
              <a:rPr lang="en-US" dirty="0"/>
              <a:t>Problem solved: communication among processes</a:t>
            </a:r>
          </a:p>
          <a:p>
            <a:pPr lvl="1"/>
            <a:r>
              <a:rPr lang="en-US" dirty="0"/>
              <a:t>Application-level multiplexing (“ports”)</a:t>
            </a:r>
          </a:p>
          <a:p>
            <a:pPr lvl="1"/>
            <a:r>
              <a:rPr lang="en-US" dirty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– User Datagram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Unreliable, unordered datagram service</a:t>
            </a:r>
          </a:p>
          <a:p>
            <a:r>
              <a:rPr lang="en-US" dirty="0"/>
              <a:t>Adds multiplexing, checksum</a:t>
            </a:r>
          </a:p>
          <a:p>
            <a:r>
              <a:rPr lang="en-US" dirty="0"/>
              <a:t>End points identified by </a:t>
            </a:r>
            <a:r>
              <a:rPr lang="en-US" i="1" dirty="0"/>
              <a:t>ports</a:t>
            </a:r>
          </a:p>
          <a:p>
            <a:pPr lvl="1"/>
            <a:r>
              <a:rPr lang="en-US" dirty="0"/>
              <a:t>Scope is an IP address (interface)</a:t>
            </a:r>
          </a:p>
          <a:p>
            <a:r>
              <a:rPr lang="en-US" dirty="0"/>
              <a:t>Checksum aids in error detection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Header</a:t>
            </a:r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Checksum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/>
              <a:t>Uses the same algorithm as the IP checksum</a:t>
            </a:r>
          </a:p>
          <a:p>
            <a:pPr lvl="1"/>
            <a:r>
              <a:rPr lang="en-US" dirty="0"/>
              <a:t>Set Checksum field to 0</a:t>
            </a:r>
          </a:p>
          <a:p>
            <a:pPr lvl="1"/>
            <a:r>
              <a:rPr lang="en-US" dirty="0"/>
              <a:t>Sum all 16-bit words, adding any carry bits to the LSB</a:t>
            </a:r>
          </a:p>
          <a:p>
            <a:pPr lvl="1"/>
            <a:r>
              <a:rPr lang="en-US" dirty="0"/>
              <a:t>Flip bits to get checksum (except 0xffff-&gt;0xffff)</a:t>
            </a:r>
          </a:p>
          <a:p>
            <a:pPr lvl="1"/>
            <a:r>
              <a:rPr lang="en-US" dirty="0"/>
              <a:t>To check: sum whole packet, including sum, should get 0xffff</a:t>
            </a:r>
          </a:p>
          <a:p>
            <a:r>
              <a:rPr lang="en-US" dirty="0"/>
              <a:t>How many errors?</a:t>
            </a:r>
          </a:p>
          <a:p>
            <a:pPr lvl="1"/>
            <a:r>
              <a:rPr lang="en-US" dirty="0"/>
              <a:t>Catches any 1-bit error</a:t>
            </a:r>
          </a:p>
          <a:p>
            <a:pPr lvl="1"/>
            <a:r>
              <a:rPr lang="en-US" dirty="0"/>
              <a:t>Not all 2-bit errors</a:t>
            </a:r>
          </a:p>
          <a:p>
            <a:r>
              <a:rPr lang="en-US" dirty="0"/>
              <a:t>Optional in IPv4: not checked if value is 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UDP Checksum is computer over </a:t>
            </a:r>
            <a:r>
              <a:rPr lang="en-US" i="1" dirty="0"/>
              <a:t>pseudo-header </a:t>
            </a:r>
            <a:r>
              <a:rPr lang="en-US" dirty="0" err="1"/>
              <a:t>prepended</a:t>
            </a:r>
            <a:r>
              <a:rPr lang="en-US" dirty="0"/>
              <a:t> to the UDP header</a:t>
            </a:r>
            <a:endParaRPr lang="en-US" i="1" dirty="0"/>
          </a:p>
          <a:p>
            <a:pPr lvl="1"/>
            <a:r>
              <a:rPr lang="en-US" dirty="0"/>
              <a:t>For IPv4: IP Source, IP </a:t>
            </a:r>
            <a:r>
              <a:rPr lang="en-US" dirty="0" err="1"/>
              <a:t>Dest</a:t>
            </a:r>
            <a:r>
              <a:rPr lang="en-US" dirty="0"/>
              <a:t>, Protocol (=17), plus UDP length</a:t>
            </a:r>
          </a:p>
          <a:p>
            <a:r>
              <a:rPr lang="en-US" dirty="0"/>
              <a:t>What does this give us?</a:t>
            </a:r>
          </a:p>
          <a:p>
            <a:r>
              <a:rPr lang="en-US" dirty="0"/>
              <a:t>What is a problem with this?</a:t>
            </a:r>
          </a:p>
          <a:p>
            <a:pPr lvl="1"/>
            <a:r>
              <a:rPr lang="en-US" dirty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Problem: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971819"/>
              </p:ext>
            </p:extLst>
          </p:nvPr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Mechanism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Dropped Packets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Duplicate Packets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Sequence Numbers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Packets out of order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Receiver Window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Keeping the pipe full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Sliding Window (Pipelining)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/>
              <a:t>Extra difficulties</a:t>
            </a:r>
          </a:p>
          <a:p>
            <a:pPr lvl="1"/>
            <a:r>
              <a:rPr lang="en-US" dirty="0"/>
              <a:t>Multiple hosts</a:t>
            </a:r>
          </a:p>
          <a:p>
            <a:pPr lvl="1"/>
            <a:r>
              <a:rPr lang="en-US" dirty="0"/>
              <a:t>Multiple hops</a:t>
            </a:r>
          </a:p>
          <a:p>
            <a:pPr lvl="1"/>
            <a:r>
              <a:rPr lang="en-US" dirty="0"/>
              <a:t>Multiple potential paths</a:t>
            </a:r>
          </a:p>
          <a:p>
            <a:r>
              <a:rPr lang="en-US" dirty="0"/>
              <a:t>Need for connection establishment, tear down</a:t>
            </a:r>
          </a:p>
          <a:p>
            <a:pPr lvl="1"/>
            <a:r>
              <a:rPr lang="en-US" dirty="0"/>
              <a:t>Analogy: dialing a number versus a direct line</a:t>
            </a:r>
          </a:p>
          <a:p>
            <a:r>
              <a:rPr lang="en-US" dirty="0"/>
              <a:t>Varying </a:t>
            </a:r>
            <a:r>
              <a:rPr lang="en-US" dirty="0" err="1"/>
              <a:t>RTTs</a:t>
            </a:r>
            <a:endParaRPr lang="en-US" dirty="0"/>
          </a:p>
          <a:p>
            <a:pPr lvl="1"/>
            <a:r>
              <a:rPr lang="en-US" dirty="0"/>
              <a:t>Both across connections and </a:t>
            </a:r>
            <a:r>
              <a:rPr lang="en-US" i="1" dirty="0"/>
              <a:t>during</a:t>
            </a:r>
            <a:r>
              <a:rPr lang="en-US" dirty="0"/>
              <a:t> a connection</a:t>
            </a:r>
          </a:p>
          <a:p>
            <a:pPr lvl="1"/>
            <a:r>
              <a:rPr lang="en-US" dirty="0"/>
              <a:t>Why do they vary? What do they </a:t>
            </a:r>
            <a:r>
              <a:rPr lang="en-US"/>
              <a:t>influence?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Difficulties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/>
              <a:t>Out of order packets</a:t>
            </a:r>
          </a:p>
          <a:p>
            <a:pPr lvl="1"/>
            <a:r>
              <a:rPr lang="en-US" dirty="0"/>
              <a:t>Not only because of drops/retransmissions</a:t>
            </a:r>
          </a:p>
          <a:p>
            <a:pPr lvl="1"/>
            <a:r>
              <a:rPr lang="en-US" dirty="0"/>
              <a:t>Can get very old packets (up to 120s), must not get confused</a:t>
            </a:r>
          </a:p>
          <a:p>
            <a:r>
              <a:rPr lang="en-US" dirty="0"/>
              <a:t>Unknown resources at other end</a:t>
            </a:r>
          </a:p>
          <a:p>
            <a:pPr lvl="1"/>
            <a:r>
              <a:rPr lang="en-US" dirty="0"/>
              <a:t>Must be able to discover receiver buffer: flow control</a:t>
            </a:r>
          </a:p>
          <a:p>
            <a:r>
              <a:rPr lang="en-US" dirty="0"/>
              <a:t>Unknown resources in the network</a:t>
            </a:r>
          </a:p>
          <a:p>
            <a:pPr lvl="1"/>
            <a:r>
              <a:rPr lang="en-US" dirty="0"/>
              <a:t>Should not overload the network</a:t>
            </a:r>
          </a:p>
          <a:p>
            <a:pPr lvl="1"/>
            <a:r>
              <a:rPr lang="en-US" dirty="0"/>
              <a:t>But should use as much as safely possible</a:t>
            </a:r>
          </a:p>
          <a:p>
            <a:pPr lvl="1"/>
            <a:r>
              <a:rPr lang="en-US" dirty="0"/>
              <a:t>Congestion Control (next class)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– Transmission Control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Service model: “reliable, connection oriented, full duplex ordered byte stream”</a:t>
            </a:r>
          </a:p>
          <a:p>
            <a:pPr lvl="1"/>
            <a:r>
              <a:rPr lang="en-US" dirty="0"/>
              <a:t>Endpoints: &lt;IP Address, Port&gt;</a:t>
            </a:r>
          </a:p>
          <a:p>
            <a:r>
              <a:rPr lang="en-US" dirty="0"/>
              <a:t>Flow control</a:t>
            </a:r>
          </a:p>
          <a:p>
            <a:pPr lvl="1"/>
            <a:r>
              <a:rPr lang="en-US" dirty="0"/>
              <a:t>If one end stops reading, writes at other eventually stop/fail</a:t>
            </a:r>
          </a:p>
          <a:p>
            <a:r>
              <a:rPr lang="en-US" dirty="0"/>
              <a:t>Congestion control</a:t>
            </a:r>
          </a:p>
          <a:p>
            <a:pPr lvl="1"/>
            <a:r>
              <a:rPr lang="en-US" dirty="0"/>
              <a:t>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Specification</a:t>
            </a:r>
          </a:p>
          <a:p>
            <a:pPr lvl="1"/>
            <a:r>
              <a:rPr lang="en-US" dirty="0"/>
              <a:t>RFC 793 (1981), RFC 1222 (1989, some corrections), RFC 5681 (2009, congestion control), …</a:t>
            </a:r>
          </a:p>
          <a:p>
            <a:r>
              <a:rPr lang="en-US" dirty="0"/>
              <a:t>Was born coupled with IP, later factored out</a:t>
            </a:r>
          </a:p>
          <a:p>
            <a:pPr lvl="1"/>
            <a:r>
              <a:rPr lang="en-US" dirty="0"/>
              <a:t>We talked about this, don’t always need everything!</a:t>
            </a:r>
          </a:p>
          <a:p>
            <a:r>
              <a:rPr lang="en-US" dirty="0"/>
              <a:t>End-to-end protocol</a:t>
            </a:r>
          </a:p>
          <a:p>
            <a:pPr lvl="1"/>
            <a:r>
              <a:rPr lang="en-US" dirty="0"/>
              <a:t>Minimal assumptions on the network</a:t>
            </a:r>
          </a:p>
          <a:p>
            <a:pPr lvl="1"/>
            <a:r>
              <a:rPr lang="en-US" dirty="0"/>
              <a:t>All mechanisms run on the end points</a:t>
            </a:r>
          </a:p>
          <a:p>
            <a:r>
              <a:rPr lang="en-US" dirty="0"/>
              <a:t>Alternative idea:</a:t>
            </a:r>
          </a:p>
          <a:p>
            <a:pPr lvl="1"/>
            <a:r>
              <a:rPr lang="en-US" dirty="0"/>
              <a:t>Provide reliability, flow control, etc, link-by-link</a:t>
            </a:r>
          </a:p>
          <a:p>
            <a:pPr lvl="1"/>
            <a:r>
              <a:rPr lang="en-US" dirty="0"/>
              <a:t>Does it work?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 only options</a:t>
            </a:r>
            <a:r>
              <a:rPr lang="is-IS" dirty="0"/>
              <a:t>…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134838"/>
              </p:ext>
            </p:extLst>
          </p:nvPr>
        </p:nvGraphicFramePr>
        <p:xfrm>
          <a:off x="787400" y="1250569"/>
          <a:ext cx="7569200" cy="4886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1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DCCP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Reliablity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In-order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Flow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Congestion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 Streams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 Paths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7400" y="6301432"/>
            <a:ext cx="489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*MPTCP adds multiple streams and multiple paths</a:t>
            </a:r>
          </a:p>
          <a:p>
            <a:r>
              <a:rPr lang="en-US" dirty="0"/>
              <a:t>This table is not exhaustive!</a:t>
            </a:r>
          </a:p>
        </p:txBody>
      </p:sp>
    </p:spTree>
    <p:extLst>
      <p:ext uri="{BB962C8B-B14F-4D97-AF65-F5344CB8AC3E}">
        <p14:creationId xmlns:p14="http://schemas.microsoft.com/office/powerpoint/2010/main" val="929683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not provide (*) on the network layer?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  <a:p>
            <a:pPr lvl="1"/>
            <a:r>
              <a:rPr lang="en-US" dirty="0"/>
              <a:t>These functionalities are not free: don’t burden those who don’t need them</a:t>
            </a:r>
          </a:p>
          <a:p>
            <a:r>
              <a:rPr lang="en-US" dirty="0"/>
              <a:t>Conflicting</a:t>
            </a:r>
          </a:p>
          <a:p>
            <a:pPr lvl="1"/>
            <a:r>
              <a:rPr lang="en-US" dirty="0"/>
              <a:t>Timeliness and in-order delivery, for example</a:t>
            </a:r>
          </a:p>
          <a:p>
            <a:r>
              <a:rPr lang="en-US" dirty="0"/>
              <a:t>Insufficient</a:t>
            </a:r>
          </a:p>
          <a:p>
            <a:pPr lvl="1"/>
            <a:r>
              <a:rPr lang="en-US" dirty="0"/>
              <a:t>Example: reliability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Minion Pro"/>
                <a:cs typeface="Minion Pro"/>
              </a:rPr>
              <a:t>* may be security, reliability, ordering guarantees, …</a:t>
            </a: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/>
          </a:bodyPr>
          <a:lstStyle/>
          <a:p>
            <a:r>
              <a:rPr lang="en-US" dirty="0"/>
              <a:t>Functions placed at lower levels of a system may be redundant or of little value</a:t>
            </a:r>
          </a:p>
          <a:p>
            <a:pPr lvl="1"/>
            <a:r>
              <a:rPr lang="en-US" dirty="0"/>
              <a:t>They may </a:t>
            </a:r>
            <a:r>
              <a:rPr lang="en-US" b="1" dirty="0"/>
              <a:t>need</a:t>
            </a:r>
            <a:r>
              <a:rPr lang="en-US" dirty="0"/>
              <a:t> to be performed at a higher layer anyway</a:t>
            </a:r>
          </a:p>
          <a:p>
            <a:r>
              <a:rPr lang="en-US" dirty="0"/>
              <a:t>But they may be justified for performance reasons</a:t>
            </a:r>
          </a:p>
          <a:p>
            <a:pPr lvl="1"/>
            <a:r>
              <a:rPr lang="en-US" dirty="0"/>
              <a:t>Or just because they provide </a:t>
            </a:r>
            <a:r>
              <a:rPr lang="en-US" i="1" dirty="0"/>
              <a:t>most</a:t>
            </a:r>
            <a:r>
              <a:rPr lang="en-US" dirty="0"/>
              <a:t> of what is needed</a:t>
            </a:r>
          </a:p>
          <a:p>
            <a:pPr lvl="1"/>
            <a:r>
              <a:rPr lang="en-US" dirty="0"/>
              <a:t>Example: retransmissions</a:t>
            </a:r>
          </a:p>
          <a:p>
            <a:r>
              <a:rPr lang="en-US" dirty="0"/>
              <a:t>Lesson: weigh the costs and benefits at each layer</a:t>
            </a:r>
          </a:p>
          <a:p>
            <a:pPr lvl="1"/>
            <a:r>
              <a:rPr lang="en-US" dirty="0"/>
              <a:t>Also: the </a:t>
            </a:r>
            <a:r>
              <a:rPr lang="en-US" i="1" dirty="0"/>
              <a:t>end</a:t>
            </a:r>
            <a:r>
              <a:rPr lang="en-US" dirty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Ports: multiplexing</a:t>
            </a:r>
          </a:p>
          <a:p>
            <a:r>
              <a:rPr lang="en-US" dirty="0">
                <a:solidFill>
                  <a:srgbClr val="008000"/>
                </a:solidFill>
              </a:rPr>
              <a:t>Sequence number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Correspond to </a:t>
            </a:r>
            <a:r>
              <a:rPr lang="en-US" i="1" dirty="0">
                <a:solidFill>
                  <a:srgbClr val="008000"/>
                </a:solidFill>
              </a:rPr>
              <a:t>bytes</a:t>
            </a:r>
            <a:r>
              <a:rPr lang="en-US" dirty="0">
                <a:solidFill>
                  <a:srgbClr val="008000"/>
                </a:solidFill>
              </a:rPr>
              <a:t>, not packets!</a:t>
            </a:r>
          </a:p>
          <a:p>
            <a:r>
              <a:rPr lang="en-US" dirty="0">
                <a:solidFill>
                  <a:srgbClr val="008000"/>
                </a:solidFill>
              </a:rPr>
              <a:t>Acknowledgment Number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Next expected sequence number</a:t>
            </a:r>
          </a:p>
          <a:p>
            <a:r>
              <a:rPr lang="en-US" dirty="0">
                <a:solidFill>
                  <a:srgbClr val="008000"/>
                </a:solidFill>
              </a:rPr>
              <a:t>Window: willing to receive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Lets receiver limit SWS (even to 0) for flow control</a:t>
            </a:r>
          </a:p>
          <a:p>
            <a:r>
              <a:rPr lang="en-US" dirty="0"/>
              <a:t>Data Offset: # of 4 byte (header + option bytes)</a:t>
            </a:r>
          </a:p>
          <a:p>
            <a:r>
              <a:rPr lang="en-US" dirty="0"/>
              <a:t>Flags, Checksum, Urgent Pointer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/>
              <a:t>URG: whether there is urgent data </a:t>
            </a:r>
          </a:p>
          <a:p>
            <a:r>
              <a:rPr lang="en-US" dirty="0"/>
              <a:t>ACK: </a:t>
            </a:r>
            <a:r>
              <a:rPr lang="en-US" dirty="0" err="1"/>
              <a:t>ack</a:t>
            </a:r>
            <a:r>
              <a:rPr lang="en-US" dirty="0"/>
              <a:t> no. valid (all but first segment)</a:t>
            </a:r>
          </a:p>
          <a:p>
            <a:r>
              <a:rPr lang="en-US" dirty="0"/>
              <a:t>PSH: push data to the application immediately</a:t>
            </a:r>
          </a:p>
          <a:p>
            <a:r>
              <a:rPr lang="en-US" dirty="0"/>
              <a:t>RST: reset connection</a:t>
            </a:r>
          </a:p>
          <a:p>
            <a:r>
              <a:rPr lang="en-US" dirty="0"/>
              <a:t>SYN: synchronize, establishes connection</a:t>
            </a:r>
          </a:p>
          <a:p>
            <a:r>
              <a:rPr lang="en-US" dirty="0"/>
              <a:t>FIN: close connection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a Connection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/>
              <a:t>Three-way handshake</a:t>
            </a:r>
          </a:p>
          <a:p>
            <a:pPr lvl="1"/>
            <a:r>
              <a:rPr lang="en-US" dirty="0"/>
              <a:t>Two sides agree on respective initial sequence </a:t>
            </a:r>
            <a:r>
              <a:rPr lang="en-US" dirty="0" err="1"/>
              <a:t>nums</a:t>
            </a:r>
            <a:endParaRPr lang="en-US" dirty="0"/>
          </a:p>
          <a:p>
            <a:r>
              <a:rPr lang="en-US" dirty="0"/>
              <a:t>If no one is listening on port: server sends RST</a:t>
            </a:r>
          </a:p>
          <a:p>
            <a:r>
              <a:rPr lang="en-US" dirty="0"/>
              <a:t>If server is overloaded: ignore SYN</a:t>
            </a:r>
          </a:p>
          <a:p>
            <a:r>
              <a:rPr lang="en-US" dirty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Listen, Accept…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Accept returns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Connect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Termination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/>
              <a:t>FIN bit says no more data to send</a:t>
            </a:r>
          </a:p>
          <a:p>
            <a:pPr lvl="1"/>
            <a:r>
              <a:rPr lang="en-US" dirty="0"/>
              <a:t>Caused by close or shutdown</a:t>
            </a:r>
          </a:p>
          <a:p>
            <a:pPr lvl="1"/>
            <a:r>
              <a:rPr lang="en-US" dirty="0"/>
              <a:t>Both sides must send FIN to close a connection</a:t>
            </a:r>
          </a:p>
          <a:p>
            <a:r>
              <a:rPr lang="en-US" dirty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Close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Close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FIN_WAIT_1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CLOSE_WAIT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FIN_WAIT_2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LAST_ACK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TIME_WAIT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CLOSED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CLOSED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…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2MSL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/>
              <a:t>Summary</a:t>
            </a:r>
            <a:r>
              <a:rPr lang="en-US" dirty="0"/>
              <a:t> of TCP States</a:t>
            </a:r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Passive close:</a:t>
            </a:r>
          </a:p>
          <a:p>
            <a:r>
              <a:rPr lang="en-US" dirty="0"/>
              <a:t>Can still send!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Active close:</a:t>
            </a:r>
          </a:p>
          <a:p>
            <a:pPr algn="r"/>
            <a:r>
              <a:rPr lang="en-US" dirty="0"/>
              <a:t>Can still receive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Connection Establishment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Unsynchronized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Synchronized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TIME_WAIT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/>
              <a:t>Why do you have to wait for 2MSL in TIME_WAIT?</a:t>
            </a:r>
          </a:p>
          <a:p>
            <a:pPr lvl="1"/>
            <a:r>
              <a:rPr lang="en-US" dirty="0"/>
              <a:t>What if last </a:t>
            </a:r>
            <a:r>
              <a:rPr lang="en-US" dirty="0" err="1"/>
              <a:t>ack</a:t>
            </a:r>
            <a:r>
              <a:rPr lang="en-US" dirty="0"/>
              <a:t> is severely delayed, AND</a:t>
            </a:r>
          </a:p>
          <a:p>
            <a:pPr lvl="1"/>
            <a:r>
              <a:rPr lang="en-US" dirty="0"/>
              <a:t>Same port pair is immediately reused for a new connection?</a:t>
            </a:r>
          </a:p>
          <a:p>
            <a:r>
              <a:rPr lang="en-US" dirty="0"/>
              <a:t>Solution: active closer goes into TIME_WAIT</a:t>
            </a:r>
          </a:p>
          <a:p>
            <a:pPr lvl="1"/>
            <a:r>
              <a:rPr lang="en-US" dirty="0"/>
              <a:t>Waits for 2MSL (Maximum Segment Lifetime)</a:t>
            </a:r>
          </a:p>
          <a:p>
            <a:r>
              <a:rPr lang="en-US" dirty="0"/>
              <a:t>Can be problematic for active servers</a:t>
            </a:r>
          </a:p>
          <a:p>
            <a:pPr lvl="1"/>
            <a:r>
              <a:rPr lang="en-US" dirty="0"/>
              <a:t>OS has too many sockets in TIME_WAIT, can accept less connections</a:t>
            </a:r>
          </a:p>
          <a:p>
            <a:pPr lvl="2"/>
            <a:r>
              <a:rPr lang="en-US" dirty="0"/>
              <a:t>Hack: send RST and delete socket, SO_LINGER = 0</a:t>
            </a:r>
          </a:p>
          <a:p>
            <a:pPr lvl="1"/>
            <a:r>
              <a:rPr lang="en-US" dirty="0"/>
              <a:t>OS won’t let you re-start server because port in use</a:t>
            </a:r>
          </a:p>
          <a:p>
            <a:pPr lvl="2"/>
            <a:r>
              <a:rPr lang="en-US" dirty="0"/>
              <a:t>SO_REUSEADDR lets you rebind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66" y="199289"/>
            <a:ext cx="6438084" cy="5847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6066" y="6241206"/>
            <a:ext cx="7933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The TIME−WAIT state in TCP and Its Effect on Busy Servers, Faber and Touch</a:t>
            </a:r>
          </a:p>
          <a:p>
            <a:r>
              <a:rPr lang="en-US" dirty="0" err="1"/>
              <a:t>Infocom</a:t>
            </a:r>
            <a:r>
              <a:rPr lang="en-US" dirty="0"/>
              <a:t> 1999</a:t>
            </a:r>
          </a:p>
        </p:txBody>
      </p:sp>
    </p:spTree>
    <p:extLst>
      <p:ext uri="{BB962C8B-B14F-4D97-AF65-F5344CB8AC3E}">
        <p14:creationId xmlns:p14="http://schemas.microsoft.com/office/powerpoint/2010/main" val="117225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Sending data over TCP</a:t>
            </a:r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50513</TotalTime>
  <Words>1309</Words>
  <Application>Microsoft Macintosh PowerPoint</Application>
  <PresentationFormat>On-screen Show (4:3)</PresentationFormat>
  <Paragraphs>263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Minion Pro</vt:lpstr>
      <vt:lpstr>Wingdings</vt:lpstr>
      <vt:lpstr>cs168</vt:lpstr>
      <vt:lpstr>CSCI-1680 Transport Layer I </vt:lpstr>
      <vt:lpstr>Today</vt:lpstr>
      <vt:lpstr>From Lec 2: OSI Reference Model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Not the only options… 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TIME_WAIT</vt:lpstr>
      <vt:lpstr>PowerPoint Presentation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85</cp:revision>
  <dcterms:created xsi:type="dcterms:W3CDTF">2011-03-12T01:38:43Z</dcterms:created>
  <dcterms:modified xsi:type="dcterms:W3CDTF">2018-10-23T18:29:56Z</dcterms:modified>
</cp:coreProperties>
</file>