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324" r:id="rId4"/>
    <p:sldId id="330" r:id="rId5"/>
    <p:sldId id="331" r:id="rId6"/>
    <p:sldId id="382" r:id="rId7"/>
    <p:sldId id="383" r:id="rId8"/>
    <p:sldId id="322" r:id="rId9"/>
    <p:sldId id="334" r:id="rId10"/>
    <p:sldId id="335" r:id="rId11"/>
    <p:sldId id="321" r:id="rId12"/>
    <p:sldId id="336" r:id="rId13"/>
    <p:sldId id="357" r:id="rId14"/>
    <p:sldId id="358" r:id="rId15"/>
    <p:sldId id="359" r:id="rId16"/>
    <p:sldId id="360" r:id="rId17"/>
    <p:sldId id="366" r:id="rId18"/>
    <p:sldId id="367" r:id="rId19"/>
    <p:sldId id="338" r:id="rId20"/>
    <p:sldId id="339" r:id="rId21"/>
    <p:sldId id="373" r:id="rId22"/>
    <p:sldId id="368" r:id="rId23"/>
    <p:sldId id="369" r:id="rId24"/>
    <p:sldId id="370" r:id="rId25"/>
    <p:sldId id="371" r:id="rId26"/>
    <p:sldId id="372" r:id="rId27"/>
    <p:sldId id="332" r:id="rId28"/>
    <p:sldId id="333" r:id="rId29"/>
    <p:sldId id="374" r:id="rId30"/>
    <p:sldId id="375" r:id="rId31"/>
    <p:sldId id="376" r:id="rId32"/>
    <p:sldId id="377" r:id="rId33"/>
    <p:sldId id="379" r:id="rId34"/>
    <p:sldId id="378" r:id="rId35"/>
    <p:sldId id="341" r:id="rId36"/>
    <p:sldId id="380" r:id="rId37"/>
    <p:sldId id="384" r:id="rId38"/>
    <p:sldId id="385" r:id="rId39"/>
    <p:sldId id="386" r:id="rId40"/>
    <p:sldId id="387" r:id="rId41"/>
    <p:sldId id="38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76786" autoAdjust="0"/>
  </p:normalViewPr>
  <p:slideViewPr>
    <p:cSldViewPr snapToGrid="0" snapToObjects="1">
      <p:cViewPr varScale="1">
        <p:scale>
          <a:sx n="91" d="100"/>
          <a:sy n="91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this a problem? Because of policies, not shortest-path-routing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16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13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14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15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break a prefix into two, to get preference</a:t>
            </a:r>
          </a:p>
          <a:p>
            <a:r>
              <a:rPr lang="en-US" dirty="0"/>
              <a:t>You can make a path longer to avoid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26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Boxes denote route preferences.</a:t>
            </a:r>
          </a:p>
          <a:p>
            <a:r>
              <a:rPr lang="en-US" dirty="0"/>
              <a:t>Start with the direct</a:t>
            </a:r>
            <a:r>
              <a:rPr lang="en-US" baseline="0" dirty="0"/>
              <a:t> routes, from an announcement from 0.</a:t>
            </a:r>
          </a:p>
          <a:p>
            <a:r>
              <a:rPr lang="en-US" baseline="0" dirty="0"/>
              <a:t>All nodes choose the direct route and advertise it.</a:t>
            </a:r>
          </a:p>
          <a:p>
            <a:r>
              <a:rPr lang="en-US" baseline="0" dirty="0"/>
              <a:t>Solution is tricky!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1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you want to make other </a:t>
            </a:r>
            <a:r>
              <a:rPr lang="en-US" dirty="0" err="1"/>
              <a:t>Ases</a:t>
            </a:r>
            <a:r>
              <a:rPr lang="en-US" dirty="0"/>
              <a:t> prefer your routes.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79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88</a:t>
            </a:r>
            <a:r>
              <a:rPr lang="en-US" baseline="0" dirty="0"/>
              <a:t> wants to hijack a route to a prefix it does not 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8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6.png"/><Relationship Id="rId9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8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6.png"/><Relationship Id="rId9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zLPKuAOe5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ll.com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Inter-domain Routing – Policy and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Jennifer Rexford,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BGP Continued</a:t>
            </a:r>
          </a:p>
          <a:p>
            <a:pPr lvl="1"/>
            <a:r>
              <a:rPr lang="en-US" dirty="0"/>
              <a:t>Policy routing, instability, vulnerabilities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/>
              <a:t>Next-hop reachable?</a:t>
            </a:r>
          </a:p>
          <a:p>
            <a:r>
              <a:rPr lang="en-US" dirty="0"/>
              <a:t>Prefer highest weight</a:t>
            </a:r>
          </a:p>
          <a:p>
            <a:pPr lvl="1"/>
            <a:r>
              <a:rPr lang="en-US" dirty="0"/>
              <a:t>Computed using some AS-specific local policy</a:t>
            </a:r>
          </a:p>
          <a:p>
            <a:r>
              <a:rPr lang="en-US" dirty="0"/>
              <a:t>Prefer highest local-</a:t>
            </a:r>
            <a:r>
              <a:rPr lang="en-US" dirty="0" err="1"/>
              <a:t>pref</a:t>
            </a:r>
            <a:endParaRPr lang="en-US" dirty="0"/>
          </a:p>
          <a:p>
            <a:r>
              <a:rPr lang="en-US" dirty="0"/>
              <a:t>Prefer locally originated routes</a:t>
            </a:r>
          </a:p>
          <a:p>
            <a:r>
              <a:rPr lang="en-US" dirty="0"/>
              <a:t>Prefer routes with shortest AS path length</a:t>
            </a:r>
          </a:p>
          <a:p>
            <a:r>
              <a:rPr lang="en-US" dirty="0"/>
              <a:t>Prefer </a:t>
            </a:r>
            <a:r>
              <a:rPr lang="en-US" dirty="0" err="1"/>
              <a:t>eBGP</a:t>
            </a:r>
            <a:r>
              <a:rPr lang="en-US" dirty="0"/>
              <a:t> over </a:t>
            </a:r>
            <a:r>
              <a:rPr lang="en-US" dirty="0" err="1"/>
              <a:t>iBGP</a:t>
            </a:r>
            <a:endParaRPr lang="en-US" dirty="0"/>
          </a:p>
          <a:p>
            <a:r>
              <a:rPr lang="en-US" dirty="0"/>
              <a:t>Prefer routes with lowest cost to egress point</a:t>
            </a:r>
          </a:p>
          <a:p>
            <a:pPr lvl="1"/>
            <a:r>
              <a:rPr lang="en-US" dirty="0"/>
              <a:t>Hot-potato routing</a:t>
            </a:r>
          </a:p>
          <a:p>
            <a:r>
              <a:rPr lang="en-US" dirty="0"/>
              <a:t>Tie-breaking rules</a:t>
            </a:r>
          </a:p>
          <a:p>
            <a:pPr lvl="1"/>
            <a:r>
              <a:rPr lang="en-US" dirty="0"/>
              <a:t>E.g., oldest route, lowest router-id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Customer/Provider 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/>
              <a:t>Customer pays for connectivity</a:t>
            </a:r>
          </a:p>
          <a:p>
            <a:pPr lvl="1"/>
            <a:r>
              <a:rPr lang="en-US" dirty="0"/>
              <a:t>E.g. Brown contracts with OSHEAN</a:t>
            </a:r>
          </a:p>
          <a:p>
            <a:pPr lvl="1"/>
            <a:r>
              <a:rPr lang="en-US" dirty="0"/>
              <a:t>Customer is stub, provider is a transit</a:t>
            </a:r>
          </a:p>
          <a:p>
            <a:r>
              <a:rPr lang="en-US" dirty="0"/>
              <a:t>Many customers are multi-homed</a:t>
            </a:r>
          </a:p>
          <a:p>
            <a:pPr lvl="1"/>
            <a:r>
              <a:rPr lang="en-US" dirty="0"/>
              <a:t>E.g., OSHEAN connects to Level3, Cogent</a:t>
            </a:r>
          </a:p>
          <a:p>
            <a:r>
              <a:rPr lang="en-US" dirty="0"/>
              <a:t>Typical policies: </a:t>
            </a:r>
          </a:p>
          <a:p>
            <a:pPr lvl="1"/>
            <a:r>
              <a:rPr lang="en-US" dirty="0"/>
              <a:t>Provider tells all neighbors how to reach customer</a:t>
            </a:r>
          </a:p>
          <a:p>
            <a:pPr lvl="1"/>
            <a:r>
              <a:rPr lang="en-US" dirty="0"/>
              <a:t>Provider prefers routes from customers </a:t>
            </a:r>
            <a:r>
              <a:rPr lang="en-US" b="0" dirty="0"/>
              <a:t>($$)</a:t>
            </a:r>
          </a:p>
          <a:p>
            <a:pPr lvl="1"/>
            <a:r>
              <a:rPr lang="en-US" dirty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/>
              <a:t>ASs</a:t>
            </a:r>
            <a:r>
              <a:rPr lang="en-US" dirty="0"/>
              <a:t> agree to exchange traffic for free</a:t>
            </a:r>
          </a:p>
          <a:p>
            <a:pPr lvl="1"/>
            <a:r>
              <a:rPr lang="en-US" dirty="0"/>
              <a:t>Penalties/Renegotiate if imbalance</a:t>
            </a:r>
          </a:p>
          <a:p>
            <a:r>
              <a:rPr lang="en-US" dirty="0"/>
              <a:t>Tier 1 ISPs have no default route: all peer with each other</a:t>
            </a:r>
          </a:p>
          <a:p>
            <a:r>
              <a:rPr lang="en-US" dirty="0"/>
              <a:t>You are Tier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+ 1 if you have a default route to a Tier </a:t>
            </a:r>
            <a:r>
              <a:rPr lang="en-US" i="1" dirty="0"/>
              <a:t>I</a:t>
            </a:r>
          </a:p>
          <a:p>
            <a:r>
              <a:rPr lang="en-US" dirty="0"/>
              <a:t>Typical policies</a:t>
            </a:r>
          </a:p>
          <a:p>
            <a:pPr lvl="1"/>
            <a:r>
              <a:rPr lang="en-US" dirty="0"/>
              <a:t>AS only exports customer routes to peer</a:t>
            </a:r>
          </a:p>
          <a:p>
            <a:pPr lvl="1"/>
            <a:r>
              <a:rPr lang="en-US" dirty="0"/>
              <a:t>AS exports a peer’s routes only to its customers</a:t>
            </a:r>
          </a:p>
          <a:p>
            <a:pPr lvl="1"/>
            <a:r>
              <a:rPr lang="en-US" dirty="0"/>
              <a:t>Goal: avoid being transit when no gain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/>
              <a:t>How to prevent X from forwarding transit between B and C?</a:t>
            </a:r>
          </a:p>
          <a:p>
            <a:r>
              <a:rPr lang="en-US" dirty="0"/>
              <a:t>How to avoid transit between CBA ?</a:t>
            </a:r>
          </a:p>
          <a:p>
            <a:pPr lvl="1"/>
            <a:r>
              <a:rPr lang="en-US" dirty="0"/>
              <a:t>B: BAZ -&gt; X</a:t>
            </a:r>
          </a:p>
          <a:p>
            <a:pPr lvl="1"/>
            <a:r>
              <a:rPr lang="en-US" dirty="0"/>
              <a:t>B: BAZ -&gt; C ? (=&gt; Y: CBAZ and Y:CAZ)</a:t>
            </a:r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123123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Gao</a:t>
            </a:r>
            <a:r>
              <a:rPr lang="en-US" dirty="0"/>
              <a:t>-Rexford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(simplified) Two types of relationships: peers and customer/provider</a:t>
            </a:r>
          </a:p>
          <a:p>
            <a:r>
              <a:rPr lang="en-US" dirty="0"/>
              <a:t>Export rules:</a:t>
            </a:r>
          </a:p>
          <a:p>
            <a:pPr lvl="1"/>
            <a:r>
              <a:rPr lang="en-US" dirty="0"/>
              <a:t>Customer route may be exported to all neighbors</a:t>
            </a:r>
          </a:p>
          <a:p>
            <a:pPr lvl="1"/>
            <a:r>
              <a:rPr lang="en-US" dirty="0"/>
              <a:t>Peer or provider route is only exported to customers</a:t>
            </a:r>
          </a:p>
          <a:p>
            <a:r>
              <a:rPr lang="en-US" dirty="0"/>
              <a:t>Preference rules:</a:t>
            </a:r>
          </a:p>
          <a:p>
            <a:pPr lvl="1"/>
            <a:r>
              <a:rPr lang="en-US" dirty="0"/>
              <a:t>Prefer routes through customer ($$)</a:t>
            </a:r>
          </a:p>
          <a:p>
            <a:r>
              <a:rPr lang="en-US" dirty="0"/>
              <a:t>If all </a:t>
            </a:r>
            <a:r>
              <a:rPr lang="en-US" dirty="0" err="1"/>
              <a:t>ASes</a:t>
            </a:r>
            <a:r>
              <a:rPr lang="en-US" dirty="0"/>
              <a:t> follow this, shown to lead to stable network </a:t>
            </a:r>
          </a:p>
        </p:txBody>
      </p:sp>
    </p:spTree>
    <p:extLst>
      <p:ext uri="{BB962C8B-B14F-4D97-AF65-F5344CB8AC3E}">
        <p14:creationId xmlns:p14="http://schemas.microsoft.com/office/powerpoint/2010/main" val="162621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Peering Drama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/>
              <a:t>Cogent vs. Level3 were peers</a:t>
            </a:r>
          </a:p>
          <a:p>
            <a:r>
              <a:rPr lang="en-US" dirty="0"/>
              <a:t>In 2003, Level3 decided to start charging Cogent</a:t>
            </a:r>
          </a:p>
          <a:p>
            <a:r>
              <a:rPr lang="en-US" dirty="0"/>
              <a:t>Cogent said no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Internet partition</a:t>
            </a:r>
            <a:r>
              <a:rPr lang="en-US" dirty="0"/>
              <a:t>: </a:t>
            </a:r>
            <a:r>
              <a:rPr lang="en-US" dirty="0" err="1"/>
              <a:t>Cogent’s</a:t>
            </a:r>
            <a:r>
              <a:rPr lang="en-US" dirty="0"/>
              <a:t> customers couldn’t get to Level3’s customers and vice-versa</a:t>
            </a:r>
          </a:p>
          <a:p>
            <a:pPr lvl="1"/>
            <a:r>
              <a:rPr lang="en-US" dirty="0"/>
              <a:t>Other ISPs were affected as well</a:t>
            </a:r>
          </a:p>
          <a:p>
            <a:r>
              <a:rPr lang="en-US" dirty="0"/>
              <a:t>Took 3 weeks to reach an undisclosed agreement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“Shutting off”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/>
              <a:t>Starting from Jan 27</a:t>
            </a:r>
            <a:r>
              <a:rPr lang="en-US" baseline="30000" dirty="0"/>
              <a:t>th</a:t>
            </a:r>
            <a:r>
              <a:rPr lang="en-US" dirty="0"/>
              <a:t>, 2011, Egypt was disconnected from the Internet</a:t>
            </a:r>
          </a:p>
          <a:p>
            <a:pPr lvl="1"/>
            <a:r>
              <a:rPr lang="en-US" dirty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RIPEStat</a:t>
            </a:r>
            <a:r>
              <a:rPr lang="en-US" dirty="0"/>
              <a:t> - http://</a:t>
            </a:r>
            <a:r>
              <a:rPr lang="en-US" dirty="0" err="1"/>
              <a:t>stat.ripe.net/egypt</a:t>
            </a:r>
            <a:r>
              <a:rPr lang="en-US" dirty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Incident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BGPMon</a:t>
            </a:r>
            <a:r>
              <a:rPr lang="en-US" dirty="0"/>
              <a:t> (http://</a:t>
            </a:r>
            <a:r>
              <a:rPr lang="en-US" dirty="0" err="1"/>
              <a:t>bgpmon.net/blog/?p</a:t>
            </a:r>
            <a:r>
              <a:rPr lang="en-US" dirty="0"/>
              <a:t>=480)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BGP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  <a:p>
            <a:r>
              <a:rPr lang="en-US" dirty="0"/>
              <a:t>Traffic engineering</a:t>
            </a:r>
          </a:p>
          <a:p>
            <a:pPr lvl="1"/>
            <a:r>
              <a:rPr lang="en-US" dirty="0"/>
              <a:t>How to assure certain routes are selected</a:t>
            </a:r>
          </a:p>
          <a:p>
            <a:r>
              <a:rPr lang="en-US" dirty="0"/>
              <a:t>Scaling (route reflectors)</a:t>
            </a:r>
          </a:p>
          <a:p>
            <a:r>
              <a:rPr lang="en-US" dirty="0"/>
              <a:t>Security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/>
              <a:t>Given a change, how long until the network re-stabilizes?</a:t>
            </a:r>
          </a:p>
          <a:p>
            <a:pPr lvl="1"/>
            <a:r>
              <a:rPr lang="en-US" dirty="0"/>
              <a:t>Depends on change: sometimes never</a:t>
            </a:r>
          </a:p>
          <a:p>
            <a:pPr lvl="1"/>
            <a:r>
              <a:rPr lang="en-US" dirty="0"/>
              <a:t>Open research problem: “tweak and pray”</a:t>
            </a:r>
          </a:p>
          <a:p>
            <a:pPr lvl="1"/>
            <a:r>
              <a:rPr lang="en-US" dirty="0"/>
              <a:t>Distributed setting is challenging</a:t>
            </a:r>
          </a:p>
          <a:p>
            <a:pPr lvl="0"/>
            <a:r>
              <a:rPr lang="en-US" dirty="0"/>
              <a:t>Some reasons for change</a:t>
            </a:r>
          </a:p>
          <a:p>
            <a:pPr lvl="1"/>
            <a:r>
              <a:rPr lang="en-US" dirty="0"/>
              <a:t>Topology changes</a:t>
            </a:r>
          </a:p>
          <a:p>
            <a:pPr lvl="1"/>
            <a:r>
              <a:rPr lang="en-US" dirty="0"/>
              <a:t>BGP session failures</a:t>
            </a:r>
          </a:p>
          <a:p>
            <a:pPr lvl="1"/>
            <a:r>
              <a:rPr lang="en-US" dirty="0"/>
              <a:t>Changes in policy</a:t>
            </a:r>
          </a:p>
          <a:p>
            <a:pPr lvl="1"/>
            <a:r>
              <a:rPr lang="en-US" dirty="0"/>
              <a:t>Conflicts between policies can cause oscillation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4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84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15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null</a:t>
            </a:r>
          </a:p>
          <a:p>
            <a:r>
              <a:rPr lang="en-US" dirty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1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 filtering</a:t>
            </a:r>
          </a:p>
          <a:p>
            <a:r>
              <a:rPr lang="en-US" dirty="0"/>
              <a:t>Setting weights</a:t>
            </a:r>
          </a:p>
          <a:p>
            <a:r>
              <a:rPr lang="en-US" dirty="0"/>
              <a:t>More specific routes: longest prefix</a:t>
            </a:r>
          </a:p>
          <a:p>
            <a:r>
              <a:rPr lang="en-US" dirty="0"/>
              <a:t>AS </a:t>
            </a:r>
            <a:r>
              <a:rPr lang="en-US" dirty="0" err="1"/>
              <a:t>prepending</a:t>
            </a:r>
            <a:r>
              <a:rPr lang="en-US" dirty="0"/>
              <a:t>: “477 477 477 477”</a:t>
            </a:r>
          </a:p>
          <a:p>
            <a:r>
              <a:rPr lang="en-US" dirty="0"/>
              <a:t>More of an art than science</a:t>
            </a:r>
          </a:p>
        </p:txBody>
      </p:sp>
    </p:spTree>
    <p:extLst>
      <p:ext uri="{BB962C8B-B14F-4D97-AF65-F5344CB8AC3E}">
        <p14:creationId xmlns:p14="http://schemas.microsoft.com/office/powerpoint/2010/main" val="886649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Unstable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/>
              <a:t>Due to policy conflicts (Dispute Wheel)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6720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BGP Instabilities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/>
              <a:t>Detecting conflicting policies</a:t>
            </a:r>
          </a:p>
          <a:p>
            <a:pPr lvl="1"/>
            <a:r>
              <a:rPr lang="en-US" dirty="0"/>
              <a:t>Centralized: NP-Complete problem!</a:t>
            </a:r>
          </a:p>
          <a:p>
            <a:pPr lvl="1"/>
            <a:r>
              <a:rPr lang="en-US" dirty="0"/>
              <a:t>Distributed: open research problem</a:t>
            </a:r>
          </a:p>
          <a:p>
            <a:pPr lvl="1"/>
            <a:r>
              <a:rPr lang="en-US" dirty="0"/>
              <a:t>Requires too much cooperation</a:t>
            </a:r>
          </a:p>
          <a:p>
            <a:r>
              <a:rPr lang="en-US" dirty="0"/>
              <a:t>Detecting oscillations</a:t>
            </a:r>
          </a:p>
          <a:p>
            <a:pPr lvl="1"/>
            <a:r>
              <a:rPr lang="en-US" dirty="0"/>
              <a:t>Monitoring for repetitive BGP messages</a:t>
            </a:r>
          </a:p>
          <a:p>
            <a:r>
              <a:rPr lang="en-US" dirty="0"/>
              <a:t>Restricted routing policies and topologies</a:t>
            </a:r>
          </a:p>
          <a:p>
            <a:pPr lvl="1"/>
            <a:r>
              <a:rPr lang="en-US" dirty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Gao</a:t>
            </a:r>
            <a:r>
              <a:rPr lang="en-US" dirty="0"/>
              <a:t> &amp; Rexford, “Stable Internet Routing </a:t>
            </a:r>
          </a:p>
          <a:p>
            <a:r>
              <a:rPr lang="en-US" dirty="0"/>
              <a:t>without 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3700833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Security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Confidential message exchange between neighbors</a:t>
            </a:r>
          </a:p>
          <a:p>
            <a:r>
              <a:rPr lang="en-US" dirty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22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Origin: IP 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what’s 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23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6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7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8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1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24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doesn</a:t>
            </a:r>
            <a:r>
              <a:rPr lang="en-US" altLang="ja-JP" sz="3200" dirty="0"/>
              <a:t>’</a:t>
            </a:r>
            <a:r>
              <a:rPr lang="en-US" sz="3200" dirty="0"/>
              <a:t>t 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25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4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5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6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7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8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0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26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Pakistan </a:t>
            </a:r>
            <a:r>
              <a:rPr lang="en-US" dirty="0" err="1"/>
              <a:t>Youtube</a:t>
            </a:r>
            <a:r>
              <a:rPr lang="en-US" dirty="0"/>
              <a:t> incident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>
                <a:sym typeface="Wingdings"/>
              </a:rPr>
              <a:t>Youtube’s</a:t>
            </a:r>
            <a:r>
              <a:rPr lang="en-US" dirty="0">
                <a:sym typeface="Wingdings"/>
              </a:rPr>
              <a:t> has prefix 208.65.152.0/22</a:t>
            </a:r>
          </a:p>
          <a:p>
            <a:r>
              <a:rPr lang="en-US" dirty="0">
                <a:sym typeface="Wingdings"/>
              </a:rPr>
              <a:t>Pakistan’s government order </a:t>
            </a:r>
            <a:r>
              <a:rPr lang="en-US" dirty="0" err="1">
                <a:sym typeface="Wingdings"/>
              </a:rPr>
              <a:t>Youtube</a:t>
            </a:r>
            <a:r>
              <a:rPr lang="en-US" dirty="0">
                <a:sym typeface="Wingdings"/>
              </a:rPr>
              <a:t> blocked</a:t>
            </a:r>
          </a:p>
          <a:p>
            <a:r>
              <a:rPr lang="en-US" dirty="0">
                <a:sym typeface="Wingdings"/>
              </a:rPr>
              <a:t>Pakistan Telecom (AS 17557) announces </a:t>
            </a:r>
            <a:r>
              <a:rPr lang="en-US" dirty="0"/>
              <a:t>208.65.153.0/24 in the wrong direction (outwards!)</a:t>
            </a:r>
          </a:p>
          <a:p>
            <a:r>
              <a:rPr lang="en-US" dirty="0">
                <a:sym typeface="Wingdings"/>
              </a:rPr>
              <a:t>Longest prefix match caused worldwide outage</a:t>
            </a:r>
          </a:p>
          <a:p>
            <a:r>
              <a:rPr lang="en-US" dirty="0">
                <a:sym typeface="Wingdings"/>
                <a:hlinkClick r:id="rId3"/>
              </a:rPr>
              <a:t>http://www.youtube.com/watch?v=IzLPKuAOe50</a:t>
            </a:r>
            <a:r>
              <a:rPr lang="en-US" dirty="0">
                <a:sym typeface="Wingdings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/>
              <a:t>Spammers steal unused IP space to hide</a:t>
            </a:r>
          </a:p>
          <a:p>
            <a:pPr lvl="1"/>
            <a:r>
              <a:rPr lang="en-US" dirty="0"/>
              <a:t>Announce very short prefixes (e.g., /8). Why?</a:t>
            </a:r>
          </a:p>
          <a:p>
            <a:pPr lvl="1"/>
            <a:r>
              <a:rPr lang="en-US" dirty="0"/>
              <a:t>For a short amount of time</a:t>
            </a:r>
          </a:p>
          <a:p>
            <a:r>
              <a:rPr lang="en-US" dirty="0"/>
              <a:t>China incident, April 8</a:t>
            </a:r>
            <a:r>
              <a:rPr lang="en-US" baseline="30000" dirty="0"/>
              <a:t>th</a:t>
            </a:r>
            <a:r>
              <a:rPr lang="en-US" dirty="0"/>
              <a:t> 2010</a:t>
            </a:r>
          </a:p>
          <a:p>
            <a:pPr lvl="1"/>
            <a:r>
              <a:rPr lang="en-US" dirty="0"/>
              <a:t>China Telecom’s AS23724 generally announces 40 prefixes</a:t>
            </a:r>
          </a:p>
          <a:p>
            <a:pPr lvl="1"/>
            <a:r>
              <a:rPr lang="en-US" dirty="0"/>
              <a:t>On April 8</a:t>
            </a:r>
            <a:r>
              <a:rPr lang="en-US" baseline="30000" dirty="0"/>
              <a:t>th</a:t>
            </a:r>
            <a:r>
              <a:rPr lang="en-US" dirty="0"/>
              <a:t>, announced ~37,000 prefixes</a:t>
            </a:r>
          </a:p>
          <a:p>
            <a:pPr lvl="1"/>
            <a:r>
              <a:rPr lang="en-US" dirty="0"/>
              <a:t>About 10% leaked outside of China</a:t>
            </a:r>
          </a:p>
          <a:p>
            <a:pPr lvl="1"/>
            <a:r>
              <a:rPr lang="en-US" dirty="0"/>
              <a:t>Suddenly, going to </a:t>
            </a:r>
            <a:r>
              <a:rPr lang="en-US" dirty="0">
                <a:hlinkClick r:id="rId2"/>
              </a:rPr>
              <a:t>www.dell.com</a:t>
            </a:r>
            <a:r>
              <a:rPr lang="en-US" dirty="0"/>
              <a:t> might have you routing through AS23724!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Remove an AS from the path</a:t>
            </a:r>
          </a:p>
          <a:p>
            <a:pPr lvl="1"/>
            <a:r>
              <a:rPr lang="en-US" dirty="0"/>
              <a:t>E.g., 701 3715 88 -&gt; 701 88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Attract sources that would normally avoid AS 3715</a:t>
            </a:r>
          </a:p>
          <a:p>
            <a:pPr lvl="1"/>
            <a:r>
              <a:rPr lang="en-US" dirty="0"/>
              <a:t>Make path through you look more attractive</a:t>
            </a:r>
          </a:p>
          <a:p>
            <a:pPr lvl="1"/>
            <a:r>
              <a:rPr lang="en-US" dirty="0"/>
              <a:t>Make AS 88 look like it is closer to the core</a:t>
            </a:r>
          </a:p>
          <a:p>
            <a:pPr lvl="1"/>
            <a:r>
              <a:rPr lang="en-US" dirty="0"/>
              <a:t>Can fool loop detection!</a:t>
            </a:r>
          </a:p>
          <a:p>
            <a:r>
              <a:rPr lang="en-US" dirty="0"/>
              <a:t>May be hard to tell whether this is a lie</a:t>
            </a:r>
          </a:p>
          <a:p>
            <a:pPr lvl="1"/>
            <a:r>
              <a:rPr lang="en-US" dirty="0"/>
              <a:t>88 could indeed connect directly to 701!</a:t>
            </a:r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to the path</a:t>
            </a:r>
          </a:p>
          <a:p>
            <a:pPr lvl="1"/>
            <a:r>
              <a:rPr lang="en-US" dirty="0"/>
              <a:t>E.g., 701 88 -&gt; 701 3715 88</a:t>
            </a:r>
          </a:p>
          <a:p>
            <a:r>
              <a:rPr lang="en-US" dirty="0"/>
              <a:t>Why? </a:t>
            </a:r>
          </a:p>
          <a:p>
            <a:pPr lvl="1"/>
            <a:r>
              <a:rPr lang="en-US" dirty="0"/>
              <a:t>Trigger loop detection in AS 3715</a:t>
            </a:r>
          </a:p>
          <a:p>
            <a:pPr lvl="2"/>
            <a:r>
              <a:rPr lang="en-US" dirty="0"/>
              <a:t>This would block unwanted traffic from AS 3715!</a:t>
            </a:r>
          </a:p>
          <a:p>
            <a:pPr lvl="1"/>
            <a:r>
              <a:rPr lang="en-US" dirty="0"/>
              <a:t>Make your AS look more connected</a:t>
            </a:r>
          </a:p>
          <a:p>
            <a:r>
              <a:rPr lang="en-US" dirty="0"/>
              <a:t>Who can tell this is a lie?</a:t>
            </a:r>
          </a:p>
          <a:p>
            <a:pPr lvl="1"/>
            <a:r>
              <a:rPr lang="en-US" dirty="0"/>
              <a:t>AS 3715 could, if it could see the route</a:t>
            </a:r>
          </a:p>
          <a:p>
            <a:pPr lvl="1"/>
            <a:r>
              <a:rPr lang="en-US" dirty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at the end of the path</a:t>
            </a:r>
          </a:p>
          <a:p>
            <a:pPr lvl="1"/>
            <a:r>
              <a:rPr lang="en-US" dirty="0"/>
              <a:t>E.g., 701 88 into 701 88 3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Evade detection for a bogus route (if added AS is legitimate owner of a prefix)</a:t>
            </a:r>
          </a:p>
          <a:p>
            <a:r>
              <a:rPr lang="en-US" dirty="0"/>
              <a:t>Hard to tell that the path is bogus!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Photo Editor Photo" r:id="rId4" imgW="1905266" imgH="1390844" progId="MSPhotoEd.3">
                  <p:embed/>
                </p:oleObj>
              </mc:Choice>
              <mc:Fallback>
                <p:oleObj name="Photo Editor Photo" r:id="rId4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Photo Editor Photo" r:id="rId7" imgW="1905266" imgH="1390844" progId="MSPhotoEd.3">
                  <p:embed/>
                </p:oleObj>
              </mc:Choice>
              <mc:Fallback>
                <p:oleObj name="Photo Editor Photo" r:id="rId7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S-BGP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fontScale="92500"/>
          </a:bodyPr>
          <a:lstStyle/>
          <a:p>
            <a:r>
              <a:rPr lang="en-US" dirty="0"/>
              <a:t>Based on a public key infrastructure</a:t>
            </a:r>
          </a:p>
          <a:p>
            <a:r>
              <a:rPr lang="en-US" dirty="0"/>
              <a:t>Address attestations</a:t>
            </a:r>
          </a:p>
          <a:p>
            <a:pPr lvl="1"/>
            <a:r>
              <a:rPr lang="en-US" dirty="0"/>
              <a:t>Claims the right to originate a prefix</a:t>
            </a:r>
          </a:p>
          <a:p>
            <a:pPr lvl="1"/>
            <a:r>
              <a:rPr lang="en-US" dirty="0"/>
              <a:t>Signed and distributed out of band</a:t>
            </a:r>
          </a:p>
          <a:p>
            <a:pPr lvl="1"/>
            <a:r>
              <a:rPr lang="en-US" dirty="0"/>
              <a:t>Checked through delegation chain from ICANN</a:t>
            </a:r>
          </a:p>
          <a:p>
            <a:r>
              <a:rPr lang="en-US" dirty="0"/>
              <a:t>Route attestations</a:t>
            </a:r>
          </a:p>
          <a:p>
            <a:pPr lvl="1"/>
            <a:r>
              <a:rPr lang="en-US" dirty="0"/>
              <a:t>Attribute in BGP update message</a:t>
            </a:r>
          </a:p>
          <a:p>
            <a:pPr lvl="1"/>
            <a:r>
              <a:rPr lang="en-US" dirty="0"/>
              <a:t>Signed by each AS as route along path</a:t>
            </a:r>
          </a:p>
          <a:p>
            <a:r>
              <a:rPr lang="en-US" dirty="0"/>
              <a:t>S-BGP can avoid</a:t>
            </a:r>
          </a:p>
          <a:p>
            <a:pPr lvl="1"/>
            <a:r>
              <a:rPr lang="en-US" dirty="0"/>
              <a:t>Prefix hijacking</a:t>
            </a:r>
          </a:p>
          <a:p>
            <a:pPr lvl="1"/>
            <a:r>
              <a:rPr lang="en-US" dirty="0"/>
              <a:t>Addition, removal, or reordering of intermediate </a:t>
            </a:r>
            <a:r>
              <a:rPr lang="en-US" dirty="0" err="1"/>
              <a:t>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S-BGP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Very challenging</a:t>
            </a:r>
          </a:p>
          <a:p>
            <a:pPr lvl="1"/>
            <a:r>
              <a:rPr lang="en-US" dirty="0"/>
              <a:t>PKI (RPKI)</a:t>
            </a:r>
          </a:p>
          <a:p>
            <a:pPr lvl="1"/>
            <a:r>
              <a:rPr lang="en-US" dirty="0"/>
              <a:t>Accurate address registries</a:t>
            </a:r>
          </a:p>
          <a:p>
            <a:pPr lvl="1"/>
            <a:r>
              <a:rPr lang="en-US" dirty="0"/>
              <a:t>Need to perform cryptographic operations on all path operations</a:t>
            </a:r>
          </a:p>
          <a:p>
            <a:pPr lvl="1"/>
            <a:r>
              <a:rPr lang="en-US" dirty="0"/>
              <a:t>Flag day almost impossible</a:t>
            </a:r>
          </a:p>
          <a:p>
            <a:pPr lvl="1"/>
            <a:r>
              <a:rPr lang="en-US" dirty="0"/>
              <a:t>Incremental deployment offers little incentive</a:t>
            </a:r>
          </a:p>
          <a:p>
            <a:r>
              <a:rPr lang="en-US" dirty="0"/>
              <a:t>But there is hope! [Goldberg et al, 2011]</a:t>
            </a:r>
          </a:p>
          <a:p>
            <a:pPr lvl="1"/>
            <a:r>
              <a:rPr lang="en-US" dirty="0"/>
              <a:t>Road to incremental deployment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Change rules to break ties for secure paths</a:t>
            </a:r>
          </a:p>
          <a:p>
            <a:pPr lvl="1"/>
            <a:r>
              <a:rPr lang="en-US" dirty="0"/>
              <a:t>If a few top Tier-1 ISPs </a:t>
            </a:r>
          </a:p>
          <a:p>
            <a:pPr lvl="1"/>
            <a:r>
              <a:rPr lang="en-US" dirty="0"/>
              <a:t>Plus their respective stub clients deploy simplified version (just sign, not validate)</a:t>
            </a:r>
          </a:p>
          <a:p>
            <a:pPr lvl="1"/>
            <a:r>
              <a:rPr lang="en-US" dirty="0"/>
              <a:t> Gains in traffic =&gt; $ =&gt; adoption!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Plane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Routers/</a:t>
            </a:r>
            <a:r>
              <a:rPr lang="en-US" dirty="0" err="1"/>
              <a:t>ASes</a:t>
            </a:r>
            <a:r>
              <a:rPr lang="en-US" dirty="0"/>
              <a:t> can advertise one route, but not necessarily follow it! </a:t>
            </a:r>
          </a:p>
          <a:p>
            <a:r>
              <a:rPr lang="en-US" dirty="0"/>
              <a:t>May drop packets</a:t>
            </a:r>
          </a:p>
          <a:p>
            <a:pPr lvl="1"/>
            <a:r>
              <a:rPr lang="en-US" dirty="0"/>
              <a:t>Or a fraction of packets</a:t>
            </a:r>
          </a:p>
          <a:p>
            <a:pPr lvl="1"/>
            <a:r>
              <a:rPr lang="en-US" dirty="0"/>
              <a:t>What if you just slow down some traffic?</a:t>
            </a:r>
          </a:p>
          <a:p>
            <a:r>
              <a:rPr lang="en-US" dirty="0"/>
              <a:t>Can send packets in a different direction</a:t>
            </a:r>
          </a:p>
          <a:p>
            <a:pPr lvl="1"/>
            <a:r>
              <a:rPr lang="en-US" dirty="0"/>
              <a:t>Impersonation attack</a:t>
            </a:r>
          </a:p>
          <a:p>
            <a:pPr lvl="1"/>
            <a:r>
              <a:rPr lang="en-US" dirty="0"/>
              <a:t>Snooping attack</a:t>
            </a:r>
          </a:p>
          <a:p>
            <a:r>
              <a:rPr lang="en-US" dirty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through</a:t>
            </a:r>
          </a:p>
          <a:p>
            <a:pPr lvl="1"/>
            <a:r>
              <a:rPr lang="en-US" dirty="0"/>
              <a:t>End-to-end checks?</a:t>
            </a:r>
          </a:p>
          <a:p>
            <a:r>
              <a:rPr lang="en-US" dirty="0"/>
              <a:t>Harder to pull off, as you need control of a router</a:t>
            </a:r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protocol that holds Internet routing together</a:t>
            </a:r>
          </a:p>
          <a:p>
            <a:r>
              <a:rPr lang="en-US" dirty="0"/>
              <a:t>Path Vector Protocol among Autonomous Systems</a:t>
            </a:r>
          </a:p>
          <a:p>
            <a:r>
              <a:rPr lang="en-US" dirty="0"/>
              <a:t>Policy, feasibility first; non-optimal routes</a:t>
            </a:r>
          </a:p>
          <a:p>
            <a:r>
              <a:rPr lang="en-US" dirty="0"/>
              <a:t>Important security problems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layer </a:t>
            </a:r>
            <a:r>
              <a:rPr lang="en-US"/>
              <a:t>wrap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432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Following slides not covered, but interesting</a:t>
            </a:r>
          </a:p>
        </p:txBody>
      </p:sp>
    </p:spTree>
    <p:extLst>
      <p:ext uri="{BB962C8B-B14F-4D97-AF65-F5344CB8AC3E}">
        <p14:creationId xmlns:p14="http://schemas.microsoft.com/office/powerpoint/2010/main" val="2123475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Stable Configurations</a:t>
            </a:r>
            <a:br>
              <a:rPr lang="en-US" dirty="0"/>
            </a:br>
            <a:r>
              <a:rPr lang="en-US" dirty="0"/>
              <a:t>BGP </a:t>
            </a:r>
            <a:r>
              <a:rPr lang="en-US" dirty="0" err="1"/>
              <a:t>Wedgies</a:t>
            </a:r>
            <a:r>
              <a:rPr lang="en-US" dirty="0"/>
              <a:t> [RFC 4264]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policy: </a:t>
            </a:r>
          </a:p>
          <a:p>
            <a:pPr lvl="1"/>
            <a:r>
              <a:rPr lang="en-US" dirty="0"/>
              <a:t>Prefer routes from customers</a:t>
            </a:r>
          </a:p>
          <a:p>
            <a:pPr lvl="1"/>
            <a:r>
              <a:rPr lang="en-US" dirty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40628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7203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0845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5 4 3 2 1 1 1 1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</a:p>
        </p:txBody>
      </p:sp>
    </p:spTree>
    <p:extLst>
      <p:ext uri="{BB962C8B-B14F-4D97-AF65-F5344CB8AC3E}">
        <p14:creationId xmlns:p14="http://schemas.microsoft.com/office/powerpoint/2010/main" val="1783360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</a:p>
        </p:txBody>
      </p:sp>
    </p:spTree>
    <p:extLst>
      <p:ext uri="{BB962C8B-B14F-4D97-AF65-F5344CB8AC3E}">
        <p14:creationId xmlns:p14="http://schemas.microsoft.com/office/powerpoint/2010/main" val="507687482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41725</TotalTime>
  <Words>2033</Words>
  <Application>Microsoft Macintosh PowerPoint</Application>
  <PresentationFormat>On-screen Show (4:3)</PresentationFormat>
  <Paragraphs>415</Paragraphs>
  <Slides>41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ＭＳ Ｐゴシック</vt:lpstr>
      <vt:lpstr>Arial</vt:lpstr>
      <vt:lpstr>Calibri</vt:lpstr>
      <vt:lpstr>Minion Pro</vt:lpstr>
      <vt:lpstr>Times New Roman</vt:lpstr>
      <vt:lpstr>Wingdings</vt:lpstr>
      <vt:lpstr>cs168</vt:lpstr>
      <vt:lpstr>Photo Editor Photo</vt:lpstr>
      <vt:lpstr>CSCI-1680 Network Layer: Inter-domain Routing – Policy and Security</vt:lpstr>
      <vt:lpstr>Today</vt:lpstr>
      <vt:lpstr>Route Selection</vt:lpstr>
      <vt:lpstr>Customer/Provider AS relationships</vt:lpstr>
      <vt:lpstr>Peer Relationships</vt:lpstr>
      <vt:lpstr>AS Relationships</vt:lpstr>
      <vt:lpstr>Gao-Rexford Model</vt:lpstr>
      <vt:lpstr>Peering Drama</vt:lpstr>
      <vt:lpstr>“Shutting off” the Internet</vt:lpstr>
      <vt:lpstr>Egypt Incident</vt:lpstr>
      <vt:lpstr>Some BGP Challenges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Unstable Configurations</vt:lpstr>
      <vt:lpstr>Avoiding BGP Instabilities</vt:lpstr>
      <vt:lpstr>Scaling iBGP: route reflectors</vt:lpstr>
      <vt:lpstr>Scaling iBGP: route reflectors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  <vt:lpstr>Following slides not covered, but interesting</vt:lpstr>
      <vt:lpstr>Multiple Stable Configurations BGP Wedgies [RFC 4264]</vt:lpstr>
      <vt:lpstr>BGP Wedgies</vt:lpstr>
      <vt:lpstr>BGP Wedgies</vt:lpstr>
      <vt:lpstr>BGP Wedgies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cp:lastPrinted>2016-10-14T02:56:42Z</cp:lastPrinted>
  <dcterms:created xsi:type="dcterms:W3CDTF">2011-02-28T04:06:06Z</dcterms:created>
  <dcterms:modified xsi:type="dcterms:W3CDTF">2018-10-20T10:53:33Z</dcterms:modified>
</cp:coreProperties>
</file>