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8" r:id="rId3"/>
    <p:sldId id="299" r:id="rId4"/>
    <p:sldId id="313" r:id="rId5"/>
    <p:sldId id="323" r:id="rId6"/>
    <p:sldId id="304" r:id="rId7"/>
    <p:sldId id="305" r:id="rId8"/>
    <p:sldId id="301" r:id="rId9"/>
    <p:sldId id="317" r:id="rId10"/>
    <p:sldId id="300" r:id="rId11"/>
    <p:sldId id="307" r:id="rId12"/>
    <p:sldId id="308" r:id="rId13"/>
    <p:sldId id="310" r:id="rId14"/>
    <p:sldId id="311" r:id="rId15"/>
    <p:sldId id="312" r:id="rId16"/>
    <p:sldId id="314" r:id="rId17"/>
    <p:sldId id="337" r:id="rId18"/>
    <p:sldId id="339" r:id="rId19"/>
    <p:sldId id="325" r:id="rId20"/>
    <p:sldId id="329" r:id="rId21"/>
    <p:sldId id="326" r:id="rId22"/>
    <p:sldId id="320" r:id="rId23"/>
    <p:sldId id="315" r:id="rId24"/>
    <p:sldId id="316" r:id="rId25"/>
    <p:sldId id="302" r:id="rId26"/>
    <p:sldId id="319" r:id="rId27"/>
    <p:sldId id="33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6" autoAdjust="0"/>
    <p:restoredTop sz="80082" autoAdjust="0"/>
  </p:normalViewPr>
  <p:slideViewPr>
    <p:cSldViewPr snapToGrid="0" snapToObjects="1">
      <p:cViewPr varScale="1">
        <p:scale>
          <a:sx n="96" d="100"/>
          <a:sy n="96" d="100"/>
        </p:scale>
        <p:origin x="137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 is multiple</a:t>
            </a:r>
            <a:r>
              <a:rPr lang="en-US" baseline="0" dirty="0"/>
              <a:t> exit discriminator</a:t>
            </a:r>
          </a:p>
          <a:p>
            <a:r>
              <a:rPr lang="en-US" baseline="0" dirty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9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uteviews.or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Inter-domain Routing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  <a:p>
            <a:r>
              <a:rPr lang="en-US" dirty="0"/>
              <a:t>Instructor: Michael </a:t>
            </a:r>
            <a:r>
              <a:rPr lang="en-US"/>
              <a:t>Markovitch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Last time: Intra-Domain Routing (IGP)</a:t>
            </a:r>
          </a:p>
          <a:p>
            <a:pPr lvl="1"/>
            <a:r>
              <a:rPr lang="en-US" dirty="0"/>
              <a:t>RIP distance vector</a:t>
            </a:r>
          </a:p>
          <a:p>
            <a:pPr lvl="1"/>
            <a:r>
              <a:rPr lang="en-US" dirty="0"/>
              <a:t>OSPF link state</a:t>
            </a:r>
          </a:p>
          <a:p>
            <a:r>
              <a:rPr lang="en-US" dirty="0"/>
              <a:t>Inter-Domain Routing (EGP)</a:t>
            </a:r>
          </a:p>
          <a:p>
            <a:pPr lvl="1"/>
            <a:r>
              <a:rPr lang="en-US" dirty="0"/>
              <a:t>Border Gateway Protocol</a:t>
            </a:r>
          </a:p>
          <a:p>
            <a:pPr lvl="1"/>
            <a:r>
              <a:rPr lang="en-US" dirty="0"/>
              <a:t>Path-vector routing protocol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Inter vs. Intra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not just use OSPF everywhere?</a:t>
            </a:r>
          </a:p>
          <a:p>
            <a:pPr lvl="1"/>
            <a:r>
              <a:rPr lang="en-US" dirty="0"/>
              <a:t>E.g., hierarchies of OSPF areas?	</a:t>
            </a:r>
          </a:p>
          <a:p>
            <a:pPr lvl="1"/>
            <a:r>
              <a:rPr lang="en-US" dirty="0"/>
              <a:t>Hint: scaling is not the only limitation</a:t>
            </a:r>
          </a:p>
          <a:p>
            <a:r>
              <a:rPr lang="en-US" dirty="0"/>
              <a:t>BGP is a policy control and information hiding protocol</a:t>
            </a:r>
          </a:p>
          <a:p>
            <a:pPr lvl="1"/>
            <a:r>
              <a:rPr lang="en-US" dirty="0"/>
              <a:t>intra == trusted, inter == </a:t>
            </a:r>
            <a:r>
              <a:rPr lang="en-US" dirty="0" err="1"/>
              <a:t>untrusted</a:t>
            </a:r>
            <a:endParaRPr lang="en-US" dirty="0"/>
          </a:p>
          <a:p>
            <a:pPr lvl="1"/>
            <a:r>
              <a:rPr lang="en-US" dirty="0"/>
              <a:t>Different policies by different </a:t>
            </a:r>
            <a:r>
              <a:rPr lang="en-US" dirty="0" err="1"/>
              <a:t>ASs</a:t>
            </a:r>
            <a:endParaRPr lang="en-US" dirty="0"/>
          </a:p>
          <a:p>
            <a:pPr lvl="1"/>
            <a:r>
              <a:rPr lang="en-US" dirty="0"/>
              <a:t>Different costs by different </a:t>
            </a:r>
            <a:r>
              <a:rPr lang="en-US" dirty="0" err="1"/>
              <a:t>ASs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r>
              <a:rPr lang="en-US" dirty="0"/>
              <a:t>Local Traffic – source or destination in local AS</a:t>
            </a:r>
          </a:p>
          <a:p>
            <a:r>
              <a:rPr lang="en-US" dirty="0"/>
              <a:t>Transit Traffic – passes through an AS</a:t>
            </a:r>
          </a:p>
          <a:p>
            <a:r>
              <a:rPr lang="en-US" dirty="0"/>
              <a:t>Stub AS</a:t>
            </a:r>
          </a:p>
          <a:p>
            <a:pPr lvl="1"/>
            <a:r>
              <a:rPr lang="en-US" dirty="0"/>
              <a:t>Connects to only a single other AS</a:t>
            </a:r>
          </a:p>
          <a:p>
            <a:r>
              <a:rPr lang="en-US" dirty="0" err="1"/>
              <a:t>Multihomed</a:t>
            </a:r>
            <a:r>
              <a:rPr lang="en-US" dirty="0"/>
              <a:t> AS</a:t>
            </a:r>
          </a:p>
          <a:p>
            <a:pPr lvl="1"/>
            <a:r>
              <a:rPr lang="en-US" dirty="0"/>
              <a:t>Connects to multiple  </a:t>
            </a:r>
            <a:r>
              <a:rPr lang="en-US" dirty="0" err="1"/>
              <a:t>ASs</a:t>
            </a:r>
            <a:endParaRPr lang="en-US" dirty="0"/>
          </a:p>
          <a:p>
            <a:pPr lvl="1"/>
            <a:r>
              <a:rPr lang="en-US" dirty="0"/>
              <a:t>Carries no transit traffic</a:t>
            </a:r>
          </a:p>
          <a:p>
            <a:r>
              <a:rPr lang="en-US" dirty="0"/>
              <a:t>Transit AS</a:t>
            </a:r>
          </a:p>
          <a:p>
            <a:pPr lvl="1"/>
            <a:r>
              <a:rPr lang="en-US" dirty="0"/>
              <a:t>Connects to multiple </a:t>
            </a:r>
            <a:r>
              <a:rPr lang="en-US" dirty="0" err="1"/>
              <a:t>ASs</a:t>
            </a:r>
            <a:r>
              <a:rPr lang="en-US" dirty="0"/>
              <a:t> and carries transit traffic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/>
              <a:t>How to prevent X from forwarding transit between B and C?</a:t>
            </a:r>
          </a:p>
          <a:p>
            <a:r>
              <a:rPr lang="en-US" dirty="0"/>
              <a:t>How to avoid transit between CBA ?</a:t>
            </a:r>
          </a:p>
          <a:p>
            <a:pPr lvl="1"/>
            <a:r>
              <a:rPr lang="en-US" dirty="0"/>
              <a:t>B: BAZ -&gt; X (“B advertises BAZ to X”)</a:t>
            </a:r>
          </a:p>
          <a:p>
            <a:pPr lvl="1"/>
            <a:r>
              <a:rPr lang="en-US" dirty="0"/>
              <a:t>B: BAZ -&gt; C ? (=&gt; Y: CBAZ and Y:CAZ)</a:t>
            </a:r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of Routing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Constraints</a:t>
            </a:r>
          </a:p>
          <a:p>
            <a:pPr lvl="1"/>
            <a:r>
              <a:rPr lang="en-US" dirty="0"/>
              <a:t>Scaling</a:t>
            </a:r>
          </a:p>
          <a:p>
            <a:pPr lvl="1"/>
            <a:r>
              <a:rPr lang="en-US" dirty="0"/>
              <a:t>Autonomy (policy and privacy)</a:t>
            </a:r>
          </a:p>
          <a:p>
            <a:r>
              <a:rPr lang="en-US" dirty="0"/>
              <a:t>Link-state?</a:t>
            </a:r>
          </a:p>
          <a:p>
            <a:pPr lvl="1"/>
            <a:r>
              <a:rPr lang="en-US" dirty="0"/>
              <a:t>Requires sharing of complete information</a:t>
            </a:r>
          </a:p>
          <a:p>
            <a:pPr lvl="1"/>
            <a:r>
              <a:rPr lang="en-US" dirty="0"/>
              <a:t>Information exchange does not scale</a:t>
            </a:r>
          </a:p>
          <a:p>
            <a:pPr lvl="1"/>
            <a:r>
              <a:rPr lang="en-US" dirty="0"/>
              <a:t>Can’t express policy</a:t>
            </a:r>
          </a:p>
          <a:p>
            <a:r>
              <a:rPr lang="en-US" dirty="0"/>
              <a:t>Distance Vector?</a:t>
            </a:r>
          </a:p>
          <a:p>
            <a:pPr lvl="1"/>
            <a:r>
              <a:rPr lang="en-US" dirty="0"/>
              <a:t>Scales and retains privacy</a:t>
            </a:r>
          </a:p>
          <a:p>
            <a:pPr lvl="1"/>
            <a:r>
              <a:rPr lang="en-US" dirty="0"/>
              <a:t>Can’t implement policy</a:t>
            </a:r>
          </a:p>
          <a:p>
            <a:pPr lvl="1"/>
            <a:r>
              <a:rPr lang="en-US" dirty="0"/>
              <a:t>Can’t avoid loops if shortest path not taken</a:t>
            </a:r>
          </a:p>
          <a:p>
            <a:pPr lvl="1"/>
            <a:r>
              <a:rPr lang="en-US" dirty="0"/>
              <a:t>Count-to-infinity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Vector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/>
              <a:t>Distance vector algorithm with extra information</a:t>
            </a:r>
          </a:p>
          <a:p>
            <a:pPr lvl="1"/>
            <a:r>
              <a:rPr lang="en-US" dirty="0"/>
              <a:t>For each route, store the complete path (</a:t>
            </a:r>
            <a:r>
              <a:rPr lang="en-US" dirty="0" err="1"/>
              <a:t>ASs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No extra computation, just extra storage (and traffic)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Can make policy choices based on set of </a:t>
            </a:r>
            <a:r>
              <a:rPr lang="en-US" dirty="0" err="1"/>
              <a:t>ASs</a:t>
            </a:r>
            <a:r>
              <a:rPr lang="en-US" dirty="0"/>
              <a:t> in path</a:t>
            </a:r>
          </a:p>
          <a:p>
            <a:pPr lvl="1"/>
            <a:r>
              <a:rPr lang="en-US" dirty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BGP - High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Single EGP protocol in use today</a:t>
            </a:r>
          </a:p>
          <a:p>
            <a:r>
              <a:rPr lang="en-US" dirty="0"/>
              <a:t>Abstract each AS to a single node</a:t>
            </a:r>
          </a:p>
          <a:p>
            <a:r>
              <a:rPr lang="en-US" dirty="0"/>
              <a:t>Destinations are CIDR prefixes</a:t>
            </a:r>
          </a:p>
          <a:p>
            <a:r>
              <a:rPr lang="en-US" dirty="0"/>
              <a:t>Exchange prefix </a:t>
            </a:r>
            <a:r>
              <a:rPr lang="en-US" i="1" dirty="0"/>
              <a:t>reachability</a:t>
            </a:r>
            <a:r>
              <a:rPr lang="en-US" dirty="0"/>
              <a:t> with neighbors</a:t>
            </a:r>
          </a:p>
          <a:p>
            <a:pPr lvl="1"/>
            <a:r>
              <a:rPr lang="en-US" dirty="0"/>
              <a:t>E.g., “I can reach prefix 128.148.0.0/16 through </a:t>
            </a:r>
            <a:r>
              <a:rPr lang="en-US" dirty="0" err="1"/>
              <a:t>ASes</a:t>
            </a:r>
            <a:r>
              <a:rPr lang="en-US" dirty="0"/>
              <a:t> 44444 3356 14325 11078”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May choose to not advertise some paths to some neighbors</a:t>
            </a:r>
          </a:p>
          <a:p>
            <a:r>
              <a:rPr lang="en-US" dirty="0"/>
              <a:t>Select a single path by routing </a:t>
            </a:r>
            <a:r>
              <a:rPr lang="en-US" i="1" dirty="0"/>
              <a:t>policy</a:t>
            </a:r>
          </a:p>
          <a:p>
            <a:r>
              <a:rPr lang="en-US" dirty="0">
                <a:solidFill>
                  <a:srgbClr val="00B050"/>
                </a:solidFill>
              </a:rPr>
              <a:t>Critical: learn many paths, propagate one</a:t>
            </a:r>
          </a:p>
          <a:p>
            <a:pPr lvl="1"/>
            <a:r>
              <a:rPr lang="en-US" dirty="0"/>
              <a:t>Add your ASN to advertised path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Explicit AS Path == Loop free</a:t>
            </a:r>
          </a:p>
          <a:p>
            <a:pPr lvl="1"/>
            <a:r>
              <a:rPr lang="en-US" dirty="0"/>
              <a:t>Except under churn, IGP/EGP mismatch</a:t>
            </a:r>
          </a:p>
          <a:p>
            <a:r>
              <a:rPr lang="en-US" dirty="0"/>
              <a:t>Not all ASs know all paths</a:t>
            </a:r>
          </a:p>
          <a:p>
            <a:r>
              <a:rPr lang="en-US" dirty="0"/>
              <a:t>Reachability not guaranteed</a:t>
            </a:r>
          </a:p>
          <a:p>
            <a:pPr lvl="1"/>
            <a:r>
              <a:rPr lang="en-US" dirty="0"/>
              <a:t>Decentralized combination of policies</a:t>
            </a:r>
          </a:p>
          <a:p>
            <a:r>
              <a:rPr lang="en-US" dirty="0"/>
              <a:t>AS abstraction -&gt; loss of efficiency</a:t>
            </a:r>
          </a:p>
          <a:p>
            <a:r>
              <a:rPr lang="en-US" dirty="0"/>
              <a:t>Scaling</a:t>
            </a:r>
          </a:p>
          <a:p>
            <a:pPr lvl="1"/>
            <a:r>
              <a:rPr lang="en-US" dirty="0"/>
              <a:t>55K ASs</a:t>
            </a:r>
          </a:p>
          <a:p>
            <a:pPr lvl="1"/>
            <a:r>
              <a:rPr lang="en-US" dirty="0"/>
              <a:t>685K+ prefixes</a:t>
            </a:r>
          </a:p>
          <a:p>
            <a:pPr lvl="1"/>
            <a:r>
              <a:rPr lang="en-US" dirty="0"/>
              <a:t>ASs with one prefix: 21292</a:t>
            </a:r>
          </a:p>
          <a:p>
            <a:pPr lvl="1"/>
            <a:r>
              <a:rPr lang="en-US" dirty="0"/>
              <a:t>Most prefixes by one AS: 5551 (AS4538 ERX-CERNET-BKB - China Education and Research Network Center)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6219" y="6488668"/>
            <a:ext cx="3031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cidr</a:t>
            </a:r>
            <a:r>
              <a:rPr lang="en-US" dirty="0"/>
              <a:t>-report 17Oct2017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BGP?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Critical protocol: makes the Internet run</a:t>
            </a:r>
          </a:p>
          <a:p>
            <a:pPr lvl="1"/>
            <a:r>
              <a:rPr lang="en-US" dirty="0"/>
              <a:t>Only widely deployed EGP</a:t>
            </a:r>
          </a:p>
          <a:p>
            <a:r>
              <a:rPr lang="en-US" dirty="0"/>
              <a:t>Active area of problems!</a:t>
            </a:r>
          </a:p>
          <a:p>
            <a:pPr lvl="1"/>
            <a:r>
              <a:rPr lang="en-US" dirty="0"/>
              <a:t>Efficiency</a:t>
            </a:r>
          </a:p>
          <a:p>
            <a:pPr lvl="1"/>
            <a:r>
              <a:rPr lang="en-US" dirty="0"/>
              <a:t>Cogent vs. Level3: Internet Partition</a:t>
            </a:r>
          </a:p>
          <a:p>
            <a:pPr lvl="1"/>
            <a:r>
              <a:rPr lang="en-US" dirty="0"/>
              <a:t>Spammers use prefix hijacking</a:t>
            </a:r>
          </a:p>
          <a:p>
            <a:pPr lvl="1"/>
            <a:r>
              <a:rPr lang="en-US" dirty="0"/>
              <a:t>Pakistan accidentally took down YouTube</a:t>
            </a:r>
          </a:p>
          <a:p>
            <a:pPr lvl="1"/>
            <a:r>
              <a:rPr lang="en-US" dirty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Protocol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/>
              <a:t>Separate roles of </a:t>
            </a:r>
            <a:r>
              <a:rPr lang="en-US" i="1" dirty="0"/>
              <a:t>speakers</a:t>
            </a:r>
            <a:r>
              <a:rPr lang="en-US" dirty="0"/>
              <a:t> and </a:t>
            </a:r>
            <a:r>
              <a:rPr lang="en-US" i="1" dirty="0"/>
              <a:t>gateways</a:t>
            </a:r>
            <a:endParaRPr lang="en-US" dirty="0"/>
          </a:p>
          <a:p>
            <a:pPr lvl="1"/>
            <a:r>
              <a:rPr lang="en-US" dirty="0"/>
              <a:t>Speakers talk BGP with other </a:t>
            </a:r>
            <a:r>
              <a:rPr lang="en-US" dirty="0" err="1"/>
              <a:t>ASes</a:t>
            </a:r>
            <a:endParaRPr lang="en-US" dirty="0"/>
          </a:p>
          <a:p>
            <a:pPr lvl="1"/>
            <a:r>
              <a:rPr lang="en-US" dirty="0"/>
              <a:t>Gateways are routes that border other </a:t>
            </a:r>
            <a:r>
              <a:rPr lang="en-US" dirty="0" err="1"/>
              <a:t>ASes</a:t>
            </a:r>
            <a:endParaRPr lang="en-US" dirty="0"/>
          </a:p>
          <a:p>
            <a:pPr lvl="1"/>
            <a:r>
              <a:rPr lang="en-US" dirty="0"/>
              <a:t>Can have more gateways than speakers</a:t>
            </a:r>
          </a:p>
          <a:p>
            <a:pPr lvl="1"/>
            <a:r>
              <a:rPr lang="en-US" dirty="0"/>
              <a:t>Speakers know how to reach gateways</a:t>
            </a:r>
          </a:p>
          <a:p>
            <a:r>
              <a:rPr lang="en-US" dirty="0"/>
              <a:t>Speakers connect over TCP on port 179</a:t>
            </a:r>
          </a:p>
          <a:p>
            <a:pPr lvl="1"/>
            <a:r>
              <a:rPr lang="en-US" dirty="0"/>
              <a:t>Bidirectional exchange over long-lived connection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Table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bgp.potaroo.net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60" y="1095581"/>
            <a:ext cx="7655339" cy="51434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73FA4B-E80F-2548-AAB3-973B41857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60" y="1095580"/>
            <a:ext cx="7655339" cy="51434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Table Growth for v6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bgp.potaroo.net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07495"/>
            <a:ext cx="6992454" cy="5281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9102B8-7FE8-CE44-9221-0733BC9D7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21" y="1207494"/>
            <a:ext cx="8002157" cy="528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8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Integrating EGP and IGP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Stub </a:t>
            </a:r>
            <a:r>
              <a:rPr lang="en-US" dirty="0" err="1"/>
              <a:t>ASs</a:t>
            </a:r>
            <a:endParaRPr lang="en-US" dirty="0"/>
          </a:p>
          <a:p>
            <a:pPr lvl="1"/>
            <a:r>
              <a:rPr lang="en-US" dirty="0"/>
              <a:t>Border router clear choice for default route</a:t>
            </a:r>
          </a:p>
          <a:p>
            <a:pPr lvl="1"/>
            <a:r>
              <a:rPr lang="en-US" dirty="0"/>
              <a:t>Inject into IGP: “any unknown route to border router”</a:t>
            </a:r>
          </a:p>
          <a:p>
            <a:r>
              <a:rPr lang="en-US" dirty="0"/>
              <a:t>Inject specific prefixes in IGP</a:t>
            </a:r>
          </a:p>
          <a:p>
            <a:pPr lvl="1"/>
            <a:r>
              <a:rPr lang="en-US" dirty="0"/>
              <a:t>E.g., Provider injects routes to customer prefix</a:t>
            </a:r>
          </a:p>
          <a:p>
            <a:r>
              <a:rPr lang="en-US" dirty="0"/>
              <a:t>Backbone networks</a:t>
            </a:r>
          </a:p>
          <a:p>
            <a:pPr lvl="1"/>
            <a:r>
              <a:rPr lang="en-US" dirty="0"/>
              <a:t>Too many prefixes for IGP</a:t>
            </a:r>
          </a:p>
          <a:p>
            <a:pPr lvl="1"/>
            <a:r>
              <a:rPr lang="en-US" dirty="0"/>
              <a:t>Run internal version of BGP, </a:t>
            </a:r>
            <a:r>
              <a:rPr lang="en-US" dirty="0" err="1"/>
              <a:t>iBGP</a:t>
            </a:r>
            <a:endParaRPr lang="en-US" dirty="0"/>
          </a:p>
          <a:p>
            <a:pPr lvl="1"/>
            <a:r>
              <a:rPr lang="en-US" dirty="0"/>
              <a:t>All routers learn mappings: Prefix -&gt; Border Router</a:t>
            </a:r>
          </a:p>
          <a:p>
            <a:pPr lvl="1"/>
            <a:r>
              <a:rPr lang="en-US" dirty="0"/>
              <a:t>Use IGP to learn: Border Router -&gt; Next Hop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Base protocol has four message types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– Initialize connection. Identifies peers and must be first message in each direction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UPDATE</a:t>
            </a:r>
            <a:r>
              <a:rPr lang="en-US" dirty="0"/>
              <a:t> – Announce routing changes (most important message)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NOTIFICATION</a:t>
            </a:r>
            <a:r>
              <a:rPr lang="en-US" dirty="0"/>
              <a:t> – Announce error when closing connection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KEEPALIVE</a:t>
            </a:r>
            <a:r>
              <a:rPr lang="en-US" dirty="0"/>
              <a:t> – Make sure peer is alive</a:t>
            </a:r>
          </a:p>
          <a:p>
            <a:r>
              <a:rPr lang="en-US" dirty="0"/>
              <a:t>Extensions can define more message types</a:t>
            </a:r>
          </a:p>
          <a:p>
            <a:pPr lvl="1"/>
            <a:r>
              <a:rPr lang="en-US" dirty="0"/>
              <a:t>E.g., ROUTE-REFRESH [RFC 2918]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an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/>
              <a:t>Withdrawn routes: list of withdrawn IP prefixes</a:t>
            </a:r>
          </a:p>
          <a:p>
            <a:r>
              <a:rPr lang="en-US" dirty="0"/>
              <a:t>Network Layer </a:t>
            </a:r>
            <a:r>
              <a:rPr lang="en-US" dirty="0" err="1"/>
              <a:t>Reachability</a:t>
            </a:r>
            <a:r>
              <a:rPr lang="en-US" dirty="0"/>
              <a:t> Information (NLRI)</a:t>
            </a:r>
          </a:p>
          <a:p>
            <a:pPr lvl="1"/>
            <a:r>
              <a:rPr lang="en-US" dirty="0"/>
              <a:t>List of prefixes to which path attributes apply</a:t>
            </a:r>
          </a:p>
          <a:p>
            <a:r>
              <a:rPr lang="en-US" dirty="0"/>
              <a:t>Path attributes</a:t>
            </a:r>
          </a:p>
          <a:p>
            <a:pPr lvl="1"/>
            <a:r>
              <a:rPr lang="en-US" dirty="0"/>
              <a:t>ORIGIN, AS_PATH, NEXT_HOP, MULTI-EXIT-DISC, LOCAL_PREF, ATOMIC_AGGREGATE, AGGREGATOR, …</a:t>
            </a:r>
          </a:p>
          <a:p>
            <a:pPr lvl="1"/>
            <a:r>
              <a:rPr lang="en-US" dirty="0"/>
              <a:t>Each attribute has 1-byte type, 1-byte flags, length, content</a:t>
            </a:r>
          </a:p>
          <a:p>
            <a:pPr lvl="1"/>
            <a:r>
              <a:rPr lang="en-US" dirty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/>
              <a:t>NLRI: 128.148.0.0/16</a:t>
            </a:r>
          </a:p>
          <a:p>
            <a:r>
              <a:rPr lang="en-US" dirty="0"/>
              <a:t>AS Path: ASN 44444 3356 14325 11078</a:t>
            </a:r>
          </a:p>
          <a:p>
            <a:r>
              <a:rPr lang="en-US" dirty="0"/>
              <a:t>Next Hop IP: same as in RIPv2</a:t>
            </a:r>
          </a:p>
          <a:p>
            <a:r>
              <a:rPr lang="en-US" dirty="0"/>
              <a:t>Knobs for traffic engineering:</a:t>
            </a:r>
          </a:p>
          <a:p>
            <a:pPr lvl="1"/>
            <a:r>
              <a:rPr lang="en-US" dirty="0"/>
              <a:t>Metric, weight, </a:t>
            </a:r>
            <a:r>
              <a:rPr lang="en-US" dirty="0" err="1"/>
              <a:t>LocalPath</a:t>
            </a:r>
            <a:r>
              <a:rPr lang="en-US" dirty="0"/>
              <a:t>, MED, Communities</a:t>
            </a:r>
          </a:p>
          <a:p>
            <a:pPr lvl="1"/>
            <a:r>
              <a:rPr lang="en-US" dirty="0"/>
              <a:t>Lots of voodoo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/>
          </a:bodyPr>
          <a:lstStyle/>
          <a:p>
            <a:r>
              <a:rPr lang="en-US" dirty="0"/>
              <a:t>BGP speaker conceptually maintains 3 sets of state</a:t>
            </a:r>
          </a:p>
          <a:p>
            <a:r>
              <a:rPr lang="en-US" dirty="0" err="1"/>
              <a:t>Adj</a:t>
            </a:r>
            <a:r>
              <a:rPr lang="en-US" dirty="0"/>
              <a:t>-RIB-In</a:t>
            </a:r>
          </a:p>
          <a:p>
            <a:pPr lvl="1"/>
            <a:r>
              <a:rPr lang="en-US" dirty="0"/>
              <a:t>“Adjacent Routing Information Base, Incoming”</a:t>
            </a:r>
          </a:p>
          <a:p>
            <a:pPr lvl="1"/>
            <a:r>
              <a:rPr lang="en-US" dirty="0"/>
              <a:t>Unprocessed routes learned from other BGP speakers</a:t>
            </a:r>
          </a:p>
          <a:p>
            <a:r>
              <a:rPr lang="en-US" dirty="0"/>
              <a:t>Loc-RIB</a:t>
            </a:r>
          </a:p>
          <a:p>
            <a:pPr lvl="1"/>
            <a:r>
              <a:rPr lang="en-US" dirty="0"/>
              <a:t>Contains routes from </a:t>
            </a:r>
            <a:r>
              <a:rPr lang="en-US" dirty="0" err="1"/>
              <a:t>Adj</a:t>
            </a:r>
            <a:r>
              <a:rPr lang="en-US" dirty="0"/>
              <a:t>-RIB-In selected by policy</a:t>
            </a:r>
          </a:p>
          <a:p>
            <a:pPr lvl="1"/>
            <a:r>
              <a:rPr lang="en-US" dirty="0"/>
              <a:t>First hop of route must be reachable by IGP or static route</a:t>
            </a:r>
          </a:p>
          <a:p>
            <a:r>
              <a:rPr lang="en-US" dirty="0" err="1"/>
              <a:t>Adj</a:t>
            </a:r>
            <a:r>
              <a:rPr lang="en-US" dirty="0"/>
              <a:t>-RIB-Out</a:t>
            </a:r>
          </a:p>
          <a:p>
            <a:pPr lvl="1"/>
            <a:r>
              <a:rPr lang="en-US" dirty="0"/>
              <a:t>Subset of Loc-RIB to be advertised to peer speakers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 views project: </a:t>
            </a:r>
            <a:r>
              <a:rPr lang="en-US" dirty="0">
                <a:hlinkClick r:id="rId2"/>
              </a:rPr>
              <a:t>http://www.routeviews.org</a:t>
            </a:r>
            <a:endParaRPr lang="en-US" dirty="0"/>
          </a:p>
          <a:p>
            <a:pPr lvl="1"/>
            <a:r>
              <a:rPr lang="en-US" dirty="0"/>
              <a:t>telnet route-</a:t>
            </a:r>
            <a:r>
              <a:rPr lang="en-US" dirty="0" err="1"/>
              <a:t>views.linx.routeviews.org</a:t>
            </a:r>
            <a:endParaRPr lang="en-US" dirty="0"/>
          </a:p>
          <a:p>
            <a:pPr lvl="1"/>
            <a:r>
              <a:rPr lang="en-US" dirty="0"/>
              <a:t>show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bgp</a:t>
            </a:r>
            <a:r>
              <a:rPr lang="en-US" dirty="0"/>
              <a:t> 128.148.0.0/16 longer-prefixes</a:t>
            </a:r>
          </a:p>
          <a:p>
            <a:r>
              <a:rPr lang="en-US" dirty="0"/>
              <a:t>All paths are learned internally (</a:t>
            </a:r>
            <a:r>
              <a:rPr lang="en-US" dirty="0" err="1"/>
              <a:t>iBGP</a:t>
            </a:r>
            <a:r>
              <a:rPr lang="en-US" dirty="0"/>
              <a:t>)</a:t>
            </a:r>
          </a:p>
          <a:p>
            <a:r>
              <a:rPr lang="en-US" dirty="0"/>
              <a:t>Not a production device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BGP Policy Routing and Security</a:t>
            </a:r>
          </a:p>
        </p:txBody>
      </p:sp>
    </p:spTree>
    <p:extLst>
      <p:ext uri="{BB962C8B-B14F-4D97-AF65-F5344CB8AC3E}">
        <p14:creationId xmlns:p14="http://schemas.microsoft.com/office/powerpoint/2010/main" val="242414547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53571</TotalTime>
  <Words>964</Words>
  <Application>Microsoft Macintosh PowerPoint</Application>
  <PresentationFormat>On-screen Show (4:3)</PresentationFormat>
  <Paragraphs>174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Minion Pro</vt:lpstr>
      <vt:lpstr>cs168</vt:lpstr>
      <vt:lpstr>CSCI-1680 Network Layer: Inter-domain Routing 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BGP Implications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Table Growth</vt:lpstr>
      <vt:lpstr>BGP Table Growth for v6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76</cp:revision>
  <dcterms:created xsi:type="dcterms:W3CDTF">2011-02-28T04:06:06Z</dcterms:created>
  <dcterms:modified xsi:type="dcterms:W3CDTF">2018-10-20T10:55:37Z</dcterms:modified>
</cp:coreProperties>
</file>