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8" r:id="rId3"/>
    <p:sldId id="285" r:id="rId4"/>
    <p:sldId id="286" r:id="rId5"/>
    <p:sldId id="295" r:id="rId6"/>
    <p:sldId id="296" r:id="rId7"/>
    <p:sldId id="287" r:id="rId8"/>
    <p:sldId id="288" r:id="rId9"/>
    <p:sldId id="289" r:id="rId10"/>
    <p:sldId id="304" r:id="rId11"/>
    <p:sldId id="290" r:id="rId12"/>
    <p:sldId id="291" r:id="rId13"/>
    <p:sldId id="306" r:id="rId14"/>
    <p:sldId id="292" r:id="rId15"/>
    <p:sldId id="293" r:id="rId16"/>
    <p:sldId id="294" r:id="rId17"/>
    <p:sldId id="298" r:id="rId18"/>
    <p:sldId id="266" r:id="rId19"/>
    <p:sldId id="267" r:id="rId20"/>
    <p:sldId id="299" r:id="rId21"/>
    <p:sldId id="269" r:id="rId22"/>
    <p:sldId id="268" r:id="rId23"/>
    <p:sldId id="270" r:id="rId24"/>
    <p:sldId id="271" r:id="rId25"/>
    <p:sldId id="272" r:id="rId26"/>
    <p:sldId id="300" r:id="rId27"/>
    <p:sldId id="301" r:id="rId28"/>
    <p:sldId id="302" r:id="rId29"/>
    <p:sldId id="273" r:id="rId30"/>
    <p:sldId id="260" r:id="rId31"/>
    <p:sldId id="261" r:id="rId32"/>
    <p:sldId id="262" r:id="rId33"/>
    <p:sldId id="263" r:id="rId34"/>
    <p:sldId id="264" r:id="rId35"/>
    <p:sldId id="265" r:id="rId36"/>
    <p:sldId id="274" r:id="rId37"/>
    <p:sldId id="275" r:id="rId38"/>
    <p:sldId id="276" r:id="rId39"/>
    <p:sldId id="279" r:id="rId40"/>
    <p:sldId id="281" r:id="rId41"/>
    <p:sldId id="280" r:id="rId42"/>
    <p:sldId id="277" r:id="rId43"/>
    <p:sldId id="278" r:id="rId44"/>
    <p:sldId id="303" r:id="rId45"/>
    <p:sldId id="305" r:id="rId46"/>
    <p:sldId id="28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66" autoAdjust="0"/>
    <p:restoredTop sz="88049" autoAdjust="0"/>
  </p:normalViewPr>
  <p:slideViewPr>
    <p:cSldViewPr snapToGrid="0" snapToObjects="1">
      <p:cViewPr varScale="1">
        <p:scale>
          <a:sx n="106" d="100"/>
          <a:sy n="106" d="100"/>
        </p:scale>
        <p:origin x="10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51.2 us round-trip</a:t>
            </a:r>
            <a:r>
              <a:rPr lang="en-US" baseline="0" dirty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51.2 us round-trip</a:t>
            </a:r>
            <a:r>
              <a:rPr lang="en-US" baseline="0" dirty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Never forward to INCOMING port…</a:t>
            </a:r>
          </a:p>
          <a:p>
            <a:r>
              <a:rPr lang="en-US" dirty="0"/>
              <a:t>What if hosts move? TIMEOUT</a:t>
            </a:r>
          </a:p>
          <a:p>
            <a:r>
              <a:rPr lang="en-US" dirty="0"/>
              <a:t>What</a:t>
            </a:r>
            <a:r>
              <a:rPr lang="en-US" baseline="0" dirty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domain of each</a:t>
            </a:r>
            <a:r>
              <a:rPr lang="en-US" baseline="0" dirty="0"/>
              <a:t> VCI? </a:t>
            </a:r>
          </a:p>
          <a:p>
            <a:r>
              <a:rPr lang="en-US" baseline="0" dirty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larger tables?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May be loose</a:t>
            </a:r>
            <a:r>
              <a:rPr lang="en-US" baseline="0" dirty="0"/>
              <a:t> or strict.</a:t>
            </a:r>
          </a:p>
          <a:p>
            <a:r>
              <a:rPr lang="en-US" baseline="0" dirty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Different if packets are variable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Layer 3 routers are similar</a:t>
            </a:r>
          </a:p>
          <a:p>
            <a:r>
              <a:rPr lang="en-US" dirty="0"/>
              <a:t>Current switching speeds: 6.5Tbps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Also allows </a:t>
            </a:r>
            <a:r>
              <a:rPr lang="en-US" dirty="0" err="1"/>
              <a:t>QoS</a:t>
            </a:r>
            <a:r>
              <a:rPr lang="en-US" dirty="0"/>
              <a:t>, Fairness, Prioritization</a:t>
            </a:r>
          </a:p>
          <a:p>
            <a:r>
              <a:rPr lang="en-US" dirty="0"/>
              <a:t>For independent</a:t>
            </a:r>
            <a:r>
              <a:rPr lang="en-US" baseline="0" dirty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tandards.ieee.org/develop/regauth/oui/oui.t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Link Layer Wrap-Up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Link Layer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/>
              <a:t>Medium Access Control</a:t>
            </a:r>
          </a:p>
          <a:p>
            <a:r>
              <a:rPr lang="en-US" dirty="0"/>
              <a:t>Case study: Ethernet </a:t>
            </a:r>
          </a:p>
          <a:p>
            <a:r>
              <a:rPr lang="en-US" dirty="0"/>
              <a:t>Link Layer Switching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 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/>
              <a:t>Control access to shared physical medium</a:t>
            </a:r>
          </a:p>
          <a:p>
            <a:pPr lvl="1"/>
            <a:r>
              <a:rPr lang="en-US" dirty="0"/>
              <a:t>E.g., who can talk when?</a:t>
            </a:r>
          </a:p>
          <a:p>
            <a:pPr lvl="1"/>
            <a:r>
              <a:rPr lang="en-US" dirty="0"/>
              <a:t>If everyone talks at once, no one hears anything</a:t>
            </a:r>
          </a:p>
          <a:p>
            <a:pPr lvl="1"/>
            <a:r>
              <a:rPr lang="en-US" dirty="0"/>
              <a:t>Job of the Link Layer</a:t>
            </a:r>
          </a:p>
          <a:p>
            <a:r>
              <a:rPr lang="en-US" dirty="0"/>
              <a:t>Two conflicting goals</a:t>
            </a:r>
          </a:p>
          <a:p>
            <a:pPr lvl="1"/>
            <a:r>
              <a:rPr lang="en-US" dirty="0"/>
              <a:t>Maximize utilization when one node sending</a:t>
            </a:r>
          </a:p>
          <a:p>
            <a:pPr lvl="1"/>
            <a:r>
              <a:rPr lang="en-US" dirty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Different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Partitioned Access</a:t>
            </a:r>
          </a:p>
          <a:p>
            <a:pPr lvl="1"/>
            <a:r>
              <a:rPr lang="en-US" dirty="0"/>
              <a:t>Time Division Multiple Access (TDMA)</a:t>
            </a:r>
          </a:p>
          <a:p>
            <a:pPr lvl="1"/>
            <a:r>
              <a:rPr lang="en-US" dirty="0"/>
              <a:t>Frequency </a:t>
            </a:r>
            <a:r>
              <a:rPr lang="en-US"/>
              <a:t>Division Multiple </a:t>
            </a:r>
            <a:r>
              <a:rPr lang="en-US" dirty="0"/>
              <a:t>Access (FDMA)</a:t>
            </a:r>
          </a:p>
          <a:p>
            <a:pPr lvl="1"/>
            <a:r>
              <a:rPr lang="en-US" dirty="0"/>
              <a:t>Code Division Multiple Access (CDMA)</a:t>
            </a:r>
          </a:p>
          <a:p>
            <a:pPr lvl="0"/>
            <a:r>
              <a:rPr lang="en-US" dirty="0"/>
              <a:t>Random Access</a:t>
            </a:r>
          </a:p>
          <a:p>
            <a:pPr lvl="1"/>
            <a:r>
              <a:rPr lang="en-US" dirty="0"/>
              <a:t>ALOHA/ Slotted ALOHA</a:t>
            </a:r>
          </a:p>
          <a:p>
            <a:pPr lvl="1"/>
            <a:r>
              <a:rPr lang="en-US" dirty="0"/>
              <a:t>Carrier Sense Multiple Access / Collision Detection (CSMA/CD)</a:t>
            </a:r>
          </a:p>
          <a:p>
            <a:pPr lvl="1"/>
            <a:r>
              <a:rPr lang="en-US" dirty="0"/>
              <a:t>Carrier Sense Multiple Access / Collision Avoidance (CSMA/CA)</a:t>
            </a:r>
          </a:p>
          <a:p>
            <a:pPr lvl="1"/>
            <a:r>
              <a:rPr lang="en-US" dirty="0"/>
              <a:t>RTS/CTS (Request to Send/Clear to Send)</a:t>
            </a:r>
          </a:p>
          <a:p>
            <a:pPr lvl="1"/>
            <a:r>
              <a:rPr lang="en-US" dirty="0"/>
              <a:t>Token-based</a:t>
            </a:r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Ethernet (802.3)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/>
              <a:t>Dominant wired LAN technology</a:t>
            </a:r>
          </a:p>
          <a:p>
            <a:pPr lvl="1"/>
            <a:r>
              <a:rPr lang="en-US" dirty="0"/>
              <a:t>10BASE2,</a:t>
            </a:r>
            <a:r>
              <a:rPr lang="en-US" baseline="0" dirty="0"/>
              <a:t> </a:t>
            </a:r>
            <a:r>
              <a:rPr lang="en-US" dirty="0"/>
              <a:t>10BASE5 (Vampire Taps)</a:t>
            </a:r>
          </a:p>
          <a:p>
            <a:pPr lvl="1"/>
            <a:r>
              <a:rPr lang="en-US" dirty="0"/>
              <a:t>10BASET, 100BASE-TX, 1000BASE-T, 10GBASE-T,…</a:t>
            </a:r>
          </a:p>
          <a:p>
            <a:r>
              <a:rPr lang="en-US" dirty="0"/>
              <a:t>Both Physical and Link Layer specification</a:t>
            </a:r>
          </a:p>
          <a:p>
            <a:r>
              <a:rPr lang="en-US" dirty="0"/>
              <a:t>CSMA/CD</a:t>
            </a:r>
          </a:p>
          <a:p>
            <a:pPr lvl="1"/>
            <a:r>
              <a:rPr lang="en-US" dirty="0"/>
              <a:t>Carrier Sense / Multiple Access / Collision Detection</a:t>
            </a:r>
          </a:p>
          <a:p>
            <a:r>
              <a:rPr lang="en-US" dirty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054" y="5097408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Addressing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Globally unique, 48-bit unicast address per adapter</a:t>
            </a:r>
          </a:p>
          <a:p>
            <a:pPr lvl="1"/>
            <a:r>
              <a:rPr lang="en-US" dirty="0"/>
              <a:t>Example: </a:t>
            </a:r>
            <a:r>
              <a:rPr lang="en-US" dirty="0">
                <a:solidFill>
                  <a:srgbClr val="FF0000"/>
                </a:solidFill>
              </a:rPr>
              <a:t>00:1c:43</a:t>
            </a:r>
            <a:r>
              <a:rPr lang="en-US" dirty="0"/>
              <a:t>:00:3d:09 (</a:t>
            </a:r>
            <a:r>
              <a:rPr lang="en-US" dirty="0">
                <a:solidFill>
                  <a:srgbClr val="FF0000"/>
                </a:solidFill>
              </a:rPr>
              <a:t>Samsung</a:t>
            </a:r>
            <a:r>
              <a:rPr lang="en-US" dirty="0"/>
              <a:t> adapter)</a:t>
            </a:r>
          </a:p>
          <a:p>
            <a:pPr lvl="1"/>
            <a:r>
              <a:rPr lang="en-US" dirty="0"/>
              <a:t>24 </a:t>
            </a:r>
            <a:r>
              <a:rPr lang="en-US" dirty="0" err="1"/>
              <a:t>msb</a:t>
            </a:r>
            <a:r>
              <a:rPr lang="en-US" dirty="0"/>
              <a:t>: organization</a:t>
            </a:r>
          </a:p>
          <a:p>
            <a:pPr lvl="1"/>
            <a:r>
              <a:rPr lang="en-US" dirty="0">
                <a:hlinkClick r:id="rId2"/>
              </a:rPr>
              <a:t>http://standards.ieee.org/develop/regauth/oui/oui.txt</a:t>
            </a:r>
            <a:endParaRPr lang="en-US" dirty="0"/>
          </a:p>
          <a:p>
            <a:r>
              <a:rPr lang="en-US" dirty="0"/>
              <a:t>Broadcast address: all 1s</a:t>
            </a:r>
          </a:p>
          <a:p>
            <a:r>
              <a:rPr lang="en-US" dirty="0"/>
              <a:t>Multicast address: first bit 1</a:t>
            </a:r>
          </a:p>
          <a:p>
            <a:r>
              <a:rPr lang="en-US" dirty="0"/>
              <a:t>Adapter can work in </a:t>
            </a:r>
            <a:r>
              <a:rPr lang="en-US" i="1" dirty="0"/>
              <a:t>promiscuous</a:t>
            </a:r>
            <a:r>
              <a:rPr lang="en-US" dirty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MAC: CSMA/CD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/>
              <a:t>Problem: shared medium</a:t>
            </a:r>
          </a:p>
          <a:p>
            <a:pPr lvl="1"/>
            <a:r>
              <a:rPr lang="en-US" dirty="0"/>
              <a:t>10Mbps: up to 2500m, with 4 repeaters at 500m</a:t>
            </a:r>
          </a:p>
          <a:p>
            <a:r>
              <a:rPr lang="en-US" dirty="0"/>
              <a:t>Transmit algorithm</a:t>
            </a:r>
          </a:p>
          <a:p>
            <a:pPr lvl="1"/>
            <a:r>
              <a:rPr lang="en-US" dirty="0"/>
              <a:t>If line is idle, transmit immediately</a:t>
            </a:r>
          </a:p>
          <a:p>
            <a:pPr lvl="1"/>
            <a:r>
              <a:rPr lang="en-US" dirty="0"/>
              <a:t>Upper bound message size of 1500 bytes</a:t>
            </a:r>
          </a:p>
          <a:p>
            <a:pPr lvl="1"/>
            <a:r>
              <a:rPr lang="en-US" dirty="0"/>
              <a:t>If line is busy: wait until idle and transmit immediately</a:t>
            </a:r>
          </a:p>
          <a:p>
            <a:r>
              <a:rPr lang="en-US" dirty="0"/>
              <a:t>We will just assume you can detect collisions for now</a:t>
            </a:r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/>
          </a:bodyPr>
          <a:lstStyle/>
          <a:p>
            <a:r>
              <a:rPr lang="en-US" dirty="0"/>
              <a:t>Collision detection (10Base2 Ethernet)</a:t>
            </a:r>
          </a:p>
          <a:p>
            <a:pPr lvl="1"/>
            <a:r>
              <a:rPr lang="en-US" dirty="0"/>
              <a:t>Monitors line voltage level</a:t>
            </a:r>
          </a:p>
          <a:p>
            <a:pPr lvl="1"/>
            <a:r>
              <a:rPr lang="en-US" dirty="0"/>
              <a:t>Uses Manchester encoding. Why does that help?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/>
              <a:t>If collision</a:t>
            </a:r>
          </a:p>
          <a:p>
            <a:pPr lvl="1"/>
            <a:r>
              <a:rPr lang="en-US" dirty="0"/>
              <a:t>Jam for 32 bits, then stop transmitting frame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/>
              <a:t>Without minimum frame length, might not detect collision</a:t>
            </a:r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Collision detection (10Base2 Ethernet)</a:t>
            </a:r>
          </a:p>
          <a:p>
            <a:pPr lvl="1"/>
            <a:r>
              <a:rPr lang="en-US" dirty="0"/>
              <a:t>Monitors line voltage level</a:t>
            </a:r>
          </a:p>
          <a:p>
            <a:pPr lvl="1"/>
            <a:r>
              <a:rPr lang="en-US" dirty="0"/>
              <a:t>Uses Manchester encoding. Why does that help?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/>
              <a:t>If collision</a:t>
            </a:r>
          </a:p>
          <a:p>
            <a:pPr lvl="1"/>
            <a:r>
              <a:rPr lang="en-US" dirty="0"/>
              <a:t>Jam for 32 bits, then stop transmitting frame</a:t>
            </a:r>
          </a:p>
          <a:p>
            <a:r>
              <a:rPr lang="en-US" dirty="0"/>
              <a:t>Collision detection constrains protocol</a:t>
            </a:r>
          </a:p>
          <a:p>
            <a:pPr lvl="1"/>
            <a:r>
              <a:rPr lang="en-US" dirty="0"/>
              <a:t>Must ensure transmission time ≥ 2x propagation delay</a:t>
            </a:r>
          </a:p>
          <a:p>
            <a:pPr lvl="1"/>
            <a:r>
              <a:rPr lang="en-US" dirty="0"/>
              <a:t>Imposes min. packet size (64 bytes or 512 bits)</a:t>
            </a:r>
          </a:p>
          <a:p>
            <a:pPr lvl="1"/>
            <a:r>
              <a:rPr lang="en-US" dirty="0"/>
              <a:t>Imposes maximum network diameter (2500m)</a:t>
            </a:r>
          </a:p>
        </p:txBody>
      </p:sp>
    </p:spTree>
    <p:extLst>
      <p:ext uri="{BB962C8B-B14F-4D97-AF65-F5344CB8AC3E}">
        <p14:creationId xmlns:p14="http://schemas.microsoft.com/office/powerpoint/2010/main" val="179707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transmit again?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Delay and try again: exponential </a:t>
            </a:r>
            <a:r>
              <a:rPr lang="en-US" dirty="0" err="1"/>
              <a:t>backoff</a:t>
            </a:r>
            <a:endParaRPr lang="en-US" dirty="0"/>
          </a:p>
          <a:p>
            <a:r>
              <a:rPr lang="en-US" i="1" dirty="0"/>
              <a:t>n</a:t>
            </a:r>
            <a:r>
              <a:rPr lang="en-US" dirty="0"/>
              <a:t>th time: </a:t>
            </a:r>
            <a:r>
              <a:rPr lang="en-US" i="1" dirty="0"/>
              <a:t>k</a:t>
            </a:r>
            <a:r>
              <a:rPr lang="en-US" dirty="0"/>
              <a:t> × 51.2μs, for </a:t>
            </a:r>
            <a:r>
              <a:rPr lang="en-US" i="1" dirty="0"/>
              <a:t>k</a:t>
            </a:r>
            <a:r>
              <a:rPr lang="en-US" dirty="0"/>
              <a:t> = U{0..(2</a:t>
            </a:r>
            <a:r>
              <a:rPr lang="en-US" baseline="30000" dirty="0"/>
              <a:t>min(</a:t>
            </a:r>
            <a:r>
              <a:rPr lang="en-US" i="1" baseline="30000" dirty="0"/>
              <a:t>n</a:t>
            </a:r>
            <a:r>
              <a:rPr lang="en-US" baseline="30000" dirty="0"/>
              <a:t>,10)</a:t>
            </a:r>
            <a:r>
              <a:rPr lang="en-US" dirty="0"/>
              <a:t>-1)}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time: 0 or 51.2μs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time: 0, 51.2, 102.4, or 153.6μs</a:t>
            </a:r>
          </a:p>
          <a:p>
            <a:r>
              <a:rPr lang="en-US" dirty="0"/>
              <a:t>Give up after several times (usually 16)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Exponential </a:t>
            </a:r>
            <a:r>
              <a:rPr lang="en-US" dirty="0" err="1">
                <a:solidFill>
                  <a:srgbClr val="FF0000"/>
                </a:solidFill>
              </a:rPr>
              <a:t>backoff</a:t>
            </a:r>
            <a:r>
              <a:rPr lang="en-US" dirty="0">
                <a:solidFill>
                  <a:srgbClr val="FF0000"/>
                </a:solidFill>
              </a:rPr>
              <a:t> is a useful, general technique</a:t>
            </a:r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Capture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/>
              <a:t>Exponential </a:t>
            </a:r>
            <a:r>
              <a:rPr lang="en-US" dirty="0" err="1"/>
              <a:t>backoff</a:t>
            </a:r>
            <a:r>
              <a:rPr lang="en-US" dirty="0"/>
              <a:t> leads to self-adaptive use of channel</a:t>
            </a:r>
          </a:p>
          <a:p>
            <a:r>
              <a:rPr lang="en-US" dirty="0"/>
              <a:t>A and B are trying to transmit, and collide</a:t>
            </a:r>
          </a:p>
          <a:p>
            <a:r>
              <a:rPr lang="en-US" dirty="0"/>
              <a:t>Both will back off either 0 or 51.2μs</a:t>
            </a:r>
          </a:p>
          <a:p>
            <a:r>
              <a:rPr lang="en-US" dirty="0"/>
              <a:t>Say A wins.</a:t>
            </a:r>
          </a:p>
          <a:p>
            <a:r>
              <a:rPr lang="en-US" dirty="0"/>
              <a:t>Next time, collide again. </a:t>
            </a:r>
          </a:p>
          <a:p>
            <a:pPr lvl="1"/>
            <a:r>
              <a:rPr lang="en-US" dirty="0"/>
              <a:t>A will wait between 0 or 1 slots</a:t>
            </a:r>
          </a:p>
          <a:p>
            <a:pPr lvl="1"/>
            <a:r>
              <a:rPr lang="en-US" dirty="0"/>
              <a:t>B will wait between 0, 1, 2, or 3 slots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731358"/>
            <a:ext cx="8176491" cy="4946533"/>
          </a:xfrm>
        </p:spPr>
        <p:txBody>
          <a:bodyPr>
            <a:normAutofit fontScale="92500"/>
          </a:bodyPr>
          <a:lstStyle/>
          <a:p>
            <a:r>
              <a:rPr lang="en-US" dirty="0"/>
              <a:t>Service provided: send frames among stations with specific addresses</a:t>
            </a:r>
          </a:p>
          <a:p>
            <a:pPr lvl="1"/>
            <a:r>
              <a:rPr lang="en-US" dirty="0"/>
              <a:t>Receiver looks at the </a:t>
            </a:r>
            <a:r>
              <a:rPr lang="en-US" dirty="0" err="1"/>
              <a:t>dest</a:t>
            </a:r>
            <a:r>
              <a:rPr lang="en-US" dirty="0"/>
              <a:t> address and decides to receive</a:t>
            </a:r>
          </a:p>
          <a:p>
            <a:r>
              <a:rPr lang="en-US" dirty="0"/>
              <a:t>Addresses are just names, no topology information</a:t>
            </a:r>
          </a:p>
          <a:p>
            <a:pPr lvl="1"/>
            <a:r>
              <a:rPr lang="en-US" dirty="0"/>
              <a:t>Special broadcast and multicast addresses</a:t>
            </a:r>
          </a:p>
          <a:p>
            <a:r>
              <a:rPr lang="en-US" dirty="0"/>
              <a:t>All nodes in the same “broadcast domain”</a:t>
            </a:r>
          </a:p>
          <a:p>
            <a:r>
              <a:rPr lang="en-US" dirty="0"/>
              <a:t>Earlier versions: </a:t>
            </a:r>
          </a:p>
          <a:p>
            <a:pPr lvl="1"/>
            <a:r>
              <a:rPr lang="en-US" dirty="0"/>
              <a:t>same “collision domain”</a:t>
            </a:r>
          </a:p>
          <a:p>
            <a:pPr lvl="1"/>
            <a:r>
              <a:rPr lang="en-US" dirty="0"/>
              <a:t>CSMA/CD with exponential </a:t>
            </a:r>
            <a:r>
              <a:rPr lang="en-US" dirty="0" err="1"/>
              <a:t>backoff</a:t>
            </a:r>
            <a:endParaRPr lang="en-US" dirty="0"/>
          </a:p>
          <a:p>
            <a:r>
              <a:rPr lang="en-US" dirty="0"/>
              <a:t>More recent versions:</a:t>
            </a:r>
          </a:p>
          <a:p>
            <a:pPr lvl="1"/>
            <a:r>
              <a:rPr lang="en-US" dirty="0"/>
              <a:t>Switched Ethernet: all nodes have direct connection to switches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90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 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Idea: frames flow around ring</a:t>
            </a:r>
          </a:p>
          <a:p>
            <a:r>
              <a:rPr lang="en-US" dirty="0"/>
              <a:t>Capture special “token” bit pattern to transmit</a:t>
            </a:r>
          </a:p>
          <a:p>
            <a:r>
              <a:rPr lang="en-US" dirty="0"/>
              <a:t>Variation used today in Metropolitan Area Networks, with fiber</a:t>
            </a:r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/>
              <a:t>Problem: if host dies, can break the network</a:t>
            </a:r>
          </a:p>
          <a:p>
            <a:r>
              <a:rPr lang="en-US" dirty="0"/>
              <a:t>Hardware typically has relays</a:t>
            </a:r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 Ring Frames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Frame format (Differential Manchester)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Sender grabs token, sends </a:t>
            </a:r>
            <a:r>
              <a:rPr lang="en-US" dirty="0" err="1"/>
              <a:t>message(s</a:t>
            </a:r>
            <a:r>
              <a:rPr lang="en-US" dirty="0"/>
              <a:t>)</a:t>
            </a:r>
          </a:p>
          <a:p>
            <a:r>
              <a:rPr lang="en-US" dirty="0"/>
              <a:t>Recipient checks address</a:t>
            </a:r>
          </a:p>
          <a:p>
            <a:r>
              <a:rPr lang="en-US" dirty="0"/>
              <a:t>Sender removes frame from ring after lap</a:t>
            </a:r>
          </a:p>
          <a:p>
            <a:r>
              <a:rPr lang="en-US" dirty="0"/>
              <a:t>Maximum holding time: avoid capture</a:t>
            </a:r>
          </a:p>
          <a:p>
            <a:r>
              <a:rPr lang="en-US" dirty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/>
              <a:t>Bridging</a:t>
            </a:r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Bridges and Extended 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/>
              <a:t>LANs have limitations</a:t>
            </a:r>
          </a:p>
          <a:p>
            <a:pPr lvl="1"/>
            <a:r>
              <a:rPr lang="en-US" dirty="0"/>
              <a:t>E.g. Ethernet &lt; 1024 hosts, &lt; 2500m</a:t>
            </a:r>
          </a:p>
          <a:p>
            <a:r>
              <a:rPr lang="en-US" dirty="0"/>
              <a:t>Connect two or more LANs with a </a:t>
            </a:r>
            <a:r>
              <a:rPr lang="en-US" i="1" dirty="0"/>
              <a:t>bridge</a:t>
            </a:r>
          </a:p>
          <a:p>
            <a:pPr lvl="1"/>
            <a:r>
              <a:rPr lang="en-US" dirty="0"/>
              <a:t>Operates on Ethernet addresses</a:t>
            </a:r>
          </a:p>
          <a:p>
            <a:pPr lvl="1"/>
            <a:r>
              <a:rPr lang="en-US" dirty="0"/>
              <a:t>Forwards packets from one LAN to the </a:t>
            </a:r>
            <a:r>
              <a:rPr lang="en-US" dirty="0" err="1"/>
              <a:t>other(s</a:t>
            </a:r>
            <a:r>
              <a:rPr lang="en-US" dirty="0"/>
              <a:t>)</a:t>
            </a:r>
          </a:p>
          <a:p>
            <a:r>
              <a:rPr lang="en-US" dirty="0"/>
              <a:t>Ethernet </a:t>
            </a:r>
            <a:r>
              <a:rPr lang="en-US" i="1" dirty="0"/>
              <a:t>switch</a:t>
            </a:r>
            <a:r>
              <a:rPr lang="en-US" dirty="0"/>
              <a:t> is just a multi-way bridge</a:t>
            </a:r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Idea: don’t forward a packet where it isn’t needed</a:t>
            </a:r>
          </a:p>
          <a:p>
            <a:pPr lvl="1"/>
            <a:r>
              <a:rPr lang="en-US" dirty="0"/>
              <a:t>If you know recipient is not on that port</a:t>
            </a:r>
          </a:p>
          <a:p>
            <a:r>
              <a:rPr lang="en-US" dirty="0"/>
              <a:t>Learn hosts’ locations based on source addresses</a:t>
            </a:r>
          </a:p>
          <a:p>
            <a:pPr lvl="1"/>
            <a:r>
              <a:rPr lang="en-US" dirty="0"/>
              <a:t>Build a table as you receive packets</a:t>
            </a:r>
          </a:p>
          <a:p>
            <a:pPr lvl="1"/>
            <a:r>
              <a:rPr lang="en-US" dirty="0"/>
              <a:t>Table is a </a:t>
            </a:r>
            <a:r>
              <a:rPr lang="en-US" i="1" dirty="0"/>
              <a:t>cache</a:t>
            </a:r>
            <a:r>
              <a:rPr lang="en-US" dirty="0"/>
              <a:t>: if full, evict old entries. Why is this fine?</a:t>
            </a:r>
          </a:p>
          <a:p>
            <a:r>
              <a:rPr lang="en-US" dirty="0"/>
              <a:t>Table says when </a:t>
            </a:r>
            <a:r>
              <a:rPr lang="en-US" i="1" dirty="0"/>
              <a:t>not</a:t>
            </a:r>
            <a:r>
              <a:rPr lang="en-US" dirty="0"/>
              <a:t> to forward a packet</a:t>
            </a:r>
          </a:p>
          <a:p>
            <a:pPr lvl="1"/>
            <a:r>
              <a:rPr lang="en-US" dirty="0"/>
              <a:t>Doesn’t need to be complete for </a:t>
            </a:r>
            <a:r>
              <a:rPr lang="en-US" i="1" dirty="0"/>
              <a:t>correctness</a:t>
            </a:r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on a Learning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Eve: wants to sniff all packets sent to Bob</a:t>
            </a:r>
          </a:p>
          <a:p>
            <a:r>
              <a:rPr lang="en-US" dirty="0"/>
              <a:t>Same segment: easy (shared medium)</a:t>
            </a:r>
          </a:p>
          <a:p>
            <a:r>
              <a:rPr lang="en-US" dirty="0"/>
              <a:t>Different segment on a learning bridge: hard</a:t>
            </a:r>
          </a:p>
          <a:p>
            <a:pPr lvl="1"/>
            <a:r>
              <a:rPr lang="en-US" dirty="0"/>
              <a:t>Once bridge learns Bob’s port, stop broadcasting</a:t>
            </a:r>
          </a:p>
          <a:p>
            <a:r>
              <a:rPr lang="en-US" dirty="0"/>
              <a:t>How can Eve force the bridge to keep broadcasting?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>
                <a:solidFill>
                  <a:srgbClr val="FF0000"/>
                </a:solidFill>
              </a:rPr>
              <a:t>src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addr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Unicast: forward with filtering</a:t>
            </a:r>
          </a:p>
          <a:p>
            <a:r>
              <a:rPr lang="en-US" dirty="0"/>
              <a:t>Broadcast: always forward</a:t>
            </a:r>
          </a:p>
          <a:p>
            <a:r>
              <a:rPr lang="en-US" dirty="0"/>
              <a:t>Multicast: always forward or learn groups</a:t>
            </a:r>
          </a:p>
          <a:p>
            <a:r>
              <a:rPr lang="en-US" dirty="0"/>
              <a:t>Difference between bridges and repeaters?</a:t>
            </a:r>
          </a:p>
          <a:p>
            <a:pPr lvl="1"/>
            <a:r>
              <a:rPr lang="en-US" dirty="0"/>
              <a:t>Bridges: same broadcast domain; copy </a:t>
            </a:r>
            <a:r>
              <a:rPr lang="en-US" i="1" dirty="0"/>
              <a:t>frames</a:t>
            </a:r>
          </a:p>
          <a:p>
            <a:pPr lvl="1"/>
            <a:r>
              <a:rPr lang="en-US" dirty="0"/>
              <a:t>Repeaters: same broadcast and </a:t>
            </a:r>
            <a:r>
              <a:rPr lang="en-US" i="1" dirty="0"/>
              <a:t>collision domain</a:t>
            </a:r>
            <a:r>
              <a:rPr lang="en-US" dirty="0"/>
              <a:t>; copy </a:t>
            </a:r>
            <a:r>
              <a:rPr lang="en-US" i="1" dirty="0"/>
              <a:t>signals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/>
              <a:t>Problem: people may create loops in LAN!</a:t>
            </a:r>
          </a:p>
          <a:p>
            <a:pPr lvl="1"/>
            <a:r>
              <a:rPr lang="en-US" dirty="0"/>
              <a:t>Accidentally, or to provide redundancy</a:t>
            </a:r>
          </a:p>
          <a:p>
            <a:pPr lvl="1"/>
            <a:r>
              <a:rPr lang="en-US" dirty="0"/>
              <a:t>Don’t want to forward packets indefinitely</a:t>
            </a:r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Need to disable ports, so that no loops in network</a:t>
            </a:r>
          </a:p>
          <a:p>
            <a:r>
              <a:rPr lang="en-US" dirty="0"/>
              <a:t>Like creating a spanning tree in a graph</a:t>
            </a:r>
          </a:p>
          <a:p>
            <a:pPr lvl="1"/>
            <a:r>
              <a:rPr lang="en-US" dirty="0"/>
              <a:t>View switches and networks as nodes, ports as edges</a:t>
            </a:r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Spanning Tree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/>
              <a:t>Every bridge has a unique ID (Ethernet address)</a:t>
            </a:r>
          </a:p>
          <a:p>
            <a:r>
              <a:rPr lang="en-US" dirty="0"/>
              <a:t>Goal:</a:t>
            </a:r>
          </a:p>
          <a:p>
            <a:pPr lvl="1"/>
            <a:r>
              <a:rPr lang="en-US" dirty="0"/>
              <a:t>Bridge with the smallest ID is the root</a:t>
            </a:r>
          </a:p>
          <a:p>
            <a:pPr lvl="1"/>
            <a:r>
              <a:rPr lang="en-US" dirty="0"/>
              <a:t>Each segment has one designated bridge, responsible for forwarding its packets towards the root</a:t>
            </a:r>
          </a:p>
          <a:p>
            <a:pPr lvl="2"/>
            <a:r>
              <a:rPr lang="en-US" dirty="0"/>
              <a:t>Bridge closest to root is designated bridge</a:t>
            </a:r>
          </a:p>
          <a:p>
            <a:pPr lvl="2"/>
            <a:r>
              <a:rPr lang="en-US" dirty="0"/>
              <a:t>If there is a tie, bridge with lowest ID wins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Send message when you think you are the root</a:t>
            </a:r>
          </a:p>
          <a:p>
            <a:r>
              <a:rPr lang="en-US" dirty="0"/>
              <a:t>Otherwise, forward messages from best known root</a:t>
            </a:r>
          </a:p>
          <a:p>
            <a:pPr lvl="1"/>
            <a:r>
              <a:rPr lang="en-US" dirty="0"/>
              <a:t>Add one to distance before forwarding</a:t>
            </a:r>
          </a:p>
          <a:p>
            <a:pPr lvl="1"/>
            <a:r>
              <a:rPr lang="en-US" dirty="0"/>
              <a:t>Don’t forward over discarding ports (see next slide)</a:t>
            </a:r>
          </a:p>
          <a:p>
            <a:r>
              <a:rPr lang="en-US" dirty="0"/>
              <a:t>Spanning Tree messages contain:</a:t>
            </a:r>
          </a:p>
          <a:p>
            <a:pPr lvl="1"/>
            <a:r>
              <a:rPr lang="en-US" dirty="0"/>
              <a:t>ID of bridge sending the message</a:t>
            </a:r>
          </a:p>
          <a:p>
            <a:pPr lvl="1"/>
            <a:r>
              <a:rPr lang="en-US" dirty="0"/>
              <a:t>ID sender believes to be the root</a:t>
            </a:r>
          </a:p>
          <a:p>
            <a:pPr lvl="1"/>
            <a:r>
              <a:rPr lang="en-US" dirty="0"/>
              <a:t>Distance (in hops) from sender to root</a:t>
            </a:r>
          </a:p>
          <a:p>
            <a:r>
              <a:rPr lang="en-US" dirty="0"/>
              <a:t>Bridges remember best </a:t>
            </a:r>
            <a:r>
              <a:rPr lang="en-US" dirty="0" err="1"/>
              <a:t>config</a:t>
            </a:r>
            <a:r>
              <a:rPr lang="en-US" dirty="0"/>
              <a:t> </a:t>
            </a:r>
            <a:r>
              <a:rPr lang="en-US" dirty="0" err="1"/>
              <a:t>msg</a:t>
            </a:r>
            <a:r>
              <a:rPr lang="en-US" dirty="0"/>
              <a:t> on each port</a:t>
            </a:r>
          </a:p>
          <a:p>
            <a:r>
              <a:rPr lang="en-US" dirty="0"/>
              <a:t>In the end, only root is generating messages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Spanning Tree Protocol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Forwarding and Broadcasting</a:t>
            </a:r>
          </a:p>
          <a:p>
            <a:r>
              <a:rPr lang="en-US" dirty="0"/>
              <a:t>Port states*: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Root port</a:t>
            </a:r>
            <a:r>
              <a:rPr lang="en-US" dirty="0"/>
              <a:t>: a port the bridge uses to reach the root</a:t>
            </a: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Designated port</a:t>
            </a:r>
            <a:r>
              <a:rPr lang="en-US" dirty="0"/>
              <a:t>: the lowest-cost port attached to a single segment</a:t>
            </a:r>
          </a:p>
          <a:p>
            <a:pPr lvl="1"/>
            <a:r>
              <a:rPr lang="en-US" dirty="0"/>
              <a:t>If a port is not a root port or a designated port, it is a </a:t>
            </a:r>
            <a:r>
              <a:rPr lang="en-US" b="1" dirty="0">
                <a:solidFill>
                  <a:srgbClr val="FF0000"/>
                </a:solidFill>
              </a:rPr>
              <a:t>discarding port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In a later protocol RSTP, there can be ports configured as backups and alternates.</a:t>
            </a:r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 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Designated 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Discarding Port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 think that I shall never see</a:t>
            </a:r>
          </a:p>
          <a:p>
            <a:pPr marL="0" indent="0">
              <a:buNone/>
            </a:pPr>
            <a:r>
              <a:rPr lang="en-US" dirty="0"/>
              <a:t>a graph more lovely that a tree.</a:t>
            </a:r>
          </a:p>
          <a:p>
            <a:pPr marL="0" indent="0">
              <a:buNone/>
            </a:pPr>
            <a:r>
              <a:rPr lang="en-US" dirty="0"/>
              <a:t>A tree whose crucial property</a:t>
            </a:r>
          </a:p>
          <a:p>
            <a:pPr marL="0" indent="0">
              <a:buNone/>
            </a:pPr>
            <a:r>
              <a:rPr lang="en-US" dirty="0"/>
              <a:t>is loop-free connectivity.</a:t>
            </a:r>
          </a:p>
          <a:p>
            <a:pPr marL="0" indent="0">
              <a:buNone/>
            </a:pPr>
            <a:r>
              <a:rPr lang="en-US" dirty="0"/>
              <a:t>A tree that must be sure to span</a:t>
            </a:r>
          </a:p>
          <a:p>
            <a:pPr marL="0" indent="0">
              <a:buNone/>
            </a:pPr>
            <a:r>
              <a:rPr lang="en-US" dirty="0"/>
              <a:t>so packet can reach every LAN.</a:t>
            </a:r>
          </a:p>
          <a:p>
            <a:pPr marL="0" indent="0">
              <a:buNone/>
            </a:pPr>
            <a:r>
              <a:rPr lang="en-US" dirty="0"/>
              <a:t>First the root must be selected.</a:t>
            </a:r>
          </a:p>
          <a:p>
            <a:pPr marL="0" indent="0">
              <a:buNone/>
            </a:pPr>
            <a:r>
              <a:rPr lang="en-US" dirty="0"/>
              <a:t>By ID, it is elected.</a:t>
            </a:r>
          </a:p>
          <a:p>
            <a:pPr marL="0" indent="0">
              <a:buNone/>
            </a:pPr>
            <a:r>
              <a:rPr lang="en-US" dirty="0"/>
              <a:t>Least cost paths from root are traced.</a:t>
            </a:r>
          </a:p>
          <a:p>
            <a:pPr marL="0" indent="0">
              <a:buNone/>
            </a:pPr>
            <a:r>
              <a:rPr lang="en-US" dirty="0"/>
              <a:t>In the tree, these paths are placed.</a:t>
            </a:r>
          </a:p>
          <a:p>
            <a:pPr marL="0" indent="0">
              <a:buNone/>
            </a:pPr>
            <a:r>
              <a:rPr lang="en-US" dirty="0"/>
              <a:t>A mesh is made by folks like me,</a:t>
            </a:r>
          </a:p>
          <a:p>
            <a:pPr marL="0" indent="0">
              <a:buNone/>
            </a:pPr>
            <a:r>
              <a:rPr lang="en-US" dirty="0"/>
              <a:t>then bridges find a spanning tree.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			</a:t>
            </a:r>
            <a:r>
              <a:rPr lang="en-US" dirty="0" err="1"/>
              <a:t>Radia</a:t>
            </a:r>
            <a:r>
              <a:rPr lang="en-US" dirty="0"/>
              <a:t> Perlman </a:t>
            </a:r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/>
              <a:t>Scaling</a:t>
            </a:r>
          </a:p>
          <a:p>
            <a:pPr lvl="1"/>
            <a:r>
              <a:rPr lang="en-US" dirty="0"/>
              <a:t>Spanning tree algorithm doesn’t scale</a:t>
            </a:r>
          </a:p>
          <a:p>
            <a:pPr lvl="1"/>
            <a:r>
              <a:rPr lang="en-US" dirty="0"/>
              <a:t>Broadcast does not scale</a:t>
            </a:r>
          </a:p>
          <a:p>
            <a:pPr lvl="1"/>
            <a:r>
              <a:rPr lang="en-US" dirty="0"/>
              <a:t>No way to route around congested links, </a:t>
            </a:r>
            <a:r>
              <a:rPr lang="en-US" i="1" dirty="0"/>
              <a:t>even if path exists</a:t>
            </a:r>
            <a:endParaRPr lang="en-US" dirty="0"/>
          </a:p>
          <a:p>
            <a:r>
              <a:rPr lang="en-US" dirty="0"/>
              <a:t>May violate assumptions</a:t>
            </a:r>
          </a:p>
          <a:p>
            <a:pPr lvl="1"/>
            <a:r>
              <a:rPr lang="en-US" dirty="0"/>
              <a:t>Could confuse some applications that assume single segment</a:t>
            </a:r>
          </a:p>
          <a:p>
            <a:pPr lvl="2"/>
            <a:r>
              <a:rPr lang="en-US" dirty="0"/>
              <a:t>Much more likely to drop packets</a:t>
            </a:r>
          </a:p>
          <a:p>
            <a:pPr lvl="2"/>
            <a:r>
              <a:rPr lang="en-US" dirty="0"/>
              <a:t>Makes latency between nodes non-uniform</a:t>
            </a:r>
          </a:p>
          <a:p>
            <a:pPr lvl="1"/>
            <a:r>
              <a:rPr lang="en-US" dirty="0"/>
              <a:t>Beware of transparency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/>
              <a:t>Switches must be able to, given a packet, determine the outgoing port</a:t>
            </a:r>
          </a:p>
          <a:p>
            <a:r>
              <a:rPr lang="en-US" dirty="0"/>
              <a:t>3 ways to do this:</a:t>
            </a:r>
          </a:p>
          <a:p>
            <a:pPr lvl="1"/>
            <a:r>
              <a:rPr lang="en-US" dirty="0"/>
              <a:t>Virtual Circuit Switching</a:t>
            </a:r>
          </a:p>
          <a:p>
            <a:pPr lvl="1"/>
            <a:r>
              <a:rPr lang="en-US" dirty="0"/>
              <a:t>Datagram Switching</a:t>
            </a:r>
          </a:p>
          <a:p>
            <a:pPr lvl="1"/>
            <a:r>
              <a:rPr lang="en-US" dirty="0"/>
              <a:t>Source Routing</a:t>
            </a:r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Circuit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/>
              <a:t>Explicit set-up and tear down phases</a:t>
            </a:r>
          </a:p>
          <a:p>
            <a:pPr lvl="1"/>
            <a:r>
              <a:rPr lang="en-US" dirty="0"/>
              <a:t>Establishes Virtual Circuit Identifier on each link</a:t>
            </a:r>
          </a:p>
          <a:p>
            <a:pPr lvl="1"/>
            <a:r>
              <a:rPr lang="en-US" dirty="0"/>
              <a:t>Each switch stores VC table</a:t>
            </a:r>
          </a:p>
          <a:p>
            <a:r>
              <a:rPr lang="en-US" dirty="0"/>
              <a:t>Subsequent packets follow same path</a:t>
            </a:r>
          </a:p>
          <a:p>
            <a:pPr lvl="1"/>
            <a:r>
              <a:rPr lang="en-US" dirty="0"/>
              <a:t>Switches map </a:t>
            </a:r>
            <a:r>
              <a:rPr lang="en-US" b="0" dirty="0"/>
              <a:t>[in-port, in-VCI] : [out-port, out-VCI]</a:t>
            </a:r>
          </a:p>
          <a:p>
            <a:r>
              <a:rPr lang="en-US" dirty="0"/>
              <a:t>Also called </a:t>
            </a:r>
            <a:r>
              <a:rPr lang="en-US" i="1" dirty="0"/>
              <a:t>connection-oriented </a:t>
            </a:r>
            <a:r>
              <a:rPr lang="en-US" dirty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Circuit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/>
              <a:t>Requires one RTT before sending first packet</a:t>
            </a:r>
          </a:p>
          <a:p>
            <a:r>
              <a:rPr lang="en-US" dirty="0"/>
              <a:t>Connection request contain full destination address, subsequent packets only small VCI</a:t>
            </a:r>
          </a:p>
          <a:p>
            <a:r>
              <a:rPr lang="en-US" dirty="0"/>
              <a:t>Setup phase allows reservation of resources, such as bandwidth or buffer-space</a:t>
            </a:r>
          </a:p>
          <a:p>
            <a:pPr lvl="1"/>
            <a:r>
              <a:rPr lang="en-US" dirty="0"/>
              <a:t>Any problems here?</a:t>
            </a:r>
          </a:p>
          <a:p>
            <a:r>
              <a:rPr lang="en-US" dirty="0"/>
              <a:t>If a link or switch fails, must re-establish whole  circuit</a:t>
            </a:r>
          </a:p>
          <a:p>
            <a:r>
              <a:rPr lang="en-US" dirty="0"/>
              <a:t>Example: ATM, MPLS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Datagram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/>
              <a:t>Each packet carries destination address</a:t>
            </a:r>
          </a:p>
          <a:p>
            <a:r>
              <a:rPr lang="en-US" dirty="0"/>
              <a:t>Switches maintain address-based tables</a:t>
            </a:r>
          </a:p>
          <a:p>
            <a:pPr lvl="1"/>
            <a:r>
              <a:rPr lang="en-US" dirty="0"/>
              <a:t>Maps [destination </a:t>
            </a:r>
            <a:r>
              <a:rPr lang="en-US" dirty="0" err="1"/>
              <a:t>address]:[out</a:t>
            </a:r>
            <a:r>
              <a:rPr lang="en-US" dirty="0"/>
              <a:t>-port]</a:t>
            </a:r>
          </a:p>
          <a:p>
            <a:r>
              <a:rPr lang="en-US" dirty="0"/>
              <a:t>Also called </a:t>
            </a:r>
            <a:r>
              <a:rPr lang="en-US" i="1" dirty="0"/>
              <a:t>connectionless</a:t>
            </a:r>
            <a:r>
              <a:rPr lang="en-US" dirty="0"/>
              <a:t> model</a:t>
            </a:r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Datagram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delay for connection setup</a:t>
            </a:r>
          </a:p>
          <a:p>
            <a:r>
              <a:rPr lang="en-US" dirty="0"/>
              <a:t>Source can’t know if network can deliver a packet</a:t>
            </a:r>
          </a:p>
          <a:p>
            <a:r>
              <a:rPr lang="en-US" dirty="0"/>
              <a:t>Possible to route around failures</a:t>
            </a:r>
          </a:p>
          <a:p>
            <a:r>
              <a:rPr lang="en-US" dirty="0"/>
              <a:t>Higher overhead per-packet</a:t>
            </a:r>
          </a:p>
          <a:p>
            <a:r>
              <a:rPr lang="en-US" dirty="0"/>
              <a:t>Potentially larger tables at switches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/>
              <a:t>Packets carry entire route: ports</a:t>
            </a:r>
          </a:p>
          <a:p>
            <a:r>
              <a:rPr lang="en-US" dirty="0"/>
              <a:t>Switches need no tables!</a:t>
            </a:r>
          </a:p>
          <a:p>
            <a:pPr lvl="1"/>
            <a:r>
              <a:rPr lang="en-US" dirty="0"/>
              <a:t>But end hosts must obtain the path information</a:t>
            </a:r>
          </a:p>
          <a:p>
            <a:r>
              <a:rPr lang="en-US" dirty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/>
              <a:t>Company network, A and B departments</a:t>
            </a:r>
          </a:p>
          <a:p>
            <a:pPr lvl="1"/>
            <a:r>
              <a:rPr lang="en-US" dirty="0"/>
              <a:t>Broadcast traffic does not scale</a:t>
            </a:r>
          </a:p>
          <a:p>
            <a:pPr lvl="1"/>
            <a:r>
              <a:rPr lang="en-US" dirty="0"/>
              <a:t>May not </a:t>
            </a:r>
            <a:r>
              <a:rPr lang="en-US" i="1" dirty="0"/>
              <a:t>want</a:t>
            </a:r>
            <a:r>
              <a:rPr lang="en-US" dirty="0"/>
              <a:t> traffic between the two departments</a:t>
            </a:r>
          </a:p>
          <a:p>
            <a:pPr lvl="1"/>
            <a:r>
              <a:rPr lang="en-US" dirty="0"/>
              <a:t>Topology has to mirror physical locations</a:t>
            </a:r>
          </a:p>
          <a:p>
            <a:pPr lvl="1"/>
            <a:r>
              <a:rPr lang="en-US" dirty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/>
              <a:t>Solution: Virtual LANs</a:t>
            </a:r>
          </a:p>
          <a:p>
            <a:pPr lvl="1"/>
            <a:r>
              <a:rPr lang="en-US" dirty="0"/>
              <a:t>Assign switch ports to a VLAN ID (color)</a:t>
            </a:r>
          </a:p>
          <a:p>
            <a:pPr lvl="1"/>
            <a:r>
              <a:rPr lang="en-US" dirty="0"/>
              <a:t>Isolate traffic: only same color</a:t>
            </a:r>
          </a:p>
          <a:p>
            <a:pPr lvl="1"/>
            <a:r>
              <a:rPr lang="en-US" dirty="0"/>
              <a:t>Trunk links may belong to multiple </a:t>
            </a:r>
            <a:r>
              <a:rPr lang="en-US" dirty="0" err="1"/>
              <a:t>VLANs</a:t>
            </a:r>
            <a:endParaRPr lang="en-US" dirty="0"/>
          </a:p>
          <a:p>
            <a:pPr lvl="1"/>
            <a:r>
              <a:rPr lang="en-US" dirty="0"/>
              <a:t>Encapsulate packets: add 12-bit VLAN ID</a:t>
            </a:r>
          </a:p>
          <a:p>
            <a:r>
              <a:rPr lang="en-US" dirty="0"/>
              <a:t>Easy to change, no need to rewire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Switch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/>
              <a:t>Goal: deliver packets from input to output ports</a:t>
            </a:r>
          </a:p>
          <a:p>
            <a:r>
              <a:rPr lang="en-US" dirty="0"/>
              <a:t>Three potential performance concerns:</a:t>
            </a:r>
          </a:p>
          <a:p>
            <a:pPr lvl="1"/>
            <a:r>
              <a:rPr lang="en-US" dirty="0"/>
              <a:t>Throughput in bytes/second</a:t>
            </a:r>
          </a:p>
          <a:p>
            <a:pPr lvl="1"/>
            <a:r>
              <a:rPr lang="en-US" dirty="0"/>
              <a:t>Throughput in packets/second</a:t>
            </a:r>
          </a:p>
          <a:p>
            <a:pPr lvl="1"/>
            <a:r>
              <a:rPr lang="en-US" dirty="0"/>
              <a:t>Latency</a:t>
            </a:r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Memory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Generation – like a regular PC</a:t>
            </a:r>
          </a:p>
          <a:p>
            <a:pPr lvl="1"/>
            <a:r>
              <a:rPr lang="en-US" dirty="0"/>
              <a:t>NIC </a:t>
            </a:r>
            <a:r>
              <a:rPr lang="en-US" dirty="0" err="1"/>
              <a:t>DMAs</a:t>
            </a:r>
            <a:r>
              <a:rPr lang="en-US" dirty="0"/>
              <a:t> packet to memory over I/O bus</a:t>
            </a:r>
          </a:p>
          <a:p>
            <a:pPr lvl="1"/>
            <a:r>
              <a:rPr lang="en-US" dirty="0"/>
              <a:t>CPU examines header, sends to destination NIC</a:t>
            </a:r>
          </a:p>
          <a:p>
            <a:pPr lvl="1"/>
            <a:r>
              <a:rPr lang="en-US" dirty="0"/>
              <a:t>I/O bus is serious bottleneck</a:t>
            </a:r>
          </a:p>
          <a:p>
            <a:pPr lvl="1"/>
            <a:r>
              <a:rPr lang="en-US" dirty="0"/>
              <a:t>For small packets,  CPU may be limited too</a:t>
            </a:r>
          </a:p>
          <a:p>
            <a:pPr lvl="1"/>
            <a:r>
              <a:rPr lang="en-US" dirty="0"/>
              <a:t>Typically &lt; 0.5 </a:t>
            </a:r>
            <a:r>
              <a:rPr lang="en-US" dirty="0" err="1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Bus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/>
              <a:t>2</a:t>
            </a:r>
            <a:r>
              <a:rPr lang="en-US" baseline="30000" dirty="0" err="1"/>
              <a:t>st</a:t>
            </a:r>
            <a:r>
              <a:rPr lang="en-US" dirty="0"/>
              <a:t> Generation</a:t>
            </a:r>
          </a:p>
          <a:p>
            <a:pPr lvl="1"/>
            <a:r>
              <a:rPr lang="en-US" dirty="0"/>
              <a:t>NIC has own processor, cache of forwarding table</a:t>
            </a:r>
          </a:p>
          <a:p>
            <a:pPr lvl="1"/>
            <a:r>
              <a:rPr lang="en-US" dirty="0"/>
              <a:t>Shared bus, doesn’t have to go to main memory</a:t>
            </a:r>
          </a:p>
          <a:p>
            <a:pPr lvl="1"/>
            <a:r>
              <a:rPr lang="en-US" dirty="0"/>
              <a:t>Typically limited to bus bandwidth </a:t>
            </a:r>
          </a:p>
          <a:p>
            <a:pPr lvl="2"/>
            <a:r>
              <a:rPr lang="en-US" dirty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to Point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Generation: overcomes single-bus bottleneck</a:t>
            </a:r>
          </a:p>
          <a:p>
            <a:r>
              <a:rPr lang="en-US" dirty="0"/>
              <a:t>Example: Cross-bar switch</a:t>
            </a:r>
          </a:p>
          <a:p>
            <a:pPr lvl="1"/>
            <a:r>
              <a:rPr lang="en-US" dirty="0"/>
              <a:t>Any input-output permutation</a:t>
            </a:r>
          </a:p>
          <a:p>
            <a:pPr lvl="1"/>
            <a:r>
              <a:rPr lang="en-US" dirty="0"/>
              <a:t>Multiple inputs to same output requires trickery</a:t>
            </a:r>
          </a:p>
          <a:p>
            <a:pPr lvl="1"/>
            <a:r>
              <a:rPr lang="en-US" dirty="0"/>
              <a:t>Cisco 12000 series: 60Gbps</a:t>
            </a:r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through vs. Store and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/>
              <a:t>Two approaches to forwarding a packet</a:t>
            </a:r>
          </a:p>
          <a:p>
            <a:pPr lvl="1"/>
            <a:r>
              <a:rPr lang="en-US" dirty="0"/>
              <a:t>Receive a full packet, then send to output port</a:t>
            </a:r>
          </a:p>
          <a:p>
            <a:pPr lvl="1"/>
            <a:r>
              <a:rPr lang="en-US" dirty="0"/>
              <a:t>Start retransmitting as soon as you know output port, before full packet</a:t>
            </a:r>
          </a:p>
          <a:p>
            <a:r>
              <a:rPr lang="en-US" dirty="0"/>
              <a:t>Cut-through routing can greatly decrease latency</a:t>
            </a:r>
          </a:p>
          <a:p>
            <a:r>
              <a:rPr lang="en-US" dirty="0"/>
              <a:t>Disadvantage</a:t>
            </a:r>
          </a:p>
          <a:p>
            <a:pPr lvl="1"/>
            <a:r>
              <a:rPr lang="en-US" dirty="0"/>
              <a:t>Can waste transmission (classic </a:t>
            </a:r>
            <a:r>
              <a:rPr lang="en-US" i="1" dirty="0"/>
              <a:t>optimistic</a:t>
            </a:r>
            <a:r>
              <a:rPr lang="en-US" dirty="0"/>
              <a:t> approach)</a:t>
            </a:r>
          </a:p>
          <a:p>
            <a:pPr lvl="2"/>
            <a:r>
              <a:rPr lang="en-US" dirty="0"/>
              <a:t>CRC may be bad</a:t>
            </a:r>
          </a:p>
          <a:p>
            <a:pPr lvl="2"/>
            <a:r>
              <a:rPr lang="en-US" dirty="0"/>
              <a:t>If Ethernet collision, may have to send runt packet on output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Buffering of packets can happen at input ports, fabric, and/or output ports</a:t>
            </a:r>
          </a:p>
          <a:p>
            <a:r>
              <a:rPr lang="en-US" dirty="0"/>
              <a:t>Queuing discipline is very important</a:t>
            </a:r>
          </a:p>
          <a:p>
            <a:r>
              <a:rPr lang="en-US" dirty="0"/>
              <a:t>Consider FIFO + input port buffering</a:t>
            </a:r>
          </a:p>
          <a:p>
            <a:pPr lvl="1"/>
            <a:r>
              <a:rPr lang="en-US" dirty="0"/>
              <a:t>Only one packet per output port at any time</a:t>
            </a:r>
          </a:p>
          <a:p>
            <a:pPr lvl="1"/>
            <a:r>
              <a:rPr lang="en-US" dirty="0"/>
              <a:t>If multiple packets arrive for port 2, they may block packets to other ports that are free</a:t>
            </a:r>
          </a:p>
          <a:p>
            <a:pPr lvl="1"/>
            <a:r>
              <a:rPr lang="en-US" i="1" dirty="0"/>
              <a:t>Head-of-line blocking: </a:t>
            </a:r>
            <a:r>
              <a:rPr lang="en-US" dirty="0"/>
              <a:t>can limit throughput to ~ 58% under some reasonable conditions*</a:t>
            </a:r>
            <a:endParaRPr lang="en-US" i="1" dirty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2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For independent, uniform traffic, with same-size frames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Head-of-Line Blocking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/>
              <a:t>Solution: Virtual Output </a:t>
            </a:r>
            <a:r>
              <a:rPr lang="en-US" dirty="0" err="1"/>
              <a:t>Queueing</a:t>
            </a:r>
            <a:endParaRPr lang="en-US" dirty="0"/>
          </a:p>
          <a:p>
            <a:pPr lvl="1"/>
            <a:r>
              <a:rPr lang="en-US" dirty="0"/>
              <a:t>Each input port has </a:t>
            </a:r>
            <a:r>
              <a:rPr lang="en-US" i="1" dirty="0"/>
              <a:t>n</a:t>
            </a:r>
            <a:r>
              <a:rPr lang="en-US" dirty="0"/>
              <a:t> FIFO queues, one for each output</a:t>
            </a:r>
          </a:p>
          <a:p>
            <a:pPr lvl="1"/>
            <a:r>
              <a:rPr lang="en-US" dirty="0"/>
              <a:t>Switch using matching in a bipartite graph</a:t>
            </a:r>
          </a:p>
          <a:p>
            <a:pPr lvl="1"/>
            <a:r>
              <a:rPr lang="en-US" dirty="0"/>
              <a:t>Shown to achieve 100% throughput*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42082" y="1101915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Port 2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072952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2821"/>
          </a:xfrm>
        </p:spPr>
        <p:txBody>
          <a:bodyPr anchor="t">
            <a:normAutofit/>
          </a:bodyPr>
          <a:lstStyle/>
          <a:p>
            <a:r>
              <a:rPr lang="en-US" dirty="0"/>
              <a:t>Switches are becoming programmable</a:t>
            </a:r>
          </a:p>
          <a:p>
            <a:pPr lvl="1"/>
            <a:r>
              <a:rPr lang="en-US" dirty="0"/>
              <a:t>Match-action paradigm</a:t>
            </a:r>
          </a:p>
          <a:p>
            <a:pPr lvl="1"/>
            <a:r>
              <a:rPr lang="en-US" dirty="0"/>
              <a:t>Custom protocols, encapsulation, metering, monitoring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Current speeds reach 6.5Tbps (65x100Gbps) on a single programmable switching chip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4" y="3275156"/>
            <a:ext cx="9070352" cy="16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483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Connecting multiple networks: IP and the Network Layer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48219</TotalTime>
  <Words>2141</Words>
  <Application>Microsoft Macintosh PowerPoint</Application>
  <PresentationFormat>On-screen Show (4:3)</PresentationFormat>
  <Paragraphs>378</Paragraphs>
  <Slides>46</Slides>
  <Notes>9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Minion Pro</vt:lpstr>
      <vt:lpstr>cs168</vt:lpstr>
      <vt:lpstr>CSCI-1680 Link Layer Wrap-Up </vt:lpstr>
      <vt:lpstr>Today: Link Layer (cont.)</vt:lpstr>
      <vt:lpstr>Medium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Handling Collisions</vt:lpstr>
      <vt:lpstr>When to transmit again?</vt:lpstr>
      <vt:lpstr>Capture Effect</vt:lpstr>
      <vt:lpstr>Ethernet Recap</vt:lpstr>
      <vt:lpstr>Token Ring</vt:lpstr>
      <vt:lpstr>Interface Cards</vt:lpstr>
      <vt:lpstr>Token Ring Frames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VLANs</vt:lpstr>
      <vt:lpstr>VLANs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Current Developments</vt:lpstr>
      <vt:lpstr>Coming Up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86</cp:revision>
  <cp:lastPrinted>2017-09-28T01:55:46Z</cp:lastPrinted>
  <dcterms:created xsi:type="dcterms:W3CDTF">2011-02-10T09:14:23Z</dcterms:created>
  <dcterms:modified xsi:type="dcterms:W3CDTF">2018-09-24T15:41:32Z</dcterms:modified>
</cp:coreProperties>
</file>